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7" r:id="rId2"/>
    <p:sldId id="278" r:id="rId3"/>
    <p:sldId id="288" r:id="rId4"/>
    <p:sldId id="279" r:id="rId5"/>
    <p:sldId id="289" r:id="rId6"/>
    <p:sldId id="280" r:id="rId7"/>
    <p:sldId id="286" r:id="rId8"/>
    <p:sldId id="293" r:id="rId9"/>
    <p:sldId id="292" r:id="rId10"/>
    <p:sldId id="290" r:id="rId11"/>
    <p:sldId id="291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E2DBB-6E5F-41A6-8877-9C8E65668ED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F31E3-184F-4DBA-97CF-1DCA25E3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368B-23F6-41E6-B8BA-112F1AC1ED4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E5E-C4F3-4B0E-940A-D9C2092A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7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368B-23F6-41E6-B8BA-112F1AC1ED4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E5E-C4F3-4B0E-940A-D9C2092A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0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368B-23F6-41E6-B8BA-112F1AC1ED4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E5E-C4F3-4B0E-940A-D9C2092A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368B-23F6-41E6-B8BA-112F1AC1ED4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E5E-C4F3-4B0E-940A-D9C2092A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368B-23F6-41E6-B8BA-112F1AC1ED4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E5E-C4F3-4B0E-940A-D9C2092A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368B-23F6-41E6-B8BA-112F1AC1ED4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E5E-C4F3-4B0E-940A-D9C2092A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368B-23F6-41E6-B8BA-112F1AC1ED4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E5E-C4F3-4B0E-940A-D9C2092A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368B-23F6-41E6-B8BA-112F1AC1ED4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E5E-C4F3-4B0E-940A-D9C2092A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368B-23F6-41E6-B8BA-112F1AC1ED4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E5E-C4F3-4B0E-940A-D9C2092A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368B-23F6-41E6-B8BA-112F1AC1ED4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E5E-C4F3-4B0E-940A-D9C2092A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368B-23F6-41E6-B8BA-112F1AC1ED4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E5E-C4F3-4B0E-940A-D9C2092A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368B-23F6-41E6-B8BA-112F1AC1ED4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E5E-C4F3-4B0E-940A-D9C2092A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3" y="20942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EE3014/IM3001 DSP Lab</a:t>
            </a:r>
            <a:br>
              <a:rPr lang="en-US" sz="4400" dirty="0"/>
            </a:br>
            <a:br>
              <a:rPr lang="en-US" dirty="0"/>
            </a:br>
            <a:r>
              <a:rPr lang="en-SG" b="1" dirty="0"/>
              <a:t>Digital Signal Processing and Applications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27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251363-72F8-4392-9B7B-77888AD7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07000"/>
              </a:lnSpc>
              <a:buFont typeface="+mj-lt"/>
              <a:buAutoNum type="arabicPeriod" startAt="3"/>
            </a:pPr>
            <a:r>
              <a:rPr lang="en-US" altLang="zh-CN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Obtain </a:t>
            </a:r>
            <a:r>
              <a:rPr lang="en-SG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filtered audio </a:t>
            </a:r>
            <a:r>
              <a:rPr lang="en-US" altLang="zh-CN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 s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ketch </a:t>
            </a:r>
            <a:r>
              <a:rPr lang="en-SG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magnitude spectrum of this audio.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8FB12-FFD2-4217-992E-0C0EB0CD4B4E}"/>
              </a:ext>
            </a:extLst>
          </p:cNvPr>
          <p:cNvSpPr txBox="1"/>
          <p:nvPr/>
        </p:nvSpPr>
        <p:spPr>
          <a:xfrm>
            <a:off x="1143214" y="3288947"/>
            <a:ext cx="746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Filtering:</a:t>
            </a:r>
          </a:p>
          <a:p>
            <a:r>
              <a:rPr lang="en-SG" sz="2400" dirty="0" err="1">
                <a:solidFill>
                  <a:srgbClr val="FF0000"/>
                </a:solidFill>
              </a:rPr>
              <a:t>audiooutput</a:t>
            </a:r>
            <a:r>
              <a:rPr lang="en-SG" sz="2400" dirty="0">
                <a:solidFill>
                  <a:srgbClr val="FF0000"/>
                </a:solidFill>
              </a:rPr>
              <a:t> = filter(numerator, denominator, </a:t>
            </a:r>
            <a:r>
              <a:rPr lang="en-SG" sz="2400" dirty="0" err="1">
                <a:solidFill>
                  <a:srgbClr val="FF0000"/>
                </a:solidFill>
              </a:rPr>
              <a:t>audioinput</a:t>
            </a:r>
            <a:r>
              <a:rPr lang="en-SG" sz="2400" dirty="0">
                <a:solidFill>
                  <a:srgbClr val="FF0000"/>
                </a:solidFill>
              </a:rPr>
              <a:t>);</a:t>
            </a:r>
          </a:p>
          <a:p>
            <a:r>
              <a:rPr lang="en-SG" sz="2400" dirty="0">
                <a:solidFill>
                  <a:srgbClr val="FF0000"/>
                </a:solidFill>
              </a:rPr>
              <a:t>	</a:t>
            </a:r>
            <a:r>
              <a:rPr lang="en-SG" sz="2400" dirty="0"/>
              <a:t>denominator = 1 for FIR</a:t>
            </a: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4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7C64EC-BF61-4416-9C1F-42818EDE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en-SG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Listen to the original noisy and the filtered audios using </a:t>
            </a:r>
            <a:r>
              <a:rPr lang="en-SG" sz="2400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sound</a:t>
            </a:r>
            <a:r>
              <a:rPr lang="en-SG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(). Describe the audio quality difference between the two audios.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D0062-73D7-4257-BD4F-942B025CB24B}"/>
              </a:ext>
            </a:extLst>
          </p:cNvPr>
          <p:cNvSpPr txBox="1"/>
          <p:nvPr/>
        </p:nvSpPr>
        <p:spPr>
          <a:xfrm>
            <a:off x="1137953" y="3739484"/>
            <a:ext cx="4615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Audio playback:</a:t>
            </a:r>
          </a:p>
          <a:p>
            <a:r>
              <a:rPr lang="en-SG" sz="2400" dirty="0">
                <a:solidFill>
                  <a:srgbClr val="FF0000"/>
                </a:solidFill>
              </a:rPr>
              <a:t>sound(audio, </a:t>
            </a:r>
            <a:r>
              <a:rPr lang="en-SG" sz="2400" dirty="0" err="1">
                <a:solidFill>
                  <a:srgbClr val="FF0000"/>
                </a:solidFill>
              </a:rPr>
              <a:t>samplingfrequency</a:t>
            </a:r>
            <a:r>
              <a:rPr lang="en-SG" sz="2400" dirty="0">
                <a:solidFill>
                  <a:srgbClr val="FF0000"/>
                </a:solidFill>
              </a:rPr>
              <a:t>)</a:t>
            </a:r>
          </a:p>
          <a:p>
            <a:r>
              <a:rPr lang="en-SG" sz="2400" dirty="0" err="1">
                <a:solidFill>
                  <a:srgbClr val="FF0000"/>
                </a:solidFill>
              </a:rPr>
              <a:t>soundsc</a:t>
            </a:r>
            <a:r>
              <a:rPr lang="en-SG" sz="2400" dirty="0">
                <a:solidFill>
                  <a:srgbClr val="FF0000"/>
                </a:solidFill>
              </a:rPr>
              <a:t>(audio, </a:t>
            </a:r>
            <a:r>
              <a:rPr lang="en-SG" sz="2400" dirty="0" err="1">
                <a:solidFill>
                  <a:srgbClr val="FF0000"/>
                </a:solidFill>
              </a:rPr>
              <a:t>samplingfrequency</a:t>
            </a:r>
            <a:r>
              <a:rPr lang="en-SG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238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Hand in the answer sheet at the end of the lab session. </a:t>
            </a:r>
          </a:p>
        </p:txBody>
      </p:sp>
    </p:spTree>
    <p:extLst>
      <p:ext uri="{BB962C8B-B14F-4D97-AF65-F5344CB8AC3E}">
        <p14:creationId xmlns:p14="http://schemas.microsoft.com/office/powerpoint/2010/main" val="339389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To learn different signal representations of audio signals, and to design filters to remove the noise.</a:t>
            </a:r>
          </a:p>
        </p:txBody>
      </p:sp>
    </p:spTree>
    <p:extLst>
      <p:ext uri="{BB962C8B-B14F-4D97-AF65-F5344CB8AC3E}">
        <p14:creationId xmlns:p14="http://schemas.microsoft.com/office/powerpoint/2010/main" val="186425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A. Frequency Spectrum of Audio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3" y="1825626"/>
            <a:ext cx="8686800" cy="20605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SG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Copy the noisy audio file based on your seat number from D:\EE3014 to the desktop or an working folder.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SG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Read the data from the noisy audio file using MATLAB function </a:t>
            </a:r>
            <a:r>
              <a:rPr lang="en-SG" sz="2400" i="1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audioread</a:t>
            </a:r>
            <a:r>
              <a:rPr lang="en-SG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32DF1-E163-4AFC-A4B4-2512E2A94FF0}"/>
              </a:ext>
            </a:extLst>
          </p:cNvPr>
          <p:cNvSpPr txBox="1"/>
          <p:nvPr/>
        </p:nvSpPr>
        <p:spPr>
          <a:xfrm>
            <a:off x="620393" y="4162854"/>
            <a:ext cx="668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Audio file read:</a:t>
            </a:r>
          </a:p>
          <a:p>
            <a:r>
              <a:rPr lang="en-SG" sz="2400" dirty="0">
                <a:solidFill>
                  <a:srgbClr val="FF0000"/>
                </a:solidFill>
              </a:rPr>
              <a:t>[audio, </a:t>
            </a:r>
            <a:r>
              <a:rPr lang="en-SG" sz="2400" dirty="0" err="1">
                <a:solidFill>
                  <a:srgbClr val="FF0000"/>
                </a:solidFill>
              </a:rPr>
              <a:t>samplingfrequency</a:t>
            </a:r>
            <a:r>
              <a:rPr lang="en-SG" sz="2400" dirty="0">
                <a:solidFill>
                  <a:srgbClr val="FF0000"/>
                </a:solidFill>
              </a:rPr>
              <a:t>] = </a:t>
            </a:r>
            <a:r>
              <a:rPr lang="en-SG" sz="2400" dirty="0" err="1">
                <a:solidFill>
                  <a:srgbClr val="FF0000"/>
                </a:solidFill>
              </a:rPr>
              <a:t>audioread</a:t>
            </a:r>
            <a:r>
              <a:rPr lang="en-SG" sz="2400" dirty="0">
                <a:solidFill>
                  <a:srgbClr val="FF0000"/>
                </a:solidFill>
              </a:rPr>
              <a:t>(‘filename’);</a:t>
            </a:r>
          </a:p>
        </p:txBody>
      </p:sp>
    </p:spTree>
    <p:extLst>
      <p:ext uri="{BB962C8B-B14F-4D97-AF65-F5344CB8AC3E}">
        <p14:creationId xmlns:p14="http://schemas.microsoft.com/office/powerpoint/2010/main" val="172118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118C33-8515-4A75-98C1-5C584D0B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25" y="180776"/>
            <a:ext cx="8809074" cy="1325563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96" y="896482"/>
            <a:ext cx="8809074" cy="1935214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7000"/>
              </a:lnSpc>
              <a:buFont typeface="+mj-lt"/>
              <a:buAutoNum type="arabicPeriod" startAt="3"/>
            </a:pPr>
            <a:r>
              <a:rPr lang="en-SG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Plot the Fourier magnitude spectrum of this noisy audio data in MATLAB. </a:t>
            </a:r>
            <a:r>
              <a:rPr lang="en-SG" sz="2400" dirty="0">
                <a:solidFill>
                  <a:srgbClr val="FF0000"/>
                </a:solidFill>
              </a:rPr>
              <a:t>The </a:t>
            </a:r>
            <a:r>
              <a:rPr lang="en-SG" sz="2400" i="1" dirty="0">
                <a:solidFill>
                  <a:srgbClr val="FF0000"/>
                </a:solidFill>
              </a:rPr>
              <a:t>k</a:t>
            </a:r>
            <a:r>
              <a:rPr lang="en-SG" sz="2400" dirty="0">
                <a:solidFill>
                  <a:srgbClr val="FF0000"/>
                </a:solidFill>
              </a:rPr>
              <a:t>-</a:t>
            </a:r>
            <a:r>
              <a:rPr lang="en-SG" sz="2400" dirty="0" err="1">
                <a:solidFill>
                  <a:srgbClr val="FF0000"/>
                </a:solidFill>
              </a:rPr>
              <a:t>th</a:t>
            </a:r>
            <a:r>
              <a:rPr lang="en-SG" sz="2400" dirty="0">
                <a:solidFill>
                  <a:srgbClr val="FF0000"/>
                </a:solidFill>
              </a:rPr>
              <a:t> </a:t>
            </a:r>
            <a:r>
              <a:rPr lang="en-SG" sz="2400" dirty="0" err="1">
                <a:solidFill>
                  <a:srgbClr val="FF0000"/>
                </a:solidFill>
              </a:rPr>
              <a:t>fft</a:t>
            </a:r>
            <a:r>
              <a:rPr lang="en-SG" sz="2400" dirty="0">
                <a:solidFill>
                  <a:srgbClr val="FF0000"/>
                </a:solidFill>
              </a:rPr>
              <a:t> coefficient should map to </a:t>
            </a:r>
            <a:r>
              <a:rPr lang="en-SG" sz="2400" i="1" dirty="0">
                <a:solidFill>
                  <a:srgbClr val="FF0000"/>
                </a:solidFill>
              </a:rPr>
              <a:t>k</a:t>
            </a:r>
            <a:r>
              <a:rPr lang="zh-CN" altLang="en-US" sz="2400" i="1" dirty="0">
                <a:solidFill>
                  <a:srgbClr val="FF0000"/>
                </a:solidFill>
              </a:rPr>
              <a:t>*</a:t>
            </a:r>
            <a:r>
              <a:rPr lang="en-SG" sz="2400" i="1" dirty="0">
                <a:solidFill>
                  <a:srgbClr val="FF0000"/>
                </a:solidFill>
              </a:rPr>
              <a:t>f</a:t>
            </a:r>
            <a:r>
              <a:rPr lang="en-SG" sz="2400" i="1" baseline="-25000" dirty="0">
                <a:solidFill>
                  <a:srgbClr val="FF0000"/>
                </a:solidFill>
              </a:rPr>
              <a:t>s</a:t>
            </a:r>
            <a:r>
              <a:rPr lang="en-SG" sz="2400" i="1" dirty="0">
                <a:solidFill>
                  <a:srgbClr val="FF0000"/>
                </a:solidFill>
              </a:rPr>
              <a:t>/N</a:t>
            </a:r>
            <a:r>
              <a:rPr lang="en-SG" sz="2400" dirty="0">
                <a:solidFill>
                  <a:srgbClr val="FF0000"/>
                </a:solidFill>
              </a:rPr>
              <a:t> actual frequency, where </a:t>
            </a:r>
            <a:r>
              <a:rPr lang="en-SG" sz="2400" i="1" dirty="0">
                <a:solidFill>
                  <a:srgbClr val="FF0000"/>
                </a:solidFill>
              </a:rPr>
              <a:t>N</a:t>
            </a:r>
            <a:r>
              <a:rPr lang="en-SG" sz="2400" dirty="0">
                <a:solidFill>
                  <a:srgbClr val="FF0000"/>
                </a:solidFill>
              </a:rPr>
              <a:t> is the length of the FFT and </a:t>
            </a:r>
            <a:r>
              <a:rPr lang="en-SG" sz="2400" i="1" dirty="0">
                <a:solidFill>
                  <a:srgbClr val="FF0000"/>
                </a:solidFill>
              </a:rPr>
              <a:t>f</a:t>
            </a:r>
            <a:r>
              <a:rPr lang="en-SG" sz="2400" i="1" baseline="-25000" dirty="0">
                <a:solidFill>
                  <a:srgbClr val="FF0000"/>
                </a:solidFill>
              </a:rPr>
              <a:t>s</a:t>
            </a:r>
            <a:r>
              <a:rPr lang="en-SG" sz="2400" i="1" dirty="0">
                <a:solidFill>
                  <a:srgbClr val="FF0000"/>
                </a:solidFill>
              </a:rPr>
              <a:t> </a:t>
            </a:r>
            <a:r>
              <a:rPr lang="en-SG" sz="2400" dirty="0">
                <a:solidFill>
                  <a:srgbClr val="FF0000"/>
                </a:solidFill>
              </a:rPr>
              <a:t>is the sampling frequency.</a:t>
            </a:r>
            <a:endParaRPr lang="en-SG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3A4CB-F276-420A-B18D-03C83CB8D3DF}"/>
              </a:ext>
            </a:extLst>
          </p:cNvPr>
          <p:cNvSpPr txBox="1"/>
          <p:nvPr/>
        </p:nvSpPr>
        <p:spPr>
          <a:xfrm>
            <a:off x="602672" y="2573068"/>
            <a:ext cx="5978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DFT (FFT) of audio:   </a:t>
            </a:r>
            <a:r>
              <a:rPr lang="en-SG" sz="2400" dirty="0">
                <a:solidFill>
                  <a:srgbClr val="FF0000"/>
                </a:solidFill>
              </a:rPr>
              <a:t>spectrum = </a:t>
            </a:r>
            <a:r>
              <a:rPr lang="en-SG" sz="2400" dirty="0" err="1">
                <a:solidFill>
                  <a:srgbClr val="FF0000"/>
                </a:solidFill>
              </a:rPr>
              <a:t>fft</a:t>
            </a:r>
            <a:r>
              <a:rPr lang="en-SG" sz="2400" dirty="0">
                <a:solidFill>
                  <a:srgbClr val="FF0000"/>
                </a:solidFill>
              </a:rPr>
              <a:t>(audio);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14721-AF3F-4120-BC14-6B96CC699779}"/>
              </a:ext>
            </a:extLst>
          </p:cNvPr>
          <p:cNvSpPr txBox="1"/>
          <p:nvPr/>
        </p:nvSpPr>
        <p:spPr>
          <a:xfrm>
            <a:off x="602672" y="5677828"/>
            <a:ext cx="535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Plot of the magnitude spectrum:</a:t>
            </a:r>
          </a:p>
          <a:p>
            <a:r>
              <a:rPr lang="en-SG" sz="2400" dirty="0">
                <a:solidFill>
                  <a:srgbClr val="FF0000"/>
                </a:solidFill>
              </a:rPr>
              <a:t>plot(</a:t>
            </a:r>
            <a:r>
              <a:rPr lang="en-SG" sz="2400" dirty="0" err="1">
                <a:solidFill>
                  <a:srgbClr val="FF0000"/>
                </a:solidFill>
              </a:rPr>
              <a:t>frequencyaxis</a:t>
            </a:r>
            <a:r>
              <a:rPr lang="en-SG" sz="2400" dirty="0">
                <a:solidFill>
                  <a:srgbClr val="FF0000"/>
                </a:solidFill>
              </a:rPr>
              <a:t>, </a:t>
            </a:r>
            <a:r>
              <a:rPr lang="en-SG" sz="2400" dirty="0" err="1">
                <a:solidFill>
                  <a:srgbClr val="FF0000"/>
                </a:solidFill>
              </a:rPr>
              <a:t>magnitudespectrum</a:t>
            </a:r>
            <a:r>
              <a:rPr lang="en-SG" sz="2400" dirty="0">
                <a:solidFill>
                  <a:srgbClr val="FF0000"/>
                </a:solidFill>
              </a:rPr>
              <a:t>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892167-501E-4C30-A706-E969820F10B1}"/>
                  </a:ext>
                </a:extLst>
              </p:cNvPr>
              <p:cNvSpPr txBox="1"/>
              <p:nvPr/>
            </p:nvSpPr>
            <p:spPr>
              <a:xfrm>
                <a:off x="601325" y="4029971"/>
                <a:ext cx="823433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SG" sz="2400" dirty="0"/>
                  <a:t> be the length of the audio vector. For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SG" sz="2400" dirty="0"/>
                  <a:t>-point DFT, the DFT index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en-SG" sz="2400" dirty="0"/>
                  <a:t> denotes a frequency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SG" sz="2400" dirty="0"/>
                  <a:t>. Therefore, the frequency axis is:</a:t>
                </a:r>
              </a:p>
              <a:p>
                <a:r>
                  <a:rPr lang="en-SG" sz="2400" dirty="0" err="1">
                    <a:solidFill>
                      <a:srgbClr val="FF0000"/>
                    </a:solidFill>
                  </a:rPr>
                  <a:t>frequencyaxis</a:t>
                </a:r>
                <a:r>
                  <a:rPr lang="en-SG" sz="2400" dirty="0">
                    <a:solidFill>
                      <a:srgbClr val="FF0000"/>
                    </a:solidFill>
                  </a:rPr>
                  <a:t> = </a:t>
                </a:r>
                <a:r>
                  <a:rPr lang="en-SG" sz="2400" dirty="0" err="1">
                    <a:solidFill>
                      <a:srgbClr val="FF0000"/>
                    </a:solidFill>
                  </a:rPr>
                  <a:t>samplingfrequency</a:t>
                </a:r>
                <a:r>
                  <a:rPr lang="en-SG" sz="2400" dirty="0">
                    <a:solidFill>
                      <a:srgbClr val="FF0000"/>
                    </a:solidFill>
                  </a:rPr>
                  <a:t>*[0:N-1]/N;</a:t>
                </a:r>
                <a:endParaRPr lang="en-SG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892167-501E-4C30-A706-E969820F1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5" y="4029971"/>
                <a:ext cx="8234332" cy="1569660"/>
              </a:xfrm>
              <a:prstGeom prst="rect">
                <a:avLst/>
              </a:prstGeom>
              <a:blipFill>
                <a:blip r:embed="rId2"/>
                <a:stretch>
                  <a:fillRect l="-1185" t="-3101" r="-1259" b="-77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0B2E9D5-91B4-4131-A416-5991232175F6}"/>
              </a:ext>
            </a:extLst>
          </p:cNvPr>
          <p:cNvSpPr txBox="1"/>
          <p:nvPr/>
        </p:nvSpPr>
        <p:spPr>
          <a:xfrm>
            <a:off x="601324" y="3093853"/>
            <a:ext cx="5445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Absolute value since spectrum is complex:</a:t>
            </a:r>
          </a:p>
          <a:p>
            <a:r>
              <a:rPr lang="en-SG" sz="2400" dirty="0" err="1">
                <a:solidFill>
                  <a:srgbClr val="FF0000"/>
                </a:solidFill>
              </a:rPr>
              <a:t>magnitudespectrum</a:t>
            </a:r>
            <a:r>
              <a:rPr lang="en-SG" sz="2400" dirty="0">
                <a:solidFill>
                  <a:srgbClr val="FF0000"/>
                </a:solidFill>
              </a:rPr>
              <a:t> = abs(spectrum);</a:t>
            </a:r>
          </a:p>
        </p:txBody>
      </p:sp>
    </p:spTree>
    <p:extLst>
      <p:ext uri="{BB962C8B-B14F-4D97-AF65-F5344CB8AC3E}">
        <p14:creationId xmlns:p14="http://schemas.microsoft.com/office/powerpoint/2010/main" val="38475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4F02DE-C4EC-4754-AC03-AD0E7CA7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55" y="1154573"/>
            <a:ext cx="8761225" cy="398524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7000"/>
              </a:lnSpc>
              <a:buFont typeface="+mj-lt"/>
              <a:buAutoNum type="arabicPeriod" startAt="4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Sketch </a:t>
            </a:r>
            <a:r>
              <a:rPr lang="en-SG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magnitude spectrum of the noisy audio on the answer sheet, and indicate where the noise is in the spectrum.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9800F-7570-4E74-ADCF-32C567EB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9" y="1895271"/>
            <a:ext cx="7341677" cy="4810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3E836-4667-41E9-89C8-FA8998C8E63A}"/>
              </a:ext>
            </a:extLst>
          </p:cNvPr>
          <p:cNvSpPr txBox="1"/>
          <p:nvPr/>
        </p:nvSpPr>
        <p:spPr>
          <a:xfrm>
            <a:off x="6703075" y="3814859"/>
            <a:ext cx="2414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SG" sz="2400" dirty="0">
                <a:solidFill>
                  <a:prstClr val="black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Sample frequency spectrum</a:t>
            </a:r>
          </a:p>
        </p:txBody>
      </p:sp>
    </p:spTree>
    <p:extLst>
      <p:ext uri="{BB962C8B-B14F-4D97-AF65-F5344CB8AC3E}">
        <p14:creationId xmlns:p14="http://schemas.microsoft.com/office/powerpoint/2010/main" val="11282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B. Filter Design to Remove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SG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Design filter(s) to remove the noise identified in section A from the noisy audio. </a:t>
            </a:r>
            <a:r>
              <a:rPr lang="en-SG" sz="24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Try out different filter parameters to obtain good filtered output. </a:t>
            </a:r>
            <a:r>
              <a:rPr lang="en-SG" sz="24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 filter design, </a:t>
            </a:r>
            <a:r>
              <a:rPr lang="en-US" sz="2400" dirty="0">
                <a:solidFill>
                  <a:srgbClr val="FF0000"/>
                </a:solidFill>
              </a:rPr>
              <a:t>u</a:t>
            </a:r>
            <a:r>
              <a:rPr lang="en-SG" sz="2400" dirty="0">
                <a:solidFill>
                  <a:srgbClr val="FF0000"/>
                </a:solidFill>
              </a:rPr>
              <a:t>se the normalized frequency which is equal to the actual frequency (</a:t>
            </a:r>
            <a:r>
              <a:rPr lang="en-SG" sz="2400" i="1" dirty="0">
                <a:solidFill>
                  <a:srgbClr val="FF0000"/>
                </a:solidFill>
              </a:rPr>
              <a:t>f</a:t>
            </a:r>
            <a:r>
              <a:rPr lang="en-SG" sz="2400" dirty="0">
                <a:solidFill>
                  <a:srgbClr val="FF0000"/>
                </a:solidFill>
              </a:rPr>
              <a:t>) divided by </a:t>
            </a:r>
            <a:r>
              <a:rPr lang="en-SG" sz="2400" i="1" dirty="0">
                <a:solidFill>
                  <a:srgbClr val="FF0000"/>
                </a:solidFill>
              </a:rPr>
              <a:t>fs/2</a:t>
            </a:r>
            <a:r>
              <a:rPr lang="en-SG" sz="2400" dirty="0">
                <a:solidFill>
                  <a:srgbClr val="FF0000"/>
                </a:solidFill>
              </a:rPr>
              <a:t> (Nyquist frequency), where </a:t>
            </a:r>
            <a:r>
              <a:rPr lang="en-SG" sz="2400" i="1" dirty="0">
                <a:solidFill>
                  <a:srgbClr val="FF0000"/>
                </a:solidFill>
              </a:rPr>
              <a:t>fs </a:t>
            </a:r>
            <a:r>
              <a:rPr lang="en-SG" sz="2400" dirty="0">
                <a:solidFill>
                  <a:srgbClr val="FF0000"/>
                </a:solidFill>
              </a:rPr>
              <a:t>is the sampling frequency.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SG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Write down the type (e.g. low-pass, high-pass, etc.) and the frequency parameters (e.g. cut-off frequencies) of the designed filter(s).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5330" y="1300470"/>
            <a:ext cx="86600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FIR filter design:</a:t>
            </a:r>
          </a:p>
          <a:p>
            <a:r>
              <a:rPr lang="en-SG" sz="2400" dirty="0">
                <a:solidFill>
                  <a:srgbClr val="FF0000"/>
                </a:solidFill>
              </a:rPr>
              <a:t>numerator = fir1(order, </a:t>
            </a:r>
            <a:r>
              <a:rPr lang="en-SG" sz="2400" dirty="0" err="1">
                <a:solidFill>
                  <a:srgbClr val="FF0000"/>
                </a:solidFill>
              </a:rPr>
              <a:t>cutoff</a:t>
            </a:r>
            <a:r>
              <a:rPr lang="en-SG" sz="2400" dirty="0">
                <a:solidFill>
                  <a:srgbClr val="FF0000"/>
                </a:solidFill>
              </a:rPr>
              <a:t>, ‘</a:t>
            </a:r>
            <a:r>
              <a:rPr lang="en-SG" sz="2400" dirty="0" err="1">
                <a:solidFill>
                  <a:srgbClr val="FF0000"/>
                </a:solidFill>
              </a:rPr>
              <a:t>filtertype</a:t>
            </a:r>
            <a:r>
              <a:rPr lang="en-SG" sz="2400" dirty="0">
                <a:solidFill>
                  <a:srgbClr val="FF0000"/>
                </a:solidFill>
              </a:rPr>
              <a:t>’);</a:t>
            </a:r>
          </a:p>
          <a:p>
            <a:r>
              <a:rPr lang="en-SG" sz="2400" dirty="0"/>
              <a:t>	order = 50</a:t>
            </a:r>
          </a:p>
          <a:p>
            <a:r>
              <a:rPr lang="en-SG" sz="2400" dirty="0"/>
              <a:t>	</a:t>
            </a:r>
            <a:r>
              <a:rPr lang="en-SG" sz="2400" dirty="0" err="1"/>
              <a:t>cutoff</a:t>
            </a:r>
            <a:r>
              <a:rPr lang="en-SG" sz="2400" dirty="0"/>
              <a:t> = single frequency, or vector of two </a:t>
            </a:r>
            <a:r>
              <a:rPr lang="en-SG" sz="2400" dirty="0" err="1"/>
              <a:t>cutoff</a:t>
            </a:r>
            <a:r>
              <a:rPr lang="en-SG" sz="2400" dirty="0"/>
              <a:t> frequencies</a:t>
            </a:r>
          </a:p>
          <a:p>
            <a:r>
              <a:rPr lang="en-SG" sz="2400" dirty="0"/>
              <a:t>	‘</a:t>
            </a:r>
            <a:r>
              <a:rPr lang="en-SG" sz="2400" dirty="0" err="1"/>
              <a:t>filtertype</a:t>
            </a:r>
            <a:r>
              <a:rPr lang="en-SG" sz="2400" dirty="0"/>
              <a:t>’ = ‘low’ or ‘high’ or ‘bandpass’ or ‘stop’</a:t>
            </a:r>
          </a:p>
          <a:p>
            <a:r>
              <a:rPr lang="en-SG" sz="2400" dirty="0"/>
              <a:t>	numerator = filter coefficients (impulse response)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4D4BFC-8D23-4083-AE0B-5447D8729CE7}"/>
              </a:ext>
            </a:extLst>
          </p:cNvPr>
          <p:cNvSpPr txBox="1">
            <a:spLocks/>
          </p:cNvSpPr>
          <p:nvPr/>
        </p:nvSpPr>
        <p:spPr>
          <a:xfrm>
            <a:off x="515675" y="391709"/>
            <a:ext cx="843882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600" dirty="0"/>
              <a:t>Filter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A3899-F432-44EE-B7E2-77F0D5E583A8}"/>
              </a:ext>
            </a:extLst>
          </p:cNvPr>
          <p:cNvSpPr txBox="1"/>
          <p:nvPr/>
        </p:nvSpPr>
        <p:spPr>
          <a:xfrm>
            <a:off x="519146" y="3870430"/>
            <a:ext cx="884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IIR notch filter design:</a:t>
            </a:r>
          </a:p>
          <a:p>
            <a:r>
              <a:rPr lang="en-SG" sz="2400" dirty="0">
                <a:solidFill>
                  <a:srgbClr val="FF0000"/>
                </a:solidFill>
              </a:rPr>
              <a:t>[numerator, denominator] = </a:t>
            </a:r>
            <a:r>
              <a:rPr lang="en-SG" sz="2400" dirty="0" err="1">
                <a:solidFill>
                  <a:srgbClr val="FF0000"/>
                </a:solidFill>
              </a:rPr>
              <a:t>iirnotch</a:t>
            </a:r>
            <a:r>
              <a:rPr lang="en-SG" sz="2400" dirty="0">
                <a:solidFill>
                  <a:srgbClr val="FF0000"/>
                </a:solidFill>
              </a:rPr>
              <a:t>(</a:t>
            </a:r>
            <a:r>
              <a:rPr lang="en-SG" sz="2400" dirty="0" err="1">
                <a:solidFill>
                  <a:srgbClr val="FF0000"/>
                </a:solidFill>
              </a:rPr>
              <a:t>notchfrequency</a:t>
            </a:r>
            <a:r>
              <a:rPr lang="en-SG" sz="2400" dirty="0">
                <a:solidFill>
                  <a:srgbClr val="FF0000"/>
                </a:solidFill>
              </a:rPr>
              <a:t>, bandwidth);</a:t>
            </a:r>
          </a:p>
          <a:p>
            <a:r>
              <a:rPr lang="en-SG" sz="2400" dirty="0"/>
              <a:t>	</a:t>
            </a:r>
            <a:r>
              <a:rPr lang="en-SG" sz="2400" dirty="0" err="1"/>
              <a:t>notchfrequency</a:t>
            </a:r>
            <a:r>
              <a:rPr lang="en-SG" sz="2400" dirty="0"/>
              <a:t> = normalized frequency</a:t>
            </a:r>
          </a:p>
          <a:p>
            <a:r>
              <a:rPr lang="en-SG" sz="2400" dirty="0"/>
              <a:t>	bandwidth = 0.01</a:t>
            </a:r>
          </a:p>
          <a:p>
            <a:r>
              <a:rPr lang="en-SG" sz="2400" dirty="0"/>
              <a:t>	numerator = coefficients of numerator polynomial of H(z)</a:t>
            </a:r>
          </a:p>
          <a:p>
            <a:r>
              <a:rPr lang="en-SG" sz="2400" dirty="0"/>
              <a:t>	denominator = coefficients of denominator polynomial of H(z)</a:t>
            </a:r>
          </a:p>
        </p:txBody>
      </p:sp>
    </p:spTree>
    <p:extLst>
      <p:ext uri="{BB962C8B-B14F-4D97-AF65-F5344CB8AC3E}">
        <p14:creationId xmlns:p14="http://schemas.microsoft.com/office/powerpoint/2010/main" val="42656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4F02DE-C4EC-4754-AC03-AD0E7CA7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3E836-4667-41E9-89C8-FA8998C8E63A}"/>
              </a:ext>
            </a:extLst>
          </p:cNvPr>
          <p:cNvSpPr txBox="1"/>
          <p:nvPr/>
        </p:nvSpPr>
        <p:spPr>
          <a:xfrm>
            <a:off x="497290" y="5102121"/>
            <a:ext cx="241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SG" sz="2400" dirty="0">
                <a:solidFill>
                  <a:prstClr val="black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Lowpass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2DFA6-19C3-4E23-94E5-CE4C88D0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B31A6-5F3C-4C08-9DAB-0CAA6336B20F}"/>
              </a:ext>
            </a:extLst>
          </p:cNvPr>
          <p:cNvSpPr txBox="1"/>
          <p:nvPr/>
        </p:nvSpPr>
        <p:spPr>
          <a:xfrm>
            <a:off x="3340866" y="5102840"/>
            <a:ext cx="2626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SG" sz="2400" dirty="0" err="1">
                <a:solidFill>
                  <a:prstClr val="black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Bandstop</a:t>
            </a:r>
            <a:r>
              <a:rPr lang="en-SG" sz="2400" dirty="0">
                <a:solidFill>
                  <a:prstClr val="black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09A8-A5A9-4C35-9C6D-B1F9333B446A}"/>
              </a:ext>
            </a:extLst>
          </p:cNvPr>
          <p:cNvSpPr txBox="1"/>
          <p:nvPr/>
        </p:nvSpPr>
        <p:spPr>
          <a:xfrm>
            <a:off x="6392470" y="5099259"/>
            <a:ext cx="241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SG" sz="2400" dirty="0">
                <a:solidFill>
                  <a:prstClr val="black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Notch example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AB65F5-94C0-4BDB-94B5-D3F21F93E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5" y="1474544"/>
            <a:ext cx="3238500" cy="37052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9ADF2D-7B53-456A-BAE6-BB2785E8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2" y="1474541"/>
            <a:ext cx="3238500" cy="37052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E8B2CF-9D3C-4268-9A75-9E7F860C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5" y="1486350"/>
            <a:ext cx="3238500" cy="37052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04E0CF-6127-461C-BDB3-04C04BD6B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309" y="1490490"/>
            <a:ext cx="3238500" cy="37052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1F6AEB-843F-4F01-B031-4447A6253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7408" y="1458593"/>
            <a:ext cx="3238500" cy="3705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1BA0AFB-C036-40A5-BC4D-0181FDD65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2216" y="1458591"/>
            <a:ext cx="3238500" cy="3705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F831C1-70D7-40D5-B69F-DA6A10001C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2216" y="1485197"/>
            <a:ext cx="3238500" cy="37052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E68DCE-1C7F-4624-BAE1-3BF237DD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911" y="1474542"/>
            <a:ext cx="3238500" cy="37052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EAEE4D-0558-4C34-B350-0CE1AD3DB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603" y="1474543"/>
            <a:ext cx="3238500" cy="370522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9A96FA18-6FCB-4B0C-992E-CA04DA5A42C5}"/>
              </a:ext>
            </a:extLst>
          </p:cNvPr>
          <p:cNvSpPr txBox="1">
            <a:spLocks/>
          </p:cNvSpPr>
          <p:nvPr/>
        </p:nvSpPr>
        <p:spPr>
          <a:xfrm>
            <a:off x="515675" y="391709"/>
            <a:ext cx="843882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6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04632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5270" y="1610003"/>
            <a:ext cx="7824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Filter visualization:</a:t>
            </a:r>
          </a:p>
          <a:p>
            <a:endParaRPr lang="en-SG" sz="2400" dirty="0"/>
          </a:p>
          <a:p>
            <a:r>
              <a:rPr lang="en-SG" sz="2400" dirty="0"/>
              <a:t>magnitude &amp; phase response, group delay, impulse response, step response, pole-zero plot, filter coefficients</a:t>
            </a:r>
          </a:p>
          <a:p>
            <a:endParaRPr lang="en-SG" sz="2400" dirty="0">
              <a:solidFill>
                <a:srgbClr val="FF0000"/>
              </a:solidFill>
            </a:endParaRPr>
          </a:p>
          <a:p>
            <a:r>
              <a:rPr lang="en-SG" sz="2400" dirty="0" err="1">
                <a:solidFill>
                  <a:srgbClr val="FF0000"/>
                </a:solidFill>
              </a:rPr>
              <a:t>fvtool</a:t>
            </a:r>
            <a:r>
              <a:rPr lang="en-SG" sz="2400" dirty="0">
                <a:solidFill>
                  <a:srgbClr val="FF0000"/>
                </a:solidFill>
              </a:rPr>
              <a:t>(numerator)</a:t>
            </a:r>
            <a:r>
              <a:rPr lang="en-SG" sz="2400" dirty="0"/>
              <a:t>			for FIR</a:t>
            </a:r>
          </a:p>
          <a:p>
            <a:r>
              <a:rPr lang="en-SG" sz="2400" dirty="0" err="1">
                <a:solidFill>
                  <a:srgbClr val="FF0000"/>
                </a:solidFill>
              </a:rPr>
              <a:t>fvtool</a:t>
            </a:r>
            <a:r>
              <a:rPr lang="en-SG" sz="2400" dirty="0">
                <a:solidFill>
                  <a:srgbClr val="FF0000"/>
                </a:solidFill>
              </a:rPr>
              <a:t>(numerator, denominator)</a:t>
            </a:r>
            <a:r>
              <a:rPr lang="en-SG" sz="2400" dirty="0"/>
              <a:t>	for IIR</a:t>
            </a:r>
            <a:endParaRPr lang="en-S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ED3D71-CCE0-49E4-8FE6-CD9C0822F8AC}"/>
              </a:ext>
            </a:extLst>
          </p:cNvPr>
          <p:cNvSpPr txBox="1">
            <a:spLocks/>
          </p:cNvSpPr>
          <p:nvPr/>
        </p:nvSpPr>
        <p:spPr>
          <a:xfrm>
            <a:off x="804648" y="365126"/>
            <a:ext cx="834222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600" dirty="0"/>
              <a:t>Filter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80236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598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EE3014/IM3001 DSP Lab  Digital Signal Processing and Applications</vt:lpstr>
      <vt:lpstr>Objective</vt:lpstr>
      <vt:lpstr>A. Frequency Spectrum of Audio Signals</vt:lpstr>
      <vt:lpstr>PowerPoint Presentation</vt:lpstr>
      <vt:lpstr>PowerPoint Presentation</vt:lpstr>
      <vt:lpstr>B. Filter Design to Remove Noise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LAB : Signal Acquisition and Denoising  </dc:title>
  <dc:creator>EAMakur@ntu.edu.sg</dc:creator>
  <cp:lastModifiedBy>Anamitra Makur (Dr)</cp:lastModifiedBy>
  <cp:revision>92</cp:revision>
  <dcterms:created xsi:type="dcterms:W3CDTF">2015-03-19T16:19:41Z</dcterms:created>
  <dcterms:modified xsi:type="dcterms:W3CDTF">2022-03-30T05:33:10Z</dcterms:modified>
</cp:coreProperties>
</file>