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6" r:id="rId9"/>
    <p:sldId id="267" r:id="rId10"/>
    <p:sldId id="269" r:id="rId11"/>
    <p:sldId id="260" r:id="rId12"/>
    <p:sldId id="261" r:id="rId13"/>
    <p:sldId id="262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292" autoAdjust="0"/>
  </p:normalViewPr>
  <p:slideViewPr>
    <p:cSldViewPr snapToGrid="0">
      <p:cViewPr varScale="1">
        <p:scale>
          <a:sx n="91" d="100"/>
          <a:sy n="9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7EA3-A842-45C2-B17F-05B7BD53A0C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24F86-2533-4A2C-88E4-02989E41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explain me why the 4</a:t>
            </a:r>
            <a:r>
              <a:rPr lang="en-US" baseline="30000" dirty="0"/>
              <a:t>th</a:t>
            </a:r>
            <a:r>
              <a:rPr lang="en-US" dirty="0"/>
              <a:t> step takes O(n) complexity?</a:t>
            </a:r>
          </a:p>
          <a:p>
            <a:endParaRPr lang="en-US" dirty="0"/>
          </a:p>
          <a:p>
            <a:r>
              <a:rPr lang="en-US" dirty="0"/>
              <a:t>Now we get back to the exercise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answer that in next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8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6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if I told you we can solve that problem in O(N)??? </a:t>
            </a:r>
            <a:br>
              <a:rPr lang="en-US" dirty="0"/>
            </a:br>
            <a:r>
              <a:rPr lang="en-US" dirty="0"/>
              <a:t>If you want to known sit down and wait to my next sharing about Data structure and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science has define this time complexity, to show relation ship of input’s size and running time</a:t>
            </a:r>
            <a:br>
              <a:rPr lang="en-US" dirty="0"/>
            </a:br>
            <a:r>
              <a:rPr lang="en-US" dirty="0"/>
              <a:t>Easiest way to get this is: your code complexity upper limit is g(x)</a:t>
            </a:r>
          </a:p>
          <a:p>
            <a:r>
              <a:rPr lang="en-US" dirty="0"/>
              <a:t>Your code can not run faster than g(x)</a:t>
            </a:r>
            <a:br>
              <a:rPr lang="en-US" dirty="0"/>
            </a:br>
            <a:r>
              <a:rPr lang="en-US" dirty="0"/>
              <a:t> Beside that we have Theta, and Omega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“Basic” operations will be counted as constant time: “+” “-” “*” “/” or </a:t>
            </a:r>
            <a:r>
              <a:rPr lang="en-US" dirty="0" err="1"/>
              <a:t>compairations</a:t>
            </a:r>
            <a:r>
              <a:rPr lang="en-US" dirty="0"/>
              <a:t> but some time (* and /)  take more</a:t>
            </a:r>
          </a:p>
          <a:p>
            <a:r>
              <a:rPr lang="en-US" dirty="0"/>
              <a:t>Rules in:</a:t>
            </a:r>
          </a:p>
          <a:p>
            <a:r>
              <a:rPr lang="en-US" dirty="0"/>
              <a:t>+ if the scope loop K times then </a:t>
            </a:r>
            <a:r>
              <a:rPr lang="en-US" dirty="0" err="1"/>
              <a:t>bigO</a:t>
            </a:r>
            <a:r>
              <a:rPr lang="en-US" dirty="0"/>
              <a:t> of scope will  *K time</a:t>
            </a:r>
          </a:p>
          <a:p>
            <a:r>
              <a:rPr lang="en-US" dirty="0"/>
              <a:t>+ only get the biggest / eliminate the smallest O(N*2 + N + 23) =&gt; O(N*2)</a:t>
            </a:r>
          </a:p>
          <a:p>
            <a:r>
              <a:rPr lang="en-US" dirty="0"/>
              <a:t>+ eliminate factors doesn’t </a:t>
            </a:r>
            <a:r>
              <a:rPr lang="en-US" dirty="0" err="1"/>
              <a:t>releated</a:t>
            </a:r>
            <a:r>
              <a:rPr lang="en-US" dirty="0"/>
              <a:t> with the input data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answer that in next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9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Fact: O(</a:t>
            </a:r>
            <a:r>
              <a:rPr lang="en-US" dirty="0" err="1"/>
              <a:t>logN</a:t>
            </a:r>
            <a:r>
              <a:rPr lang="en-US" dirty="0"/>
              <a:t>) is the lower bound of search algorithms, was proved by use </a:t>
            </a:r>
            <a:r>
              <a:rPr lang="en-US" dirty="0" err="1"/>
              <a:t>dicision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7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solve the exercise 1 now? Not yet, since the binary search only works on sorted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about:</a:t>
            </a:r>
          </a:p>
          <a:p>
            <a:r>
              <a:rPr lang="en-US" dirty="0"/>
              <a:t>bubble sort, insertion sort</a:t>
            </a:r>
            <a:br>
              <a:rPr lang="en-US" sz="1200" dirty="0"/>
            </a:br>
            <a:r>
              <a:rPr lang="en-US" sz="1200" dirty="0"/>
              <a:t>FACT : quick sort: O(</a:t>
            </a:r>
            <a:r>
              <a:rPr lang="en-US" sz="1200" dirty="0" err="1"/>
              <a:t>nlogn</a:t>
            </a:r>
            <a:r>
              <a:rPr lang="en-US" sz="1200" dirty="0"/>
              <a:t>) implemented in C++</a:t>
            </a:r>
            <a:r>
              <a:rPr lang="en-US" altLang="en-US" sz="1200" dirty="0">
                <a:ln>
                  <a:noFill/>
                </a:ln>
                <a:solidFill>
                  <a:srgbClr val="500070"/>
                </a:solidFill>
                <a:effectLst/>
                <a:latin typeface="Arial Unicode MS"/>
              </a:rPr>
              <a:t>#include &lt;algorithm&gt; </a:t>
            </a:r>
            <a:r>
              <a:rPr lang="en-US" altLang="en-US" sz="1200" dirty="0">
                <a:ln>
                  <a:noFill/>
                </a:ln>
                <a:solidFill>
                  <a:srgbClr val="007000"/>
                </a:solidFill>
                <a:effectLst/>
                <a:latin typeface="Arial Unicode MS"/>
              </a:rPr>
              <a:t>// std::sort</a:t>
            </a:r>
            <a:r>
              <a:rPr lang="en-US" altLang="en-US" sz="120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1200" dirty="0">
                <a:ln>
                  <a:noFill/>
                </a:ln>
                <a:solidFill>
                  <a:schemeClr val="tx1"/>
                </a:solidFill>
                <a:effectLst/>
              </a:rPr>
              <a:t>N log n is the lower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24F86-2533-4A2C-88E4-02989E4184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8788-A5C6-48E8-9337-902AC133E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do a “better” code?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51CFE0-F964-447D-86B9-1EE89437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91C91E-FB9C-4BCB-9532-2D6DEA9F6473}"/>
              </a:ext>
            </a:extLst>
          </p:cNvPr>
          <p:cNvSpPr txBox="1">
            <a:spLocks/>
          </p:cNvSpPr>
          <p:nvPr/>
        </p:nvSpPr>
        <p:spPr>
          <a:xfrm>
            <a:off x="10243714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375997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5A48-88B0-4E49-84C3-1D72C485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A8CB-3962-4AB0-A819-BB6105F46FE4}"/>
              </a:ext>
            </a:extLst>
          </p:cNvPr>
          <p:cNvSpPr txBox="1">
            <a:spLocks/>
          </p:cNvSpPr>
          <p:nvPr/>
        </p:nvSpPr>
        <p:spPr>
          <a:xfrm>
            <a:off x="10275245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195103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E916-793E-4072-B4D3-00126B25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7179E-E197-4DFE-8D43-100454178BC2}"/>
              </a:ext>
            </a:extLst>
          </p:cNvPr>
          <p:cNvSpPr txBox="1">
            <a:spLocks/>
          </p:cNvSpPr>
          <p:nvPr/>
        </p:nvSpPr>
        <p:spPr>
          <a:xfrm>
            <a:off x="10296265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201649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13BC-0B3B-42E1-8ED6-10244C9D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46538"/>
            <a:ext cx="9590550" cy="5181599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A Sorting Algorithm is used to rearrange a given array.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Common Algorithm:</a:t>
            </a:r>
            <a:br>
              <a:rPr lang="en-US" sz="2500" dirty="0"/>
            </a:br>
            <a:r>
              <a:rPr lang="en-US" sz="2500" dirty="0"/>
              <a:t>+ Insertion sort</a:t>
            </a:r>
            <a:br>
              <a:rPr lang="en-US" sz="2500" dirty="0"/>
            </a:br>
            <a:r>
              <a:rPr lang="en-US" sz="2500" dirty="0"/>
              <a:t>+ Bubble sort </a:t>
            </a:r>
            <a:br>
              <a:rPr lang="en-US" sz="2500" dirty="0"/>
            </a:br>
            <a:r>
              <a:rPr lang="en-US" sz="2500" dirty="0"/>
              <a:t>+ quick sort</a:t>
            </a:r>
            <a:br>
              <a:rPr lang="en-US" sz="2500" dirty="0"/>
            </a:br>
            <a:r>
              <a:rPr lang="en-US" sz="2500" dirty="0"/>
              <a:t>+ merge 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D543E-5A46-4657-9C38-468BA505DCBA}"/>
              </a:ext>
            </a:extLst>
          </p:cNvPr>
          <p:cNvSpPr txBox="1">
            <a:spLocks/>
          </p:cNvSpPr>
          <p:nvPr/>
        </p:nvSpPr>
        <p:spPr>
          <a:xfrm>
            <a:off x="10275245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120973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58C47-FFB2-46C7-BC2D-EE48A1B9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201896"/>
            <a:ext cx="5850157" cy="5413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8F6AC7-347B-4829-9DA5-6EE6ACC25B69}"/>
              </a:ext>
            </a:extLst>
          </p:cNvPr>
          <p:cNvSpPr txBox="1"/>
          <p:nvPr/>
        </p:nvSpPr>
        <p:spPr>
          <a:xfrm>
            <a:off x="725213" y="515007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E766B2-BED1-46CE-9A04-B21D261A3BC5}"/>
              </a:ext>
            </a:extLst>
          </p:cNvPr>
          <p:cNvSpPr txBox="1">
            <a:spLocks/>
          </p:cNvSpPr>
          <p:nvPr/>
        </p:nvSpPr>
        <p:spPr>
          <a:xfrm>
            <a:off x="10243713" y="6615112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100279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8F6AC7-347B-4829-9DA5-6EE6ACC25B69}"/>
              </a:ext>
            </a:extLst>
          </p:cNvPr>
          <p:cNvSpPr txBox="1"/>
          <p:nvPr/>
        </p:nvSpPr>
        <p:spPr>
          <a:xfrm>
            <a:off x="725213" y="515007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4C531-3777-45B9-9BE2-BEFF1279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34" y="767296"/>
            <a:ext cx="8056932" cy="609070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E182B0E-E4B2-4A7A-9781-C8AB68C6EDFB}"/>
              </a:ext>
            </a:extLst>
          </p:cNvPr>
          <p:cNvSpPr txBox="1">
            <a:spLocks/>
          </p:cNvSpPr>
          <p:nvPr/>
        </p:nvSpPr>
        <p:spPr>
          <a:xfrm>
            <a:off x="10285754" y="6669504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108223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46B1-10C8-4366-A542-4DDC6F95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588580"/>
            <a:ext cx="11887200" cy="6558454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Exercise: Compare two lists, find the differ</a:t>
            </a:r>
            <a:br>
              <a:rPr lang="en-US" sz="3100" dirty="0"/>
            </a:br>
            <a:r>
              <a:rPr lang="en-US" sz="3100" dirty="0"/>
              <a:t>input: A = [ 1, 3, 2, 6, 4 ,5]</a:t>
            </a:r>
            <a:br>
              <a:rPr lang="en-US" sz="3100" dirty="0"/>
            </a:br>
            <a:r>
              <a:rPr lang="en-US" sz="3100" dirty="0"/>
              <a:t>           B = [ 3 , 7]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 err="1">
                <a:solidFill>
                  <a:schemeClr val="accent3">
                    <a:lumMod val="75000"/>
                  </a:schemeClr>
                </a:solidFill>
              </a:rPr>
              <a:t>Algorithim</a:t>
            </a:r>
            <a:r>
              <a:rPr lang="en-US" sz="3100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br>
              <a:rPr lang="en-US" sz="3100" dirty="0"/>
            </a:br>
            <a:r>
              <a:rPr lang="en-US" sz="3100" dirty="0"/>
              <a:t>Sort one of theme =&gt; O(</a:t>
            </a:r>
            <a:r>
              <a:rPr lang="en-US" sz="3100" dirty="0" err="1"/>
              <a:t>Nlog</a:t>
            </a:r>
            <a:r>
              <a:rPr lang="en-US" sz="3100" dirty="0"/>
              <a:t>(N))</a:t>
            </a:r>
            <a:br>
              <a:rPr lang="en-US" sz="3100" dirty="0"/>
            </a:br>
            <a:r>
              <a:rPr lang="en-US" sz="3100" dirty="0"/>
              <a:t>iterate through the other: =&gt; O(M)</a:t>
            </a:r>
            <a:br>
              <a:rPr lang="en-US" sz="3100" dirty="0"/>
            </a:br>
            <a:r>
              <a:rPr lang="en-US" sz="3100" dirty="0"/>
              <a:t>    search it in sorted list =&gt; O(log(N))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=&gt; Time complexity: O(</a:t>
            </a:r>
            <a:r>
              <a:rPr lang="en-US" sz="3100" dirty="0" err="1"/>
              <a:t>Nlog</a:t>
            </a:r>
            <a:r>
              <a:rPr lang="en-US" sz="3100" dirty="0"/>
              <a:t>(N) + </a:t>
            </a:r>
            <a:r>
              <a:rPr lang="en-US" sz="3100" dirty="0" err="1"/>
              <a:t>Mlog</a:t>
            </a:r>
            <a:r>
              <a:rPr lang="en-US" sz="3100" dirty="0"/>
              <a:t>(N)) = O(</a:t>
            </a:r>
            <a:r>
              <a:rPr lang="en-US" sz="3100" dirty="0" err="1"/>
              <a:t>Mlog</a:t>
            </a:r>
            <a:r>
              <a:rPr lang="en-US" sz="3100" dirty="0"/>
              <a:t>(N)) ( let say M &gt; N)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0871-BC9F-475D-9359-88D8DF476709}"/>
              </a:ext>
            </a:extLst>
          </p:cNvPr>
          <p:cNvSpPr txBox="1">
            <a:spLocks/>
          </p:cNvSpPr>
          <p:nvPr/>
        </p:nvSpPr>
        <p:spPr>
          <a:xfrm>
            <a:off x="10285755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409711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6A71-F0EC-4CEE-B157-9AC6D00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" y="304800"/>
            <a:ext cx="7659275" cy="394137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How good our new solution is?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suppose M = 50000, N = 10000                                   </a:t>
            </a:r>
            <a:br>
              <a:rPr lang="en-US" sz="2800" dirty="0"/>
            </a:br>
            <a:r>
              <a:rPr lang="en-US" sz="2800" dirty="0"/>
              <a:t>O(M*N) = 5 * 10^8</a:t>
            </a:r>
            <a:br>
              <a:rPr lang="en-US" sz="2800" dirty="0"/>
            </a:br>
            <a:r>
              <a:rPr lang="en-US" sz="2800" dirty="0"/>
              <a:t>O(M*log(N)) =  2 * 10^5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faster than 2500 times =&gt; big deal right ?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EBCD-B9B3-4A58-93F7-9CEEC462759F}"/>
              </a:ext>
            </a:extLst>
          </p:cNvPr>
          <p:cNvSpPr txBox="1">
            <a:spLocks/>
          </p:cNvSpPr>
          <p:nvPr/>
        </p:nvSpPr>
        <p:spPr>
          <a:xfrm>
            <a:off x="10254224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199854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8788-A5C6-48E8-9337-902AC133E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do a “better” code?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93E25-9CBB-416B-845A-8A5F49A7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8610" y="6481011"/>
            <a:ext cx="2053390" cy="3769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38499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4A21-A47F-49D6-80D9-3E6A2287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116437"/>
            <a:ext cx="10869131" cy="1894131"/>
          </a:xfrm>
        </p:spPr>
        <p:txBody>
          <a:bodyPr>
            <a:normAutofit/>
          </a:bodyPr>
          <a:lstStyle/>
          <a:p>
            <a:r>
              <a:rPr lang="en-US" dirty="0"/>
              <a:t>How to evaluate performance of a block of code?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long does your program take to solve a problem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1335-CA1F-4C37-8E9E-1A727FCDC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3104054"/>
            <a:ext cx="10353763" cy="1501826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Time Complexity: O(g(n))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E85A83-2768-4EAD-976A-0E048577CC30}"/>
              </a:ext>
            </a:extLst>
          </p:cNvPr>
          <p:cNvSpPr txBox="1">
            <a:spLocks/>
          </p:cNvSpPr>
          <p:nvPr/>
        </p:nvSpPr>
        <p:spPr>
          <a:xfrm>
            <a:off x="10138610" y="6481011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205370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BE70-3219-4A23-A631-0C98CEB5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5" y="3094340"/>
            <a:ext cx="10353762" cy="283170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Example: </a:t>
            </a:r>
            <a:br>
              <a:rPr lang="en-US" sz="2800" dirty="0"/>
            </a:br>
            <a:br>
              <a:rPr lang="en-US" sz="2800" dirty="0"/>
            </a:br>
            <a:r>
              <a:rPr lang="en-US" alt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20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# O(1)</a:t>
            </a:r>
            <a:b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20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alt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# O(1)</a:t>
            </a:r>
            <a:br>
              <a:rPr lang="en-US" alt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n): # O(n)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# O(1)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24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/>
              <a:t>&gt; O(g(N)) with g(N) = 1 + 1 + N* (1 + 1)</a:t>
            </a:r>
            <a:br>
              <a:rPr lang="en-US" sz="2400" dirty="0"/>
            </a:br>
            <a:r>
              <a:rPr lang="en-US" sz="2400" dirty="0"/>
              <a:t>               =&gt; O(g(N))  = O(2 + 2*N )</a:t>
            </a:r>
            <a:br>
              <a:rPr lang="en-US" sz="2400" dirty="0"/>
            </a:br>
            <a:r>
              <a:rPr lang="en-US" sz="2400" dirty="0"/>
              <a:t>                                     = O(2*N)</a:t>
            </a:r>
            <a:br>
              <a:rPr lang="en-US" sz="2400" dirty="0"/>
            </a:br>
            <a:r>
              <a:rPr lang="en-US" sz="2400" dirty="0"/>
              <a:t>                                     = O(N)</a:t>
            </a:r>
            <a:br>
              <a:rPr lang="en-US" sz="2400" dirty="0"/>
            </a:br>
            <a:r>
              <a:rPr lang="en-US" sz="2400" dirty="0"/>
              <a:t>                                     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altLang="en-US" sz="54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26D4C0-8103-482C-8612-81C322614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1DC0B1-2567-47E2-9548-56EAF325C278}"/>
              </a:ext>
            </a:extLst>
          </p:cNvPr>
          <p:cNvSpPr txBox="1">
            <a:spLocks/>
          </p:cNvSpPr>
          <p:nvPr/>
        </p:nvSpPr>
        <p:spPr>
          <a:xfrm>
            <a:off x="9877142" y="6550712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nlvduc@gmail.com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46B1-10C8-4366-A542-4DDC6F95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210207"/>
            <a:ext cx="11529848" cy="5623034"/>
          </a:xfrm>
        </p:spPr>
        <p:txBody>
          <a:bodyPr>
            <a:normAutofit/>
          </a:bodyPr>
          <a:lstStyle/>
          <a:p>
            <a:pPr algn="l"/>
            <a:r>
              <a:rPr lang="en-US" sz="3100" dirty="0"/>
              <a:t>Exercise: Compare two lists, find the differ</a:t>
            </a:r>
            <a:br>
              <a:rPr lang="en-US" sz="3100" dirty="0"/>
            </a:br>
            <a:r>
              <a:rPr lang="en-US" sz="3100" dirty="0"/>
              <a:t>input: A = [ 1, 3, 2, 6, 4 ,5]</a:t>
            </a:r>
            <a:br>
              <a:rPr lang="en-US" sz="3100" dirty="0"/>
            </a:br>
            <a:r>
              <a:rPr lang="en-US" sz="3100" dirty="0"/>
              <a:t>           B = [ 3 , 7]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 err="1">
                <a:solidFill>
                  <a:schemeClr val="accent3">
                    <a:lumMod val="75000"/>
                  </a:schemeClr>
                </a:solidFill>
              </a:rPr>
              <a:t>Algorithim</a:t>
            </a:r>
            <a:r>
              <a:rPr lang="en-US" sz="3100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br>
              <a:rPr lang="en-US" sz="3100" dirty="0"/>
            </a:br>
            <a:r>
              <a:rPr lang="en-US" sz="3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Iterate through list A check if that element exist in B</a:t>
            </a:r>
            <a:br>
              <a:rPr lang="en-US" sz="31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=&gt; O(M*N) </a:t>
            </a:r>
            <a:br>
              <a:rPr lang="en-US" sz="31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1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DCB3A-93A5-44D6-A526-36C640877437}"/>
              </a:ext>
            </a:extLst>
          </p:cNvPr>
          <p:cNvSpPr txBox="1">
            <a:spLocks/>
          </p:cNvSpPr>
          <p:nvPr/>
        </p:nvSpPr>
        <p:spPr>
          <a:xfrm>
            <a:off x="10243714" y="6647793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310011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5B0F-437C-432E-A54C-3C2E9E5B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BA79B-8A53-4CC1-89AC-6F19906E6289}"/>
              </a:ext>
            </a:extLst>
          </p:cNvPr>
          <p:cNvSpPr txBox="1">
            <a:spLocks/>
          </p:cNvSpPr>
          <p:nvPr/>
        </p:nvSpPr>
        <p:spPr>
          <a:xfrm>
            <a:off x="10264735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396575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CE16-3220-442A-8E48-1F4F49E1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6" y="331660"/>
            <a:ext cx="10324446" cy="49655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Linear search</a:t>
            </a:r>
            <a:br>
              <a:rPr lang="en-US" sz="2400" dirty="0"/>
            </a:b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40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linear_search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(A: List[int]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key: int)-&gt; </a:t>
            </a:r>
            <a:r>
              <a:rPr lang="en-US" altLang="en-US" sz="240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altLang="en-US" sz="24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range(n):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4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]==key: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f"Key</a:t>
            </a:r>
            <a:r>
              <a:rPr lang="en-US" altLang="en-US" sz="24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{key} exists at {</a:t>
            </a:r>
            <a:r>
              <a:rPr lang="en-US" altLang="en-US" sz="240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f"Key</a:t>
            </a:r>
            <a:r>
              <a:rPr lang="en-US" altLang="en-US" sz="24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{key} doesn't appear in A.</a:t>
            </a:r>
            <a:r>
              <a:rPr lang="en-US" altLang="en-US" sz="24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043E2B-73DD-4ACE-B617-92967E54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3" y="548430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7A9468-FDC2-4447-AF52-E527E588F36A}"/>
              </a:ext>
            </a:extLst>
          </p:cNvPr>
          <p:cNvSpPr txBox="1">
            <a:spLocks/>
          </p:cNvSpPr>
          <p:nvPr/>
        </p:nvSpPr>
        <p:spPr>
          <a:xfrm>
            <a:off x="10285755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59644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FD772B-27A2-4A0E-B6FF-643001D9A951}"/>
              </a:ext>
            </a:extLst>
          </p:cNvPr>
          <p:cNvSpPr/>
          <p:nvPr/>
        </p:nvSpPr>
        <p:spPr>
          <a:xfrm>
            <a:off x="184344" y="122762"/>
            <a:ext cx="11334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4345D-5C72-4CF1-9EAF-041C0B1B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34" y="1545021"/>
            <a:ext cx="8181706" cy="33099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9A06679-60F7-4E50-B983-80537C117746}"/>
              </a:ext>
            </a:extLst>
          </p:cNvPr>
          <p:cNvSpPr txBox="1">
            <a:spLocks/>
          </p:cNvSpPr>
          <p:nvPr/>
        </p:nvSpPr>
        <p:spPr>
          <a:xfrm>
            <a:off x="10264734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170282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DDBA-A6C0-4173-98C0-3619980B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79412"/>
            <a:ext cx="11366138" cy="677858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Binary search</a:t>
            </a:r>
            <a:br>
              <a:rPr lang="en-US" sz="2000" dirty="0"/>
            </a:br>
            <a:br>
              <a:rPr lang="en-US" altLang="en-US" sz="200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(A: List[int]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key: int)-&gt; int: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float(</a:t>
            </a:r>
            <a:r>
              <a:rPr lang="en-US" altLang="en-US" sz="20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left =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 = n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 =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(left &lt; right):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pivot = int((left + right) /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count +=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A[pivot] == key: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f"Key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{key} exists at {pivot} after {count} loop.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A[pivot] &lt; key: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left = pivot +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A[pivot] &gt; key: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right = pivot -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f"Key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{key} doesn't appear in A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61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C86397-5567-488F-A77D-B297F92338DA}"/>
              </a:ext>
            </a:extLst>
          </p:cNvPr>
          <p:cNvSpPr txBox="1">
            <a:spLocks/>
          </p:cNvSpPr>
          <p:nvPr/>
        </p:nvSpPr>
        <p:spPr>
          <a:xfrm>
            <a:off x="162910" y="391802"/>
            <a:ext cx="11866179" cy="60743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Binary search</a:t>
            </a:r>
            <a:br>
              <a:rPr lang="en-US" sz="2000" dirty="0"/>
            </a:br>
            <a:br>
              <a:rPr lang="en-US" altLang="en-US" sz="200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(A: List[int]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key: int)-&gt; int: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float(</a:t>
            </a:r>
            <a:r>
              <a:rPr lang="en-US" altLang="en-US" sz="20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(A)) # O(1)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left =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O(1)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 = n # O(1)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(left &lt; right):  # O(</a:t>
            </a:r>
            <a:r>
              <a:rPr lang="en-US" altLang="en-US" sz="200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pivot = int((left + right) /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# O(1)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A[pivot] == key: # O(1)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f"Key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found {key} at {pivot} after {count} loop.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)#O(1)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A[pivot] &lt; key: # O(1)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left = pivot +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# O(1)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A[pivot] &gt; key: # O(1)</a:t>
            </a:r>
            <a:b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right = pivot – </a:t>
            </a: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#O(1)</a:t>
            </a:r>
            <a:b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f"Key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{key} doesn't appear in A</a:t>
            </a:r>
            <a:r>
              <a:rPr lang="en-US" altLang="en-US" sz="200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#O(1)</a:t>
            </a:r>
            <a:b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=&gt; </a:t>
            </a:r>
            <a:r>
              <a:rPr lang="en-US" sz="2000" dirty="0" err="1"/>
              <a:t>binary_search</a:t>
            </a:r>
            <a:r>
              <a:rPr lang="en-US" sz="2000" dirty="0"/>
              <a:t> has O(</a:t>
            </a:r>
            <a:r>
              <a:rPr lang="en-US" sz="2000" dirty="0" err="1"/>
              <a:t>logn</a:t>
            </a:r>
            <a:r>
              <a:rPr lang="en-US" sz="2000" dirty="0"/>
              <a:t>) </a:t>
            </a:r>
            <a:r>
              <a:rPr lang="en-US" sz="2000" dirty="0" err="1"/>
              <a:t>timecomplexity</a:t>
            </a:r>
            <a:r>
              <a:rPr lang="en-US" sz="2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102CD-CB4A-475B-8AD9-CAC30ED89DA9}"/>
              </a:ext>
            </a:extLst>
          </p:cNvPr>
          <p:cNvSpPr txBox="1">
            <a:spLocks/>
          </p:cNvSpPr>
          <p:nvPr/>
        </p:nvSpPr>
        <p:spPr>
          <a:xfrm>
            <a:off x="10264735" y="6669505"/>
            <a:ext cx="2053390" cy="3769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nlvduc@gmail.com</a:t>
            </a:r>
          </a:p>
        </p:txBody>
      </p:sp>
    </p:spTree>
    <p:extLst>
      <p:ext uri="{BB962C8B-B14F-4D97-AF65-F5344CB8AC3E}">
        <p14:creationId xmlns:p14="http://schemas.microsoft.com/office/powerpoint/2010/main" val="310938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310</TotalTime>
  <Words>380</Words>
  <Application>Microsoft Office PowerPoint</Application>
  <PresentationFormat>Widescreen</PresentationFormat>
  <Paragraphs>65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Calisto MT</vt:lpstr>
      <vt:lpstr>Courier New</vt:lpstr>
      <vt:lpstr>Trebuchet MS</vt:lpstr>
      <vt:lpstr>Wingdings 2</vt:lpstr>
      <vt:lpstr>Slate</vt:lpstr>
      <vt:lpstr>Can we do a “better” code?</vt:lpstr>
      <vt:lpstr>How to evaluate performance of a block of code?   How long does your program take to solve a problem ? </vt:lpstr>
      <vt:lpstr>Example:   def say_hello():     print("Hello!") # O(1)  def counter():     n = 1000 # O(1)     while(i &lt; n): # O(n)         say_hello() # O(1)         i += 1  # O(1)   =&gt; O(g(N)) with g(N) = 1 + 1 + N* (1 + 1)                =&gt; O(g(N))  = O(2 + 2*N )                                      = O(2*N)                                      = O(N)                                                 </vt:lpstr>
      <vt:lpstr>Exercise: Compare two lists, find the differ input: A = [ 1, 3, 2, 6, 4 ,5]            B = [ 3 , 7]  Algorithim? Iterate through list A check if that element exist in B =&gt; O(M*N)  </vt:lpstr>
      <vt:lpstr>Searching Algorithms</vt:lpstr>
      <vt:lpstr>Linear search def linear_search(A: List[int], key: int)-&gt; None:     n = len(A)     for i in range(n):         if A[i]==key:             print(f"Key: {key} exists at {i}.\n")             return     print(f"Key: {key} doesn't appear in A.\n")   </vt:lpstr>
      <vt:lpstr>PowerPoint Presentation</vt:lpstr>
      <vt:lpstr>Binary search  def binary_search(A: List[int], key: int)-&gt; int:     n = float(len(A))     left = 0     right = n     count = 0     while(left &lt; right):         pivot = int((left + right) /2)         count += 1         if A[pivot] == key:             print(f"Key: {key} exists at {pivot} after {count} loop.\n")             return         elif A[pivot] &lt; key:             left = pivot + 1         elif A[pivot] &gt; key:             right = pivot - 1     print(f"Key: {key} doesn't appear in A\n")   </vt:lpstr>
      <vt:lpstr>PowerPoint Presentation</vt:lpstr>
      <vt:lpstr>Demo</vt:lpstr>
      <vt:lpstr>Sorting Algorithms</vt:lpstr>
      <vt:lpstr>A Sorting Algorithm is used to rearrange a given array.   Common Algorithm: + Insertion sort + Bubble sort  + quick sort + merge sort</vt:lpstr>
      <vt:lpstr>PowerPoint Presentation</vt:lpstr>
      <vt:lpstr>PowerPoint Presentation</vt:lpstr>
      <vt:lpstr>Exercise: Compare two lists, find the differ input: A = [ 1, 3, 2, 6, 4 ,5]            B = [ 3 , 7]  Algorithim? Sort one of theme =&gt; O(Nlog(N)) iterate through the other: =&gt; O(M)     search it in sorted list =&gt; O(log(N))  =&gt; Time complexity: O(Nlog(N) + Mlog(N)) = O(Mlog(N)) ( let say M &gt; N)     </vt:lpstr>
      <vt:lpstr>How good our new solution is?   suppose M = 50000, N = 10000                                    O(M*N) = 5 * 10^8 O(M*log(N)) =  2 * 10^5  faster than 2500 times =&gt; big deal right ?  </vt:lpstr>
      <vt:lpstr>Can we do a “better”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good code </dc:title>
  <dc:creator>Nguyễn Lê Vĩnh Đức</dc:creator>
  <cp:lastModifiedBy>Nguyễn Lê Vĩnh Đức</cp:lastModifiedBy>
  <cp:revision>23</cp:revision>
  <dcterms:created xsi:type="dcterms:W3CDTF">2018-11-12T16:08:57Z</dcterms:created>
  <dcterms:modified xsi:type="dcterms:W3CDTF">2018-11-13T17:09:32Z</dcterms:modified>
</cp:coreProperties>
</file>