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3" r:id="rId2"/>
    <p:sldId id="256" r:id="rId3"/>
    <p:sldId id="261" r:id="rId4"/>
    <p:sldId id="263" r:id="rId5"/>
    <p:sldId id="264" r:id="rId6"/>
    <p:sldId id="265" r:id="rId7"/>
    <p:sldId id="266" r:id="rId8"/>
    <p:sldId id="262" r:id="rId9"/>
    <p:sldId id="306" r:id="rId10"/>
    <p:sldId id="284" r:id="rId11"/>
    <p:sldId id="267" r:id="rId12"/>
    <p:sldId id="268" r:id="rId13"/>
    <p:sldId id="269" r:id="rId14"/>
    <p:sldId id="270" r:id="rId15"/>
    <p:sldId id="271" r:id="rId16"/>
    <p:sldId id="286" r:id="rId17"/>
    <p:sldId id="272" r:id="rId18"/>
    <p:sldId id="273" r:id="rId19"/>
    <p:sldId id="274" r:id="rId20"/>
    <p:sldId id="285" r:id="rId21"/>
    <p:sldId id="275" r:id="rId22"/>
    <p:sldId id="276" r:id="rId23"/>
    <p:sldId id="277" r:id="rId24"/>
    <p:sldId id="278" r:id="rId25"/>
    <p:sldId id="279" r:id="rId26"/>
    <p:sldId id="280" r:id="rId27"/>
    <p:sldId id="281" r:id="rId28"/>
    <p:sldId id="282" r:id="rId29"/>
    <p:sldId id="283" r:id="rId30"/>
    <p:sldId id="287" r:id="rId31"/>
    <p:sldId id="288" r:id="rId32"/>
    <p:sldId id="289" r:id="rId33"/>
    <p:sldId id="290" r:id="rId34"/>
    <p:sldId id="291" r:id="rId35"/>
    <p:sldId id="292" r:id="rId36"/>
    <p:sldId id="304" r:id="rId37"/>
    <p:sldId id="293" r:id="rId38"/>
    <p:sldId id="294" r:id="rId39"/>
    <p:sldId id="295" r:id="rId40"/>
    <p:sldId id="296" r:id="rId41"/>
    <p:sldId id="297" r:id="rId42"/>
    <p:sldId id="298" r:id="rId43"/>
    <p:sldId id="299" r:id="rId44"/>
    <p:sldId id="300" r:id="rId45"/>
    <p:sldId id="301" r:id="rId46"/>
    <p:sldId id="302" r:id="rId47"/>
    <p:sldId id="307" r:id="rId48"/>
    <p:sldId id="308" r:id="rId49"/>
    <p:sldId id="309"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59" d="100"/>
          <a:sy n="59" d="100"/>
        </p:scale>
        <p:origin x="78" y="13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317A-27D4-48ED-813D-CA348FB8A104}"/>
              </a:ext>
            </a:extLst>
          </p:cNvPr>
          <p:cNvSpPr>
            <a:spLocks noGrp="1"/>
          </p:cNvSpPr>
          <p:nvPr>
            <p:ph type="title"/>
          </p:nvPr>
        </p:nvSpPr>
        <p:spPr/>
        <p:txBody>
          <a:bodyPr>
            <a:normAutofit/>
          </a:bodyPr>
          <a:lstStyle/>
          <a:p>
            <a:r>
              <a:rPr lang="en-US" sz="4800" dirty="0"/>
              <a:t>Project Work</a:t>
            </a:r>
          </a:p>
        </p:txBody>
      </p:sp>
      <p:sp>
        <p:nvSpPr>
          <p:cNvPr id="3" name="Content Placeholder 2">
            <a:extLst>
              <a:ext uri="{FF2B5EF4-FFF2-40B4-BE49-F238E27FC236}">
                <a16:creationId xmlns:a16="http://schemas.microsoft.com/office/drawing/2014/main" id="{0CB5D290-6E6A-4225-A930-7720EC3BF032}"/>
              </a:ext>
            </a:extLst>
          </p:cNvPr>
          <p:cNvSpPr>
            <a:spLocks noGrp="1"/>
          </p:cNvSpPr>
          <p:nvPr>
            <p:ph idx="1"/>
          </p:nvPr>
        </p:nvSpPr>
        <p:spPr/>
        <p:txBody>
          <a:bodyPr>
            <a:normAutofit lnSpcReduction="10000"/>
          </a:bodyPr>
          <a:lstStyle/>
          <a:p>
            <a:pPr marL="0" indent="0" algn="ctr">
              <a:buNone/>
            </a:pPr>
            <a:r>
              <a:rPr lang="en-GB" sz="3600" dirty="0"/>
              <a:t>Dispersing Unit Design</a:t>
            </a:r>
            <a:endParaRPr lang="en-US" sz="3600" dirty="0"/>
          </a:p>
          <a:p>
            <a:endParaRPr lang="en-US" dirty="0"/>
          </a:p>
          <a:p>
            <a:endParaRPr lang="en-US" dirty="0"/>
          </a:p>
          <a:p>
            <a:endParaRPr lang="en-US" dirty="0"/>
          </a:p>
          <a:p>
            <a:pPr algn="r"/>
            <a:r>
              <a:rPr lang="en-US" dirty="0"/>
              <a:t>Hieu Nguyen</a:t>
            </a:r>
          </a:p>
          <a:p>
            <a:pPr algn="r"/>
            <a:r>
              <a:rPr lang="en-US" dirty="0"/>
              <a:t>Duc Nguyen</a:t>
            </a:r>
          </a:p>
        </p:txBody>
      </p:sp>
    </p:spTree>
    <p:extLst>
      <p:ext uri="{BB962C8B-B14F-4D97-AF65-F5344CB8AC3E}">
        <p14:creationId xmlns:p14="http://schemas.microsoft.com/office/powerpoint/2010/main" val="331227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19" y="1385455"/>
            <a:ext cx="10058400" cy="3510773"/>
          </a:xfrm>
          <a:prstGeom prst="rect">
            <a:avLst/>
          </a:prstGeom>
        </p:spPr>
      </p:pic>
    </p:spTree>
    <p:extLst>
      <p:ext uri="{BB962C8B-B14F-4D97-AF65-F5344CB8AC3E}">
        <p14:creationId xmlns:p14="http://schemas.microsoft.com/office/powerpoint/2010/main" val="364538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323" y="286327"/>
            <a:ext cx="2857500" cy="2876550"/>
          </a:xfrm>
          <a:prstGeom prst="rect">
            <a:avLst/>
          </a:prstGeom>
        </p:spPr>
      </p:pic>
      <p:sp>
        <p:nvSpPr>
          <p:cNvPr id="3" name="TextBox 2"/>
          <p:cNvSpPr txBox="1"/>
          <p:nvPr/>
        </p:nvSpPr>
        <p:spPr>
          <a:xfrm>
            <a:off x="2807022" y="3454401"/>
            <a:ext cx="5802101" cy="830997"/>
          </a:xfrm>
          <a:prstGeom prst="rect">
            <a:avLst/>
          </a:prstGeom>
          <a:noFill/>
        </p:spPr>
        <p:txBody>
          <a:bodyPr wrap="none" rtlCol="0">
            <a:spAutoFit/>
          </a:bodyPr>
          <a:lstStyle/>
          <a:p>
            <a:r>
              <a:rPr lang="en-US" sz="2400" dirty="0"/>
              <a:t>Ball valve with pneumatic actuator type K60D</a:t>
            </a:r>
          </a:p>
          <a:p>
            <a:r>
              <a:rPr lang="en-US" sz="2400" dirty="0"/>
              <a:t>Manufacturer AVS </a:t>
            </a:r>
          </a:p>
        </p:txBody>
      </p:sp>
    </p:spTree>
    <p:extLst>
      <p:ext uri="{BB962C8B-B14F-4D97-AF65-F5344CB8AC3E}">
        <p14:creationId xmlns:p14="http://schemas.microsoft.com/office/powerpoint/2010/main" val="27176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424872"/>
            <a:ext cx="7825079" cy="3683289"/>
          </a:xfrm>
          <a:prstGeom prst="rect">
            <a:avLst/>
          </a:prstGeom>
        </p:spPr>
      </p:pic>
      <p:sp>
        <p:nvSpPr>
          <p:cNvPr id="3" name="TextBox 2"/>
          <p:cNvSpPr txBox="1"/>
          <p:nvPr/>
        </p:nvSpPr>
        <p:spPr>
          <a:xfrm>
            <a:off x="3535288" y="4525818"/>
            <a:ext cx="4615302" cy="830997"/>
          </a:xfrm>
          <a:prstGeom prst="rect">
            <a:avLst/>
          </a:prstGeom>
          <a:noFill/>
        </p:spPr>
        <p:txBody>
          <a:bodyPr wrap="none" rtlCol="0">
            <a:spAutoFit/>
          </a:bodyPr>
          <a:lstStyle/>
          <a:p>
            <a:r>
              <a:rPr lang="en-US" sz="2400" dirty="0"/>
              <a:t>Solenoid valve type AVS-5121-24D</a:t>
            </a:r>
          </a:p>
          <a:p>
            <a:r>
              <a:rPr lang="en-US" sz="2400" dirty="0"/>
              <a:t>Manufacturer AVS</a:t>
            </a:r>
          </a:p>
        </p:txBody>
      </p:sp>
    </p:spTree>
    <p:extLst>
      <p:ext uri="{BB962C8B-B14F-4D97-AF65-F5344CB8AC3E}">
        <p14:creationId xmlns:p14="http://schemas.microsoft.com/office/powerpoint/2010/main" val="2173291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960" y="344632"/>
            <a:ext cx="3619500" cy="3619500"/>
          </a:xfrm>
          <a:prstGeom prst="rect">
            <a:avLst/>
          </a:prstGeom>
        </p:spPr>
      </p:pic>
      <p:sp>
        <p:nvSpPr>
          <p:cNvPr id="3" name="TextBox 2"/>
          <p:cNvSpPr txBox="1"/>
          <p:nvPr/>
        </p:nvSpPr>
        <p:spPr>
          <a:xfrm>
            <a:off x="4413306" y="4387272"/>
            <a:ext cx="3420808" cy="830997"/>
          </a:xfrm>
          <a:prstGeom prst="rect">
            <a:avLst/>
          </a:prstGeom>
          <a:noFill/>
        </p:spPr>
        <p:txBody>
          <a:bodyPr wrap="none" rtlCol="0">
            <a:spAutoFit/>
          </a:bodyPr>
          <a:lstStyle/>
          <a:p>
            <a:r>
              <a:rPr lang="en-US" sz="2400" dirty="0"/>
              <a:t>Limit switch type SB01205</a:t>
            </a:r>
          </a:p>
          <a:p>
            <a:r>
              <a:rPr lang="en-US" sz="2400" dirty="0"/>
              <a:t>Manufacturer AVS</a:t>
            </a:r>
          </a:p>
        </p:txBody>
      </p:sp>
    </p:spTree>
    <p:extLst>
      <p:ext uri="{BB962C8B-B14F-4D97-AF65-F5344CB8AC3E}">
        <p14:creationId xmlns:p14="http://schemas.microsoft.com/office/powerpoint/2010/main" val="353353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868" y="958273"/>
            <a:ext cx="2959100" cy="2133600"/>
          </a:xfrm>
          <a:prstGeom prst="rect">
            <a:avLst/>
          </a:prstGeom>
        </p:spPr>
      </p:pic>
      <p:sp>
        <p:nvSpPr>
          <p:cNvPr id="3" name="TextBox 2"/>
          <p:cNvSpPr txBox="1"/>
          <p:nvPr/>
        </p:nvSpPr>
        <p:spPr>
          <a:xfrm>
            <a:off x="4285779" y="3666838"/>
            <a:ext cx="3731278" cy="830997"/>
          </a:xfrm>
          <a:prstGeom prst="rect">
            <a:avLst/>
          </a:prstGeom>
          <a:noFill/>
        </p:spPr>
        <p:txBody>
          <a:bodyPr wrap="none" rtlCol="0">
            <a:spAutoFit/>
          </a:bodyPr>
          <a:lstStyle/>
          <a:p>
            <a:r>
              <a:rPr lang="en-US" sz="2400" dirty="0"/>
              <a:t>Control valve type Axiom AX</a:t>
            </a:r>
          </a:p>
          <a:p>
            <a:r>
              <a:rPr lang="en-US" sz="2400" dirty="0"/>
              <a:t>Manufacturer Metso’s Neles</a:t>
            </a:r>
          </a:p>
        </p:txBody>
      </p:sp>
    </p:spTree>
    <p:extLst>
      <p:ext uri="{BB962C8B-B14F-4D97-AF65-F5344CB8AC3E}">
        <p14:creationId xmlns:p14="http://schemas.microsoft.com/office/powerpoint/2010/main" val="101519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591" y="738908"/>
            <a:ext cx="4689764" cy="3126509"/>
          </a:xfrm>
          <a:prstGeom prst="rect">
            <a:avLst/>
          </a:prstGeom>
        </p:spPr>
      </p:pic>
      <p:sp>
        <p:nvSpPr>
          <p:cNvPr id="3" name="TextBox 2"/>
          <p:cNvSpPr txBox="1"/>
          <p:nvPr/>
        </p:nvSpPr>
        <p:spPr>
          <a:xfrm>
            <a:off x="3201091" y="4433455"/>
            <a:ext cx="5318764" cy="830997"/>
          </a:xfrm>
          <a:prstGeom prst="rect">
            <a:avLst/>
          </a:prstGeom>
          <a:noFill/>
        </p:spPr>
        <p:txBody>
          <a:bodyPr wrap="none" rtlCol="0">
            <a:spAutoFit/>
          </a:bodyPr>
          <a:lstStyle/>
          <a:p>
            <a:r>
              <a:rPr lang="en-US" sz="2400" dirty="0"/>
              <a:t>Level switch alarm type Liquipoint FTW23</a:t>
            </a:r>
          </a:p>
          <a:p>
            <a:r>
              <a:rPr lang="en-US" sz="2400" dirty="0"/>
              <a:t>Manufacturer Endress+Hauser</a:t>
            </a:r>
          </a:p>
        </p:txBody>
      </p:sp>
    </p:spTree>
    <p:extLst>
      <p:ext uri="{BB962C8B-B14F-4D97-AF65-F5344CB8AC3E}">
        <p14:creationId xmlns:p14="http://schemas.microsoft.com/office/powerpoint/2010/main" val="260829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36" y="2161309"/>
            <a:ext cx="10058400" cy="1650438"/>
          </a:xfrm>
          <a:prstGeom prst="rect">
            <a:avLst/>
          </a:prstGeom>
        </p:spPr>
      </p:pic>
    </p:spTree>
    <p:extLst>
      <p:ext uri="{BB962C8B-B14F-4D97-AF65-F5344CB8AC3E}">
        <p14:creationId xmlns:p14="http://schemas.microsoft.com/office/powerpoint/2010/main" val="81963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970" y="687385"/>
            <a:ext cx="5217993" cy="3185608"/>
          </a:xfrm>
          <a:prstGeom prst="rect">
            <a:avLst/>
          </a:prstGeom>
        </p:spPr>
      </p:pic>
      <p:sp>
        <p:nvSpPr>
          <p:cNvPr id="3" name="TextBox 2"/>
          <p:cNvSpPr txBox="1"/>
          <p:nvPr/>
        </p:nvSpPr>
        <p:spPr>
          <a:xfrm>
            <a:off x="3185521" y="4368800"/>
            <a:ext cx="6468053" cy="830997"/>
          </a:xfrm>
          <a:prstGeom prst="rect">
            <a:avLst/>
          </a:prstGeom>
          <a:noFill/>
        </p:spPr>
        <p:txBody>
          <a:bodyPr wrap="none" rtlCol="0">
            <a:spAutoFit/>
          </a:bodyPr>
          <a:lstStyle/>
          <a:p>
            <a:r>
              <a:rPr lang="en-US" sz="2400" dirty="0"/>
              <a:t>Hydrostatic level transmitter type Deltapilot FMB70</a:t>
            </a:r>
          </a:p>
          <a:p>
            <a:r>
              <a:rPr lang="en-US" sz="2400" dirty="0"/>
              <a:t>Manufacturer Endress+Hauser</a:t>
            </a:r>
          </a:p>
        </p:txBody>
      </p:sp>
    </p:spTree>
    <p:extLst>
      <p:ext uri="{BB962C8B-B14F-4D97-AF65-F5344CB8AC3E}">
        <p14:creationId xmlns:p14="http://schemas.microsoft.com/office/powerpoint/2010/main" val="3737055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002" y="386472"/>
            <a:ext cx="3540270" cy="2928371"/>
          </a:xfrm>
          <a:prstGeom prst="rect">
            <a:avLst/>
          </a:prstGeom>
        </p:spPr>
      </p:pic>
      <p:sp>
        <p:nvSpPr>
          <p:cNvPr id="3" name="TextBox 2"/>
          <p:cNvSpPr txBox="1"/>
          <p:nvPr/>
        </p:nvSpPr>
        <p:spPr>
          <a:xfrm>
            <a:off x="2732002" y="4017818"/>
            <a:ext cx="6882269" cy="830997"/>
          </a:xfrm>
          <a:prstGeom prst="rect">
            <a:avLst/>
          </a:prstGeom>
          <a:noFill/>
        </p:spPr>
        <p:txBody>
          <a:bodyPr wrap="none" rtlCol="0">
            <a:spAutoFit/>
          </a:bodyPr>
          <a:lstStyle/>
          <a:p>
            <a:r>
              <a:rPr lang="en-US" sz="2400" dirty="0"/>
              <a:t>Temperature transmitter type iTHERM TrustSens TM372</a:t>
            </a:r>
          </a:p>
          <a:p>
            <a:r>
              <a:rPr lang="en-US" sz="2400" dirty="0"/>
              <a:t>Manufacturer Endress+Hauser</a:t>
            </a:r>
          </a:p>
        </p:txBody>
      </p:sp>
    </p:spTree>
    <p:extLst>
      <p:ext uri="{BB962C8B-B14F-4D97-AF65-F5344CB8AC3E}">
        <p14:creationId xmlns:p14="http://schemas.microsoft.com/office/powerpoint/2010/main" val="276724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042" y="594259"/>
            <a:ext cx="4048322" cy="3345050"/>
          </a:xfrm>
          <a:prstGeom prst="rect">
            <a:avLst/>
          </a:prstGeom>
        </p:spPr>
      </p:pic>
      <p:sp>
        <p:nvSpPr>
          <p:cNvPr id="5" name="TextBox 4"/>
          <p:cNvSpPr txBox="1"/>
          <p:nvPr/>
        </p:nvSpPr>
        <p:spPr>
          <a:xfrm>
            <a:off x="2852403" y="4470399"/>
            <a:ext cx="6687600" cy="830997"/>
          </a:xfrm>
          <a:prstGeom prst="rect">
            <a:avLst/>
          </a:prstGeom>
          <a:noFill/>
        </p:spPr>
        <p:txBody>
          <a:bodyPr wrap="none" rtlCol="0">
            <a:spAutoFit/>
          </a:bodyPr>
          <a:lstStyle/>
          <a:p>
            <a:r>
              <a:rPr lang="en-US" sz="2400" dirty="0"/>
              <a:t>Electro-magnetic flow transmitter type Promag P 200</a:t>
            </a:r>
          </a:p>
          <a:p>
            <a:r>
              <a:rPr lang="en-US" sz="2400" dirty="0"/>
              <a:t>Manufacturer Endress+Hauser</a:t>
            </a:r>
          </a:p>
        </p:txBody>
      </p:sp>
    </p:spTree>
    <p:extLst>
      <p:ext uri="{BB962C8B-B14F-4D97-AF65-F5344CB8AC3E}">
        <p14:creationId xmlns:p14="http://schemas.microsoft.com/office/powerpoint/2010/main" val="254822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6613" y="5800436"/>
            <a:ext cx="4812279" cy="461665"/>
          </a:xfrm>
          <a:prstGeom prst="rect">
            <a:avLst/>
          </a:prstGeom>
          <a:noFill/>
        </p:spPr>
        <p:txBody>
          <a:bodyPr wrap="none" rtlCol="0">
            <a:spAutoFit/>
          </a:bodyPr>
          <a:lstStyle/>
          <a:p>
            <a:r>
              <a:rPr lang="en-US" sz="2400" dirty="0"/>
              <a:t>P&amp;I diagram of dispersing unit design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18" y="65038"/>
            <a:ext cx="7841471" cy="5513726"/>
          </a:xfrm>
          <a:prstGeom prst="rect">
            <a:avLst/>
          </a:prstGeom>
        </p:spPr>
      </p:pic>
    </p:spTree>
    <p:extLst>
      <p:ext uri="{BB962C8B-B14F-4D97-AF65-F5344CB8AC3E}">
        <p14:creationId xmlns:p14="http://schemas.microsoft.com/office/powerpoint/2010/main" val="1701934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89" y="2410470"/>
            <a:ext cx="11165903" cy="1256366"/>
          </a:xfrm>
          <a:prstGeom prst="rect">
            <a:avLst/>
          </a:prstGeom>
        </p:spPr>
      </p:pic>
      <p:sp>
        <p:nvSpPr>
          <p:cNvPr id="4" name="Rectangle 3"/>
          <p:cNvSpPr/>
          <p:nvPr/>
        </p:nvSpPr>
        <p:spPr>
          <a:xfrm>
            <a:off x="5032159" y="1227487"/>
            <a:ext cx="2265364" cy="769441"/>
          </a:xfrm>
          <a:prstGeom prst="rect">
            <a:avLst/>
          </a:prstGeom>
        </p:spPr>
        <p:txBody>
          <a:bodyPr wrap="none">
            <a:spAutoFit/>
          </a:bodyPr>
          <a:lstStyle/>
          <a:p>
            <a:r>
              <a:rPr lang="en-US" sz="4400" dirty="0"/>
              <a:t>Motor list</a:t>
            </a:r>
          </a:p>
        </p:txBody>
      </p:sp>
    </p:spTree>
    <p:extLst>
      <p:ext uri="{BB962C8B-B14F-4D97-AF65-F5344CB8AC3E}">
        <p14:creationId xmlns:p14="http://schemas.microsoft.com/office/powerpoint/2010/main" val="3871647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286" y="547253"/>
            <a:ext cx="3310659" cy="3310659"/>
          </a:xfrm>
          <a:prstGeom prst="rect">
            <a:avLst/>
          </a:prstGeom>
        </p:spPr>
      </p:pic>
      <p:sp>
        <p:nvSpPr>
          <p:cNvPr id="3" name="TextBox 2"/>
          <p:cNvSpPr txBox="1"/>
          <p:nvPr/>
        </p:nvSpPr>
        <p:spPr>
          <a:xfrm>
            <a:off x="2919970" y="4451927"/>
            <a:ext cx="6163290" cy="830997"/>
          </a:xfrm>
          <a:prstGeom prst="rect">
            <a:avLst/>
          </a:prstGeom>
          <a:noFill/>
        </p:spPr>
        <p:txBody>
          <a:bodyPr wrap="none" rtlCol="0">
            <a:spAutoFit/>
          </a:bodyPr>
          <a:lstStyle/>
          <a:p>
            <a:pPr marL="0" lvl="2"/>
            <a:r>
              <a:rPr lang="en-US" sz="2400" dirty="0"/>
              <a:t>Powder conveyor motor type </a:t>
            </a:r>
            <a:r>
              <a:rPr lang="en-GB" sz="2400" dirty="0"/>
              <a:t>3GAA112320-ADJ</a:t>
            </a:r>
            <a:endParaRPr lang="en-US" sz="2400" dirty="0"/>
          </a:p>
          <a:p>
            <a:r>
              <a:rPr lang="en-US" sz="2400" dirty="0"/>
              <a:t>Manufacturer ABB</a:t>
            </a:r>
          </a:p>
        </p:txBody>
      </p:sp>
    </p:spTree>
    <p:extLst>
      <p:ext uri="{BB962C8B-B14F-4D97-AF65-F5344CB8AC3E}">
        <p14:creationId xmlns:p14="http://schemas.microsoft.com/office/powerpoint/2010/main" val="254650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563" y="491836"/>
            <a:ext cx="3308928" cy="3308928"/>
          </a:xfrm>
          <a:prstGeom prst="rect">
            <a:avLst/>
          </a:prstGeom>
        </p:spPr>
      </p:pic>
      <p:sp>
        <p:nvSpPr>
          <p:cNvPr id="3" name="TextBox 2"/>
          <p:cNvSpPr txBox="1"/>
          <p:nvPr/>
        </p:nvSpPr>
        <p:spPr>
          <a:xfrm>
            <a:off x="3027706" y="4267200"/>
            <a:ext cx="6226641" cy="830997"/>
          </a:xfrm>
          <a:prstGeom prst="rect">
            <a:avLst/>
          </a:prstGeom>
          <a:noFill/>
        </p:spPr>
        <p:txBody>
          <a:bodyPr wrap="none" rtlCol="0">
            <a:spAutoFit/>
          </a:bodyPr>
          <a:lstStyle/>
          <a:p>
            <a:r>
              <a:rPr lang="en-US" sz="2400" dirty="0"/>
              <a:t>Mixing tank mixer motor type </a:t>
            </a:r>
            <a:r>
              <a:rPr lang="en-GB" sz="2400" dirty="0"/>
              <a:t>3GAA082614-BSJ</a:t>
            </a:r>
          </a:p>
          <a:p>
            <a:r>
              <a:rPr lang="en-GB" sz="2400" dirty="0"/>
              <a:t>Manufacturer ABB</a:t>
            </a:r>
            <a:endParaRPr lang="en-US" sz="2400" dirty="0"/>
          </a:p>
        </p:txBody>
      </p:sp>
    </p:spTree>
    <p:extLst>
      <p:ext uri="{BB962C8B-B14F-4D97-AF65-F5344CB8AC3E}">
        <p14:creationId xmlns:p14="http://schemas.microsoft.com/office/powerpoint/2010/main" val="30497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941" y="454889"/>
            <a:ext cx="3504623" cy="3504623"/>
          </a:xfrm>
          <a:prstGeom prst="rect">
            <a:avLst/>
          </a:prstGeom>
        </p:spPr>
      </p:pic>
      <p:sp>
        <p:nvSpPr>
          <p:cNvPr id="3" name="TextBox 2"/>
          <p:cNvSpPr txBox="1"/>
          <p:nvPr/>
        </p:nvSpPr>
        <p:spPr>
          <a:xfrm>
            <a:off x="3008157" y="4516581"/>
            <a:ext cx="6310189" cy="830997"/>
          </a:xfrm>
          <a:prstGeom prst="rect">
            <a:avLst/>
          </a:prstGeom>
          <a:noFill/>
        </p:spPr>
        <p:txBody>
          <a:bodyPr wrap="none" rtlCol="0">
            <a:spAutoFit/>
          </a:bodyPr>
          <a:lstStyle/>
          <a:p>
            <a:r>
              <a:rPr lang="en-US" sz="2400" dirty="0"/>
              <a:t>Storage tank feed motor type </a:t>
            </a:r>
            <a:r>
              <a:rPr lang="en-GB" sz="2400" dirty="0"/>
              <a:t>3GAA102530-ASJ</a:t>
            </a:r>
          </a:p>
          <a:p>
            <a:r>
              <a:rPr lang="en-GB" sz="2400" dirty="0"/>
              <a:t>Manufacturer ABB</a:t>
            </a:r>
            <a:endParaRPr lang="en-US" sz="2400" dirty="0"/>
          </a:p>
        </p:txBody>
      </p:sp>
    </p:spTree>
    <p:extLst>
      <p:ext uri="{BB962C8B-B14F-4D97-AF65-F5344CB8AC3E}">
        <p14:creationId xmlns:p14="http://schemas.microsoft.com/office/powerpoint/2010/main" val="264141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395" y="0"/>
            <a:ext cx="4977210" cy="6858000"/>
          </a:xfrm>
          <a:prstGeom prst="rect">
            <a:avLst/>
          </a:prstGeom>
        </p:spPr>
      </p:pic>
    </p:spTree>
    <p:extLst>
      <p:ext uri="{BB962C8B-B14F-4D97-AF65-F5344CB8AC3E}">
        <p14:creationId xmlns:p14="http://schemas.microsoft.com/office/powerpoint/2010/main" val="457113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790" y="0"/>
            <a:ext cx="4990420" cy="6858000"/>
          </a:xfrm>
          <a:prstGeom prst="rect">
            <a:avLst/>
          </a:prstGeom>
        </p:spPr>
      </p:pic>
    </p:spTree>
    <p:extLst>
      <p:ext uri="{BB962C8B-B14F-4D97-AF65-F5344CB8AC3E}">
        <p14:creationId xmlns:p14="http://schemas.microsoft.com/office/powerpoint/2010/main" val="3205780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834" y="0"/>
            <a:ext cx="4988332" cy="6858000"/>
          </a:xfrm>
          <a:prstGeom prst="rect">
            <a:avLst/>
          </a:prstGeom>
        </p:spPr>
      </p:pic>
    </p:spTree>
    <p:extLst>
      <p:ext uri="{BB962C8B-B14F-4D97-AF65-F5344CB8AC3E}">
        <p14:creationId xmlns:p14="http://schemas.microsoft.com/office/powerpoint/2010/main" val="3529544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529" y="0"/>
            <a:ext cx="4986942" cy="6858000"/>
          </a:xfrm>
          <a:prstGeom prst="rect">
            <a:avLst/>
          </a:prstGeom>
        </p:spPr>
      </p:pic>
    </p:spTree>
    <p:extLst>
      <p:ext uri="{BB962C8B-B14F-4D97-AF65-F5344CB8AC3E}">
        <p14:creationId xmlns:p14="http://schemas.microsoft.com/office/powerpoint/2010/main" val="3584709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963" y="0"/>
            <a:ext cx="4998074" cy="6858000"/>
          </a:xfrm>
          <a:prstGeom prst="rect">
            <a:avLst/>
          </a:prstGeom>
        </p:spPr>
      </p:pic>
    </p:spTree>
    <p:extLst>
      <p:ext uri="{BB962C8B-B14F-4D97-AF65-F5344CB8AC3E}">
        <p14:creationId xmlns:p14="http://schemas.microsoft.com/office/powerpoint/2010/main" val="240481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35" y="1773382"/>
            <a:ext cx="10243127" cy="4087742"/>
          </a:xfrm>
          <a:prstGeom prst="rect">
            <a:avLst/>
          </a:prstGeom>
        </p:spPr>
      </p:pic>
      <p:sp>
        <p:nvSpPr>
          <p:cNvPr id="4" name="TextBox 3"/>
          <p:cNvSpPr txBox="1"/>
          <p:nvPr/>
        </p:nvSpPr>
        <p:spPr>
          <a:xfrm>
            <a:off x="4513081" y="840509"/>
            <a:ext cx="3267433" cy="584775"/>
          </a:xfrm>
          <a:prstGeom prst="rect">
            <a:avLst/>
          </a:prstGeom>
          <a:noFill/>
        </p:spPr>
        <p:txBody>
          <a:bodyPr wrap="none" rtlCol="0">
            <a:spAutoFit/>
          </a:bodyPr>
          <a:lstStyle/>
          <a:p>
            <a:r>
              <a:rPr lang="en-US" sz="3200" dirty="0"/>
              <a:t>I/O list reservation</a:t>
            </a:r>
          </a:p>
        </p:txBody>
      </p:sp>
    </p:spTree>
    <p:extLst>
      <p:ext uri="{BB962C8B-B14F-4D97-AF65-F5344CB8AC3E}">
        <p14:creationId xmlns:p14="http://schemas.microsoft.com/office/powerpoint/2010/main" val="100934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813" y="312736"/>
            <a:ext cx="6521611" cy="2600688"/>
          </a:xfrm>
          <a:prstGeom prst="rect">
            <a:avLst/>
          </a:prstGeom>
        </p:spPr>
      </p:pic>
      <p:sp>
        <p:nvSpPr>
          <p:cNvPr id="5" name="TextBox 4"/>
          <p:cNvSpPr txBox="1"/>
          <p:nvPr/>
        </p:nvSpPr>
        <p:spPr>
          <a:xfrm>
            <a:off x="875763" y="3644721"/>
            <a:ext cx="10509162"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At the beginning, both the NaOH liquid and the water are conducted into the mixing tank simultaneously through the DN15 and DN25 alternately.</a:t>
            </a:r>
          </a:p>
          <a:p>
            <a:pPr marL="285750" indent="-285750">
              <a:buFont typeface="Arial" panose="020B0604020202020204" pitchFamily="34" charset="0"/>
              <a:buChar char="•"/>
            </a:pPr>
            <a:r>
              <a:rPr lang="en-US" sz="2400" dirty="0"/>
              <a:t>To control the flow rate in each pipe, there are two hand valve HS-511 and HS-510 corresponded to DN15 and DN25 which are also managed in the control room.</a:t>
            </a:r>
          </a:p>
          <a:p>
            <a:pPr marL="285750" indent="-285750">
              <a:buFont typeface="Arial" panose="020B0604020202020204" pitchFamily="34" charset="0"/>
              <a:buChar char="•"/>
            </a:pPr>
            <a:r>
              <a:rPr lang="en-US" sz="2400" dirty="0"/>
              <a:t>Besides that, the pressure relief valve with the pressure indicator PIC-101 and flow meter FI-100 are located on the pipe DN25 controlling on the field individually.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47472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6220" y="895927"/>
            <a:ext cx="4805012" cy="5510037"/>
          </a:xfrm>
          <a:prstGeom prst="rect">
            <a:avLst/>
          </a:prstGeom>
        </p:spPr>
      </p:pic>
      <p:sp>
        <p:nvSpPr>
          <p:cNvPr id="3" name="TextBox 2"/>
          <p:cNvSpPr txBox="1"/>
          <p:nvPr/>
        </p:nvSpPr>
        <p:spPr>
          <a:xfrm>
            <a:off x="4263338" y="110836"/>
            <a:ext cx="3770776" cy="584775"/>
          </a:xfrm>
          <a:prstGeom prst="rect">
            <a:avLst/>
          </a:prstGeom>
          <a:noFill/>
        </p:spPr>
        <p:txBody>
          <a:bodyPr wrap="none" rtlCol="0">
            <a:spAutoFit/>
          </a:bodyPr>
          <a:lstStyle/>
          <a:p>
            <a:r>
              <a:rPr lang="en-US" sz="3200" dirty="0"/>
              <a:t>Control cabinet layout</a:t>
            </a:r>
          </a:p>
        </p:txBody>
      </p:sp>
    </p:spTree>
    <p:extLst>
      <p:ext uri="{BB962C8B-B14F-4D97-AF65-F5344CB8AC3E}">
        <p14:creationId xmlns:p14="http://schemas.microsoft.com/office/powerpoint/2010/main" val="286781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6200000">
            <a:off x="3225845" y="-736557"/>
            <a:ext cx="5998928" cy="8682185"/>
          </a:xfrm>
          <a:prstGeom prst="rect">
            <a:avLst/>
          </a:prstGeom>
        </p:spPr>
      </p:pic>
      <p:sp>
        <p:nvSpPr>
          <p:cNvPr id="3" name="TextBox 2"/>
          <p:cNvSpPr txBox="1"/>
          <p:nvPr/>
        </p:nvSpPr>
        <p:spPr>
          <a:xfrm>
            <a:off x="2814527" y="0"/>
            <a:ext cx="6766148" cy="584775"/>
          </a:xfrm>
          <a:prstGeom prst="rect">
            <a:avLst/>
          </a:prstGeom>
          <a:noFill/>
        </p:spPr>
        <p:txBody>
          <a:bodyPr wrap="none" rtlCol="0">
            <a:spAutoFit/>
          </a:bodyPr>
          <a:lstStyle/>
          <a:p>
            <a:r>
              <a:rPr lang="en-US" sz="3200" dirty="0"/>
              <a:t>Main power distribution and transformer</a:t>
            </a:r>
          </a:p>
        </p:txBody>
      </p:sp>
    </p:spTree>
    <p:extLst>
      <p:ext uri="{BB962C8B-B14F-4D97-AF65-F5344CB8AC3E}">
        <p14:creationId xmlns:p14="http://schemas.microsoft.com/office/powerpoint/2010/main" val="77240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6200000">
            <a:off x="3105836" y="-626133"/>
            <a:ext cx="6017274" cy="8535140"/>
          </a:xfrm>
          <a:prstGeom prst="rect">
            <a:avLst/>
          </a:prstGeom>
        </p:spPr>
      </p:pic>
      <p:sp>
        <p:nvSpPr>
          <p:cNvPr id="3" name="TextBox 2"/>
          <p:cNvSpPr txBox="1"/>
          <p:nvPr/>
        </p:nvSpPr>
        <p:spPr>
          <a:xfrm>
            <a:off x="3153661" y="0"/>
            <a:ext cx="5921621" cy="584775"/>
          </a:xfrm>
          <a:prstGeom prst="rect">
            <a:avLst/>
          </a:prstGeom>
          <a:noFill/>
        </p:spPr>
        <p:txBody>
          <a:bodyPr wrap="none" rtlCol="0">
            <a:spAutoFit/>
          </a:bodyPr>
          <a:lstStyle/>
          <a:p>
            <a:r>
              <a:rPr lang="en-US" sz="3200" dirty="0"/>
              <a:t>Motors and their protection devices</a:t>
            </a:r>
          </a:p>
        </p:txBody>
      </p:sp>
    </p:spTree>
    <p:extLst>
      <p:ext uri="{BB962C8B-B14F-4D97-AF65-F5344CB8AC3E}">
        <p14:creationId xmlns:p14="http://schemas.microsoft.com/office/powerpoint/2010/main" val="129309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6200000">
            <a:off x="3126716" y="-540691"/>
            <a:ext cx="5883150" cy="8382727"/>
          </a:xfrm>
          <a:prstGeom prst="rect">
            <a:avLst/>
          </a:prstGeom>
        </p:spPr>
      </p:pic>
      <p:sp>
        <p:nvSpPr>
          <p:cNvPr id="3" name="TextBox 2"/>
          <p:cNvSpPr txBox="1"/>
          <p:nvPr/>
        </p:nvSpPr>
        <p:spPr>
          <a:xfrm>
            <a:off x="4801854" y="0"/>
            <a:ext cx="2532873" cy="584775"/>
          </a:xfrm>
          <a:prstGeom prst="rect">
            <a:avLst/>
          </a:prstGeom>
          <a:noFill/>
        </p:spPr>
        <p:txBody>
          <a:bodyPr wrap="none" rtlCol="0">
            <a:spAutoFit/>
          </a:bodyPr>
          <a:lstStyle/>
          <a:p>
            <a:r>
              <a:rPr lang="en-US" sz="3200" dirty="0"/>
              <a:t>Control system</a:t>
            </a:r>
          </a:p>
        </p:txBody>
      </p:sp>
    </p:spTree>
    <p:extLst>
      <p:ext uri="{BB962C8B-B14F-4D97-AF65-F5344CB8AC3E}">
        <p14:creationId xmlns:p14="http://schemas.microsoft.com/office/powerpoint/2010/main" val="1467453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6200000">
            <a:off x="3160614" y="-491552"/>
            <a:ext cx="5889246" cy="8358340"/>
          </a:xfrm>
          <a:prstGeom prst="rect">
            <a:avLst/>
          </a:prstGeom>
        </p:spPr>
      </p:pic>
      <p:sp>
        <p:nvSpPr>
          <p:cNvPr id="3" name="TextBox 2"/>
          <p:cNvSpPr txBox="1"/>
          <p:nvPr/>
        </p:nvSpPr>
        <p:spPr>
          <a:xfrm>
            <a:off x="4838799" y="83128"/>
            <a:ext cx="2532873" cy="584775"/>
          </a:xfrm>
          <a:prstGeom prst="rect">
            <a:avLst/>
          </a:prstGeom>
          <a:noFill/>
        </p:spPr>
        <p:txBody>
          <a:bodyPr wrap="none" rtlCol="0">
            <a:spAutoFit/>
          </a:bodyPr>
          <a:lstStyle/>
          <a:p>
            <a:r>
              <a:rPr lang="en-US" sz="3200" dirty="0"/>
              <a:t>Control system</a:t>
            </a:r>
          </a:p>
        </p:txBody>
      </p:sp>
    </p:spTree>
    <p:extLst>
      <p:ext uri="{BB962C8B-B14F-4D97-AF65-F5344CB8AC3E}">
        <p14:creationId xmlns:p14="http://schemas.microsoft.com/office/powerpoint/2010/main" val="3003184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6200000">
            <a:off x="3237277" y="-397163"/>
            <a:ext cx="5828281" cy="8230313"/>
          </a:xfrm>
          <a:prstGeom prst="rect">
            <a:avLst/>
          </a:prstGeom>
        </p:spPr>
      </p:pic>
      <p:sp>
        <p:nvSpPr>
          <p:cNvPr id="3" name="TextBox 2"/>
          <p:cNvSpPr txBox="1"/>
          <p:nvPr/>
        </p:nvSpPr>
        <p:spPr>
          <a:xfrm>
            <a:off x="5457156" y="147782"/>
            <a:ext cx="1388522" cy="584775"/>
          </a:xfrm>
          <a:prstGeom prst="rect">
            <a:avLst/>
          </a:prstGeom>
          <a:noFill/>
        </p:spPr>
        <p:txBody>
          <a:bodyPr wrap="none" rtlCol="0">
            <a:spAutoFit/>
          </a:bodyPr>
          <a:lstStyle/>
          <a:p>
            <a:r>
              <a:rPr lang="en-US" sz="3200" dirty="0"/>
              <a:t>Sensors</a:t>
            </a:r>
          </a:p>
        </p:txBody>
      </p:sp>
    </p:spTree>
    <p:extLst>
      <p:ext uri="{BB962C8B-B14F-4D97-AF65-F5344CB8AC3E}">
        <p14:creationId xmlns:p14="http://schemas.microsoft.com/office/powerpoint/2010/main" val="267263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1BA835-957E-4616-8194-A622DB80CBE0}"/>
              </a:ext>
            </a:extLst>
          </p:cNvPr>
          <p:cNvPicPr/>
          <p:nvPr/>
        </p:nvPicPr>
        <p:blipFill>
          <a:blip r:embed="rId2"/>
          <a:stretch>
            <a:fillRect/>
          </a:stretch>
        </p:blipFill>
        <p:spPr>
          <a:xfrm>
            <a:off x="3234055" y="342265"/>
            <a:ext cx="5723890" cy="6173470"/>
          </a:xfrm>
          <a:prstGeom prst="rect">
            <a:avLst/>
          </a:prstGeom>
        </p:spPr>
      </p:pic>
      <p:sp>
        <p:nvSpPr>
          <p:cNvPr id="3" name="TextBox 2">
            <a:extLst>
              <a:ext uri="{FF2B5EF4-FFF2-40B4-BE49-F238E27FC236}">
                <a16:creationId xmlns:a16="http://schemas.microsoft.com/office/drawing/2014/main" id="{A9992CD1-40A0-41CC-A067-7DCACE9D9021}"/>
              </a:ext>
            </a:extLst>
          </p:cNvPr>
          <p:cNvSpPr txBox="1"/>
          <p:nvPr/>
        </p:nvSpPr>
        <p:spPr>
          <a:xfrm>
            <a:off x="9461500" y="558800"/>
            <a:ext cx="1727200" cy="369332"/>
          </a:xfrm>
          <a:prstGeom prst="rect">
            <a:avLst/>
          </a:prstGeom>
          <a:noFill/>
        </p:spPr>
        <p:txBody>
          <a:bodyPr wrap="square" rtlCol="0">
            <a:spAutoFit/>
          </a:bodyPr>
          <a:lstStyle/>
          <a:p>
            <a:r>
              <a:rPr lang="en-US" dirty="0"/>
              <a:t>Cable list</a:t>
            </a:r>
          </a:p>
        </p:txBody>
      </p:sp>
    </p:spTree>
    <p:extLst>
      <p:ext uri="{BB962C8B-B14F-4D97-AF65-F5344CB8AC3E}">
        <p14:creationId xmlns:p14="http://schemas.microsoft.com/office/powerpoint/2010/main" val="3338851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76764" y="697652"/>
            <a:ext cx="5401524" cy="3596952"/>
          </a:xfrm>
          <a:prstGeom prst="rect">
            <a:avLst/>
          </a:prstGeom>
        </p:spPr>
      </p:pic>
      <p:sp>
        <p:nvSpPr>
          <p:cNvPr id="3" name="TextBox 2"/>
          <p:cNvSpPr txBox="1"/>
          <p:nvPr/>
        </p:nvSpPr>
        <p:spPr>
          <a:xfrm>
            <a:off x="4526877" y="4756727"/>
            <a:ext cx="3101298" cy="461665"/>
          </a:xfrm>
          <a:prstGeom prst="rect">
            <a:avLst/>
          </a:prstGeom>
          <a:noFill/>
        </p:spPr>
        <p:txBody>
          <a:bodyPr wrap="none" rtlCol="0">
            <a:spAutoFit/>
          </a:bodyPr>
          <a:lstStyle/>
          <a:p>
            <a:r>
              <a:rPr lang="en-US" sz="2400" dirty="0"/>
              <a:t>Hand valve control loop</a:t>
            </a:r>
          </a:p>
        </p:txBody>
      </p:sp>
    </p:spTree>
    <p:extLst>
      <p:ext uri="{BB962C8B-B14F-4D97-AF65-F5344CB8AC3E}">
        <p14:creationId xmlns:p14="http://schemas.microsoft.com/office/powerpoint/2010/main" val="3623566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292" y="876281"/>
            <a:ext cx="5401524" cy="3609145"/>
          </a:xfrm>
          <a:prstGeom prst="rect">
            <a:avLst/>
          </a:prstGeom>
        </p:spPr>
      </p:pic>
      <p:sp>
        <p:nvSpPr>
          <p:cNvPr id="3" name="TextBox 2"/>
          <p:cNvSpPr txBox="1"/>
          <p:nvPr/>
        </p:nvSpPr>
        <p:spPr>
          <a:xfrm>
            <a:off x="4295238" y="4830618"/>
            <a:ext cx="3527632" cy="461665"/>
          </a:xfrm>
          <a:prstGeom prst="rect">
            <a:avLst/>
          </a:prstGeom>
          <a:noFill/>
        </p:spPr>
        <p:txBody>
          <a:bodyPr wrap="none" rtlCol="0">
            <a:spAutoFit/>
          </a:bodyPr>
          <a:lstStyle/>
          <a:p>
            <a:pPr lvl="0"/>
            <a:r>
              <a:rPr lang="en-GB" sz="2400" dirty="0"/>
              <a:t>Flow indicating control loop</a:t>
            </a:r>
            <a:endParaRPr lang="en-US" sz="2400" dirty="0"/>
          </a:p>
        </p:txBody>
      </p:sp>
    </p:spTree>
    <p:extLst>
      <p:ext uri="{BB962C8B-B14F-4D97-AF65-F5344CB8AC3E}">
        <p14:creationId xmlns:p14="http://schemas.microsoft.com/office/powerpoint/2010/main" val="163171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9892" y="1011688"/>
            <a:ext cx="5401524" cy="3596952"/>
          </a:xfrm>
          <a:prstGeom prst="rect">
            <a:avLst/>
          </a:prstGeom>
        </p:spPr>
      </p:pic>
      <p:sp>
        <p:nvSpPr>
          <p:cNvPr id="3" name="TextBox 2"/>
          <p:cNvSpPr txBox="1"/>
          <p:nvPr/>
        </p:nvSpPr>
        <p:spPr>
          <a:xfrm>
            <a:off x="3896540" y="4950690"/>
            <a:ext cx="4528227" cy="461665"/>
          </a:xfrm>
          <a:prstGeom prst="rect">
            <a:avLst/>
          </a:prstGeom>
          <a:noFill/>
        </p:spPr>
        <p:txBody>
          <a:bodyPr wrap="none" rtlCol="0">
            <a:spAutoFit/>
          </a:bodyPr>
          <a:lstStyle/>
          <a:p>
            <a:r>
              <a:rPr lang="en-US" sz="2400" dirty="0"/>
              <a:t>Hydrostatic level measurement loop</a:t>
            </a:r>
          </a:p>
        </p:txBody>
      </p:sp>
    </p:spTree>
    <p:extLst>
      <p:ext uri="{BB962C8B-B14F-4D97-AF65-F5344CB8AC3E}">
        <p14:creationId xmlns:p14="http://schemas.microsoft.com/office/powerpoint/2010/main" val="123704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5763" y="3644721"/>
            <a:ext cx="10509162" cy="1569660"/>
          </a:xfrm>
          <a:prstGeom prst="rect">
            <a:avLst/>
          </a:prstGeom>
          <a:noFill/>
        </p:spPr>
        <p:txBody>
          <a:bodyPr wrap="square" rtlCol="0">
            <a:spAutoFit/>
          </a:bodyPr>
          <a:lstStyle/>
          <a:p>
            <a:r>
              <a:rPr lang="en-US" sz="2400" dirty="0"/>
              <a:t>Concurrently the powder from the powder tank is dispatched by the conveyor motor MO-01 with the mixing liquid NaOH and water into the mixing tank. On the side of the power tank, the low-level switch alarm LSA-513 is adjusted for operating the powder level.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175" y="396182"/>
            <a:ext cx="4675031" cy="2875052"/>
          </a:xfrm>
          <a:prstGeom prst="rect">
            <a:avLst/>
          </a:prstGeom>
        </p:spPr>
      </p:pic>
    </p:spTree>
    <p:extLst>
      <p:ext uri="{BB962C8B-B14F-4D97-AF65-F5344CB8AC3E}">
        <p14:creationId xmlns:p14="http://schemas.microsoft.com/office/powerpoint/2010/main" val="3050932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6001" y="820772"/>
            <a:ext cx="5401524" cy="3590855"/>
          </a:xfrm>
          <a:prstGeom prst="rect">
            <a:avLst/>
          </a:prstGeom>
        </p:spPr>
      </p:pic>
      <p:sp>
        <p:nvSpPr>
          <p:cNvPr id="3" name="TextBox 2"/>
          <p:cNvSpPr txBox="1"/>
          <p:nvPr/>
        </p:nvSpPr>
        <p:spPr>
          <a:xfrm>
            <a:off x="4562307" y="4765964"/>
            <a:ext cx="3048912" cy="461665"/>
          </a:xfrm>
          <a:prstGeom prst="rect">
            <a:avLst/>
          </a:prstGeom>
          <a:noFill/>
        </p:spPr>
        <p:txBody>
          <a:bodyPr wrap="none" rtlCol="0">
            <a:spAutoFit/>
          </a:bodyPr>
          <a:lstStyle/>
          <a:p>
            <a:r>
              <a:rPr lang="en-US" sz="2400" dirty="0"/>
              <a:t>Level switch alarm loop</a:t>
            </a:r>
          </a:p>
        </p:txBody>
      </p:sp>
    </p:spTree>
    <p:extLst>
      <p:ext uri="{BB962C8B-B14F-4D97-AF65-F5344CB8AC3E}">
        <p14:creationId xmlns:p14="http://schemas.microsoft.com/office/powerpoint/2010/main" val="1075015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69129" y="851529"/>
            <a:ext cx="5401524" cy="3584759"/>
          </a:xfrm>
          <a:prstGeom prst="rect">
            <a:avLst/>
          </a:prstGeom>
        </p:spPr>
      </p:pic>
      <p:sp>
        <p:nvSpPr>
          <p:cNvPr id="3" name="TextBox 2"/>
          <p:cNvSpPr txBox="1"/>
          <p:nvPr/>
        </p:nvSpPr>
        <p:spPr>
          <a:xfrm>
            <a:off x="4151742" y="4904509"/>
            <a:ext cx="4036298" cy="461665"/>
          </a:xfrm>
          <a:prstGeom prst="rect">
            <a:avLst/>
          </a:prstGeom>
          <a:noFill/>
        </p:spPr>
        <p:txBody>
          <a:bodyPr wrap="none" rtlCol="0">
            <a:spAutoFit/>
          </a:bodyPr>
          <a:lstStyle/>
          <a:p>
            <a:r>
              <a:rPr lang="en-US" sz="2400" dirty="0"/>
              <a:t>Temperature measurement loop</a:t>
            </a:r>
          </a:p>
        </p:txBody>
      </p:sp>
    </p:spTree>
    <p:extLst>
      <p:ext uri="{BB962C8B-B14F-4D97-AF65-F5344CB8AC3E}">
        <p14:creationId xmlns:p14="http://schemas.microsoft.com/office/powerpoint/2010/main" val="396536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95238" y="940845"/>
            <a:ext cx="5401524" cy="3590855"/>
          </a:xfrm>
          <a:prstGeom prst="rect">
            <a:avLst/>
          </a:prstGeom>
        </p:spPr>
      </p:pic>
      <p:sp>
        <p:nvSpPr>
          <p:cNvPr id="3" name="TextBox 2"/>
          <p:cNvSpPr txBox="1"/>
          <p:nvPr/>
        </p:nvSpPr>
        <p:spPr>
          <a:xfrm>
            <a:off x="4260690" y="4996873"/>
            <a:ext cx="3670620" cy="461665"/>
          </a:xfrm>
          <a:prstGeom prst="rect">
            <a:avLst/>
          </a:prstGeom>
          <a:noFill/>
        </p:spPr>
        <p:txBody>
          <a:bodyPr wrap="none" rtlCol="0">
            <a:spAutoFit/>
          </a:bodyPr>
          <a:lstStyle/>
          <a:p>
            <a:r>
              <a:rPr lang="en-US" sz="2400" dirty="0"/>
              <a:t>Powder conveyor motor loop</a:t>
            </a:r>
          </a:p>
        </p:txBody>
      </p:sp>
    </p:spTree>
    <p:extLst>
      <p:ext uri="{BB962C8B-B14F-4D97-AF65-F5344CB8AC3E}">
        <p14:creationId xmlns:p14="http://schemas.microsoft.com/office/powerpoint/2010/main" val="415190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4402" y="910087"/>
            <a:ext cx="5401524" cy="3596952"/>
          </a:xfrm>
          <a:prstGeom prst="rect">
            <a:avLst/>
          </a:prstGeom>
        </p:spPr>
      </p:pic>
      <p:sp>
        <p:nvSpPr>
          <p:cNvPr id="3" name="TextBox 2"/>
          <p:cNvSpPr txBox="1"/>
          <p:nvPr/>
        </p:nvSpPr>
        <p:spPr>
          <a:xfrm>
            <a:off x="4086118" y="5098472"/>
            <a:ext cx="3798091" cy="461665"/>
          </a:xfrm>
          <a:prstGeom prst="rect">
            <a:avLst/>
          </a:prstGeom>
          <a:noFill/>
        </p:spPr>
        <p:txBody>
          <a:bodyPr wrap="none" rtlCol="0">
            <a:spAutoFit/>
          </a:bodyPr>
          <a:lstStyle/>
          <a:p>
            <a:r>
              <a:rPr lang="en-US" sz="2400" dirty="0"/>
              <a:t>Mixing tank mixer motor loop</a:t>
            </a:r>
          </a:p>
        </p:txBody>
      </p:sp>
    </p:spTree>
    <p:extLst>
      <p:ext uri="{BB962C8B-B14F-4D97-AF65-F5344CB8AC3E}">
        <p14:creationId xmlns:p14="http://schemas.microsoft.com/office/powerpoint/2010/main" val="3357033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9820" y="848481"/>
            <a:ext cx="5401524" cy="3590855"/>
          </a:xfrm>
          <a:prstGeom prst="rect">
            <a:avLst/>
          </a:prstGeom>
        </p:spPr>
      </p:pic>
      <p:sp>
        <p:nvSpPr>
          <p:cNvPr id="3" name="TextBox 2"/>
          <p:cNvSpPr txBox="1"/>
          <p:nvPr/>
        </p:nvSpPr>
        <p:spPr>
          <a:xfrm>
            <a:off x="4115792" y="4922981"/>
            <a:ext cx="3849580" cy="461665"/>
          </a:xfrm>
          <a:prstGeom prst="rect">
            <a:avLst/>
          </a:prstGeom>
          <a:noFill/>
        </p:spPr>
        <p:txBody>
          <a:bodyPr wrap="none" rtlCol="0">
            <a:spAutoFit/>
          </a:bodyPr>
          <a:lstStyle/>
          <a:p>
            <a:r>
              <a:rPr lang="en-US" sz="2400" dirty="0"/>
              <a:t>Storage tank feed motor loop</a:t>
            </a:r>
          </a:p>
        </p:txBody>
      </p:sp>
    </p:spTree>
    <p:extLst>
      <p:ext uri="{BB962C8B-B14F-4D97-AF65-F5344CB8AC3E}">
        <p14:creationId xmlns:p14="http://schemas.microsoft.com/office/powerpoint/2010/main" val="3470191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1347" y="740692"/>
            <a:ext cx="5401524" cy="3584759"/>
          </a:xfrm>
          <a:prstGeom prst="rect">
            <a:avLst/>
          </a:prstGeom>
        </p:spPr>
      </p:pic>
      <p:sp>
        <p:nvSpPr>
          <p:cNvPr id="3" name="TextBox 2"/>
          <p:cNvSpPr txBox="1"/>
          <p:nvPr/>
        </p:nvSpPr>
        <p:spPr>
          <a:xfrm>
            <a:off x="4860445" y="4858327"/>
            <a:ext cx="2323328" cy="461665"/>
          </a:xfrm>
          <a:prstGeom prst="rect">
            <a:avLst/>
          </a:prstGeom>
          <a:noFill/>
        </p:spPr>
        <p:txBody>
          <a:bodyPr wrap="none" rtlCol="0">
            <a:spAutoFit/>
          </a:bodyPr>
          <a:lstStyle/>
          <a:p>
            <a:r>
              <a:rPr lang="en-US" sz="2400" dirty="0"/>
              <a:t>Speed drive loop</a:t>
            </a:r>
          </a:p>
        </p:txBody>
      </p:sp>
    </p:spTree>
    <p:extLst>
      <p:ext uri="{BB962C8B-B14F-4D97-AF65-F5344CB8AC3E}">
        <p14:creationId xmlns:p14="http://schemas.microsoft.com/office/powerpoint/2010/main" val="2227483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2874" y="860766"/>
            <a:ext cx="5401524" cy="3584759"/>
          </a:xfrm>
          <a:prstGeom prst="rect">
            <a:avLst/>
          </a:prstGeom>
        </p:spPr>
      </p:pic>
      <p:sp>
        <p:nvSpPr>
          <p:cNvPr id="3" name="TextBox 2"/>
          <p:cNvSpPr txBox="1"/>
          <p:nvPr/>
        </p:nvSpPr>
        <p:spPr>
          <a:xfrm>
            <a:off x="4792022" y="4858327"/>
            <a:ext cx="2423227" cy="461665"/>
          </a:xfrm>
          <a:prstGeom prst="rect">
            <a:avLst/>
          </a:prstGeom>
          <a:noFill/>
        </p:spPr>
        <p:txBody>
          <a:bodyPr wrap="none" rtlCol="0">
            <a:spAutoFit/>
          </a:bodyPr>
          <a:lstStyle/>
          <a:p>
            <a:r>
              <a:rPr lang="en-US" sz="2400" dirty="0"/>
              <a:t>Control valve loop</a:t>
            </a:r>
          </a:p>
        </p:txBody>
      </p:sp>
    </p:spTree>
    <p:extLst>
      <p:ext uri="{BB962C8B-B14F-4D97-AF65-F5344CB8AC3E}">
        <p14:creationId xmlns:p14="http://schemas.microsoft.com/office/powerpoint/2010/main" val="2198947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444"/>
            <a:ext cx="9905999" cy="5566757"/>
          </a:xfrm>
        </p:spPr>
        <p:txBody>
          <a:bodyPr>
            <a:normAutofit fontScale="92500" lnSpcReduction="20000"/>
          </a:bodyPr>
          <a:lstStyle/>
          <a:p>
            <a:r>
              <a:rPr lang="en-GB" dirty="0"/>
              <a:t>Hieu Nguyen:</a:t>
            </a:r>
            <a:endParaRPr lang="fi-FI" dirty="0"/>
          </a:p>
          <a:p>
            <a:pPr lvl="1"/>
            <a:r>
              <a:rPr lang="en-GB" dirty="0"/>
              <a:t>Motor list</a:t>
            </a:r>
            <a:endParaRPr lang="fi-FI" dirty="0"/>
          </a:p>
          <a:p>
            <a:pPr lvl="1"/>
            <a:r>
              <a:rPr lang="en-GB" dirty="0"/>
              <a:t>I/O list</a:t>
            </a:r>
            <a:endParaRPr lang="fi-FI" dirty="0"/>
          </a:p>
          <a:p>
            <a:pPr lvl="1"/>
            <a:r>
              <a:rPr lang="en-GB" dirty="0"/>
              <a:t>Circuit diagrams</a:t>
            </a:r>
            <a:endParaRPr lang="fi-FI" dirty="0"/>
          </a:p>
          <a:p>
            <a:pPr lvl="1"/>
            <a:r>
              <a:rPr lang="en-GB" dirty="0"/>
              <a:t>Cable list</a:t>
            </a:r>
            <a:endParaRPr lang="fi-FI" dirty="0"/>
          </a:p>
          <a:p>
            <a:pPr lvl="1"/>
            <a:r>
              <a:rPr lang="en-GB" dirty="0"/>
              <a:t>Description of circuit operation</a:t>
            </a:r>
            <a:endParaRPr lang="fi-FI" dirty="0"/>
          </a:p>
          <a:p>
            <a:pPr lvl="1"/>
            <a:r>
              <a:rPr lang="en-GB" dirty="0"/>
              <a:t>Definition of control circuit</a:t>
            </a:r>
            <a:endParaRPr lang="fi-FI" dirty="0"/>
          </a:p>
          <a:p>
            <a:pPr lvl="1"/>
            <a:r>
              <a:rPr lang="en-GB" dirty="0"/>
              <a:t>Cabinet layout</a:t>
            </a:r>
            <a:endParaRPr lang="fi-FI" dirty="0"/>
          </a:p>
          <a:p>
            <a:r>
              <a:rPr lang="en-GB" dirty="0"/>
              <a:t>Duc Nguyen:</a:t>
            </a:r>
            <a:endParaRPr lang="fi-FI" dirty="0"/>
          </a:p>
          <a:p>
            <a:pPr lvl="1"/>
            <a:r>
              <a:rPr lang="en-GB" dirty="0"/>
              <a:t>Instrument list</a:t>
            </a:r>
            <a:endParaRPr lang="fi-FI" dirty="0"/>
          </a:p>
          <a:p>
            <a:pPr lvl="1"/>
            <a:r>
              <a:rPr lang="en-GB" dirty="0"/>
              <a:t>Loop Programming charts</a:t>
            </a:r>
            <a:endParaRPr lang="fi-FI" dirty="0"/>
          </a:p>
          <a:p>
            <a:pPr lvl="1"/>
            <a:r>
              <a:rPr lang="en-GB" dirty="0"/>
              <a:t>Description of Process operation</a:t>
            </a:r>
            <a:endParaRPr lang="fi-FI" dirty="0"/>
          </a:p>
          <a:p>
            <a:pPr lvl="1"/>
            <a:r>
              <a:rPr lang="en-GB" dirty="0"/>
              <a:t>Description of application software</a:t>
            </a:r>
            <a:endParaRPr lang="fi-FI" dirty="0"/>
          </a:p>
          <a:p>
            <a:pPr lvl="1"/>
            <a:r>
              <a:rPr lang="en-GB" dirty="0"/>
              <a:t>Hook-up drawings</a:t>
            </a:r>
            <a:endParaRPr lang="fi-FI" dirty="0"/>
          </a:p>
          <a:p>
            <a:pPr lvl="1"/>
            <a:r>
              <a:rPr lang="en-GB" dirty="0"/>
              <a:t>Table of name plates</a:t>
            </a:r>
            <a:endParaRPr lang="fi-FI" dirty="0"/>
          </a:p>
          <a:p>
            <a:endParaRPr lang="fi-FI" dirty="0"/>
          </a:p>
        </p:txBody>
      </p:sp>
    </p:spTree>
    <p:extLst>
      <p:ext uri="{BB962C8B-B14F-4D97-AF65-F5344CB8AC3E}">
        <p14:creationId xmlns:p14="http://schemas.microsoft.com/office/powerpoint/2010/main" val="2535113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i-FI" dirty="0"/>
              <a:t>challenges</a:t>
            </a:r>
          </a:p>
        </p:txBody>
      </p:sp>
      <p:sp>
        <p:nvSpPr>
          <p:cNvPr id="3" name="Content Placeholder 2"/>
          <p:cNvSpPr>
            <a:spLocks noGrp="1"/>
          </p:cNvSpPr>
          <p:nvPr>
            <p:ph idx="1"/>
          </p:nvPr>
        </p:nvSpPr>
        <p:spPr/>
        <p:txBody>
          <a:bodyPr/>
          <a:lstStyle/>
          <a:p>
            <a:r>
              <a:rPr lang="fi-FI" dirty="0" smtClean="0"/>
              <a:t>CAD </a:t>
            </a:r>
            <a:r>
              <a:rPr lang="fi-FI" dirty="0" smtClean="0"/>
              <a:t>skill</a:t>
            </a:r>
          </a:p>
          <a:p>
            <a:r>
              <a:rPr lang="fi-FI" dirty="0" smtClean="0"/>
              <a:t>Devices information and </a:t>
            </a:r>
            <a:r>
              <a:rPr lang="fi-FI" dirty="0" err="1" smtClean="0"/>
              <a:t>searching</a:t>
            </a:r>
            <a:r>
              <a:rPr lang="fi-FI" dirty="0" smtClean="0"/>
              <a:t> </a:t>
            </a:r>
            <a:r>
              <a:rPr lang="fi-FI" dirty="0" err="1" smtClean="0"/>
              <a:t>the</a:t>
            </a:r>
            <a:r>
              <a:rPr lang="fi-FI" dirty="0" smtClean="0"/>
              <a:t> </a:t>
            </a:r>
            <a:r>
              <a:rPr lang="fi-FI" dirty="0" err="1" smtClean="0"/>
              <a:t>suitable</a:t>
            </a:r>
            <a:r>
              <a:rPr lang="fi-FI" dirty="0" smtClean="0"/>
              <a:t> </a:t>
            </a:r>
            <a:r>
              <a:rPr lang="fi-FI" dirty="0" err="1" smtClean="0"/>
              <a:t>components</a:t>
            </a:r>
            <a:r>
              <a:rPr lang="fi-FI" dirty="0" smtClean="0"/>
              <a:t> </a:t>
            </a:r>
            <a:r>
              <a:rPr lang="fi-FI" dirty="0" err="1" smtClean="0"/>
              <a:t>based</a:t>
            </a:r>
            <a:r>
              <a:rPr lang="fi-FI" dirty="0" smtClean="0"/>
              <a:t> on </a:t>
            </a:r>
            <a:r>
              <a:rPr lang="fi-FI" dirty="0" err="1" smtClean="0"/>
              <a:t>the</a:t>
            </a:r>
            <a:r>
              <a:rPr lang="fi-FI" dirty="0" smtClean="0"/>
              <a:t> </a:t>
            </a:r>
            <a:r>
              <a:rPr lang="fi-FI" dirty="0" err="1" smtClean="0"/>
              <a:t>given</a:t>
            </a:r>
            <a:r>
              <a:rPr lang="fi-FI" dirty="0" smtClean="0"/>
              <a:t> </a:t>
            </a:r>
            <a:r>
              <a:rPr lang="fi-FI" dirty="0" err="1" smtClean="0"/>
              <a:t>requirement</a:t>
            </a:r>
            <a:endParaRPr lang="fi-FI" dirty="0" smtClean="0"/>
          </a:p>
          <a:p>
            <a:r>
              <a:rPr lang="fi-FI" dirty="0" smtClean="0"/>
              <a:t>Time management </a:t>
            </a:r>
            <a:endParaRPr lang="fi-FI" dirty="0" smtClean="0"/>
          </a:p>
          <a:p>
            <a:r>
              <a:rPr lang="fi-FI" dirty="0" err="1" smtClean="0"/>
              <a:t>Determine</a:t>
            </a:r>
            <a:r>
              <a:rPr lang="fi-FI" dirty="0" smtClean="0"/>
              <a:t> </a:t>
            </a:r>
            <a:r>
              <a:rPr lang="fi-FI" dirty="0" err="1" smtClean="0"/>
              <a:t>parts</a:t>
            </a:r>
            <a:r>
              <a:rPr lang="fi-FI" dirty="0" smtClean="0"/>
              <a:t> of </a:t>
            </a:r>
            <a:r>
              <a:rPr lang="fi-FI" dirty="0" err="1" smtClean="0"/>
              <a:t>plan</a:t>
            </a:r>
            <a:endParaRPr lang="fi-FI" dirty="0"/>
          </a:p>
          <a:p>
            <a:endParaRPr lang="fi-FI" dirty="0"/>
          </a:p>
        </p:txBody>
      </p:sp>
    </p:spTree>
    <p:extLst>
      <p:ext uri="{BB962C8B-B14F-4D97-AF65-F5344CB8AC3E}">
        <p14:creationId xmlns:p14="http://schemas.microsoft.com/office/powerpoint/2010/main" val="1107765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for future</a:t>
            </a:r>
            <a:endParaRPr lang="fi-FI" dirty="0"/>
          </a:p>
        </p:txBody>
      </p:sp>
      <p:sp>
        <p:nvSpPr>
          <p:cNvPr id="3" name="Content Placeholder 2"/>
          <p:cNvSpPr>
            <a:spLocks noGrp="1"/>
          </p:cNvSpPr>
          <p:nvPr>
            <p:ph idx="1"/>
          </p:nvPr>
        </p:nvSpPr>
        <p:spPr/>
        <p:txBody>
          <a:bodyPr/>
          <a:lstStyle/>
          <a:p>
            <a:r>
              <a:rPr lang="en-US" dirty="0" smtClean="0"/>
              <a:t>Knowing how to prepare and design the basic automation process.</a:t>
            </a:r>
          </a:p>
          <a:p>
            <a:r>
              <a:rPr lang="en-US" dirty="0" smtClean="0"/>
              <a:t>Perceiving experience in searching components based on the given information.</a:t>
            </a:r>
          </a:p>
          <a:p>
            <a:r>
              <a:rPr lang="en-US" dirty="0" smtClean="0"/>
              <a:t>The fundamental ideas for installing the electrical network and control cabinet.</a:t>
            </a:r>
          </a:p>
          <a:p>
            <a:r>
              <a:rPr lang="en-US" dirty="0" smtClean="0"/>
              <a:t>By accomplishing this process, we are able to apply it into another liquid mixing in industry</a:t>
            </a:r>
            <a:endParaRPr lang="fi-FI" dirty="0"/>
          </a:p>
        </p:txBody>
      </p:sp>
    </p:spTree>
    <p:extLst>
      <p:ext uri="{BB962C8B-B14F-4D97-AF65-F5344CB8AC3E}">
        <p14:creationId xmlns:p14="http://schemas.microsoft.com/office/powerpoint/2010/main" val="161425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5763" y="3644721"/>
            <a:ext cx="1050916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following stage of the process is all the materials is leaded into the mixing tank and stirred by the stirring motor MO-02.</a:t>
            </a:r>
          </a:p>
          <a:p>
            <a:pPr marL="342900" indent="-342900">
              <a:buFont typeface="Arial" panose="020B0604020202020204" pitchFamily="34" charset="0"/>
              <a:buChar char="•"/>
            </a:pPr>
            <a:r>
              <a:rPr lang="en-US" sz="2400" dirty="0"/>
              <a:t>The temperature transmitter TI-517 for the set point range 0-100℃  and the hydrostatic low-level transmitter LI-512 for the set point range 0-2000mmH2O are merged on the side of the tank indicating the temperature and level of the mixed liquid to the control room</a:t>
            </a:r>
            <a:r>
              <a:rPr lang="en-US" dirty="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321" y="316985"/>
            <a:ext cx="3251882" cy="3210373"/>
          </a:xfrm>
          <a:prstGeom prst="rect">
            <a:avLst/>
          </a:prstGeom>
        </p:spPr>
      </p:pic>
    </p:spTree>
    <p:extLst>
      <p:ext uri="{BB962C8B-B14F-4D97-AF65-F5344CB8AC3E}">
        <p14:creationId xmlns:p14="http://schemas.microsoft.com/office/powerpoint/2010/main" val="15670912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33B46D5-42D5-4194-B895-B45DCFF223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18896DCC-8879-4CF3-BB2D-0C535C80597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38" name="Rectangle 137">
              <a:extLst>
                <a:ext uri="{FF2B5EF4-FFF2-40B4-BE49-F238E27FC236}">
                  <a16:creationId xmlns:a16="http://schemas.microsoft.com/office/drawing/2014/main" id="{534630B0-6EE6-4DFE-9FC5-0988FED6CB4B}"/>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031" name="Freeform 6">
              <a:extLst>
                <a:ext uri="{FF2B5EF4-FFF2-40B4-BE49-F238E27FC236}">
                  <a16:creationId xmlns:a16="http://schemas.microsoft.com/office/drawing/2014/main" id="{605C0C27-BDE8-4899-B838-C0DC2EAB8C39}"/>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0" name="Freeform 7">
              <a:extLst>
                <a:ext uri="{FF2B5EF4-FFF2-40B4-BE49-F238E27FC236}">
                  <a16:creationId xmlns:a16="http://schemas.microsoft.com/office/drawing/2014/main" id="{EDC3E8DB-0AA9-4C49-A986-24A6D44A5216}"/>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32" name="Rectangle 140">
              <a:extLst>
                <a:ext uri="{FF2B5EF4-FFF2-40B4-BE49-F238E27FC236}">
                  <a16:creationId xmlns:a16="http://schemas.microsoft.com/office/drawing/2014/main" id="{334CA156-4C5B-4EAD-99BC-E2C734D5A5B5}"/>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2" name="Freeform 9">
              <a:extLst>
                <a:ext uri="{FF2B5EF4-FFF2-40B4-BE49-F238E27FC236}">
                  <a16:creationId xmlns:a16="http://schemas.microsoft.com/office/drawing/2014/main" id="{5E568387-0266-4411-9330-8E9CD9B8233A}"/>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33" name="Freeform 10">
              <a:extLst>
                <a:ext uri="{FF2B5EF4-FFF2-40B4-BE49-F238E27FC236}">
                  <a16:creationId xmlns:a16="http://schemas.microsoft.com/office/drawing/2014/main" id="{C84DAA3E-ACD2-4620-8906-7C7280CEBC6C}"/>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4" name="Freeform 11">
              <a:extLst>
                <a:ext uri="{FF2B5EF4-FFF2-40B4-BE49-F238E27FC236}">
                  <a16:creationId xmlns:a16="http://schemas.microsoft.com/office/drawing/2014/main" id="{2D86F227-CF83-476B-B657-D6B0C53B3A3A}"/>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34" name="Freeform 12">
              <a:extLst>
                <a:ext uri="{FF2B5EF4-FFF2-40B4-BE49-F238E27FC236}">
                  <a16:creationId xmlns:a16="http://schemas.microsoft.com/office/drawing/2014/main" id="{14934B78-B04C-4CFA-A64D-EFA402E14EFB}"/>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13">
              <a:extLst>
                <a:ext uri="{FF2B5EF4-FFF2-40B4-BE49-F238E27FC236}">
                  <a16:creationId xmlns:a16="http://schemas.microsoft.com/office/drawing/2014/main" id="{60B3248E-2504-49B9-879B-D0158482C8C9}"/>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14">
              <a:extLst>
                <a:ext uri="{FF2B5EF4-FFF2-40B4-BE49-F238E27FC236}">
                  <a16:creationId xmlns:a16="http://schemas.microsoft.com/office/drawing/2014/main" id="{CA4F4223-FB0B-4CA0-8913-341EDCD78C57}"/>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Freeform 15">
              <a:extLst>
                <a:ext uri="{FF2B5EF4-FFF2-40B4-BE49-F238E27FC236}">
                  <a16:creationId xmlns:a16="http://schemas.microsoft.com/office/drawing/2014/main" id="{42327D55-3076-45A9-8C23-54CC450F38B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9" name="Freeform 16">
              <a:extLst>
                <a:ext uri="{FF2B5EF4-FFF2-40B4-BE49-F238E27FC236}">
                  <a16:creationId xmlns:a16="http://schemas.microsoft.com/office/drawing/2014/main" id="{10BA2659-760C-445C-96A9-155F0BF09FF3}"/>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0" name="Freeform 17">
              <a:extLst>
                <a:ext uri="{FF2B5EF4-FFF2-40B4-BE49-F238E27FC236}">
                  <a16:creationId xmlns:a16="http://schemas.microsoft.com/office/drawing/2014/main" id="{9EF5E6EC-49CF-43A0-8ED2-136FCDCADE93}"/>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1" name="Freeform 18">
              <a:extLst>
                <a:ext uri="{FF2B5EF4-FFF2-40B4-BE49-F238E27FC236}">
                  <a16:creationId xmlns:a16="http://schemas.microsoft.com/office/drawing/2014/main" id="{F4A1A617-AE8C-49B0-9B78-F0E2BFB2BD97}"/>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2" name="Freeform 19">
              <a:extLst>
                <a:ext uri="{FF2B5EF4-FFF2-40B4-BE49-F238E27FC236}">
                  <a16:creationId xmlns:a16="http://schemas.microsoft.com/office/drawing/2014/main" id="{4B1C21A9-2A27-4BA8-AB2C-E2F23D93F297}"/>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3" name="Freeform 20">
              <a:extLst>
                <a:ext uri="{FF2B5EF4-FFF2-40B4-BE49-F238E27FC236}">
                  <a16:creationId xmlns:a16="http://schemas.microsoft.com/office/drawing/2014/main" id="{803E4DF0-86BE-4F7B-99D9-A4DAF790A62A}"/>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4" name="Freeform 21">
              <a:extLst>
                <a:ext uri="{FF2B5EF4-FFF2-40B4-BE49-F238E27FC236}">
                  <a16:creationId xmlns:a16="http://schemas.microsoft.com/office/drawing/2014/main" id="{324C4266-1501-454D-A3A2-C60585E379CF}"/>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5" name="Freeform 24">
              <a:extLst>
                <a:ext uri="{FF2B5EF4-FFF2-40B4-BE49-F238E27FC236}">
                  <a16:creationId xmlns:a16="http://schemas.microsoft.com/office/drawing/2014/main" id="{335F4B74-90BA-4372-9744-660DE1DAE6FC}"/>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6" name="Freeform 25">
              <a:extLst>
                <a:ext uri="{FF2B5EF4-FFF2-40B4-BE49-F238E27FC236}">
                  <a16:creationId xmlns:a16="http://schemas.microsoft.com/office/drawing/2014/main" id="{676BC228-1D88-4E9F-A39C-485245F38A19}"/>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7" name="Freeform 26">
              <a:extLst>
                <a:ext uri="{FF2B5EF4-FFF2-40B4-BE49-F238E27FC236}">
                  <a16:creationId xmlns:a16="http://schemas.microsoft.com/office/drawing/2014/main" id="{82C283AD-515F-427B-A581-F1EC42B2F8A0}"/>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8" name="Freeform 27">
              <a:extLst>
                <a:ext uri="{FF2B5EF4-FFF2-40B4-BE49-F238E27FC236}">
                  <a16:creationId xmlns:a16="http://schemas.microsoft.com/office/drawing/2014/main" id="{A211013C-44EA-4C7F-867A-70F84606A17E}"/>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9" name="Freeform 28">
              <a:extLst>
                <a:ext uri="{FF2B5EF4-FFF2-40B4-BE49-F238E27FC236}">
                  <a16:creationId xmlns:a16="http://schemas.microsoft.com/office/drawing/2014/main" id="{5A091894-50E1-4B1B-94B2-693B5DC5A072}"/>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0" name="Freeform 29">
              <a:extLst>
                <a:ext uri="{FF2B5EF4-FFF2-40B4-BE49-F238E27FC236}">
                  <a16:creationId xmlns:a16="http://schemas.microsoft.com/office/drawing/2014/main" id="{33665320-A7B0-4BE7-B587-654A5E130F04}"/>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1" name="Freeform 36">
              <a:extLst>
                <a:ext uri="{FF2B5EF4-FFF2-40B4-BE49-F238E27FC236}">
                  <a16:creationId xmlns:a16="http://schemas.microsoft.com/office/drawing/2014/main" id="{5E731000-CA59-41D5-BBAF-4CF0C93CC0F8}"/>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2" name="Freeform 37">
              <a:extLst>
                <a:ext uri="{FF2B5EF4-FFF2-40B4-BE49-F238E27FC236}">
                  <a16:creationId xmlns:a16="http://schemas.microsoft.com/office/drawing/2014/main" id="{3ADE52FC-89F2-4DE3-90F2-23F8A19B5F62}"/>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3" name="Freeform 38">
              <a:extLst>
                <a:ext uri="{FF2B5EF4-FFF2-40B4-BE49-F238E27FC236}">
                  <a16:creationId xmlns:a16="http://schemas.microsoft.com/office/drawing/2014/main" id="{C598494B-717D-4E29-9D55-F0FEF36C0269}"/>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4" name="Freeform 39">
              <a:extLst>
                <a:ext uri="{FF2B5EF4-FFF2-40B4-BE49-F238E27FC236}">
                  <a16:creationId xmlns:a16="http://schemas.microsoft.com/office/drawing/2014/main" id="{4E748B28-C809-4A72-BA26-B42706005BC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5" name="Freeform 40">
              <a:extLst>
                <a:ext uri="{FF2B5EF4-FFF2-40B4-BE49-F238E27FC236}">
                  <a16:creationId xmlns:a16="http://schemas.microsoft.com/office/drawing/2014/main" id="{1B55B6D8-6E87-41B4-8C20-4C59AB35B07B}"/>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6" name="Freeform 41">
              <a:extLst>
                <a:ext uri="{FF2B5EF4-FFF2-40B4-BE49-F238E27FC236}">
                  <a16:creationId xmlns:a16="http://schemas.microsoft.com/office/drawing/2014/main" id="{8AF0CB98-D797-4C0F-B534-B53FFEC58036}"/>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7" name="Freeform 42">
              <a:extLst>
                <a:ext uri="{FF2B5EF4-FFF2-40B4-BE49-F238E27FC236}">
                  <a16:creationId xmlns:a16="http://schemas.microsoft.com/office/drawing/2014/main" id="{8161F426-0884-4746-ADFB-ED2E8ED5E29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8" name="Freeform 43">
              <a:extLst>
                <a:ext uri="{FF2B5EF4-FFF2-40B4-BE49-F238E27FC236}">
                  <a16:creationId xmlns:a16="http://schemas.microsoft.com/office/drawing/2014/main" id="{9FB6AEF0-B7A7-4C34-8BCA-D1939E5C0F8C}"/>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9" name="Freeform 44">
              <a:extLst>
                <a:ext uri="{FF2B5EF4-FFF2-40B4-BE49-F238E27FC236}">
                  <a16:creationId xmlns:a16="http://schemas.microsoft.com/office/drawing/2014/main" id="{C4221C70-D5F8-42A7-B0AF-B63791EFA89D}"/>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0" name="Freeform 57">
              <a:extLst>
                <a:ext uri="{FF2B5EF4-FFF2-40B4-BE49-F238E27FC236}">
                  <a16:creationId xmlns:a16="http://schemas.microsoft.com/office/drawing/2014/main" id="{4C075733-AA99-4CB2-934E-9F42E6FC1678}"/>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1" name="Freeform 58">
              <a:extLst>
                <a:ext uri="{FF2B5EF4-FFF2-40B4-BE49-F238E27FC236}">
                  <a16:creationId xmlns:a16="http://schemas.microsoft.com/office/drawing/2014/main" id="{266B426D-F5FB-456F-84B5-2DACFEA7AB68}"/>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173" name="Round Diagonal Corner Rectangle 6">
            <a:extLst>
              <a:ext uri="{FF2B5EF4-FFF2-40B4-BE49-F238E27FC236}">
                <a16:creationId xmlns:a16="http://schemas.microsoft.com/office/drawing/2014/main" id="{083A6575-45DF-4CD7-8E7D-50E51B82D5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thank you for your attention">
            <a:extLst>
              <a:ext uri="{FF2B5EF4-FFF2-40B4-BE49-F238E27FC236}">
                <a16:creationId xmlns:a16="http://schemas.microsoft.com/office/drawing/2014/main" id="{83D38C59-838D-4976-941F-FB0FEFB6C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679" y="1136606"/>
            <a:ext cx="3925032" cy="4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3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5763" y="3644721"/>
            <a:ext cx="1050916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After the mixing stage, the result liquid is released into the storage tank via the pipe DN50 with the control of the hand valve HS-514. </a:t>
            </a:r>
          </a:p>
          <a:p>
            <a:pPr marL="342900" indent="-342900">
              <a:buFont typeface="Arial" panose="020B0604020202020204" pitchFamily="34" charset="0"/>
              <a:buChar char="•"/>
            </a:pPr>
            <a:r>
              <a:rPr lang="en-US" sz="2400" dirty="0"/>
              <a:t>Concerning the storage tank, also the temperature transmitter for the set point range 0-100℃ TI-518 and hydrostatic low-level transmitter LI-515 for the set point range 0-5000mmH2O are attached on the side of the tank indicating the temperature and level of the liquid mixture to the control room.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68" y="155683"/>
            <a:ext cx="3799267" cy="3489037"/>
          </a:xfrm>
          <a:prstGeom prst="rect">
            <a:avLst/>
          </a:prstGeom>
        </p:spPr>
      </p:pic>
    </p:spTree>
    <p:extLst>
      <p:ext uri="{BB962C8B-B14F-4D97-AF65-F5344CB8AC3E}">
        <p14:creationId xmlns:p14="http://schemas.microsoft.com/office/powerpoint/2010/main" val="331858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2279" y="412124"/>
            <a:ext cx="512579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is the pump motor MO-03 connected with the speed drive SC-520 drains the liquid mixture from the storage tank through the pipe DN50 to the pipe DN32. </a:t>
            </a:r>
          </a:p>
          <a:p>
            <a:pPr marL="342900" indent="-342900">
              <a:buFont typeface="Arial" panose="020B0604020202020204" pitchFamily="34" charset="0"/>
              <a:buChar char="•"/>
            </a:pPr>
            <a:r>
              <a:rPr lang="en-US" sz="2400" dirty="0"/>
              <a:t>Based on the database signal from the FIC-516 flow transmitter measures the flow rate in the pipe DN32 indicating to the control room, the speed drive is adjusted to control the pump motor speed reasonably.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896" y="283335"/>
            <a:ext cx="4082604" cy="5353797"/>
          </a:xfrm>
          <a:prstGeom prst="rect">
            <a:avLst/>
          </a:prstGeom>
        </p:spPr>
      </p:pic>
    </p:spTree>
    <p:extLst>
      <p:ext uri="{BB962C8B-B14F-4D97-AF65-F5344CB8AC3E}">
        <p14:creationId xmlns:p14="http://schemas.microsoft.com/office/powerpoint/2010/main" val="414748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712" y="123839"/>
            <a:ext cx="6835021" cy="4601217"/>
          </a:xfrm>
          <a:prstGeom prst="rect">
            <a:avLst/>
          </a:prstGeom>
        </p:spPr>
      </p:pic>
      <p:sp>
        <p:nvSpPr>
          <p:cNvPr id="3" name="TextBox 2"/>
          <p:cNvSpPr txBox="1"/>
          <p:nvPr/>
        </p:nvSpPr>
        <p:spPr>
          <a:xfrm>
            <a:off x="1635616" y="4893969"/>
            <a:ext cx="9311426" cy="1569660"/>
          </a:xfrm>
          <a:prstGeom prst="rect">
            <a:avLst/>
          </a:prstGeom>
          <a:noFill/>
        </p:spPr>
        <p:txBody>
          <a:bodyPr wrap="square" rtlCol="0">
            <a:spAutoFit/>
          </a:bodyPr>
          <a:lstStyle/>
          <a:p>
            <a:r>
              <a:rPr lang="en-US" sz="2400" dirty="0"/>
              <a:t>On the pipe DN32 to the next stage, the hand valve HS-519 commanded from the control room is combined. Another direction flow is the displacement of liquid back to the storage tank via the pipe DN25 and operated by the hand valve HIV-518</a:t>
            </a:r>
            <a:r>
              <a:rPr lang="en-US" dirty="0"/>
              <a:t>.</a:t>
            </a:r>
          </a:p>
        </p:txBody>
      </p:sp>
    </p:spTree>
    <p:extLst>
      <p:ext uri="{BB962C8B-B14F-4D97-AF65-F5344CB8AC3E}">
        <p14:creationId xmlns:p14="http://schemas.microsoft.com/office/powerpoint/2010/main" val="341979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444"/>
            <a:ext cx="9905999" cy="5566757"/>
          </a:xfrm>
        </p:spPr>
        <p:txBody>
          <a:bodyPr>
            <a:normAutofit fontScale="92500" lnSpcReduction="20000"/>
          </a:bodyPr>
          <a:lstStyle/>
          <a:p>
            <a:r>
              <a:rPr lang="en-GB" dirty="0"/>
              <a:t>Hieu Nguyen:</a:t>
            </a:r>
            <a:endParaRPr lang="fi-FI" dirty="0"/>
          </a:p>
          <a:p>
            <a:pPr lvl="1"/>
            <a:r>
              <a:rPr lang="en-GB" dirty="0"/>
              <a:t>Motor list</a:t>
            </a:r>
            <a:endParaRPr lang="fi-FI" dirty="0"/>
          </a:p>
          <a:p>
            <a:pPr lvl="1"/>
            <a:r>
              <a:rPr lang="en-GB" dirty="0"/>
              <a:t>I/O list</a:t>
            </a:r>
            <a:endParaRPr lang="fi-FI" dirty="0"/>
          </a:p>
          <a:p>
            <a:pPr lvl="1"/>
            <a:r>
              <a:rPr lang="en-GB" dirty="0"/>
              <a:t>Circuit diagrams</a:t>
            </a:r>
            <a:endParaRPr lang="fi-FI" dirty="0"/>
          </a:p>
          <a:p>
            <a:pPr lvl="1"/>
            <a:r>
              <a:rPr lang="en-GB" dirty="0"/>
              <a:t>Cable list</a:t>
            </a:r>
            <a:endParaRPr lang="fi-FI" dirty="0"/>
          </a:p>
          <a:p>
            <a:pPr lvl="1"/>
            <a:r>
              <a:rPr lang="en-GB" dirty="0"/>
              <a:t>Description of circuit operation</a:t>
            </a:r>
            <a:endParaRPr lang="fi-FI" dirty="0"/>
          </a:p>
          <a:p>
            <a:pPr lvl="1"/>
            <a:r>
              <a:rPr lang="en-GB" dirty="0"/>
              <a:t>Definition of control circuit</a:t>
            </a:r>
            <a:endParaRPr lang="fi-FI" dirty="0"/>
          </a:p>
          <a:p>
            <a:pPr lvl="1"/>
            <a:r>
              <a:rPr lang="en-GB" dirty="0"/>
              <a:t>Cabinet layout</a:t>
            </a:r>
            <a:endParaRPr lang="fi-FI" dirty="0"/>
          </a:p>
          <a:p>
            <a:r>
              <a:rPr lang="en-GB" dirty="0"/>
              <a:t>Duc Nguyen:</a:t>
            </a:r>
            <a:endParaRPr lang="fi-FI" dirty="0"/>
          </a:p>
          <a:p>
            <a:pPr lvl="1"/>
            <a:r>
              <a:rPr lang="en-GB" dirty="0"/>
              <a:t>Instrument list</a:t>
            </a:r>
            <a:endParaRPr lang="fi-FI" dirty="0"/>
          </a:p>
          <a:p>
            <a:pPr lvl="1"/>
            <a:r>
              <a:rPr lang="en-GB" dirty="0"/>
              <a:t>Loop Programming charts</a:t>
            </a:r>
            <a:endParaRPr lang="fi-FI" dirty="0"/>
          </a:p>
          <a:p>
            <a:pPr lvl="1"/>
            <a:r>
              <a:rPr lang="en-GB" dirty="0"/>
              <a:t>Description of Process operation</a:t>
            </a:r>
            <a:endParaRPr lang="fi-FI" dirty="0"/>
          </a:p>
          <a:p>
            <a:pPr lvl="1"/>
            <a:r>
              <a:rPr lang="en-GB" dirty="0"/>
              <a:t>Description of application software</a:t>
            </a:r>
            <a:endParaRPr lang="fi-FI" dirty="0"/>
          </a:p>
          <a:p>
            <a:pPr lvl="1"/>
            <a:r>
              <a:rPr lang="en-GB" dirty="0"/>
              <a:t>Hook-up drawings</a:t>
            </a:r>
            <a:endParaRPr lang="fi-FI" dirty="0"/>
          </a:p>
          <a:p>
            <a:pPr lvl="1"/>
            <a:r>
              <a:rPr lang="en-GB" dirty="0"/>
              <a:t>Table of name plates</a:t>
            </a:r>
            <a:endParaRPr lang="fi-FI" dirty="0"/>
          </a:p>
          <a:p>
            <a:endParaRPr lang="fi-FI" dirty="0"/>
          </a:p>
        </p:txBody>
      </p:sp>
    </p:spTree>
    <p:extLst>
      <p:ext uri="{BB962C8B-B14F-4D97-AF65-F5344CB8AC3E}">
        <p14:creationId xmlns:p14="http://schemas.microsoft.com/office/powerpoint/2010/main" val="419320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124</TotalTime>
  <Words>714</Words>
  <Application>Microsoft Office PowerPoint</Application>
  <PresentationFormat>Widescreen</PresentationFormat>
  <Paragraphs>100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Trebuchet MS</vt:lpstr>
      <vt:lpstr>Tw Cen MT</vt:lpstr>
      <vt:lpstr>Circuit</vt:lpstr>
      <vt:lpstr>Project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Application for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Duc Nguyen</cp:lastModifiedBy>
  <cp:revision>15</cp:revision>
  <dcterms:created xsi:type="dcterms:W3CDTF">2018-05-03T17:21:58Z</dcterms:created>
  <dcterms:modified xsi:type="dcterms:W3CDTF">2018-05-04T06:40:31Z</dcterms:modified>
</cp:coreProperties>
</file>