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60" r:id="rId5"/>
    <p:sldId id="287" r:id="rId6"/>
    <p:sldId id="279" r:id="rId7"/>
    <p:sldId id="289" r:id="rId8"/>
    <p:sldId id="265" r:id="rId9"/>
    <p:sldId id="267" r:id="rId10"/>
    <p:sldId id="278" r:id="rId11"/>
    <p:sldId id="291" r:id="rId12"/>
    <p:sldId id="290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5AF0440-9114-4D0A-918C-8831349A83AC}">
          <p14:sldIdLst>
            <p14:sldId id="256"/>
            <p14:sldId id="257"/>
            <p14:sldId id="262"/>
            <p14:sldId id="260"/>
            <p14:sldId id="287"/>
            <p14:sldId id="279"/>
            <p14:sldId id="289"/>
            <p14:sldId id="265"/>
            <p14:sldId id="267"/>
            <p14:sldId id="27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411D97-BB76-46DB-A446-DE22607D8655}">
  <a:tblStyle styleId="{B7411D97-BB76-46DB-A446-DE22607D8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76104da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76104da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1e176d31a_1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1e176d31a_1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1a307503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1a307503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1e176d31a_1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1e176d31a_1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11e176d31a_1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11e176d31a_1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53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e176d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1e176d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1e176d31a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1e176d31a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576104da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1576104da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71100" y="1158037"/>
            <a:ext cx="38157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71100" y="3451687"/>
            <a:ext cx="3815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0300" y="411600"/>
            <a:ext cx="82365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0300" y="1152475"/>
            <a:ext cx="82365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71100" y="1158037"/>
            <a:ext cx="3815700" cy="2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Dự Đoán Giá Đồng Tiền Điện Tử - BITCOIN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0" y="874900"/>
            <a:ext cx="3815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CUỐI KỲ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7ED49A-5FEF-7141-6E14-C4CCB81A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703" y="786489"/>
            <a:ext cx="4964803" cy="3570521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BA4CDA2-3CF6-A1B3-95CC-D0B365A5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938" y="985654"/>
            <a:ext cx="481693" cy="48169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55ACB4-5699-EBF1-5A57-0E67EF9AC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81081"/>
              </p:ext>
            </p:extLst>
          </p:nvPr>
        </p:nvGraphicFramePr>
        <p:xfrm>
          <a:off x="3538430" y="4191158"/>
          <a:ext cx="5495646" cy="618288"/>
        </p:xfrm>
        <a:graphic>
          <a:graphicData uri="http://schemas.openxmlformats.org/drawingml/2006/table">
            <a:tbl>
              <a:tblPr firstRow="1" bandRow="1">
                <a:tableStyleId>{B7411D97-BB76-46DB-A446-DE22607D8655}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287879299"/>
                    </a:ext>
                  </a:extLst>
                </a:gridCol>
                <a:gridCol w="1800615">
                  <a:extLst>
                    <a:ext uri="{9D8B030D-6E8A-4147-A177-3AD203B41FA5}">
                      <a16:colId xmlns:a16="http://schemas.microsoft.com/office/drawing/2014/main" val="4131079595"/>
                    </a:ext>
                  </a:extLst>
                </a:gridCol>
                <a:gridCol w="1953317">
                  <a:extLst>
                    <a:ext uri="{9D8B030D-6E8A-4147-A177-3AD203B41FA5}">
                      <a16:colId xmlns:a16="http://schemas.microsoft.com/office/drawing/2014/main" val="2332476964"/>
                    </a:ext>
                  </a:extLst>
                </a:gridCol>
              </a:tblGrid>
              <a:tr h="309144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Huy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dirty="0"/>
                        <a:t> Lê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Vy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50105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20521196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20521418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20520951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089159"/>
                  </a:ext>
                </a:extLst>
              </a:tr>
            </a:tbl>
          </a:graphicData>
        </a:graphic>
      </p:graphicFrame>
      <p:pic>
        <p:nvPicPr>
          <p:cNvPr id="8" name="Graphic 7" descr="School boy outline">
            <a:extLst>
              <a:ext uri="{FF2B5EF4-FFF2-40B4-BE49-F238E27FC236}">
                <a16:creationId xmlns:a16="http://schemas.microsoft.com/office/drawing/2014/main" id="{600A2735-2229-49DE-42F6-52DAA9D21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842" y="3431450"/>
            <a:ext cx="759708" cy="759708"/>
          </a:xfrm>
          <a:prstGeom prst="rect">
            <a:avLst/>
          </a:prstGeom>
        </p:spPr>
      </p:pic>
      <p:pic>
        <p:nvPicPr>
          <p:cNvPr id="104" name="Graphic 103" descr="School boy outline">
            <a:extLst>
              <a:ext uri="{FF2B5EF4-FFF2-40B4-BE49-F238E27FC236}">
                <a16:creationId xmlns:a16="http://schemas.microsoft.com/office/drawing/2014/main" id="{C021C12F-A2BD-4542-77C2-919A43662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3026" y="3452137"/>
            <a:ext cx="759708" cy="759708"/>
          </a:xfrm>
          <a:prstGeom prst="rect">
            <a:avLst/>
          </a:prstGeom>
        </p:spPr>
      </p:pic>
      <p:pic>
        <p:nvPicPr>
          <p:cNvPr id="10" name="Graphic 9" descr="School girl outline">
            <a:extLst>
              <a:ext uri="{FF2B5EF4-FFF2-40B4-BE49-F238E27FC236}">
                <a16:creationId xmlns:a16="http://schemas.microsoft.com/office/drawing/2014/main" id="{F64EE3E8-D272-E0F2-AFCF-73E48A1B5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3975" y="3441794"/>
            <a:ext cx="759708" cy="7597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FC6258-97F2-D039-2886-A4C10DD1EFB3}"/>
              </a:ext>
            </a:extLst>
          </p:cNvPr>
          <p:cNvSpPr/>
          <p:nvPr/>
        </p:nvSpPr>
        <p:spPr>
          <a:xfrm>
            <a:off x="6778950" y="538166"/>
            <a:ext cx="2474375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4000" b="0" cap="none" spc="0" dirty="0" err="1">
                <a:ln w="0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Nhóm</a:t>
            </a:r>
            <a:r>
              <a:rPr lang="en-US" sz="4000" b="0" cap="none" spc="0" dirty="0">
                <a:ln w="0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7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grpSp>
        <p:nvGrpSpPr>
          <p:cNvPr id="967" name="Google Shape;967;p37"/>
          <p:cNvGrpSpPr/>
          <p:nvPr/>
        </p:nvGrpSpPr>
        <p:grpSpPr>
          <a:xfrm>
            <a:off x="2500610" y="1162881"/>
            <a:ext cx="4135880" cy="529200"/>
            <a:chOff x="4961250" y="1549725"/>
            <a:chExt cx="4135880" cy="529200"/>
          </a:xfrm>
        </p:grpSpPr>
        <p:sp>
          <p:nvSpPr>
            <p:cNvPr id="968" name="Google Shape;968;p37"/>
            <p:cNvSpPr/>
            <p:nvPr/>
          </p:nvSpPr>
          <p:spPr>
            <a:xfrm>
              <a:off x="4961250" y="1549725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Làm</a:t>
              </a:r>
              <a:r>
                <a:rPr lang="en-US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mịn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6359450" y="1549725"/>
              <a:ext cx="273768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S0 = Y0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 &gt; 0, St = α ∗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+ (1 − α)∗ St−1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011349E-8AF8-1621-EB54-4EA6D00413E8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05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74CD640-39C3-61E1-806A-CDB8BAE7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3" y="1848896"/>
            <a:ext cx="7110014" cy="331800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2D97E1-3FEB-E586-197B-1C028E6052AE}"/>
              </a:ext>
            </a:extLst>
          </p:cNvPr>
          <p:cNvSpPr/>
          <p:nvPr/>
        </p:nvSpPr>
        <p:spPr>
          <a:xfrm>
            <a:off x="2193213" y="1021620"/>
            <a:ext cx="4789849" cy="77285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AB7A94-B3EA-BA2A-EA96-FDAE2909B634}"/>
              </a:ext>
            </a:extLst>
          </p:cNvPr>
          <p:cNvSpPr/>
          <p:nvPr/>
        </p:nvSpPr>
        <p:spPr>
          <a:xfrm>
            <a:off x="2193213" y="1021620"/>
            <a:ext cx="4789849" cy="772854"/>
          </a:xfrm>
          <a:prstGeom prst="roundRect">
            <a:avLst/>
          </a:prstGeom>
          <a:noFill/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" grpId="0"/>
      <p:bldP spid="2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BAD4-C669-2E16-15A8-05240B14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grpSp>
        <p:nvGrpSpPr>
          <p:cNvPr id="3" name="Google Shape;916;p37">
            <a:extLst>
              <a:ext uri="{FF2B5EF4-FFF2-40B4-BE49-F238E27FC236}">
                <a16:creationId xmlns:a16="http://schemas.microsoft.com/office/drawing/2014/main" id="{1CB7125D-F87A-2E55-946F-867745179544}"/>
              </a:ext>
            </a:extLst>
          </p:cNvPr>
          <p:cNvGrpSpPr/>
          <p:nvPr/>
        </p:nvGrpSpPr>
        <p:grpSpPr>
          <a:xfrm>
            <a:off x="127191" y="1334928"/>
            <a:ext cx="3083522" cy="3179025"/>
            <a:chOff x="450325" y="1549600"/>
            <a:chExt cx="3484500" cy="3179025"/>
          </a:xfrm>
        </p:grpSpPr>
        <p:sp>
          <p:nvSpPr>
            <p:cNvPr id="4" name="Google Shape;917;p37">
              <a:extLst>
                <a:ext uri="{FF2B5EF4-FFF2-40B4-BE49-F238E27FC236}">
                  <a16:creationId xmlns:a16="http://schemas.microsoft.com/office/drawing/2014/main" id="{4771C0A3-02C3-C192-776E-4FB432F153CA}"/>
                </a:ext>
              </a:extLst>
            </p:cNvPr>
            <p:cNvSpPr/>
            <p:nvPr/>
          </p:nvSpPr>
          <p:spPr>
            <a:xfrm rot="10800000" flipH="1">
              <a:off x="1879786" y="1549600"/>
              <a:ext cx="572669" cy="529199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E26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918;p37">
              <a:extLst>
                <a:ext uri="{FF2B5EF4-FFF2-40B4-BE49-F238E27FC236}">
                  <a16:creationId xmlns:a16="http://schemas.microsoft.com/office/drawing/2014/main" id="{06C6A9CD-1EC3-A2ED-4DC2-B18BC076A187}"/>
                </a:ext>
              </a:extLst>
            </p:cNvPr>
            <p:cNvSpPr/>
            <p:nvPr/>
          </p:nvSpPr>
          <p:spPr>
            <a:xfrm flipH="1">
              <a:off x="450325" y="4198225"/>
              <a:ext cx="3484500" cy="530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9;p37">
              <a:extLst>
                <a:ext uri="{FF2B5EF4-FFF2-40B4-BE49-F238E27FC236}">
                  <a16:creationId xmlns:a16="http://schemas.microsoft.com/office/drawing/2014/main" id="{AE387F71-8173-FC22-07A2-ACCFB97EEB95}"/>
                </a:ext>
              </a:extLst>
            </p:cNvPr>
            <p:cNvSpPr/>
            <p:nvPr/>
          </p:nvSpPr>
          <p:spPr>
            <a:xfrm flipH="1">
              <a:off x="810435" y="3535769"/>
              <a:ext cx="2764200" cy="530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0;p37">
              <a:extLst>
                <a:ext uri="{FF2B5EF4-FFF2-40B4-BE49-F238E27FC236}">
                  <a16:creationId xmlns:a16="http://schemas.microsoft.com/office/drawing/2014/main" id="{F0834EC9-13D2-036F-5168-767F7810D4F4}"/>
                </a:ext>
              </a:extLst>
            </p:cNvPr>
            <p:cNvSpPr/>
            <p:nvPr/>
          </p:nvSpPr>
          <p:spPr>
            <a:xfrm flipH="1">
              <a:off x="1170681" y="2873313"/>
              <a:ext cx="20439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1;p37">
              <a:extLst>
                <a:ext uri="{FF2B5EF4-FFF2-40B4-BE49-F238E27FC236}">
                  <a16:creationId xmlns:a16="http://schemas.microsoft.com/office/drawing/2014/main" id="{D680C1BB-B6BB-0BAA-633D-5F80828E5046}"/>
                </a:ext>
              </a:extLst>
            </p:cNvPr>
            <p:cNvSpPr/>
            <p:nvPr/>
          </p:nvSpPr>
          <p:spPr>
            <a:xfrm flipH="1">
              <a:off x="1511471" y="2210856"/>
              <a:ext cx="1362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" name="Google Shape;965;p37">
            <a:extLst>
              <a:ext uri="{FF2B5EF4-FFF2-40B4-BE49-F238E27FC236}">
                <a16:creationId xmlns:a16="http://schemas.microsoft.com/office/drawing/2014/main" id="{233E3AA9-79FD-B144-C698-8018588BAAC5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>
            <a:off x="1898926" y="1599527"/>
            <a:ext cx="1710860" cy="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3" name="Google Shape;967;p37">
            <a:extLst>
              <a:ext uri="{FF2B5EF4-FFF2-40B4-BE49-F238E27FC236}">
                <a16:creationId xmlns:a16="http://schemas.microsoft.com/office/drawing/2014/main" id="{AC7C4093-0F74-A5BA-CF91-73868F32C86F}"/>
              </a:ext>
            </a:extLst>
          </p:cNvPr>
          <p:cNvGrpSpPr/>
          <p:nvPr/>
        </p:nvGrpSpPr>
        <p:grpSpPr>
          <a:xfrm>
            <a:off x="3609786" y="1334929"/>
            <a:ext cx="5414669" cy="529200"/>
            <a:chOff x="4416850" y="1549725"/>
            <a:chExt cx="4273300" cy="529200"/>
          </a:xfrm>
        </p:grpSpPr>
        <p:sp>
          <p:nvSpPr>
            <p:cNvPr id="54" name="Google Shape;968;p37">
              <a:extLst>
                <a:ext uri="{FF2B5EF4-FFF2-40B4-BE49-F238E27FC236}">
                  <a16:creationId xmlns:a16="http://schemas.microsoft.com/office/drawing/2014/main" id="{383885D7-61E5-D105-48DD-DAD3BA3BE451}"/>
                </a:ext>
              </a:extLst>
            </p:cNvPr>
            <p:cNvSpPr/>
            <p:nvPr/>
          </p:nvSpPr>
          <p:spPr>
            <a:xfrm>
              <a:off x="4961250" y="1549725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Phương pháp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" name="Google Shape;966;p37">
              <a:extLst>
                <a:ext uri="{FF2B5EF4-FFF2-40B4-BE49-F238E27FC236}">
                  <a16:creationId xmlns:a16="http://schemas.microsoft.com/office/drawing/2014/main" id="{C227B185-1159-6AAA-6B62-47656134EC27}"/>
                </a:ext>
              </a:extLst>
            </p:cNvPr>
            <p:cNvSpPr/>
            <p:nvPr/>
          </p:nvSpPr>
          <p:spPr>
            <a:xfrm>
              <a:off x="4416850" y="1549725"/>
              <a:ext cx="501900" cy="529200"/>
            </a:xfrm>
            <a:prstGeom prst="roundRect">
              <a:avLst>
                <a:gd name="adj" fmla="val 1581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" name="Google Shape;969;p37">
              <a:extLst>
                <a:ext uri="{FF2B5EF4-FFF2-40B4-BE49-F238E27FC236}">
                  <a16:creationId xmlns:a16="http://schemas.microsoft.com/office/drawing/2014/main" id="{4EC659B2-6F4E-830E-9893-DA88C940625E}"/>
                </a:ext>
              </a:extLst>
            </p:cNvPr>
            <p:cNvSpPr/>
            <p:nvPr/>
          </p:nvSpPr>
          <p:spPr>
            <a:xfrm>
              <a:off x="6359450" y="1549725"/>
              <a:ext cx="233070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Tiền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xử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dữ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liệu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xử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lý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điểm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outlier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" name="Google Shape;970;p37">
            <a:extLst>
              <a:ext uri="{FF2B5EF4-FFF2-40B4-BE49-F238E27FC236}">
                <a16:creationId xmlns:a16="http://schemas.microsoft.com/office/drawing/2014/main" id="{3A6BF145-7454-6C6C-D981-D406637AF18E}"/>
              </a:ext>
            </a:extLst>
          </p:cNvPr>
          <p:cNvGrpSpPr/>
          <p:nvPr/>
        </p:nvGrpSpPr>
        <p:grpSpPr>
          <a:xfrm>
            <a:off x="3609786" y="1997354"/>
            <a:ext cx="5414669" cy="529200"/>
            <a:chOff x="4416850" y="2210856"/>
            <a:chExt cx="4273300" cy="529200"/>
          </a:xfrm>
        </p:grpSpPr>
        <p:sp>
          <p:nvSpPr>
            <p:cNvPr id="58" name="Google Shape;971;p37">
              <a:extLst>
                <a:ext uri="{FF2B5EF4-FFF2-40B4-BE49-F238E27FC236}">
                  <a16:creationId xmlns:a16="http://schemas.microsoft.com/office/drawing/2014/main" id="{D6FCB7D8-5B86-C7A9-BA4C-35D110BDC65B}"/>
                </a:ext>
              </a:extLst>
            </p:cNvPr>
            <p:cNvSpPr/>
            <p:nvPr/>
          </p:nvSpPr>
          <p:spPr>
            <a:xfrm>
              <a:off x="4961250" y="2210856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Phân tích, đánh giá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" name="Google Shape;972;p37">
              <a:extLst>
                <a:ext uri="{FF2B5EF4-FFF2-40B4-BE49-F238E27FC236}">
                  <a16:creationId xmlns:a16="http://schemas.microsoft.com/office/drawing/2014/main" id="{0A4DD693-EBDF-0AB4-56C7-92F2B46AE51B}"/>
                </a:ext>
              </a:extLst>
            </p:cNvPr>
            <p:cNvSpPr/>
            <p:nvPr/>
          </p:nvSpPr>
          <p:spPr>
            <a:xfrm>
              <a:off x="4416850" y="2210856"/>
              <a:ext cx="501900" cy="529200"/>
            </a:xfrm>
            <a:prstGeom prst="roundRect">
              <a:avLst>
                <a:gd name="adj" fmla="val 158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973;p37">
              <a:extLst>
                <a:ext uri="{FF2B5EF4-FFF2-40B4-BE49-F238E27FC236}">
                  <a16:creationId xmlns:a16="http://schemas.microsoft.com/office/drawing/2014/main" id="{E03214CF-8E9A-BFB9-C090-6D484EA6F677}"/>
                </a:ext>
              </a:extLst>
            </p:cNvPr>
            <p:cNvSpPr/>
            <p:nvPr/>
          </p:nvSpPr>
          <p:spPr>
            <a:xfrm>
              <a:off x="6359450" y="2210856"/>
              <a:ext cx="233070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ữ liệu time series, chỉ số từ dữ liệu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974;p37">
            <a:extLst>
              <a:ext uri="{FF2B5EF4-FFF2-40B4-BE49-F238E27FC236}">
                <a16:creationId xmlns:a16="http://schemas.microsoft.com/office/drawing/2014/main" id="{5F875FE3-9637-550A-D6E0-C558A5630E77}"/>
              </a:ext>
            </a:extLst>
          </p:cNvPr>
          <p:cNvGrpSpPr/>
          <p:nvPr/>
        </p:nvGrpSpPr>
        <p:grpSpPr>
          <a:xfrm>
            <a:off x="3609786" y="2659779"/>
            <a:ext cx="5414669" cy="529200"/>
            <a:chOff x="4416850" y="2861100"/>
            <a:chExt cx="4273300" cy="529200"/>
          </a:xfrm>
        </p:grpSpPr>
        <p:sp>
          <p:nvSpPr>
            <p:cNvPr id="62" name="Google Shape;975;p37">
              <a:extLst>
                <a:ext uri="{FF2B5EF4-FFF2-40B4-BE49-F238E27FC236}">
                  <a16:creationId xmlns:a16="http://schemas.microsoft.com/office/drawing/2014/main" id="{AFB6C0F2-BE9C-FBF6-55DB-DD3888D2782C}"/>
                </a:ext>
              </a:extLst>
            </p:cNvPr>
            <p:cNvSpPr/>
            <p:nvPr/>
          </p:nvSpPr>
          <p:spPr>
            <a:xfrm>
              <a:off x="4961250" y="2861100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Tham số đầu vào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3" name="Google Shape;976;p37">
              <a:extLst>
                <a:ext uri="{FF2B5EF4-FFF2-40B4-BE49-F238E27FC236}">
                  <a16:creationId xmlns:a16="http://schemas.microsoft.com/office/drawing/2014/main" id="{52585616-3D0F-0BFC-3E1E-A67E074F2F36}"/>
                </a:ext>
              </a:extLst>
            </p:cNvPr>
            <p:cNvSpPr/>
            <p:nvPr/>
          </p:nvSpPr>
          <p:spPr>
            <a:xfrm>
              <a:off x="4416850" y="2861100"/>
              <a:ext cx="501900" cy="529200"/>
            </a:xfrm>
            <a:prstGeom prst="roundRect">
              <a:avLst>
                <a:gd name="adj" fmla="val 1581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" name="Google Shape;977;p37">
              <a:extLst>
                <a:ext uri="{FF2B5EF4-FFF2-40B4-BE49-F238E27FC236}">
                  <a16:creationId xmlns:a16="http://schemas.microsoft.com/office/drawing/2014/main" id="{C1443C2A-309C-7520-615A-48FCF607E7E4}"/>
                </a:ext>
              </a:extLst>
            </p:cNvPr>
            <p:cNvSpPr/>
            <p:nvPr/>
          </p:nvSpPr>
          <p:spPr>
            <a:xfrm>
              <a:off x="6359450" y="2861100"/>
              <a:ext cx="233070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Giúp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mô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hoạt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động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tốt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nhất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978;p37">
            <a:extLst>
              <a:ext uri="{FF2B5EF4-FFF2-40B4-BE49-F238E27FC236}">
                <a16:creationId xmlns:a16="http://schemas.microsoft.com/office/drawing/2014/main" id="{AF20E7E7-1C34-0322-ED0B-EC85140132BD}"/>
              </a:ext>
            </a:extLst>
          </p:cNvPr>
          <p:cNvGrpSpPr/>
          <p:nvPr/>
        </p:nvGrpSpPr>
        <p:grpSpPr>
          <a:xfrm>
            <a:off x="3609786" y="3322204"/>
            <a:ext cx="5414669" cy="529200"/>
            <a:chOff x="4416850" y="3536969"/>
            <a:chExt cx="4273300" cy="529200"/>
          </a:xfrm>
        </p:grpSpPr>
        <p:sp>
          <p:nvSpPr>
            <p:cNvPr id="66" name="Google Shape;979;p37">
              <a:extLst>
                <a:ext uri="{FF2B5EF4-FFF2-40B4-BE49-F238E27FC236}">
                  <a16:creationId xmlns:a16="http://schemas.microsoft.com/office/drawing/2014/main" id="{6D59D71F-3DF7-02DA-9FCD-9446FC15A57A}"/>
                </a:ext>
              </a:extLst>
            </p:cNvPr>
            <p:cNvSpPr/>
            <p:nvPr/>
          </p:nvSpPr>
          <p:spPr>
            <a:xfrm>
              <a:off x="4961250" y="3536969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Time series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980;p37">
              <a:extLst>
                <a:ext uri="{FF2B5EF4-FFF2-40B4-BE49-F238E27FC236}">
                  <a16:creationId xmlns:a16="http://schemas.microsoft.com/office/drawing/2014/main" id="{FC3086E3-3D68-7489-064A-C4638EEB576D}"/>
                </a:ext>
              </a:extLst>
            </p:cNvPr>
            <p:cNvSpPr/>
            <p:nvPr/>
          </p:nvSpPr>
          <p:spPr>
            <a:xfrm>
              <a:off x="4416850" y="3536969"/>
              <a:ext cx="501900" cy="529200"/>
            </a:xfrm>
            <a:prstGeom prst="roundRect">
              <a:avLst>
                <a:gd name="adj" fmla="val 1581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" name="Google Shape;981;p37">
              <a:extLst>
                <a:ext uri="{FF2B5EF4-FFF2-40B4-BE49-F238E27FC236}">
                  <a16:creationId xmlns:a16="http://schemas.microsoft.com/office/drawing/2014/main" id="{71066981-B043-1120-F542-1BDD1CF7B594}"/>
                </a:ext>
              </a:extLst>
            </p:cNvPr>
            <p:cNvSpPr/>
            <p:nvPr/>
          </p:nvSpPr>
          <p:spPr>
            <a:xfrm>
              <a:off x="6359450" y="3536969"/>
              <a:ext cx="233070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1h, 6h, 12h, 3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ngày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1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tuần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,…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982;p37">
            <a:extLst>
              <a:ext uri="{FF2B5EF4-FFF2-40B4-BE49-F238E27FC236}">
                <a16:creationId xmlns:a16="http://schemas.microsoft.com/office/drawing/2014/main" id="{B39390C2-ADEB-3010-0908-221FEECE0EBF}"/>
              </a:ext>
            </a:extLst>
          </p:cNvPr>
          <p:cNvGrpSpPr/>
          <p:nvPr/>
        </p:nvGrpSpPr>
        <p:grpSpPr>
          <a:xfrm>
            <a:off x="3609786" y="3984629"/>
            <a:ext cx="5414669" cy="529200"/>
            <a:chOff x="4416850" y="4199425"/>
            <a:chExt cx="4273300" cy="529200"/>
          </a:xfrm>
        </p:grpSpPr>
        <p:sp>
          <p:nvSpPr>
            <p:cNvPr id="70" name="Google Shape;983;p37">
              <a:extLst>
                <a:ext uri="{FF2B5EF4-FFF2-40B4-BE49-F238E27FC236}">
                  <a16:creationId xmlns:a16="http://schemas.microsoft.com/office/drawing/2014/main" id="{2B316AC8-5C11-971A-F3F9-47D162BB5E48}"/>
                </a:ext>
              </a:extLst>
            </p:cNvPr>
            <p:cNvSpPr/>
            <p:nvPr/>
          </p:nvSpPr>
          <p:spPr>
            <a:xfrm>
              <a:off x="4961250" y="4199425"/>
              <a:ext cx="1355700" cy="529200"/>
            </a:xfrm>
            <a:prstGeom prst="roundRect">
              <a:avLst>
                <a:gd name="adj" fmla="val 1581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Mô</a:t>
              </a:r>
              <a:r>
                <a:rPr lang="en-US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hình</a:t>
              </a:r>
              <a:r>
                <a:rPr lang="en-US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, </a:t>
              </a: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ứng</a:t>
              </a:r>
              <a:r>
                <a:rPr lang="en-US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US" sz="160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dụng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" name="Google Shape;984;p37">
              <a:extLst>
                <a:ext uri="{FF2B5EF4-FFF2-40B4-BE49-F238E27FC236}">
                  <a16:creationId xmlns:a16="http://schemas.microsoft.com/office/drawing/2014/main" id="{54AD075D-B52F-6281-3854-8D7A65C05C0B}"/>
                </a:ext>
              </a:extLst>
            </p:cNvPr>
            <p:cNvSpPr/>
            <p:nvPr/>
          </p:nvSpPr>
          <p:spPr>
            <a:xfrm>
              <a:off x="4416850" y="4199425"/>
              <a:ext cx="501900" cy="529200"/>
            </a:xfrm>
            <a:prstGeom prst="roundRect">
              <a:avLst>
                <a:gd name="adj" fmla="val 1581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" name="Google Shape;985;p37">
              <a:extLst>
                <a:ext uri="{FF2B5EF4-FFF2-40B4-BE49-F238E27FC236}">
                  <a16:creationId xmlns:a16="http://schemas.microsoft.com/office/drawing/2014/main" id="{9743766E-169D-8203-C22B-C3C27F1B3E58}"/>
                </a:ext>
              </a:extLst>
            </p:cNvPr>
            <p:cNvSpPr/>
            <p:nvPr/>
          </p:nvSpPr>
          <p:spPr>
            <a:xfrm>
              <a:off x="6359450" y="4199425"/>
              <a:ext cx="2330700" cy="529200"/>
            </a:xfrm>
            <a:prstGeom prst="roundRect">
              <a:avLst>
                <a:gd name="adj" fmla="val 1581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Tìm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hiểu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thêm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mô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máy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ứng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dụng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dự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đoán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đồng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tiền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khác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(ETH, BNB, SOL,…)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3" name="Google Shape;986;p37">
            <a:extLst>
              <a:ext uri="{FF2B5EF4-FFF2-40B4-BE49-F238E27FC236}">
                <a16:creationId xmlns:a16="http://schemas.microsoft.com/office/drawing/2014/main" id="{6ABF14C6-BCEB-958F-3158-86CB5E02F584}"/>
              </a:ext>
            </a:extLst>
          </p:cNvPr>
          <p:cNvCxnSpPr>
            <a:cxnSpLocks/>
            <a:stCxn id="8" idx="1"/>
            <a:endCxn id="59" idx="1"/>
          </p:cNvCxnSpPr>
          <p:nvPr/>
        </p:nvCxnSpPr>
        <p:spPr>
          <a:xfrm>
            <a:off x="2271760" y="2261384"/>
            <a:ext cx="1338026" cy="5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987;p37">
            <a:extLst>
              <a:ext uri="{FF2B5EF4-FFF2-40B4-BE49-F238E27FC236}">
                <a16:creationId xmlns:a16="http://schemas.microsoft.com/office/drawing/2014/main" id="{935DF38F-D1D1-048B-5157-21E482CA0CAC}"/>
              </a:ext>
            </a:extLst>
          </p:cNvPr>
          <p:cNvCxnSpPr>
            <a:cxnSpLocks/>
            <a:stCxn id="7" idx="1"/>
            <a:endCxn id="63" idx="1"/>
          </p:cNvCxnSpPr>
          <p:nvPr/>
        </p:nvCxnSpPr>
        <p:spPr>
          <a:xfrm>
            <a:off x="2573351" y="2923841"/>
            <a:ext cx="1036435" cy="5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988;p37">
            <a:extLst>
              <a:ext uri="{FF2B5EF4-FFF2-40B4-BE49-F238E27FC236}">
                <a16:creationId xmlns:a16="http://schemas.microsoft.com/office/drawing/2014/main" id="{6ED1CE51-9C3E-32B8-4C92-AF8081DF8F18}"/>
              </a:ext>
            </a:extLst>
          </p:cNvPr>
          <p:cNvCxnSpPr>
            <a:cxnSpLocks/>
            <a:stCxn id="6" idx="1"/>
            <a:endCxn id="67" idx="1"/>
          </p:cNvCxnSpPr>
          <p:nvPr/>
        </p:nvCxnSpPr>
        <p:spPr>
          <a:xfrm>
            <a:off x="2891971" y="3586297"/>
            <a:ext cx="717815" cy="5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989;p37">
            <a:extLst>
              <a:ext uri="{FF2B5EF4-FFF2-40B4-BE49-F238E27FC236}">
                <a16:creationId xmlns:a16="http://schemas.microsoft.com/office/drawing/2014/main" id="{14EB094B-67AB-418C-2593-F2BDAF4FE038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241992" y="4249229"/>
            <a:ext cx="367794" cy="52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4519212-E1E9-4F90-39B4-74CB0BD3E09B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05</a:t>
            </a:r>
          </a:p>
        </p:txBody>
      </p:sp>
      <p:pic>
        <p:nvPicPr>
          <p:cNvPr id="79" name="Graphic 78" descr="Brainstorm outline">
            <a:extLst>
              <a:ext uri="{FF2B5EF4-FFF2-40B4-BE49-F238E27FC236}">
                <a16:creationId xmlns:a16="http://schemas.microsoft.com/office/drawing/2014/main" id="{EDA6E6AB-43AE-A7A7-3537-F457E7F3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960" y="1418024"/>
            <a:ext cx="392133" cy="392133"/>
          </a:xfrm>
          <a:prstGeom prst="rect">
            <a:avLst/>
          </a:prstGeom>
        </p:spPr>
      </p:pic>
      <p:pic>
        <p:nvPicPr>
          <p:cNvPr id="81" name="Graphic 80" descr="Stopwatch 66% outline">
            <a:extLst>
              <a:ext uri="{FF2B5EF4-FFF2-40B4-BE49-F238E27FC236}">
                <a16:creationId xmlns:a16="http://schemas.microsoft.com/office/drawing/2014/main" id="{AF7371E6-6206-D931-CDCF-BC93D51F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4351" y="3400987"/>
            <a:ext cx="357352" cy="357352"/>
          </a:xfrm>
          <a:prstGeom prst="rect">
            <a:avLst/>
          </a:prstGeom>
        </p:spPr>
      </p:pic>
      <p:pic>
        <p:nvPicPr>
          <p:cNvPr id="83" name="Graphic 82" descr="Bar graph with downward trend outline">
            <a:extLst>
              <a:ext uri="{FF2B5EF4-FFF2-40B4-BE49-F238E27FC236}">
                <a16:creationId xmlns:a16="http://schemas.microsoft.com/office/drawing/2014/main" id="{77E6F63D-A0B6-217C-D4D6-CF430FC69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8753" y="2059785"/>
            <a:ext cx="400481" cy="400481"/>
          </a:xfrm>
          <a:prstGeom prst="rect">
            <a:avLst/>
          </a:prstGeom>
        </p:spPr>
      </p:pic>
      <p:pic>
        <p:nvPicPr>
          <p:cNvPr id="85" name="Graphic 84" descr="Infinity outline">
            <a:extLst>
              <a:ext uri="{FF2B5EF4-FFF2-40B4-BE49-F238E27FC236}">
                <a16:creationId xmlns:a16="http://schemas.microsoft.com/office/drawing/2014/main" id="{E67C7F26-1842-2B1A-A2C5-A808DDE04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6956" y="2674400"/>
            <a:ext cx="544091" cy="544091"/>
          </a:xfrm>
          <a:prstGeom prst="rect">
            <a:avLst/>
          </a:prstGeom>
        </p:spPr>
      </p:pic>
      <p:pic>
        <p:nvPicPr>
          <p:cNvPr id="87" name="Graphic 86" descr="Basic Shapes outline">
            <a:extLst>
              <a:ext uri="{FF2B5EF4-FFF2-40B4-BE49-F238E27FC236}">
                <a16:creationId xmlns:a16="http://schemas.microsoft.com/office/drawing/2014/main" id="{1FE9D67A-D938-4832-7B33-2FBAF342F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2157" y="4012354"/>
            <a:ext cx="472798" cy="4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9EDB-71F1-D66C-DCFE-B45E065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EF4DD9-ADA4-7D9A-FF39-F2805C07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55358"/>
            <a:ext cx="8236500" cy="3631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F2F712-FCF8-5607-EB28-7D43E1CF4B0D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05</a:t>
            </a:r>
          </a:p>
        </p:txBody>
      </p:sp>
      <p:sp>
        <p:nvSpPr>
          <p:cNvPr id="6" name="Google Shape;466;p24">
            <a:extLst>
              <a:ext uri="{FF2B5EF4-FFF2-40B4-BE49-F238E27FC236}">
                <a16:creationId xmlns:a16="http://schemas.microsoft.com/office/drawing/2014/main" id="{47A9D1B9-F0BF-76E0-B4FE-44C86BA94278}"/>
              </a:ext>
            </a:extLst>
          </p:cNvPr>
          <p:cNvSpPr txBox="1"/>
          <p:nvPr/>
        </p:nvSpPr>
        <p:spPr>
          <a:xfrm>
            <a:off x="450299" y="933478"/>
            <a:ext cx="8236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 đoán 30 ngày tiếp theo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62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63150" y="1381250"/>
            <a:ext cx="2363700" cy="1384986"/>
            <a:chOff x="682200" y="1283475"/>
            <a:chExt cx="2363700" cy="1384986"/>
          </a:xfrm>
        </p:grpSpPr>
        <p:sp>
          <p:nvSpPr>
            <p:cNvPr id="110" name="Google Shape;110;p16"/>
            <p:cNvSpPr/>
            <p:nvPr/>
          </p:nvSpPr>
          <p:spPr>
            <a:xfrm>
              <a:off x="1282500" y="1795150"/>
              <a:ext cx="1763400" cy="873300"/>
            </a:xfrm>
            <a:prstGeom prst="roundRect">
              <a:avLst>
                <a:gd name="adj" fmla="val 142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Giới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thiệu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đề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tài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Train&amp;Test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2824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Giới thiệu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822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82200" y="1795161"/>
              <a:ext cx="563700" cy="873300"/>
            </a:xfrm>
            <a:prstGeom prst="roundRect">
              <a:avLst>
                <a:gd name="adj" fmla="val 1422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1">
                <a:solidFill>
                  <a:srgbClr val="E7EAE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3271100" y="1381250"/>
            <a:ext cx="2671350" cy="1384986"/>
            <a:chOff x="3390150" y="1283475"/>
            <a:chExt cx="2363700" cy="1384986"/>
          </a:xfrm>
        </p:grpSpPr>
        <p:sp>
          <p:nvSpPr>
            <p:cNvPr id="115" name="Google Shape;115;p16"/>
            <p:cNvSpPr/>
            <p:nvPr/>
          </p:nvSpPr>
          <p:spPr>
            <a:xfrm>
              <a:off x="3990450" y="1795150"/>
              <a:ext cx="1763400" cy="873300"/>
            </a:xfrm>
            <a:prstGeom prst="roundRect">
              <a:avLst>
                <a:gd name="adj" fmla="val 142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Random Forest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 Short-term memory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990425" y="1283475"/>
              <a:ext cx="1757375" cy="465000"/>
            </a:xfrm>
            <a:prstGeom prst="roundRect">
              <a:avLst>
                <a:gd name="adj" fmla="val 1581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Phương pháp máy học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39015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390150" y="1795161"/>
              <a:ext cx="563700" cy="873300"/>
            </a:xfrm>
            <a:prstGeom prst="roundRect">
              <a:avLst>
                <a:gd name="adj" fmla="val 142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1">
                <a:solidFill>
                  <a:srgbClr val="E7EAE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6217152" y="1381239"/>
            <a:ext cx="2363700" cy="1384986"/>
            <a:chOff x="6098100" y="1283475"/>
            <a:chExt cx="2363700" cy="1384986"/>
          </a:xfrm>
        </p:grpSpPr>
        <p:sp>
          <p:nvSpPr>
            <p:cNvPr id="120" name="Google Shape;120;p16"/>
            <p:cNvSpPr/>
            <p:nvPr/>
          </p:nvSpPr>
          <p:spPr>
            <a:xfrm>
              <a:off x="6698400" y="1795150"/>
              <a:ext cx="1763400" cy="873300"/>
            </a:xfrm>
            <a:prstGeom prst="roundRect">
              <a:avLst>
                <a:gd name="adj" fmla="val 142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Đánh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giá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mô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6983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Demo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0981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098100" y="1795161"/>
              <a:ext cx="563700" cy="873300"/>
            </a:xfrm>
            <a:prstGeom prst="roundRect">
              <a:avLst>
                <a:gd name="adj" fmla="val 1422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1">
                <a:solidFill>
                  <a:srgbClr val="E7EAE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3271250" y="3111775"/>
            <a:ext cx="2671200" cy="1384986"/>
            <a:chOff x="3390300" y="3014000"/>
            <a:chExt cx="2363550" cy="1384986"/>
          </a:xfrm>
        </p:grpSpPr>
        <p:sp>
          <p:nvSpPr>
            <p:cNvPr id="130" name="Google Shape;130;p16"/>
            <p:cNvSpPr/>
            <p:nvPr/>
          </p:nvSpPr>
          <p:spPr>
            <a:xfrm>
              <a:off x="3390300" y="3525675"/>
              <a:ext cx="1763400" cy="873300"/>
            </a:xfrm>
            <a:prstGeom prst="roundRect">
              <a:avLst>
                <a:gd name="adj" fmla="val 142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Hướng phát triển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Kết luận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390300" y="3014000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Kết luận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190150" y="3014000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187291" y="3525686"/>
              <a:ext cx="563700" cy="873300"/>
            </a:xfrm>
            <a:prstGeom prst="roundRect">
              <a:avLst>
                <a:gd name="adj" fmla="val 1422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1">
                <a:solidFill>
                  <a:srgbClr val="E7EAE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6227246" y="3111764"/>
            <a:ext cx="2357697" cy="1384986"/>
            <a:chOff x="6098100" y="3014000"/>
            <a:chExt cx="2357697" cy="1384986"/>
          </a:xfrm>
        </p:grpSpPr>
        <p:sp>
          <p:nvSpPr>
            <p:cNvPr id="135" name="Google Shape;135;p16"/>
            <p:cNvSpPr/>
            <p:nvPr/>
          </p:nvSpPr>
          <p:spPr>
            <a:xfrm>
              <a:off x="6098125" y="3525675"/>
              <a:ext cx="1763400" cy="873300"/>
            </a:xfrm>
            <a:prstGeom prst="roundRect">
              <a:avLst>
                <a:gd name="adj" fmla="val 142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Kiểm</a:t>
              </a: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tra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098100" y="3014000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Phân tích lỗi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892097" y="3014000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92097" y="3525686"/>
              <a:ext cx="563700" cy="873300"/>
            </a:xfrm>
            <a:prstGeom prst="roundRect">
              <a:avLst>
                <a:gd name="adj" fmla="val 1422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2400" b="1">
                <a:solidFill>
                  <a:srgbClr val="E7EAE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3759134" y="3999655"/>
            <a:ext cx="25048" cy="19128"/>
          </a:xfrm>
          <a:custGeom>
            <a:avLst/>
            <a:gdLst/>
            <a:ahLst/>
            <a:cxnLst/>
            <a:rect l="l" t="t" r="r" b="b"/>
            <a:pathLst>
              <a:path w="787" h="601" extrusionOk="0">
                <a:moveTo>
                  <a:pt x="157" y="1"/>
                </a:moveTo>
                <a:cubicBezTo>
                  <a:pt x="113" y="1"/>
                  <a:pt x="70" y="22"/>
                  <a:pt x="49" y="65"/>
                </a:cubicBezTo>
                <a:cubicBezTo>
                  <a:pt x="1" y="125"/>
                  <a:pt x="13" y="220"/>
                  <a:pt x="84" y="256"/>
                </a:cubicBezTo>
                <a:cubicBezTo>
                  <a:pt x="239" y="363"/>
                  <a:pt x="382" y="470"/>
                  <a:pt x="549" y="577"/>
                </a:cubicBezTo>
                <a:cubicBezTo>
                  <a:pt x="584" y="589"/>
                  <a:pt x="608" y="601"/>
                  <a:pt x="620" y="601"/>
                </a:cubicBezTo>
                <a:cubicBezTo>
                  <a:pt x="668" y="601"/>
                  <a:pt x="715" y="589"/>
                  <a:pt x="739" y="541"/>
                </a:cubicBezTo>
                <a:cubicBezTo>
                  <a:pt x="787" y="482"/>
                  <a:pt x="775" y="398"/>
                  <a:pt x="703" y="351"/>
                </a:cubicBezTo>
                <a:cubicBezTo>
                  <a:pt x="537" y="232"/>
                  <a:pt x="382" y="125"/>
                  <a:pt x="239" y="29"/>
                </a:cubicBezTo>
                <a:cubicBezTo>
                  <a:pt x="215" y="10"/>
                  <a:pt x="186" y="1"/>
                  <a:pt x="1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5466978" y="3938330"/>
            <a:ext cx="325018" cy="307177"/>
            <a:chOff x="5311975" y="3863019"/>
            <a:chExt cx="283488" cy="198604"/>
          </a:xfrm>
        </p:grpSpPr>
        <p:sp>
          <p:nvSpPr>
            <p:cNvPr id="144" name="Google Shape;144;p16"/>
            <p:cNvSpPr/>
            <p:nvPr/>
          </p:nvSpPr>
          <p:spPr>
            <a:xfrm>
              <a:off x="5364649" y="3863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311975" y="3886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389666" y="3910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419966" y="3940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461278" y="3946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2472744" y="3887077"/>
            <a:ext cx="345997" cy="346029"/>
            <a:chOff x="4890434" y="4287389"/>
            <a:chExt cx="345997" cy="346029"/>
          </a:xfrm>
        </p:grpSpPr>
        <p:sp>
          <p:nvSpPr>
            <p:cNvPr id="150" name="Google Shape;150;p16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66679" y="2162456"/>
            <a:ext cx="356627" cy="334252"/>
            <a:chOff x="6219391" y="3816756"/>
            <a:chExt cx="356627" cy="334252"/>
          </a:xfrm>
        </p:grpSpPr>
        <p:sp>
          <p:nvSpPr>
            <p:cNvPr id="162" name="Google Shape;162;p16"/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" name="Google Shape;166;p16"/>
          <p:cNvCxnSpPr>
            <a:stCxn id="111" idx="3"/>
            <a:endCxn id="117" idx="1"/>
          </p:cNvCxnSpPr>
          <p:nvPr/>
        </p:nvCxnSpPr>
        <p:spPr>
          <a:xfrm>
            <a:off x="2926825" y="1613750"/>
            <a:ext cx="344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6"/>
          <p:cNvCxnSpPr>
            <a:cxnSpLocks/>
            <a:stCxn id="116" idx="3"/>
            <a:endCxn id="122" idx="1"/>
          </p:cNvCxnSpPr>
          <p:nvPr/>
        </p:nvCxnSpPr>
        <p:spPr>
          <a:xfrm flipV="1">
            <a:off x="5935612" y="1613739"/>
            <a:ext cx="281540" cy="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6"/>
          <p:cNvCxnSpPr>
            <a:stCxn id="121" idx="3"/>
            <a:endCxn id="137" idx="3"/>
          </p:cNvCxnSpPr>
          <p:nvPr/>
        </p:nvCxnSpPr>
        <p:spPr>
          <a:xfrm>
            <a:off x="8580827" y="1613739"/>
            <a:ext cx="4116" cy="1730525"/>
          </a:xfrm>
          <a:prstGeom prst="bentConnector3">
            <a:avLst>
              <a:gd name="adj1" fmla="val 56539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6"/>
          <p:cNvCxnSpPr>
            <a:stCxn id="136" idx="1"/>
            <a:endCxn id="132" idx="3"/>
          </p:cNvCxnSpPr>
          <p:nvPr/>
        </p:nvCxnSpPr>
        <p:spPr>
          <a:xfrm flipH="1">
            <a:off x="5942450" y="3344264"/>
            <a:ext cx="284796" cy="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Graphic 6" descr="Remote learning language outline">
            <a:extLst>
              <a:ext uri="{FF2B5EF4-FFF2-40B4-BE49-F238E27FC236}">
                <a16:creationId xmlns:a16="http://schemas.microsoft.com/office/drawing/2014/main" id="{7CF95F7E-9549-9C7F-DD42-374BCF926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0760" y="2069823"/>
            <a:ext cx="529704" cy="529704"/>
          </a:xfrm>
          <a:prstGeom prst="rect">
            <a:avLst/>
          </a:prstGeom>
        </p:spPr>
      </p:pic>
      <p:pic>
        <p:nvPicPr>
          <p:cNvPr id="9" name="Graphic 8" descr="Tools outline">
            <a:extLst>
              <a:ext uri="{FF2B5EF4-FFF2-40B4-BE49-F238E27FC236}">
                <a16:creationId xmlns:a16="http://schemas.microsoft.com/office/drawing/2014/main" id="{283B0EC0-5748-E084-4318-8B788A03E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6318" y="3922314"/>
            <a:ext cx="413549" cy="413549"/>
          </a:xfrm>
          <a:prstGeom prst="rect">
            <a:avLst/>
          </a:prstGeom>
        </p:spPr>
      </p:pic>
      <p:pic>
        <p:nvPicPr>
          <p:cNvPr id="11" name="Graphic 10" descr="Test Dummy outline">
            <a:extLst>
              <a:ext uri="{FF2B5EF4-FFF2-40B4-BE49-F238E27FC236}">
                <a16:creationId xmlns:a16="http://schemas.microsoft.com/office/drawing/2014/main" id="{5DA89E7D-BBE6-3426-C4DF-F5362692E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049" y="2097637"/>
            <a:ext cx="453260" cy="45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358" name="Google Shape;358;p21"/>
          <p:cNvSpPr/>
          <p:nvPr/>
        </p:nvSpPr>
        <p:spPr>
          <a:xfrm>
            <a:off x="498928" y="984033"/>
            <a:ext cx="1858019" cy="353489"/>
          </a:xfrm>
          <a:prstGeom prst="roundRect">
            <a:avLst>
              <a:gd name="adj" fmla="val 158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Đề tài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1" name="Google Shape;361;p21"/>
          <p:cNvGrpSpPr/>
          <p:nvPr/>
        </p:nvGrpSpPr>
        <p:grpSpPr>
          <a:xfrm>
            <a:off x="548518" y="2616350"/>
            <a:ext cx="1383900" cy="1116388"/>
            <a:chOff x="543375" y="2725988"/>
            <a:chExt cx="1383900" cy="1116388"/>
          </a:xfrm>
        </p:grpSpPr>
        <p:sp>
          <p:nvSpPr>
            <p:cNvPr id="362" name="Google Shape;362;p21"/>
            <p:cNvSpPr txBox="1"/>
            <p:nvPr/>
          </p:nvSpPr>
          <p:spPr>
            <a:xfrm>
              <a:off x="543375" y="2725988"/>
              <a:ext cx="1383900" cy="4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&amp; services</a:t>
              </a:r>
              <a:endParaRPr sz="16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21"/>
            <p:cNvSpPr txBox="1"/>
            <p:nvPr/>
          </p:nvSpPr>
          <p:spPr>
            <a:xfrm>
              <a:off x="543375" y="3147575"/>
              <a:ext cx="12105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 flipH="1">
            <a:off x="3492828" y="1529887"/>
            <a:ext cx="2151444" cy="743721"/>
            <a:chOff x="2552136" y="3572360"/>
            <a:chExt cx="1480304" cy="857090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2648540" y="3572360"/>
              <a:ext cx="1383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Giá đóng trong quá khứ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2552136" y="3914350"/>
              <a:ext cx="1480189" cy="5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17-09-2014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đến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17-05-2022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FCBD551-86C7-2759-0EBE-286A3C87D066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01</a:t>
            </a:r>
          </a:p>
        </p:txBody>
      </p:sp>
      <p:sp>
        <p:nvSpPr>
          <p:cNvPr id="41" name="Google Shape;358;p21">
            <a:extLst>
              <a:ext uri="{FF2B5EF4-FFF2-40B4-BE49-F238E27FC236}">
                <a16:creationId xmlns:a16="http://schemas.microsoft.com/office/drawing/2014/main" id="{9D34A93D-72A3-E71C-9F7E-E61CC70CA786}"/>
              </a:ext>
            </a:extLst>
          </p:cNvPr>
          <p:cNvSpPr/>
          <p:nvPr/>
        </p:nvSpPr>
        <p:spPr>
          <a:xfrm>
            <a:off x="500389" y="1569780"/>
            <a:ext cx="1858019" cy="353489"/>
          </a:xfrm>
          <a:prstGeom prst="roundRect">
            <a:avLst>
              <a:gd name="adj" fmla="val 158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Dataset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" name="Google Shape;191;p17">
            <a:extLst>
              <a:ext uri="{FF2B5EF4-FFF2-40B4-BE49-F238E27FC236}">
                <a16:creationId xmlns:a16="http://schemas.microsoft.com/office/drawing/2014/main" id="{DC589D21-896D-8CE2-31DA-2FD78F6E53A5}"/>
              </a:ext>
            </a:extLst>
          </p:cNvPr>
          <p:cNvSpPr/>
          <p:nvPr/>
        </p:nvSpPr>
        <p:spPr>
          <a:xfrm>
            <a:off x="2647891" y="901025"/>
            <a:ext cx="1408029" cy="232500"/>
          </a:xfrm>
          <a:prstGeom prst="roundRect">
            <a:avLst>
              <a:gd name="adj" fmla="val 3243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Bối cảnh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91;p17">
            <a:extLst>
              <a:ext uri="{FF2B5EF4-FFF2-40B4-BE49-F238E27FC236}">
                <a16:creationId xmlns:a16="http://schemas.microsoft.com/office/drawing/2014/main" id="{AB03B391-6779-36B1-617D-712BCD5D360D}"/>
              </a:ext>
            </a:extLst>
          </p:cNvPr>
          <p:cNvSpPr/>
          <p:nvPr/>
        </p:nvSpPr>
        <p:spPr>
          <a:xfrm>
            <a:off x="2647891" y="1240265"/>
            <a:ext cx="1414904" cy="182882"/>
          </a:xfrm>
          <a:prstGeom prst="roundRect">
            <a:avLst>
              <a:gd name="adj" fmla="val 3243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Bài toán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A73329-2688-16E3-2424-4E6572CA2669}"/>
              </a:ext>
            </a:extLst>
          </p:cNvPr>
          <p:cNvCxnSpPr>
            <a:cxnSpLocks/>
          </p:cNvCxnSpPr>
          <p:nvPr/>
        </p:nvCxnSpPr>
        <p:spPr>
          <a:xfrm>
            <a:off x="2485232" y="1017275"/>
            <a:ext cx="0" cy="314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E7C399-8F57-1F62-7DDC-C69D3D232D29}"/>
              </a:ext>
            </a:extLst>
          </p:cNvPr>
          <p:cNvCxnSpPr>
            <a:cxnSpLocks/>
          </p:cNvCxnSpPr>
          <p:nvPr/>
        </p:nvCxnSpPr>
        <p:spPr>
          <a:xfrm>
            <a:off x="2356947" y="1157720"/>
            <a:ext cx="128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348915-0224-FAA1-D148-B4DA18D2333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5232" y="1331706"/>
            <a:ext cx="162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9226AC-FA05-3639-2F93-3B1A68A2F58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485232" y="1017275"/>
            <a:ext cx="162659" cy="1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8B2D816-899A-7416-D8F2-1AF5916B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42" y="2085578"/>
            <a:ext cx="6155905" cy="3097109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0485CAA-93C1-6E94-4E1D-BA549767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44" y="1919333"/>
            <a:ext cx="1395645" cy="3097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/>
      <p:bldP spid="358" grpId="0" animBg="1"/>
      <p:bldP spid="358" grpId="1" animBg="1"/>
      <p:bldP spid="41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75AD4C-A0D2-9AFE-2E49-3E4F3E84EDB5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01</a:t>
            </a:r>
          </a:p>
        </p:txBody>
      </p:sp>
      <p:sp>
        <p:nvSpPr>
          <p:cNvPr id="21" name="Google Shape;382;p21">
            <a:extLst>
              <a:ext uri="{FF2B5EF4-FFF2-40B4-BE49-F238E27FC236}">
                <a16:creationId xmlns:a16="http://schemas.microsoft.com/office/drawing/2014/main" id="{D56E4B95-BCEF-121B-2D56-C6A798AC29C1}"/>
              </a:ext>
            </a:extLst>
          </p:cNvPr>
          <p:cNvSpPr txBox="1"/>
          <p:nvPr/>
        </p:nvSpPr>
        <p:spPr>
          <a:xfrm flipH="1">
            <a:off x="2923570" y="1240159"/>
            <a:ext cx="1788607" cy="3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 series patterns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7D46F3-B954-0B8C-A7C2-30962791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9" y="1666716"/>
            <a:ext cx="6735150" cy="3323688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DCE49B7-BA33-5BD2-4572-BC076348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291" y="1941274"/>
            <a:ext cx="1525325" cy="240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465C-1B7E-B6B3-88A6-AD222F08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Test</a:t>
            </a:r>
          </a:p>
        </p:txBody>
      </p:sp>
      <p:grpSp>
        <p:nvGrpSpPr>
          <p:cNvPr id="3" name="Google Shape;283;p19">
            <a:extLst>
              <a:ext uri="{FF2B5EF4-FFF2-40B4-BE49-F238E27FC236}">
                <a16:creationId xmlns:a16="http://schemas.microsoft.com/office/drawing/2014/main" id="{5FA3B30A-AD14-85BC-F0A8-1F2F13A55856}"/>
              </a:ext>
            </a:extLst>
          </p:cNvPr>
          <p:cNvGrpSpPr/>
          <p:nvPr/>
        </p:nvGrpSpPr>
        <p:grpSpPr>
          <a:xfrm>
            <a:off x="85276" y="2754744"/>
            <a:ext cx="2326002" cy="2209456"/>
            <a:chOff x="628998" y="1571897"/>
            <a:chExt cx="3129300" cy="3129300"/>
          </a:xfrm>
        </p:grpSpPr>
        <p:sp>
          <p:nvSpPr>
            <p:cNvPr id="4" name="Google Shape;284;p19">
              <a:extLst>
                <a:ext uri="{FF2B5EF4-FFF2-40B4-BE49-F238E27FC236}">
                  <a16:creationId xmlns:a16="http://schemas.microsoft.com/office/drawing/2014/main" id="{D56ECED2-76BC-6C53-44ED-59F0FE6509E1}"/>
                </a:ext>
              </a:extLst>
            </p:cNvPr>
            <p:cNvSpPr/>
            <p:nvPr/>
          </p:nvSpPr>
          <p:spPr>
            <a:xfrm>
              <a:off x="628998" y="1571897"/>
              <a:ext cx="3129300" cy="3129300"/>
            </a:xfrm>
            <a:prstGeom prst="donut">
              <a:avLst>
                <a:gd name="adj" fmla="val 7474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285;p19">
              <a:extLst>
                <a:ext uri="{FF2B5EF4-FFF2-40B4-BE49-F238E27FC236}">
                  <a16:creationId xmlns:a16="http://schemas.microsoft.com/office/drawing/2014/main" id="{ED4CFAEC-513C-27F7-5843-2A61A2BFB085}"/>
                </a:ext>
              </a:extLst>
            </p:cNvPr>
            <p:cNvSpPr/>
            <p:nvPr/>
          </p:nvSpPr>
          <p:spPr>
            <a:xfrm>
              <a:off x="798068" y="1740655"/>
              <a:ext cx="2791200" cy="2791200"/>
            </a:xfrm>
            <a:prstGeom prst="donut">
              <a:avLst>
                <a:gd name="adj" fmla="val 7474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286;p19">
              <a:extLst>
                <a:ext uri="{FF2B5EF4-FFF2-40B4-BE49-F238E27FC236}">
                  <a16:creationId xmlns:a16="http://schemas.microsoft.com/office/drawing/2014/main" id="{C41E607A-FADC-9158-25D2-632FC75E5E46}"/>
                </a:ext>
              </a:extLst>
            </p:cNvPr>
            <p:cNvSpPr/>
            <p:nvPr/>
          </p:nvSpPr>
          <p:spPr>
            <a:xfrm>
              <a:off x="977346" y="1919910"/>
              <a:ext cx="2432400" cy="2432400"/>
            </a:xfrm>
            <a:prstGeom prst="donut">
              <a:avLst>
                <a:gd name="adj" fmla="val 7474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287;p19">
              <a:extLst>
                <a:ext uri="{FF2B5EF4-FFF2-40B4-BE49-F238E27FC236}">
                  <a16:creationId xmlns:a16="http://schemas.microsoft.com/office/drawing/2014/main" id="{A4568B4B-3A26-587C-585A-387EEDE60007}"/>
                </a:ext>
              </a:extLst>
            </p:cNvPr>
            <p:cNvSpPr/>
            <p:nvPr/>
          </p:nvSpPr>
          <p:spPr>
            <a:xfrm>
              <a:off x="1143420" y="2086648"/>
              <a:ext cx="2100000" cy="2100000"/>
            </a:xfrm>
            <a:prstGeom prst="donut">
              <a:avLst>
                <a:gd name="adj" fmla="val 7474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" name="Google Shape;301;p19">
            <a:extLst>
              <a:ext uri="{FF2B5EF4-FFF2-40B4-BE49-F238E27FC236}">
                <a16:creationId xmlns:a16="http://schemas.microsoft.com/office/drawing/2014/main" id="{355D2700-447B-7FAC-8EC6-DBE21FED645E}"/>
              </a:ext>
            </a:extLst>
          </p:cNvPr>
          <p:cNvSpPr/>
          <p:nvPr/>
        </p:nvSpPr>
        <p:spPr>
          <a:xfrm>
            <a:off x="51013" y="2718007"/>
            <a:ext cx="2326002" cy="2266904"/>
          </a:xfrm>
          <a:prstGeom prst="blockArc">
            <a:avLst>
              <a:gd name="adj1" fmla="val 16203666"/>
              <a:gd name="adj2" fmla="val 12288018"/>
              <a:gd name="adj3" fmla="val 7862"/>
            </a:avLst>
          </a:prstGeom>
          <a:solidFill>
            <a:schemeClr val="dk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02;p19">
            <a:extLst>
              <a:ext uri="{FF2B5EF4-FFF2-40B4-BE49-F238E27FC236}">
                <a16:creationId xmlns:a16="http://schemas.microsoft.com/office/drawing/2014/main" id="{EDDEB057-CD51-B661-A24A-9EB42E8ADFC8}"/>
              </a:ext>
            </a:extLst>
          </p:cNvPr>
          <p:cNvSpPr/>
          <p:nvPr/>
        </p:nvSpPr>
        <p:spPr>
          <a:xfrm rot="6110091">
            <a:off x="344236" y="3215384"/>
            <a:ext cx="1830591" cy="1713193"/>
          </a:xfrm>
          <a:prstGeom prst="blockArc">
            <a:avLst>
              <a:gd name="adj1" fmla="val 6337853"/>
              <a:gd name="adj2" fmla="val 10898623"/>
              <a:gd name="adj3" fmla="val 11036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279;p19">
            <a:extLst>
              <a:ext uri="{FF2B5EF4-FFF2-40B4-BE49-F238E27FC236}">
                <a16:creationId xmlns:a16="http://schemas.microsoft.com/office/drawing/2014/main" id="{43B3247E-E01A-DC96-BEEB-95C65E8674ED}"/>
              </a:ext>
            </a:extLst>
          </p:cNvPr>
          <p:cNvGrpSpPr/>
          <p:nvPr/>
        </p:nvGrpSpPr>
        <p:grpSpPr>
          <a:xfrm>
            <a:off x="2510272" y="3737595"/>
            <a:ext cx="4541653" cy="545425"/>
            <a:chOff x="4541225" y="1844250"/>
            <a:chExt cx="4541653" cy="545425"/>
          </a:xfrm>
        </p:grpSpPr>
        <p:sp>
          <p:nvSpPr>
            <p:cNvPr id="11" name="Google Shape;280;p19">
              <a:extLst>
                <a:ext uri="{FF2B5EF4-FFF2-40B4-BE49-F238E27FC236}">
                  <a16:creationId xmlns:a16="http://schemas.microsoft.com/office/drawing/2014/main" id="{13622D6F-871D-03E7-4C04-6E8B85B191A2}"/>
                </a:ext>
              </a:extLst>
            </p:cNvPr>
            <p:cNvSpPr/>
            <p:nvPr/>
          </p:nvSpPr>
          <p:spPr>
            <a:xfrm>
              <a:off x="6816549" y="1844275"/>
              <a:ext cx="2266329" cy="54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gồm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2240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dòng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17-09-2014 -&gt;  03-11-2020</a:t>
              </a:r>
              <a:endParaRPr dirty="0"/>
            </a:p>
          </p:txBody>
        </p:sp>
        <p:sp>
          <p:nvSpPr>
            <p:cNvPr id="12" name="Google Shape;281;p19">
              <a:extLst>
                <a:ext uri="{FF2B5EF4-FFF2-40B4-BE49-F238E27FC236}">
                  <a16:creationId xmlns:a16="http://schemas.microsoft.com/office/drawing/2014/main" id="{C096E323-F0D3-D470-5FEE-208B53FE94B1}"/>
                </a:ext>
              </a:extLst>
            </p:cNvPr>
            <p:cNvSpPr/>
            <p:nvPr/>
          </p:nvSpPr>
          <p:spPr>
            <a:xfrm>
              <a:off x="5264588" y="1844275"/>
              <a:ext cx="1517700" cy="545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Train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" name="Google Shape;282;p19">
              <a:extLst>
                <a:ext uri="{FF2B5EF4-FFF2-40B4-BE49-F238E27FC236}">
                  <a16:creationId xmlns:a16="http://schemas.microsoft.com/office/drawing/2014/main" id="{4E15F1DF-7533-2629-49F6-B63953314225}"/>
                </a:ext>
              </a:extLst>
            </p:cNvPr>
            <p:cNvSpPr/>
            <p:nvPr/>
          </p:nvSpPr>
          <p:spPr>
            <a:xfrm>
              <a:off x="4541225" y="1844250"/>
              <a:ext cx="689100" cy="545400"/>
            </a:xfrm>
            <a:prstGeom prst="roundRect">
              <a:avLst>
                <a:gd name="adj" fmla="val 1324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oogle Shape;288;p19">
            <a:extLst>
              <a:ext uri="{FF2B5EF4-FFF2-40B4-BE49-F238E27FC236}">
                <a16:creationId xmlns:a16="http://schemas.microsoft.com/office/drawing/2014/main" id="{72E50B11-0061-8325-B63E-E61C390A26AD}"/>
              </a:ext>
            </a:extLst>
          </p:cNvPr>
          <p:cNvGrpSpPr/>
          <p:nvPr/>
        </p:nvGrpSpPr>
        <p:grpSpPr>
          <a:xfrm>
            <a:off x="2510272" y="4453720"/>
            <a:ext cx="4541653" cy="545425"/>
            <a:chOff x="4541225" y="2560350"/>
            <a:chExt cx="4541653" cy="545425"/>
          </a:xfrm>
        </p:grpSpPr>
        <p:sp>
          <p:nvSpPr>
            <p:cNvPr id="15" name="Google Shape;289;p19">
              <a:extLst>
                <a:ext uri="{FF2B5EF4-FFF2-40B4-BE49-F238E27FC236}">
                  <a16:creationId xmlns:a16="http://schemas.microsoft.com/office/drawing/2014/main" id="{0B69F7FF-0104-95AE-69F4-71B31F8ECBDE}"/>
                </a:ext>
              </a:extLst>
            </p:cNvPr>
            <p:cNvSpPr/>
            <p:nvPr/>
          </p:nvSpPr>
          <p:spPr>
            <a:xfrm>
              <a:off x="6816550" y="2560375"/>
              <a:ext cx="2266328" cy="54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gồm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560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dòng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từ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04-11-2020 -&gt; 17-05-2020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290;p19">
              <a:extLst>
                <a:ext uri="{FF2B5EF4-FFF2-40B4-BE49-F238E27FC236}">
                  <a16:creationId xmlns:a16="http://schemas.microsoft.com/office/drawing/2014/main" id="{6F05B0D3-6B0D-3870-8C0D-92AD7AD8B567}"/>
                </a:ext>
              </a:extLst>
            </p:cNvPr>
            <p:cNvSpPr/>
            <p:nvPr/>
          </p:nvSpPr>
          <p:spPr>
            <a:xfrm>
              <a:off x="5264588" y="2560375"/>
              <a:ext cx="1517700" cy="54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</a:t>
              </a:r>
              <a:endParaRPr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" name="Google Shape;291;p19">
              <a:extLst>
                <a:ext uri="{FF2B5EF4-FFF2-40B4-BE49-F238E27FC236}">
                  <a16:creationId xmlns:a16="http://schemas.microsoft.com/office/drawing/2014/main" id="{E9841A38-424A-6075-5445-4C374789685A}"/>
                </a:ext>
              </a:extLst>
            </p:cNvPr>
            <p:cNvSpPr/>
            <p:nvPr/>
          </p:nvSpPr>
          <p:spPr>
            <a:xfrm>
              <a:off x="4541225" y="2560350"/>
              <a:ext cx="689100" cy="545400"/>
            </a:xfrm>
            <a:prstGeom prst="roundRect">
              <a:avLst>
                <a:gd name="adj" fmla="val 1324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Fira Sans Extra Condensed"/>
                  <a:sym typeface="Fira Sans Extra Condensed"/>
                </a:rPr>
                <a:t>20%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0F5140E-D6C6-E763-E493-D3416D35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/>
          <a:stretch/>
        </p:blipFill>
        <p:spPr>
          <a:xfrm>
            <a:off x="2152014" y="851613"/>
            <a:ext cx="6495731" cy="28645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BA074B-F5E4-D5E1-0B34-B63A4001E70F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85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8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máy học</a:t>
            </a:r>
            <a:endParaRPr dirty="0"/>
          </a:p>
        </p:txBody>
      </p:sp>
      <p:graphicFrame>
        <p:nvGraphicFramePr>
          <p:cNvPr id="996" name="Google Shape;996;p38"/>
          <p:cNvGraphicFramePr/>
          <p:nvPr>
            <p:extLst>
              <p:ext uri="{D42A27DB-BD31-4B8C-83A1-F6EECF244321}">
                <p14:modId xmlns:p14="http://schemas.microsoft.com/office/powerpoint/2010/main" val="743380061"/>
              </p:ext>
            </p:extLst>
          </p:nvPr>
        </p:nvGraphicFramePr>
        <p:xfrm>
          <a:off x="450299" y="1495434"/>
          <a:ext cx="8162144" cy="3249690"/>
        </p:xfrm>
        <a:graphic>
          <a:graphicData uri="http://schemas.openxmlformats.org/drawingml/2006/table">
            <a:tbl>
              <a:tblPr>
                <a:noFill/>
                <a:tableStyleId>{B7411D97-BB76-46DB-A446-DE22607D8655}</a:tableStyleId>
              </a:tblPr>
              <a:tblGrid>
                <a:gridCol w="210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Info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Type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quyết</a:t>
                      </a:r>
                      <a:r>
                        <a:rPr lang="en-US" dirty="0"/>
                        <a:t> regression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classification.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Decision Trees, </a:t>
                      </a:r>
                      <a:r>
                        <a:rPr lang="en-US" dirty="0" err="1"/>
                        <a:t>giúp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hơn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XGBoost</a:t>
                      </a:r>
                      <a:endParaRPr lang="en-US"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dốc</a:t>
                      </a:r>
                      <a:r>
                        <a:rPr lang="en-US" dirty="0"/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Đưa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ngắn</a:t>
                      </a:r>
                      <a:r>
                        <a:rPr lang="en-US" dirty="0"/>
                        <a:t>.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Long Short-term memory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Phiên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RNN.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long-term dependencies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RNN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bởi</a:t>
                      </a:r>
                      <a:r>
                        <a:rPr lang="en-US" dirty="0"/>
                        <a:t> gradient </a:t>
                      </a:r>
                      <a:r>
                        <a:rPr lang="en-US" dirty="0" err="1"/>
                        <a:t>biến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mất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7" name="Google Shape;997;p38"/>
          <p:cNvSpPr txBox="1"/>
          <p:nvPr/>
        </p:nvSpPr>
        <p:spPr>
          <a:xfrm>
            <a:off x="453750" y="987900"/>
            <a:ext cx="8236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Dùng 3 phương pháp máy học để dự đoán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2FF9D-D22A-EFA8-63EB-539B685F8660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4"/>
          <p:cNvSpPr/>
          <p:nvPr/>
        </p:nvSpPr>
        <p:spPr>
          <a:xfrm>
            <a:off x="0" y="2760041"/>
            <a:ext cx="2023672" cy="380431"/>
          </a:xfrm>
          <a:prstGeom prst="roundRect">
            <a:avLst>
              <a:gd name="adj" fmla="val 158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VS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2" name="Google Shape;1312;p44"/>
          <p:cNvSpPr/>
          <p:nvPr/>
        </p:nvSpPr>
        <p:spPr>
          <a:xfrm>
            <a:off x="450299" y="1717076"/>
            <a:ext cx="1067400" cy="374700"/>
          </a:xfrm>
          <a:prstGeom prst="roundRect">
            <a:avLst>
              <a:gd name="adj" fmla="val 158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5" name="Google Shape;1315;p44"/>
          <p:cNvSpPr/>
          <p:nvPr/>
        </p:nvSpPr>
        <p:spPr>
          <a:xfrm>
            <a:off x="450299" y="3859528"/>
            <a:ext cx="1067400" cy="374700"/>
          </a:xfrm>
          <a:prstGeom prst="roundRect">
            <a:avLst>
              <a:gd name="adj" fmla="val 1581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Train</a:t>
            </a:r>
            <a:endParaRPr sz="16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C45E8-4138-AE16-4932-EEBC1A5CD407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4A689-A460-DE73-2A8C-C8289616DF52}"/>
              </a:ext>
            </a:extLst>
          </p:cNvPr>
          <p:cNvSpPr/>
          <p:nvPr/>
        </p:nvSpPr>
        <p:spPr>
          <a:xfrm>
            <a:off x="6868419" y="2411648"/>
            <a:ext cx="2439926" cy="1077218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04800"/>
          </a:effectLst>
          <a:scene3d>
            <a:camera prst="perspectiveFront" fov="3300000">
              <a:rot lat="486000" lon="19530000" rev="174000"/>
            </a:camera>
            <a:lightRig rig="threePt" dir="t"/>
          </a:scene3d>
          <a:sp3d extrusionH="254000">
            <a:bevelT w="82550" h="44450" prst="coolSlant"/>
            <a:bevelB w="82550" h="44450" prst="relaxedInset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Đánh</a:t>
            </a:r>
            <a:r>
              <a:rPr lang="en-US" sz="3200" b="1" dirty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giá</a:t>
            </a:r>
            <a:r>
              <a:rPr lang="en-US" sz="3200" b="1" dirty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mô</a:t>
            </a:r>
            <a:r>
              <a:rPr lang="en-US" sz="3200" b="1" dirty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hình</a:t>
            </a:r>
            <a:endParaRPr lang="en-US" sz="32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E2C3D1-5AF6-D880-5576-C92A7DCA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72" y="2950257"/>
            <a:ext cx="4974802" cy="219324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B040638-F666-9FEA-1C63-21795FA2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73" y="742894"/>
            <a:ext cx="4974801" cy="220736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BEE4FF5-CFB9-FD56-CF75-95B599EE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28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" grpId="0" animBg="1"/>
      <p:bldP spid="1312" grpId="0" animBg="1"/>
      <p:bldP spid="1315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24"/>
          <p:cNvGraphicFramePr/>
          <p:nvPr>
            <p:extLst>
              <p:ext uri="{D42A27DB-BD31-4B8C-83A1-F6EECF244321}">
                <p14:modId xmlns:p14="http://schemas.microsoft.com/office/powerpoint/2010/main" val="2751540115"/>
              </p:ext>
            </p:extLst>
          </p:nvPr>
        </p:nvGraphicFramePr>
        <p:xfrm>
          <a:off x="214687" y="1386590"/>
          <a:ext cx="8714625" cy="3085464"/>
        </p:xfrm>
        <a:graphic>
          <a:graphicData uri="http://schemas.openxmlformats.org/drawingml/2006/table">
            <a:tbl>
              <a:tblPr>
                <a:noFill/>
                <a:tableStyleId>{B7411D97-BB76-46DB-A446-DE22607D8655}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590">
                  <a:extLst>
                    <a:ext uri="{9D8B030D-6E8A-4147-A177-3AD203B41FA5}">
                      <a16:colId xmlns:a16="http://schemas.microsoft.com/office/drawing/2014/main" val="3927686704"/>
                    </a:ext>
                  </a:extLst>
                </a:gridCol>
                <a:gridCol w="750407">
                  <a:extLst>
                    <a:ext uri="{9D8B030D-6E8A-4147-A177-3AD203B41FA5}">
                      <a16:colId xmlns:a16="http://schemas.microsoft.com/office/drawing/2014/main" val="2442593346"/>
                    </a:ext>
                  </a:extLst>
                </a:gridCol>
              </a:tblGrid>
              <a:tr h="469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MSE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MAPE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Fira Sans Extra Condensed"/>
                          <a:sym typeface="Fira Sans Extra Condensed"/>
                        </a:rPr>
                        <a:t>R2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8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 Random Forest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64802.273654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111.0061691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2.1108255991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0.9963654106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Train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89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4333682.8989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1524.462973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3.4304558497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0.9594346142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19948"/>
                  </a:ext>
                </a:extLst>
              </a:tr>
              <a:tr h="43598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1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74.11762553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6.4298873114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0.6379346409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0.9999958429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Train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89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6345492.7416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1805.3842265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3.9868527692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0.9406030928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8696"/>
                  </a:ext>
                </a:extLst>
              </a:tr>
              <a:tr h="43598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Long Short-term memory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197208.66237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344.61435457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44.382326052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0.988939084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Train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89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4778076.4431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1734.1195652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3.9963009853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0.9552748739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Test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24523"/>
                  </a:ext>
                </a:extLst>
              </a:tr>
            </a:tbl>
          </a:graphicData>
        </a:graphic>
      </p:graphicFrame>
      <p:sp>
        <p:nvSpPr>
          <p:cNvPr id="466" name="Google Shape;466;p24"/>
          <p:cNvSpPr txBox="1"/>
          <p:nvPr/>
        </p:nvSpPr>
        <p:spPr>
          <a:xfrm>
            <a:off x="450299" y="933478"/>
            <a:ext cx="82365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Các chỉ số thu được</a:t>
            </a:r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A9C3D0-5909-2232-3C7C-EF58BEE0DECC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03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8239BF92-FE14-7B13-E239-E178833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00" y="411600"/>
            <a:ext cx="8236500" cy="364500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"/>
          <p:cNvSpPr txBox="1">
            <a:spLocks noGrp="1"/>
          </p:cNvSpPr>
          <p:nvPr>
            <p:ph type="title"/>
          </p:nvPr>
        </p:nvSpPr>
        <p:spPr>
          <a:xfrm>
            <a:off x="450300" y="411598"/>
            <a:ext cx="82365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lỗi</a:t>
            </a:r>
            <a:endParaRPr dirty="0"/>
          </a:p>
        </p:txBody>
      </p:sp>
      <p:sp>
        <p:nvSpPr>
          <p:cNvPr id="613" name="Google Shape;613;p26"/>
          <p:cNvSpPr txBox="1"/>
          <p:nvPr/>
        </p:nvSpPr>
        <p:spPr>
          <a:xfrm>
            <a:off x="5846165" y="237667"/>
            <a:ext cx="3129230" cy="11332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 algn="ctr"/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Khoảng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thời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gian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</a:p>
          <a:p>
            <a:pPr lvl="0" algn="ctr"/>
            <a:r>
              <a:rPr lang="en-US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Từ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19/03/2021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đến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03/07/2021.</a:t>
            </a:r>
          </a:p>
          <a:p>
            <a:pPr lvl="0" algn="ctr"/>
            <a:r>
              <a:rPr lang="en-US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Từ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17/10/2021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đến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09/12/2021.</a:t>
            </a:r>
          </a:p>
          <a:p>
            <a:pPr lvl="0" algn="ctr"/>
            <a:r>
              <a:rPr lang="en-US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Từ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31/01/2022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đến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ngày</a:t>
            </a:r>
            <a:r>
              <a:rPr lang="en-US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25/03/2022.</a:t>
            </a:r>
            <a:endParaRPr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C2D48C-4940-7FFF-C922-EB7AFBED30B7}"/>
              </a:ext>
            </a:extLst>
          </p:cNvPr>
          <p:cNvSpPr/>
          <p:nvPr/>
        </p:nvSpPr>
        <p:spPr>
          <a:xfrm>
            <a:off x="-33166" y="-50264"/>
            <a:ext cx="96693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bg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04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1701D33-D8A0-6EC5-1337-35374DAB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8" y="1380600"/>
            <a:ext cx="8157752" cy="372771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6F9990-45B3-5B92-1240-7EB14310EFD9}"/>
              </a:ext>
            </a:extLst>
          </p:cNvPr>
          <p:cNvCxnSpPr>
            <a:cxnSpLocks/>
            <a:stCxn id="613" idx="1"/>
            <a:endCxn id="4" idx="0"/>
          </p:cNvCxnSpPr>
          <p:nvPr/>
        </p:nvCxnSpPr>
        <p:spPr>
          <a:xfrm rot="10800000" flipV="1">
            <a:off x="4607925" y="804298"/>
            <a:ext cx="1238241" cy="57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613" grpId="0" animBg="1"/>
    </p:bldLst>
  </p:timing>
</p:sld>
</file>

<file path=ppt/theme/theme1.xml><?xml version="1.0" encoding="utf-8"?>
<a:theme xmlns:a="http://schemas.openxmlformats.org/drawingml/2006/main" name="Corporate Value Proposition Infographics by Slidesgo">
  <a:themeElements>
    <a:clrScheme name="Simple Light">
      <a:dk1>
        <a:srgbClr val="000000"/>
      </a:dk1>
      <a:lt1>
        <a:srgbClr val="FFFFFF"/>
      </a:lt1>
      <a:dk2>
        <a:srgbClr val="264868"/>
      </a:dk2>
      <a:lt2>
        <a:srgbClr val="4A7AA6"/>
      </a:lt2>
      <a:accent1>
        <a:srgbClr val="437F97"/>
      </a:accent1>
      <a:accent2>
        <a:srgbClr val="67A0A4"/>
      </a:accent2>
      <a:accent3>
        <a:srgbClr val="E7EAE1"/>
      </a:accent3>
      <a:accent4>
        <a:srgbClr val="BC0203"/>
      </a:accent4>
      <a:accent5>
        <a:srgbClr val="D76768"/>
      </a:accent5>
      <a:accent6>
        <a:srgbClr val="F2CCC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458</Words>
  <Application>Microsoft Office PowerPoint</Application>
  <PresentationFormat>Trình chiếu Trên màn hình (16:9)</PresentationFormat>
  <Paragraphs>147</Paragraphs>
  <Slides>12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Fira Sans Extra Condensed</vt:lpstr>
      <vt:lpstr>Roboto</vt:lpstr>
      <vt:lpstr>Fira Sans Extra Condensed SemiBold</vt:lpstr>
      <vt:lpstr>Arial</vt:lpstr>
      <vt:lpstr>Corporate Value Proposition Infographics by Slidesgo</vt:lpstr>
      <vt:lpstr>Dự Đoán Giá Đồng Tiền Điện Tử - BITCOIN</vt:lpstr>
      <vt:lpstr>Nội Dung</vt:lpstr>
      <vt:lpstr>Giới thiệu</vt:lpstr>
      <vt:lpstr>Dataset</vt:lpstr>
      <vt:lpstr>Train, Test</vt:lpstr>
      <vt:lpstr>Phương pháp máy học</vt:lpstr>
      <vt:lpstr>Demo</vt:lpstr>
      <vt:lpstr>Đánh giá mô hình</vt:lpstr>
      <vt:lpstr>Phân tích lỗi</vt:lpstr>
      <vt:lpstr>Hướng phát triển</vt:lpstr>
      <vt:lpstr>Hướng phát triển (tt)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Giá Đồng Tiền Điện Tử - BITCOIN</dc:title>
  <dc:creator>Vyl</dc:creator>
  <cp:lastModifiedBy>Nguyễn Mạnh Đức</cp:lastModifiedBy>
  <cp:revision>14</cp:revision>
  <dcterms:modified xsi:type="dcterms:W3CDTF">2022-06-15T12:06:44Z</dcterms:modified>
</cp:coreProperties>
</file>