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2"/>
  </p:notesMasterIdLst>
  <p:sldIdLst>
    <p:sldId id="256" r:id="rId2"/>
    <p:sldId id="296" r:id="rId3"/>
    <p:sldId id="261" r:id="rId4"/>
    <p:sldId id="306" r:id="rId5"/>
    <p:sldId id="308" r:id="rId6"/>
    <p:sldId id="297" r:id="rId7"/>
    <p:sldId id="305" r:id="rId8"/>
    <p:sldId id="303" r:id="rId9"/>
    <p:sldId id="309" r:id="rId10"/>
    <p:sldId id="274" r:id="rId11"/>
  </p:sldIdLst>
  <p:sldSz cx="9144000" cy="5143500" type="screen16x9"/>
  <p:notesSz cx="6858000" cy="9144000"/>
  <p:embeddedFontLst>
    <p:embeddedFont>
      <p:font typeface="Algerian" panose="04020705040A02060702" pitchFamily="82" charset="0"/>
      <p:regular r:id="rId13"/>
    </p:embeddedFont>
    <p:embeddedFont>
      <p:font typeface="Calibri" panose="020F0502020204030204" pitchFamily="34" charset="0"/>
      <p:regular r:id="rId14"/>
      <p:bold r:id="rId15"/>
      <p:italic r:id="rId16"/>
      <p:boldItalic r:id="rId17"/>
    </p:embeddedFont>
    <p:embeddedFont>
      <p:font typeface="Cambria" panose="02040503050406030204" pitchFamily="18" charset="0"/>
      <p:regular r:id="rId18"/>
      <p:bold r:id="rId19"/>
      <p:italic r:id="rId20"/>
      <p:boldItalic r:id="rId21"/>
    </p:embeddedFont>
    <p:embeddedFont>
      <p:font typeface="Lora" panose="020B0604020202020204" pitchFamily="2" charset="0"/>
      <p:regular r:id="rId22"/>
      <p:bold r:id="rId23"/>
      <p:italic r:id="rId24"/>
      <p:boldItalic r:id="rId25"/>
    </p:embeddedFont>
    <p:embeddedFont>
      <p:font typeface="Quattrocento Sans" panose="020B0604020202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A5B2040-0373-4AB5-8C16-54180E59C3D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FD83C8C0-4F54-423C-8FE9-BE38F65F23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84831" autoAdjust="0"/>
  </p:normalViewPr>
  <p:slideViewPr>
    <p:cSldViewPr snapToGrid="0">
      <p:cViewPr varScale="1">
        <p:scale>
          <a:sx n="103" d="100"/>
          <a:sy n="103" d="100"/>
        </p:scale>
        <p:origin x="874" y="7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1" d="100"/>
          <a:sy n="91" d="100"/>
        </p:scale>
        <p:origin x="375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82209386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335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5948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800">
                <a:solidFill>
                  <a:srgbClr val="000000"/>
                </a:solidFill>
                <a:effectLst/>
                <a:latin typeface="Calibri" panose="020F0502020204030204" pitchFamily="34" charset="0"/>
                <a:ea typeface="Calibri" panose="020F0502020204030204" pitchFamily="34" charset="0"/>
              </a:rPr>
              <a:t>Bitcoin là một đồng tiền điện tử lớn nhất trong thị trường Cryptocurrency với giá hiện tại là khoảng 20000 $ với vốn hóa tương đương 400 tỷ $.</a:t>
            </a:r>
            <a:r>
              <a:rPr lang="vi-VN" sz="1800">
                <a:solidFill>
                  <a:srgbClr val="000000"/>
                </a:solidFill>
                <a:effectLst/>
                <a:latin typeface="Cambria" panose="02040503050406030204" pitchFamily="18" charset="0"/>
                <a:ea typeface="Calibri" panose="020F0502020204030204" pitchFamily="34" charset="0"/>
                <a:cs typeface="Calibri" panose="020F0502020204030204" pitchFamily="34" charset="0"/>
              </a:rPr>
              <a:t> . Dưới sự phát triển của công nghệ thông tin, các mô hình học máy, học sâu ngày càng phát triển, việc áp dụng và dự đoán sự biến động của giá Bitcoin dựa vào dữ liệu trong quá khứ đang trở thành mối quan tâm lớn đối giúp nhà đầu tư quyết định mua hay bán, điều chỉnh danh mục đầu tư hợp lý, từ đó tối ưu hóa lợi nhuận và đem lại khoản sinh lời lớn cho bản thân. </a:t>
            </a:r>
          </a:p>
          <a:p>
            <a:pPr marL="0" lvl="0" indent="0" algn="l" rtl="0">
              <a:spcBef>
                <a:spcPts val="0"/>
              </a:spcBef>
              <a:spcAft>
                <a:spcPts val="0"/>
              </a:spcAft>
              <a:buNone/>
            </a:pPr>
            <a:r>
              <a:rPr lang="vi-VN" sz="1800">
                <a:solidFill>
                  <a:srgbClr val="000000"/>
                </a:solidFill>
                <a:effectLst/>
                <a:latin typeface="Cambria" panose="02040503050406030204" pitchFamily="18" charset="0"/>
                <a:ea typeface="Calibri" panose="020F0502020204030204" pitchFamily="34" charset="0"/>
                <a:cs typeface="Calibri" panose="020F0502020204030204" pitchFamily="34" charset="0"/>
              </a:rPr>
              <a:t>Không giống như các nghiên cứu trước đây thường dự đoán giá Bitcoin dựa vào các giá Bitcoin trong quá khứ, nghiên cứu này xây dựng dữ liệu để dự đoán giá Bitcoin dựa trên mức độ quan tâm và tâm lý của nhà đầu tư, tiền tệ liên quan đến các thị trường tài chính khác liên quan đến Bitcoin. </a:t>
            </a:r>
            <a:endParaRPr>
              <a:latin typeface="+mj-lt"/>
            </a:endParaRPr>
          </a:p>
        </p:txBody>
      </p:sp>
    </p:spTree>
    <p:extLst>
      <p:ext uri="{BB962C8B-B14F-4D97-AF65-F5344CB8AC3E}">
        <p14:creationId xmlns:p14="http://schemas.microsoft.com/office/powerpoint/2010/main" val="2695741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8587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a:buNone/>
              <a:tabLst/>
              <a:defRPr/>
            </a:pPr>
            <a:r>
              <a:rPr lang="vi-VN" sz="1800">
                <a:solidFill>
                  <a:srgbClr val="000000"/>
                </a:solidFill>
                <a:effectLst/>
                <a:latin typeface="Cambria" panose="02040503050406030204" pitchFamily="18" charset="0"/>
                <a:ea typeface="Calibri" panose="020F0502020204030204" pitchFamily="34" charset="0"/>
              </a:rPr>
              <a:t>Như đã nhấn mạnh ở phần giới thiệu, các yếu tố thúc đẩy được tiếp cận trên 2 khía cạnh là chính sách tiền tệ và tình trạng cảm xúc.  </a:t>
            </a:r>
            <a:endParaRPr lang="vi-VN" sz="1800">
              <a:solidFill>
                <a:srgbClr val="000000"/>
              </a:solidFill>
              <a:effectLst/>
              <a:latin typeface="Cambria" panose="02040503050406030204" pitchFamily="18" charset="0"/>
              <a:ea typeface="Calibri" panose="020F0502020204030204" pitchFamily="34" charset="0"/>
              <a:cs typeface="Calibri" panose="020F0502020204030204" pitchFamily="34" charset="0"/>
            </a:endParaRPr>
          </a:p>
          <a:p>
            <a:pPr marL="139700" indent="0">
              <a:buNone/>
            </a:pPr>
            <a:r>
              <a:rPr lang="vi-VN" sz="1800">
                <a:solidFill>
                  <a:srgbClr val="000000"/>
                </a:solidFill>
                <a:effectLst/>
                <a:latin typeface="Cambria" panose="02040503050406030204" pitchFamily="18" charset="0"/>
                <a:ea typeface="Calibri" panose="020F0502020204030204" pitchFamily="34" charset="0"/>
                <a:cs typeface="Calibri" panose="020F0502020204030204" pitchFamily="34" charset="0"/>
              </a:rPr>
              <a:t>Chính sách tiền tệ được coi là tác động từ phía cầu đến giá Bitcoin. Nó có ảnh hưởng đáng kể đến thị trường hàng hóa và các thị trường đầu tư tài chính. Chỉ số DXY là chỉ số theo dõi hoạt động và đo lường giá trị của đồng USD so với 6 loại tiền tệ pháp định khác. USD cũng là quy ước chính để đổi qua các đồng tiền điện tử như USDT, BUSD để niêm yết giá Bitcoin trên các sàn giao dịch điện tử. </a:t>
            </a:r>
          </a:p>
          <a:p>
            <a:pPr marL="139700" indent="0">
              <a:buNone/>
            </a:pPr>
            <a:r>
              <a:rPr lang="vi-VN" sz="1800">
                <a:solidFill>
                  <a:srgbClr val="000000"/>
                </a:solidFill>
                <a:effectLst/>
                <a:latin typeface="Cambria" panose="02040503050406030204" pitchFamily="18" charset="0"/>
                <a:ea typeface="Calibri" panose="020F0502020204030204" pitchFamily="34" charset="0"/>
                <a:cs typeface="Calibri" panose="020F0502020204030204" pitchFamily="34" charset="0"/>
              </a:rPr>
              <a:t>Ngoài ra, chỉ số Fear &amp; Greed Index giúp ghi nhận trạng thái tâm lý sợ hãi và tham lam của các nhà đầu tư bằng cách phân tích 6 yếu tố quyết định đến chỉ số là: valotility ( sự biến động giá ), market Momentum/Volume (chỉ báo động lượng thị trường / Khối lượng giao dịch ), Social Media ( Truyền thông xã hội ), Surveys ( khảo sát), Dominance ( tỷ trọng vốn hóa của đồng coin so với toàn bộ thị trường ) và Google Trends ( xu hướng tìm kiếm google)</a:t>
            </a:r>
            <a:endParaRPr/>
          </a:p>
        </p:txBody>
      </p:sp>
    </p:spTree>
    <p:extLst>
      <p:ext uri="{BB962C8B-B14F-4D97-AF65-F5344CB8AC3E}">
        <p14:creationId xmlns:p14="http://schemas.microsoft.com/office/powerpoint/2010/main" val="823811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1852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indent="0" algn="just">
              <a:lnSpc>
                <a:spcPct val="105000"/>
              </a:lnSpc>
              <a:spcAft>
                <a:spcPts val="800"/>
              </a:spcAft>
              <a:buNone/>
            </a:pPr>
            <a:r>
              <a:rPr lang="vi-VN" sz="1800">
                <a:solidFill>
                  <a:srgbClr val="000000"/>
                </a:solidFill>
                <a:effectLst/>
                <a:latin typeface="Cambria" panose="02040503050406030204" pitchFamily="18" charset="0"/>
                <a:ea typeface="Calibri" panose="020F0502020204030204" pitchFamily="34" charset="0"/>
              </a:rPr>
              <a:t>Kết quả kiểm định tính dừng cho thấy chuỗi thời gian BTC/USD và DXY không có tính dừng ở chuỗi gốc ( giá trị p-value &gt; 0.05) và chuỗi thời gian Fear and Greed Index cho thấy chuỗi có tính dừng ( giá trị p-value &lt; 0.05 ). Tuy nhiên, giá trị p-value của kiểm định ADF cho thấy BTC/USD và DXY cho thấy chuỗi dừng ở sai phân bậc 1. Nhóm sẽ để chuỗi ở dạng sai phân bậc 1 để đưa vào mô hình VAR, sau khi dự đoán sẽ đưa lại về giá trị gốc. </a:t>
            </a:r>
          </a:p>
          <a:p>
            <a:pPr marL="457200" indent="0" algn="just">
              <a:lnSpc>
                <a:spcPct val="105000"/>
              </a:lnSpc>
              <a:spcAft>
                <a:spcPts val="800"/>
              </a:spcAft>
              <a:buNone/>
            </a:pPr>
            <a:endParaRPr lang="vi-VN" sz="1800">
              <a:solidFill>
                <a:srgbClr val="000000"/>
              </a:solidFill>
              <a:effectLst/>
              <a:latin typeface="Cambria" panose="02040503050406030204" pitchFamily="18" charset="0"/>
              <a:ea typeface="Calibri" panose="020F0502020204030204" pitchFamily="34" charset="0"/>
            </a:endParaRPr>
          </a:p>
          <a:p>
            <a:pPr marL="457200" indent="0" algn="just">
              <a:lnSpc>
                <a:spcPct val="105000"/>
              </a:lnSpc>
              <a:spcAft>
                <a:spcPts val="800"/>
              </a:spcAft>
              <a:buNone/>
            </a:pPr>
            <a:endParaRPr lang="vi-VN" sz="1800">
              <a:solidFill>
                <a:srgbClr val="000000"/>
              </a:solidFill>
              <a:effectLst/>
              <a:latin typeface="Cambria" panose="02040503050406030204" pitchFamily="18" charset="0"/>
              <a:ea typeface="Calibri" panose="020F0502020204030204" pitchFamily="34" charset="0"/>
            </a:endParaRPr>
          </a:p>
        </p:txBody>
      </p:sp>
    </p:spTree>
    <p:extLst>
      <p:ext uri="{BB962C8B-B14F-4D97-AF65-F5344CB8AC3E}">
        <p14:creationId xmlns:p14="http://schemas.microsoft.com/office/powerpoint/2010/main" val="3237141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0" algn="just">
              <a:lnSpc>
                <a:spcPct val="105000"/>
              </a:lnSpc>
              <a:spcAft>
                <a:spcPts val="800"/>
              </a:spcAft>
              <a:buNone/>
            </a:pPr>
            <a:r>
              <a:rPr lang="vi-VN" sz="1800">
                <a:solidFill>
                  <a:srgbClr val="000000"/>
                </a:solidFill>
                <a:effectLst/>
                <a:latin typeface="Cambria" panose="02040503050406030204" pitchFamily="18" charset="0"/>
                <a:ea typeface="Calibri" panose="020F0502020204030204" pitchFamily="34" charset="0"/>
              </a:rPr>
              <a:t>Kết quả cho thấy chỉ số DXY và Fear and Greed Index đối với BTC/USD cho giá trị p-value lần lượt là 0.0192 và 0.0205 đều nhỏ hơn 0.05, ta có thể bác bỏ giả thuyết </a:t>
            </a:r>
            <a:r>
              <a:rPr lang="vi-VN" sz="1800">
                <a:solidFill>
                  <a:srgbClr val="000000"/>
                </a:solidFill>
                <a:effectLst/>
                <a:latin typeface="Cambria" panose="02040503050406030204" pitchFamily="18" charset="0"/>
                <a:ea typeface="Cambria Math" panose="02040503050406030204" pitchFamily="18" charset="0"/>
                <a:cs typeface="Cambria Math" panose="02040503050406030204" pitchFamily="18" charset="0"/>
              </a:rPr>
              <a:t>𝐻</a:t>
            </a:r>
            <a:r>
              <a:rPr lang="vi-VN" sz="1800" baseline="-25000">
                <a:solidFill>
                  <a:srgbClr val="000000"/>
                </a:solidFill>
                <a:effectLst/>
                <a:latin typeface="Cambria" panose="02040503050406030204" pitchFamily="18" charset="0"/>
                <a:ea typeface="Cambria Math" panose="02040503050406030204" pitchFamily="18" charset="0"/>
                <a:cs typeface="Cambria Math" panose="02040503050406030204" pitchFamily="18" charset="0"/>
              </a:rPr>
              <a:t>0</a:t>
            </a:r>
            <a:r>
              <a:rPr lang="vi-VN" sz="1800">
                <a:solidFill>
                  <a:srgbClr val="000000"/>
                </a:solidFill>
                <a:effectLst/>
                <a:latin typeface="Cambria" panose="02040503050406030204" pitchFamily="18" charset="0"/>
                <a:ea typeface="Calibri" panose="020F0502020204030204" pitchFamily="34" charset="0"/>
              </a:rPr>
              <a:t> của thử nghiệm và kết luận rằng 2 chỉ số DXY và Fear and Greed Index rất hữu ích để dự đoán số lượng gà trong tương lai. Tuy nhiên, vẫn có trường hợp nhân quả ngược lại xảy ra, đó là chỉ số DXY và Fear and Greed Index thay đổi do chỉ số BTC/USD. Để loại trừ khả năng này, nhóm cũng đã kiểm tra thực hiện ngược lại, kết quả BTC/USD đối với DXY và Fear and Greed Index cho giá trị p-value lần lượt là 0.3488 và 0.2333, vì giá trị p-value không nhỏ hơn 0.05 nên ta không thể bỏ giả thuyết </a:t>
            </a:r>
            <a:r>
              <a:rPr lang="vi-VN" sz="1800">
                <a:solidFill>
                  <a:srgbClr val="000000"/>
                </a:solidFill>
                <a:effectLst/>
                <a:latin typeface="Cambria" panose="02040503050406030204" pitchFamily="18" charset="0"/>
                <a:ea typeface="Cambria Math" panose="02040503050406030204" pitchFamily="18" charset="0"/>
                <a:cs typeface="Cambria Math" panose="02040503050406030204" pitchFamily="18" charset="0"/>
              </a:rPr>
              <a:t>𝐻</a:t>
            </a:r>
            <a:r>
              <a:rPr lang="vi-VN" sz="1800" baseline="-25000">
                <a:solidFill>
                  <a:srgbClr val="000000"/>
                </a:solidFill>
                <a:effectLst/>
                <a:latin typeface="Cambria" panose="02040503050406030204" pitchFamily="18" charset="0"/>
                <a:ea typeface="Cambria Math" panose="02040503050406030204" pitchFamily="18" charset="0"/>
                <a:cs typeface="Cambria Math" panose="02040503050406030204" pitchFamily="18" charset="0"/>
              </a:rPr>
              <a:t>0</a:t>
            </a:r>
            <a:r>
              <a:rPr lang="vi-VN" sz="1800">
                <a:solidFill>
                  <a:srgbClr val="000000"/>
                </a:solidFill>
                <a:effectLst/>
                <a:latin typeface="Cambria" panose="02040503050406030204" pitchFamily="18" charset="0"/>
                <a:ea typeface="Calibri" panose="020F0502020204030204" pitchFamily="34" charset="0"/>
              </a:rPr>
              <a:t>, đó là chỉ số BTC/USD không hữu ích để dự đoán DXY và Fear and Greed Index. Do đó, nhóm kết luận rằng biết DXY và Fear and Greed Index rất hữu ích để dự đoán BTC/USD trong tương lai.</a:t>
            </a:r>
            <a:endParaRPr lang="vi-VN" sz="1800">
              <a:solidFill>
                <a:srgbClr val="000000"/>
              </a:solidFill>
              <a:effectLst/>
              <a:latin typeface="Calibri" panose="020F0502020204030204" pitchFamily="34" charset="0"/>
              <a:ea typeface="Calibri" panose="020F0502020204030204" pitchFamily="34" charset="0"/>
            </a:endParaRPr>
          </a:p>
          <a:p>
            <a:pPr marL="457200" marR="204470" indent="0" algn="just">
              <a:lnSpc>
                <a:spcPct val="105000"/>
              </a:lnSpc>
              <a:spcAft>
                <a:spcPts val="800"/>
              </a:spcAft>
              <a:buNone/>
            </a:pPr>
            <a:r>
              <a:rPr lang="vi-VN" sz="1800">
                <a:solidFill>
                  <a:srgbClr val="000000"/>
                </a:solidFill>
                <a:effectLst/>
                <a:latin typeface="Cambria" panose="02040503050406030204" pitchFamily="18" charset="0"/>
                <a:ea typeface="Calibri" panose="020F0502020204030204" pitchFamily="34" charset="0"/>
              </a:rPr>
              <a:t> </a:t>
            </a:r>
            <a:endParaRPr lang="vi-VN" sz="1800">
              <a:solidFill>
                <a:srgbClr val="000000"/>
              </a:solidFill>
              <a:effectLst/>
              <a:latin typeface="Calibri" panose="020F0502020204030204" pitchFamily="34" charset="0"/>
              <a:ea typeface="Calibri" panose="020F0502020204030204" pitchFamily="34" charset="0"/>
            </a:endParaRPr>
          </a:p>
          <a:p>
            <a:pPr marL="139700" indent="0">
              <a:buNone/>
            </a:pPr>
            <a:endParaRPr lang="vi-VN"/>
          </a:p>
        </p:txBody>
      </p:sp>
    </p:spTree>
    <p:extLst>
      <p:ext uri="{BB962C8B-B14F-4D97-AF65-F5344CB8AC3E}">
        <p14:creationId xmlns:p14="http://schemas.microsoft.com/office/powerpoint/2010/main" val="3951777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5715" marR="205105" indent="0" algn="just">
              <a:lnSpc>
                <a:spcPct val="107000"/>
              </a:lnSpc>
              <a:spcAft>
                <a:spcPts val="20"/>
              </a:spcAft>
              <a:buNone/>
            </a:pPr>
            <a:r>
              <a:rPr lang="vi-VN" sz="1800">
                <a:solidFill>
                  <a:srgbClr val="000000"/>
                </a:solidFill>
                <a:effectLst/>
                <a:latin typeface="Cambria" panose="02040503050406030204" pitchFamily="18" charset="0"/>
                <a:ea typeface="Calibri" panose="020F0502020204030204" pitchFamily="34" charset="0"/>
                <a:cs typeface="Calibri" panose="020F0502020204030204" pitchFamily="34" charset="0"/>
              </a:rPr>
              <a:t>Dựa vào kết quả các chỉ số MSE, MAE, MAPE có thể thấy, khi dự đoán giá BTC/USD trong khung thời gian 3 ngày và 7 ngày, mô hình VAR hoạt động tốt hơn mô hình LSTM, 2 chuỗi thời gian DXY và Fear and Greed Index giúp cho mô hình hoạt động tốt hơn đối với cả LSTM và VAR (các chỉ số thu được thấp hơn so với chỉ dùng 1 chuỗi thời gian BTC/USD làm dữ liệu đầu vào). Mô hình VAR và mô hình LSTM đều hoạt động tốt nhất trên khung dự đoán 3 ngày tiếp theo và hoạt động kém nhất trên khung dự đoán 14 ngày tiếp theo. Có thể thấy khi dữ liệu đầu ra dự đoán càng nhiều ngày ( càng xa bộ dữ liệu ) thì mô hình hoạt động kém dần. Kết quả cho thấy trùng khớp với Granger Causality test khi kiểm tra sự tác động giữa các chuỗi thời gian</a:t>
            </a:r>
            <a:endParaRPr/>
          </a:p>
        </p:txBody>
      </p:sp>
    </p:spTree>
    <p:extLst>
      <p:ext uri="{BB962C8B-B14F-4D97-AF65-F5344CB8AC3E}">
        <p14:creationId xmlns:p14="http://schemas.microsoft.com/office/powerpoint/2010/main" val="3689627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3270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Clr>
                <a:srgbClr val="FFCD00"/>
              </a:buClr>
              <a:buSzPts val="2400"/>
              <a:buFont typeface="Quattrocento Sans" panose="020B0502050000020003"/>
              <a:buChar char="◉"/>
              <a:defRPr sz="2400">
                <a:latin typeface="Quattrocento Sans" panose="020B0502050000020003"/>
                <a:ea typeface="Quattrocento Sans" panose="020B0502050000020003"/>
                <a:cs typeface="Quattrocento Sans" panose="020B0502050000020003"/>
                <a:sym typeface="Quattrocento Sans" panose="020B0502050000020003"/>
              </a:defRPr>
            </a:lvl1pPr>
            <a:lvl2pPr marL="914400" lvl="1" indent="-355600" rtl="0">
              <a:spcBef>
                <a:spcPts val="0"/>
              </a:spcBef>
              <a:spcAft>
                <a:spcPts val="0"/>
              </a:spcAft>
              <a:buClr>
                <a:srgbClr val="FFCD00"/>
              </a:buClr>
              <a:buSzPts val="2000"/>
              <a:buFont typeface="Quattrocento Sans" panose="020B0502050000020003"/>
              <a:buChar char="○"/>
              <a:defRPr sz="2000">
                <a:latin typeface="Quattrocento Sans" panose="020B0502050000020003"/>
                <a:ea typeface="Quattrocento Sans" panose="020B0502050000020003"/>
                <a:cs typeface="Quattrocento Sans" panose="020B0502050000020003"/>
                <a:sym typeface="Quattrocento Sans" panose="020B0502050000020003"/>
              </a:defRPr>
            </a:lvl2pPr>
            <a:lvl3pPr marL="1371600" lvl="2" indent="-355600" rtl="0">
              <a:spcBef>
                <a:spcPts val="0"/>
              </a:spcBef>
              <a:spcAft>
                <a:spcPts val="0"/>
              </a:spcAft>
              <a:buClr>
                <a:srgbClr val="FFCD00"/>
              </a:buClr>
              <a:buSzPts val="2000"/>
              <a:buFont typeface="Quattrocento Sans" panose="020B0502050000020003"/>
              <a:buChar char="■"/>
              <a:defRPr sz="2000">
                <a:latin typeface="Quattrocento Sans" panose="020B0502050000020003"/>
                <a:ea typeface="Quattrocento Sans" panose="020B0502050000020003"/>
                <a:cs typeface="Quattrocento Sans" panose="020B0502050000020003"/>
                <a:sym typeface="Quattrocento Sans" panose="020B0502050000020003"/>
              </a:defRPr>
            </a:lvl3pPr>
            <a:lvl4pPr marL="1828800" lvl="3" indent="-342900" rtl="0">
              <a:spcBef>
                <a:spcPts val="0"/>
              </a:spcBef>
              <a:spcAft>
                <a:spcPts val="0"/>
              </a:spcAft>
              <a:buClr>
                <a:srgbClr val="FFCD00"/>
              </a:buClr>
              <a:buSzPts val="1800"/>
              <a:buFont typeface="Quattrocento Sans" panose="020B0502050000020003"/>
              <a:buChar char="●"/>
              <a:defRPr sz="1800">
                <a:latin typeface="Quattrocento Sans" panose="020B0502050000020003"/>
                <a:ea typeface="Quattrocento Sans" panose="020B0502050000020003"/>
                <a:cs typeface="Quattrocento Sans" panose="020B0502050000020003"/>
                <a:sym typeface="Quattrocento Sans" panose="020B0502050000020003"/>
              </a:defRPr>
            </a:lvl4pPr>
            <a:lvl5pPr marL="2286000" lvl="4" indent="-342900" rtl="0">
              <a:spcBef>
                <a:spcPts val="0"/>
              </a:spcBef>
              <a:spcAft>
                <a:spcPts val="0"/>
              </a:spcAft>
              <a:buClr>
                <a:srgbClr val="FFCD00"/>
              </a:buClr>
              <a:buSzPts val="1800"/>
              <a:buFont typeface="Quattrocento Sans" panose="020B0502050000020003"/>
              <a:buChar char="○"/>
              <a:defRPr sz="1800">
                <a:latin typeface="Quattrocento Sans" panose="020B0502050000020003"/>
                <a:ea typeface="Quattrocento Sans" panose="020B0502050000020003"/>
                <a:cs typeface="Quattrocento Sans" panose="020B0502050000020003"/>
                <a:sym typeface="Quattrocento Sans" panose="020B0502050000020003"/>
              </a:defRPr>
            </a:lvl5pPr>
            <a:lvl6pPr marL="2743200" lvl="5" indent="-342900" rtl="0">
              <a:spcBef>
                <a:spcPts val="0"/>
              </a:spcBef>
              <a:spcAft>
                <a:spcPts val="0"/>
              </a:spcAft>
              <a:buClr>
                <a:srgbClr val="FFCD00"/>
              </a:buClr>
              <a:buSzPts val="1800"/>
              <a:buFont typeface="Quattrocento Sans" panose="020B0502050000020003"/>
              <a:buChar char="■"/>
              <a:defRPr sz="1800">
                <a:latin typeface="Quattrocento Sans" panose="020B0502050000020003"/>
                <a:ea typeface="Quattrocento Sans" panose="020B0502050000020003"/>
                <a:cs typeface="Quattrocento Sans" panose="020B0502050000020003"/>
                <a:sym typeface="Quattrocento Sans" panose="020B0502050000020003"/>
              </a:defRPr>
            </a:lvl6pPr>
            <a:lvl7pPr marL="3200400" lvl="6" indent="-342900" rtl="0">
              <a:spcBef>
                <a:spcPts val="0"/>
              </a:spcBef>
              <a:spcAft>
                <a:spcPts val="0"/>
              </a:spcAft>
              <a:buClr>
                <a:srgbClr val="FFCD00"/>
              </a:buClr>
              <a:buSzPts val="1800"/>
              <a:buFont typeface="Quattrocento Sans" panose="020B0502050000020003"/>
              <a:buChar char="●"/>
              <a:defRPr sz="1800">
                <a:latin typeface="Quattrocento Sans" panose="020B0502050000020003"/>
                <a:ea typeface="Quattrocento Sans" panose="020B0502050000020003"/>
                <a:cs typeface="Quattrocento Sans" panose="020B0502050000020003"/>
                <a:sym typeface="Quattrocento Sans" panose="020B0502050000020003"/>
              </a:defRPr>
            </a:lvl7pPr>
            <a:lvl8pPr marL="3657600" lvl="7" indent="-342900" rtl="0">
              <a:spcBef>
                <a:spcPts val="0"/>
              </a:spcBef>
              <a:spcAft>
                <a:spcPts val="0"/>
              </a:spcAft>
              <a:buClr>
                <a:srgbClr val="FFCD00"/>
              </a:buClr>
              <a:buSzPts val="1800"/>
              <a:buFont typeface="Quattrocento Sans" panose="020B0502050000020003"/>
              <a:buChar char="○"/>
              <a:defRPr sz="1800">
                <a:latin typeface="Quattrocento Sans" panose="020B0502050000020003"/>
                <a:ea typeface="Quattrocento Sans" panose="020B0502050000020003"/>
                <a:cs typeface="Quattrocento Sans" panose="020B0502050000020003"/>
                <a:sym typeface="Quattrocento Sans" panose="020B0502050000020003"/>
              </a:defRPr>
            </a:lvl8pPr>
            <a:lvl9pPr marL="4114800" lvl="8" indent="-342900" rtl="0">
              <a:spcBef>
                <a:spcPts val="0"/>
              </a:spcBef>
              <a:spcAft>
                <a:spcPts val="0"/>
              </a:spcAft>
              <a:buClr>
                <a:srgbClr val="FFCD00"/>
              </a:buClr>
              <a:buSzPts val="1800"/>
              <a:buFont typeface="Quattrocento Sans" panose="020B0502050000020003"/>
              <a:buChar char="■"/>
              <a:defRPr sz="1800">
                <a:latin typeface="Quattrocento Sans" panose="020B0502050000020003"/>
                <a:ea typeface="Quattrocento Sans" panose="020B0502050000020003"/>
                <a:cs typeface="Quattrocento Sans" panose="020B0502050000020003"/>
                <a:sym typeface="Quattrocento Sans" panose="020B0502050000020003"/>
              </a:defRPr>
            </a:lvl9pPr>
          </a:lstStyle>
          <a:p>
            <a:endParaRPr/>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5" name="Google Shape;35;p6"/>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cxnSp>
        <p:nvCxnSpPr>
          <p:cNvPr id="37" name="Google Shape;37;p6"/>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38" name="Google Shape;38;p6"/>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6"/>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0" name="Google Shape;40;p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attrocento Sans" panose="020B0502050000020003"/>
              <a:buChar char="◉"/>
              <a:defRPr sz="2400">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1pPr>
            <a:lvl2pPr marL="914400" lvl="1" indent="-355600">
              <a:spcBef>
                <a:spcPts val="0"/>
              </a:spcBef>
              <a:spcAft>
                <a:spcPts val="0"/>
              </a:spcAft>
              <a:buClr>
                <a:schemeClr val="accent1"/>
              </a:buClr>
              <a:buSzPts val="2000"/>
              <a:buFont typeface="Quattrocento Sans" panose="020B0502050000020003"/>
              <a:buChar char="○"/>
              <a:defRPr sz="2000">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2pPr>
            <a:lvl3pPr marL="1371600" lvl="2" indent="-355600">
              <a:spcBef>
                <a:spcPts val="0"/>
              </a:spcBef>
              <a:spcAft>
                <a:spcPts val="0"/>
              </a:spcAft>
              <a:buClr>
                <a:schemeClr val="accent1"/>
              </a:buClr>
              <a:buSzPts val="2000"/>
              <a:buFont typeface="Quattrocento Sans" panose="020B0502050000020003"/>
              <a:buChar char="■"/>
              <a:defRPr sz="2000">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3pPr>
            <a:lvl4pPr marL="1828800" lvl="3" indent="-342900">
              <a:spcBef>
                <a:spcPts val="0"/>
              </a:spcBef>
              <a:spcAft>
                <a:spcPts val="0"/>
              </a:spcAft>
              <a:buClr>
                <a:schemeClr val="accent1"/>
              </a:buClr>
              <a:buSzPts val="1800"/>
              <a:buFont typeface="Quattrocento Sans" panose="020B0502050000020003"/>
              <a:buChar char="●"/>
              <a:def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4pPr>
            <a:lvl5pPr marL="2286000" lvl="4" indent="-342900">
              <a:spcBef>
                <a:spcPts val="0"/>
              </a:spcBef>
              <a:spcAft>
                <a:spcPts val="0"/>
              </a:spcAft>
              <a:buClr>
                <a:schemeClr val="dk1"/>
              </a:buClr>
              <a:buSzPts val="1800"/>
              <a:buFont typeface="Quattrocento Sans" panose="020B0502050000020003"/>
              <a:buChar char="○"/>
              <a:def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5pPr>
            <a:lvl6pPr marL="2743200" lvl="5" indent="-342900">
              <a:spcBef>
                <a:spcPts val="0"/>
              </a:spcBef>
              <a:spcAft>
                <a:spcPts val="0"/>
              </a:spcAft>
              <a:buClr>
                <a:schemeClr val="dk1"/>
              </a:buClr>
              <a:buSzPts val="1800"/>
              <a:buFont typeface="Quattrocento Sans" panose="020B0502050000020003"/>
              <a:buChar char="■"/>
              <a:def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6pPr>
            <a:lvl7pPr marL="3200400" lvl="6" indent="-342900">
              <a:spcBef>
                <a:spcPts val="0"/>
              </a:spcBef>
              <a:spcAft>
                <a:spcPts val="0"/>
              </a:spcAft>
              <a:buClr>
                <a:schemeClr val="dk1"/>
              </a:buClr>
              <a:buSzPts val="1800"/>
              <a:buFont typeface="Quattrocento Sans" panose="020B0502050000020003"/>
              <a:buChar char="●"/>
              <a:def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7pPr>
            <a:lvl8pPr marL="3657600" lvl="7" indent="-342900">
              <a:spcBef>
                <a:spcPts val="0"/>
              </a:spcBef>
              <a:spcAft>
                <a:spcPts val="0"/>
              </a:spcAft>
              <a:buClr>
                <a:schemeClr val="dk1"/>
              </a:buClr>
              <a:buSzPts val="1800"/>
              <a:buFont typeface="Quattrocento Sans" panose="020B0502050000020003"/>
              <a:buChar char="○"/>
              <a:def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8pPr>
            <a:lvl9pPr marL="4114800" lvl="8" indent="-342900">
              <a:spcBef>
                <a:spcPts val="0"/>
              </a:spcBef>
              <a:spcAft>
                <a:spcPts val="0"/>
              </a:spcAft>
              <a:buClr>
                <a:schemeClr val="dk1"/>
              </a:buClr>
              <a:buSzPts val="1800"/>
              <a:buFont typeface="Quattrocento Sans" panose="020B0502050000020003"/>
              <a:buChar char="■"/>
              <a:defRPr sz="1800">
                <a:solidFill>
                  <a:schemeClr val="dk1"/>
                </a:solidFill>
                <a:latin typeface="Quattrocento Sans" panose="020B0502050000020003"/>
                <a:ea typeface="Quattrocento Sans" panose="020B0502050000020003"/>
                <a:cs typeface="Quattrocento Sans" panose="020B0502050000020003"/>
                <a:sym typeface="Quattrocento Sans" panose="020B0502050000020003"/>
              </a:defRPr>
            </a:lvl9pPr>
          </a:lstStyle>
          <a:p>
            <a:endParaRPr/>
          </a:p>
        </p:txBody>
      </p:sp>
      <p:sp>
        <p:nvSpPr>
          <p:cNvPr id="7" name="Google Shape;7;p1"/>
          <p:cNvSpPr txBox="1">
            <a:spLocks noGrp="1"/>
          </p:cNvSpPr>
          <p:nvPr>
            <p:ph type="title"/>
          </p:nvPr>
        </p:nvSpPr>
        <p:spPr>
          <a:xfrm>
            <a:off x="1381250" y="896549"/>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sz="2000" b="1">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sz="2000" b="1">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sz="2000" b="1">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sz="2000" b="1">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sz="2000" b="1">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sz="2000" b="1">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sz="2000" b="1">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sz="2000" b="1">
                <a:solidFill>
                  <a:schemeClr val="dk1"/>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8"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2" name="Text Box 0"/>
          <p:cNvSpPr txBox="1"/>
          <p:nvPr/>
        </p:nvSpPr>
        <p:spPr>
          <a:xfrm>
            <a:off x="5927882" y="4038566"/>
            <a:ext cx="3007995" cy="584775"/>
          </a:xfrm>
          <a:prstGeom prst="rect">
            <a:avLst/>
          </a:prstGeom>
          <a:noFill/>
        </p:spPr>
        <p:txBody>
          <a:bodyPr wrap="square" rtlCol="0">
            <a:spAutoFit/>
          </a:bodyPr>
          <a:lstStyle/>
          <a:p>
            <a:pPr algn="just"/>
            <a:r>
              <a:rPr lang="en-US" sz="1600" err="1">
                <a:latin typeface="Times New Roman" panose="02020603050405020304" pitchFamily="18" charset="0"/>
                <a:cs typeface="Times New Roman" panose="02020603050405020304" pitchFamily="18" charset="0"/>
              </a:rPr>
              <a:t>Giảng</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viên</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hướng</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dẫn</a:t>
            </a:r>
            <a:r>
              <a:rPr lang="en-US" sz="160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q"/>
            </a:pPr>
            <a:r>
              <a:rPr lang="en-US" sz="1600">
                <a:latin typeface="Times New Roman" panose="02020603050405020304" pitchFamily="18" charset="0"/>
                <a:cs typeface="Times New Roman" panose="02020603050405020304" pitchFamily="18" charset="0"/>
              </a:rPr>
              <a:t>Đỗ Trọng Hợp</a:t>
            </a:r>
            <a:endParaRPr lang="en-US" sz="1600" err="1">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51BB6CC-E8E1-5A6A-EC9C-8BCB59B31ACB}"/>
              </a:ext>
            </a:extLst>
          </p:cNvPr>
          <p:cNvSpPr txBox="1"/>
          <p:nvPr/>
        </p:nvSpPr>
        <p:spPr>
          <a:xfrm>
            <a:off x="1208480" y="3395480"/>
            <a:ext cx="639490" cy="523220"/>
          </a:xfrm>
          <a:prstGeom prst="rect">
            <a:avLst/>
          </a:prstGeom>
          <a:noFill/>
        </p:spPr>
        <p:txBody>
          <a:bodyPr wrap="square" rtlCol="0">
            <a:spAutoFit/>
          </a:bodyPr>
          <a:lstStyle/>
          <a:p>
            <a:r>
              <a:rPr lang="en-US" sz="2800">
                <a:latin typeface="Algerian" panose="04020705040A02060702" pitchFamily="82" charset="0"/>
              </a:rPr>
              <a:t>7</a:t>
            </a:r>
          </a:p>
        </p:txBody>
      </p:sp>
      <p:sp>
        <p:nvSpPr>
          <p:cNvPr id="14" name="Text Box 0">
            <a:extLst>
              <a:ext uri="{FF2B5EF4-FFF2-40B4-BE49-F238E27FC236}">
                <a16:creationId xmlns:a16="http://schemas.microsoft.com/office/drawing/2014/main" id="{CA0B9111-A26A-5082-D236-0A60EA8DB901}"/>
              </a:ext>
            </a:extLst>
          </p:cNvPr>
          <p:cNvSpPr txBox="1"/>
          <p:nvPr/>
        </p:nvSpPr>
        <p:spPr>
          <a:xfrm>
            <a:off x="679449" y="4084732"/>
            <a:ext cx="3007995" cy="1077218"/>
          </a:xfrm>
          <a:prstGeom prst="rect">
            <a:avLst/>
          </a:prstGeom>
          <a:noFill/>
        </p:spPr>
        <p:txBody>
          <a:bodyPr wrap="square" rtlCol="0">
            <a:spAutoFit/>
          </a:bodyPr>
          <a:lstStyle/>
          <a:p>
            <a:pPr algn="just"/>
            <a:r>
              <a:rPr lang="en-US" sz="1600" err="1">
                <a:latin typeface="Times New Roman" panose="02020603050405020304" pitchFamily="18" charset="0"/>
                <a:cs typeface="Times New Roman" panose="02020603050405020304" pitchFamily="18" charset="0"/>
              </a:rPr>
              <a:t>Sinh</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viên</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thực</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hiện</a:t>
            </a:r>
            <a:r>
              <a:rPr lang="en-US" sz="160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q"/>
            </a:pPr>
            <a:r>
              <a:rPr lang="en-US" sz="1600">
                <a:latin typeface="Times New Roman" panose="02020603050405020304" pitchFamily="18" charset="0"/>
                <a:cs typeface="Times New Roman" panose="02020603050405020304" pitchFamily="18" charset="0"/>
              </a:rPr>
              <a:t>Nguyễn Đinh Việt Thắng</a:t>
            </a:r>
          </a:p>
          <a:p>
            <a:pPr marL="285750" indent="-285750" algn="just">
              <a:buFont typeface="Wingdings" panose="05000000000000000000" pitchFamily="2" charset="2"/>
              <a:buChar char="q"/>
            </a:pPr>
            <a:r>
              <a:rPr lang="en-US" sz="1600">
                <a:latin typeface="Times New Roman" panose="02020603050405020304" pitchFamily="18" charset="0"/>
                <a:cs typeface="Times New Roman" panose="02020603050405020304" pitchFamily="18" charset="0"/>
              </a:rPr>
              <a:t>Văn Ngọc Nhật Huy</a:t>
            </a:r>
          </a:p>
          <a:p>
            <a:pPr marL="285750" indent="-285750" algn="just">
              <a:buFont typeface="Wingdings" panose="05000000000000000000" pitchFamily="2" charset="2"/>
              <a:buChar char="q"/>
            </a:pPr>
            <a:r>
              <a:rPr lang="en-US" sz="1600">
                <a:latin typeface="Times New Roman" panose="02020603050405020304" pitchFamily="18" charset="0"/>
                <a:cs typeface="Times New Roman" panose="02020603050405020304" pitchFamily="18" charset="0"/>
              </a:rPr>
              <a:t>Nguyễn Mạnh Đức</a:t>
            </a:r>
          </a:p>
        </p:txBody>
      </p:sp>
      <p:sp>
        <p:nvSpPr>
          <p:cNvPr id="6" name="TextBox 5">
            <a:extLst>
              <a:ext uri="{FF2B5EF4-FFF2-40B4-BE49-F238E27FC236}">
                <a16:creationId xmlns:a16="http://schemas.microsoft.com/office/drawing/2014/main" id="{8C8577A5-380D-8765-16F8-44CDA784101D}"/>
              </a:ext>
            </a:extLst>
          </p:cNvPr>
          <p:cNvSpPr txBox="1"/>
          <p:nvPr/>
        </p:nvSpPr>
        <p:spPr>
          <a:xfrm>
            <a:off x="420624" y="891284"/>
            <a:ext cx="8046720" cy="2554545"/>
          </a:xfrm>
          <a:prstGeom prst="rect">
            <a:avLst/>
          </a:prstGeom>
          <a:noFill/>
        </p:spPr>
        <p:txBody>
          <a:bodyPr wrap="square" rtlCol="0">
            <a:spAutoFit/>
          </a:bodyPr>
          <a:lstStyle/>
          <a:p>
            <a:r>
              <a:rPr lang="vi-VN" sz="4000">
                <a:latin typeface="+mj-lt"/>
              </a:rPr>
              <a:t>HIỆU QUẢ DỰ ĐOÁN GIÁ BITCOIN: SO SÁNH GIỮA 2 MÔ HÌNH VAR VÀ LSTM</a:t>
            </a:r>
          </a:p>
          <a:p>
            <a:endParaRPr lang="vi-VN" sz="4000">
              <a:latin typeface="+mj-lt"/>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0"/>
          <p:cNvSpPr txBox="1">
            <a:spLocks noGrp="1"/>
          </p:cNvSpPr>
          <p:nvPr>
            <p:ph type="subTitle" idx="4294967295"/>
          </p:nvPr>
        </p:nvSpPr>
        <p:spPr>
          <a:xfrm>
            <a:off x="2412688" y="2894725"/>
            <a:ext cx="50214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3600" b="1" i="1">
                <a:latin typeface="Lora"/>
                <a:ea typeface="Lora"/>
                <a:cs typeface="Lora"/>
                <a:sym typeface="Lora"/>
              </a:rPr>
              <a:t>Any </a:t>
            </a:r>
            <a:r>
              <a:rPr lang="en-GB" sz="3600" b="1" i="1">
                <a:highlight>
                  <a:schemeClr val="accent1"/>
                </a:highlight>
                <a:latin typeface="Lora"/>
                <a:ea typeface="Lora"/>
                <a:cs typeface="Lora"/>
                <a:sym typeface="Lora"/>
              </a:rPr>
              <a:t>questions</a:t>
            </a:r>
            <a:r>
              <a:rPr lang="en-GB" sz="3600" b="1" i="1">
                <a:latin typeface="Lora"/>
                <a:ea typeface="Lora"/>
                <a:cs typeface="Lora"/>
                <a:sym typeface="Lora"/>
              </a:rPr>
              <a:t> ?</a:t>
            </a:r>
            <a:endParaRPr sz="3600" b="1" i="1">
              <a:latin typeface="Lora"/>
              <a:ea typeface="Lora"/>
              <a:cs typeface="Lora"/>
              <a:sym typeface="Lora"/>
            </a:endParaRPr>
          </a:p>
          <a:p>
            <a:pPr marL="0" lvl="0" indent="0" algn="l" rtl="0">
              <a:spcBef>
                <a:spcPts val="600"/>
              </a:spcBef>
              <a:spcAft>
                <a:spcPts val="0"/>
              </a:spcAft>
              <a:buNone/>
            </a:pPr>
            <a:endParaRPr sz="1800">
              <a:solidFill>
                <a:schemeClr val="dk1"/>
              </a:solidFill>
            </a:endParaRPr>
          </a:p>
        </p:txBody>
      </p:sp>
      <p:cxnSp>
        <p:nvCxnSpPr>
          <p:cNvPr id="323" name="Google Shape;323;p30"/>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324" name="Google Shape;324;p30"/>
          <p:cNvSpPr txBox="1">
            <a:spLocks noGrp="1"/>
          </p:cNvSpPr>
          <p:nvPr>
            <p:ph type="ctrTitle" idx="4294967295"/>
          </p:nvPr>
        </p:nvSpPr>
        <p:spPr>
          <a:xfrm>
            <a:off x="2412688" y="859175"/>
            <a:ext cx="49080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4800"/>
              <a:t>Thanks for watching!</a:t>
            </a:r>
            <a:endParaRPr sz="4800"/>
          </a:p>
        </p:txBody>
      </p:sp>
      <p:cxnSp>
        <p:nvCxnSpPr>
          <p:cNvPr id="325" name="Google Shape;325;p30"/>
          <p:cNvCxnSpPr/>
          <p:nvPr/>
        </p:nvCxnSpPr>
        <p:spPr>
          <a:xfrm>
            <a:off x="5589800" y="1428750"/>
            <a:ext cx="3554100" cy="0"/>
          </a:xfrm>
          <a:prstGeom prst="straightConnector1">
            <a:avLst/>
          </a:prstGeom>
          <a:noFill/>
          <a:ln w="9525" cap="flat" cmpd="sng">
            <a:solidFill>
              <a:srgbClr val="CCCCCC"/>
            </a:solidFill>
            <a:prstDash val="solid"/>
            <a:round/>
            <a:headEnd type="none" w="med" len="med"/>
            <a:tailEnd type="none" w="med" len="med"/>
          </a:ln>
        </p:spPr>
      </p:cxnSp>
      <p:sp>
        <p:nvSpPr>
          <p:cNvPr id="326" name="Google Shape;326;p30"/>
          <p:cNvSpPr/>
          <p:nvPr/>
        </p:nvSpPr>
        <p:spPr>
          <a:xfrm>
            <a:off x="831925" y="859175"/>
            <a:ext cx="1139100" cy="11391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30"/>
          <p:cNvGrpSpPr/>
          <p:nvPr/>
        </p:nvGrpSpPr>
        <p:grpSpPr>
          <a:xfrm>
            <a:off x="1148888" y="1190759"/>
            <a:ext cx="505722" cy="475767"/>
            <a:chOff x="5972700" y="2330200"/>
            <a:chExt cx="411625" cy="387275"/>
          </a:xfrm>
        </p:grpSpPr>
        <p:sp>
          <p:nvSpPr>
            <p:cNvPr id="328" name="Google Shape;328;p3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0" name="Google Shape;330;p3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10</a:t>
            </a:fld>
            <a:endParaRPr lang="en-GB"/>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3"/>
          <p:cNvSpPr txBox="1">
            <a:spLocks noGrp="1"/>
          </p:cNvSpPr>
          <p:nvPr>
            <p:ph type="title"/>
          </p:nvPr>
        </p:nvSpPr>
        <p:spPr>
          <a:xfrm>
            <a:off x="1296944" y="875489"/>
            <a:ext cx="4377525" cy="51760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200">
                <a:highlight>
                  <a:schemeClr val="accent1"/>
                </a:highlight>
                <a:latin typeface="Times New Roman" panose="02020603050405020304" pitchFamily="18" charset="0"/>
                <a:cs typeface="Times New Roman" panose="02020603050405020304" pitchFamily="18" charset="0"/>
              </a:rPr>
              <a:t>Giới thiệu nghiên cứu</a:t>
            </a:r>
            <a:endParaRPr lang="en-GB" sz="2200">
              <a:latin typeface="Times New Roman" panose="02020603050405020304" pitchFamily="18" charset="0"/>
              <a:cs typeface="Times New Roman" panose="02020603050405020304" pitchFamily="18" charset="0"/>
            </a:endParaRPr>
          </a:p>
        </p:txBody>
      </p:sp>
      <p:grpSp>
        <p:nvGrpSpPr>
          <p:cNvPr id="87" name="Google Shape;87;p13"/>
          <p:cNvGrpSpPr/>
          <p:nvPr/>
        </p:nvGrpSpPr>
        <p:grpSpPr>
          <a:xfrm>
            <a:off x="903488" y="1006599"/>
            <a:ext cx="214625" cy="214625"/>
            <a:chOff x="2594050" y="1631825"/>
            <a:chExt cx="439625" cy="439625"/>
          </a:xfrm>
        </p:grpSpPr>
        <p:sp>
          <p:nvSpPr>
            <p:cNvPr id="88" name="Google Shape;88;p1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13"/>
          <p:cNvSpPr txBox="1"/>
          <p:nvPr/>
        </p:nvSpPr>
        <p:spPr>
          <a:xfrm>
            <a:off x="1118112" y="1499814"/>
            <a:ext cx="3367499" cy="3468426"/>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600"/>
              </a:spcBef>
              <a:spcAft>
                <a:spcPts val="0"/>
              </a:spcAft>
              <a:buNone/>
            </a:pPr>
            <a:r>
              <a:rPr lang="en-US" b="1" dirty="0">
                <a:highlight>
                  <a:schemeClr val="accent1"/>
                </a:highlight>
                <a:latin typeface="Times New Roman" panose="02020603050405020304" pitchFamily="18" charset="0"/>
                <a:ea typeface="Quattrocento Sans" panose="020B0502050000020003"/>
                <a:cs typeface="Times New Roman" panose="02020603050405020304" pitchFamily="18" charset="0"/>
                <a:sym typeface="Quattrocento Sans" panose="020B0502050000020003"/>
              </a:rPr>
              <a:t>BỐI CẢNH </a:t>
            </a:r>
            <a:r>
              <a:rPr lang="en-US" b="1">
                <a:highlight>
                  <a:schemeClr val="accent1"/>
                </a:highlight>
                <a:latin typeface="Times New Roman" panose="02020603050405020304" pitchFamily="18" charset="0"/>
                <a:ea typeface="Quattrocento Sans" panose="020B0502050000020003"/>
                <a:cs typeface="Times New Roman" panose="02020603050405020304" pitchFamily="18" charset="0"/>
                <a:sym typeface="Quattrocento Sans" panose="020B0502050000020003"/>
              </a:rPr>
              <a:t>BÀI TOÁN</a:t>
            </a:r>
          </a:p>
          <a:p>
            <a:pPr marL="285750" lvl="0" indent="-285750" algn="just" rtl="0">
              <a:lnSpc>
                <a:spcPct val="150000"/>
              </a:lnSpc>
              <a:spcBef>
                <a:spcPts val="600"/>
              </a:spcBef>
              <a:spcAft>
                <a:spcPts val="0"/>
              </a:spcAft>
              <a:buFont typeface="Courier New" panose="02070309020205020404" pitchFamily="49" charset="0"/>
              <a:buChar char="o"/>
            </a:pPr>
            <a:r>
              <a:rPr lang="vi-VN">
                <a:latin typeface="Times New Roman" panose="02020603050405020304" pitchFamily="18" charset="0"/>
                <a:ea typeface="Segoe UI Emoji" panose="020B0502040204020203" pitchFamily="34" charset="0"/>
                <a:cs typeface="Times New Roman" panose="02020603050405020304" pitchFamily="18" charset="0"/>
                <a:sym typeface="Quattrocento Sans" panose="020B0502050000020003"/>
              </a:rPr>
              <a:t>Bitcoin là </a:t>
            </a:r>
            <a:r>
              <a:rPr lang="vi-V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một đồng tiền điện tử lớn nhất trong thị trường</a:t>
            </a:r>
          </a:p>
          <a:p>
            <a:pPr marL="285750" lvl="0" indent="-285750" algn="just" rtl="0">
              <a:lnSpc>
                <a:spcPct val="150000"/>
              </a:lnSpc>
              <a:spcBef>
                <a:spcPts val="600"/>
              </a:spcBef>
              <a:spcAft>
                <a:spcPts val="0"/>
              </a:spcAft>
              <a:buFont typeface="Courier New" panose="02070309020205020404" pitchFamily="49" charset="0"/>
              <a:buChar char="o"/>
            </a:pPr>
            <a:endParaRPr lang="vi-V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3" name="Google Shape;93;p13"/>
          <p:cNvSpPr txBox="1"/>
          <p:nvPr/>
        </p:nvSpPr>
        <p:spPr>
          <a:xfrm>
            <a:off x="5175727" y="1467902"/>
            <a:ext cx="3367500" cy="3337561"/>
          </a:xfrm>
          <a:prstGeom prst="rect">
            <a:avLst/>
          </a:prstGeom>
          <a:noFill/>
          <a:ln>
            <a:noFill/>
          </a:ln>
        </p:spPr>
        <p:txBody>
          <a:bodyPr spcFirstLastPara="1" wrap="square" lIns="91425" tIns="91425" rIns="91425" bIns="91425" anchor="t" anchorCtr="0">
            <a:noAutofit/>
          </a:bodyPr>
          <a:lstStyle/>
          <a:p>
            <a:pPr lvl="0" algn="ctr">
              <a:lnSpc>
                <a:spcPct val="150000"/>
              </a:lnSpc>
              <a:spcBef>
                <a:spcPts val="600"/>
              </a:spcBef>
            </a:pPr>
            <a:r>
              <a:rPr lang="en-US" sz="1600" b="1">
                <a:highlight>
                  <a:schemeClr val="accent1"/>
                </a:highlight>
                <a:latin typeface="Times New Roman" panose="02020603050405020304" pitchFamily="18" charset="0"/>
                <a:ea typeface="Quattrocento Sans" panose="020B0502050000020003"/>
                <a:cs typeface="Times New Roman" panose="02020603050405020304" pitchFamily="18" charset="0"/>
                <a:sym typeface="Quattrocento Sans" panose="020B0502050000020003"/>
              </a:rPr>
              <a:t>MỤC TIÊU</a:t>
            </a:r>
          </a:p>
          <a:p>
            <a:pPr marL="285750" lvl="0" indent="-285750" algn="just" rtl="0">
              <a:lnSpc>
                <a:spcPct val="150000"/>
              </a:lnSpc>
              <a:spcBef>
                <a:spcPts val="600"/>
              </a:spcBef>
              <a:spcAft>
                <a:spcPts val="0"/>
              </a:spcAft>
              <a:buFont typeface="Courier New" panose="02070309020205020404" pitchFamily="49" charset="0"/>
              <a:buChar char="o"/>
            </a:pPr>
            <a:r>
              <a:rPr lang="vi-VN">
                <a:latin typeface="Times New Roman" panose="02020603050405020304" pitchFamily="18" charset="0"/>
                <a:ea typeface="Times New Roman" panose="02020603050405020304" pitchFamily="18" charset="0"/>
              </a:rPr>
              <a:t>D</a:t>
            </a:r>
            <a:r>
              <a:rPr lang="vi-VN">
                <a:solidFill>
                  <a:srgbClr val="000000"/>
                </a:solidFill>
                <a:effectLst/>
                <a:latin typeface="Times New Roman" panose="02020603050405020304" pitchFamily="18" charset="0"/>
                <a:ea typeface="Times New Roman" panose="02020603050405020304" pitchFamily="18" charset="0"/>
              </a:rPr>
              <a:t>ự đoán sự biến động của giá Bitcoin dựa vào dữ liệu trong quá khứ</a:t>
            </a:r>
            <a:endParaRPr lang="vi-VN" dirty="0">
              <a:latin typeface="Times New Roman" panose="02020603050405020304" pitchFamily="18" charset="0"/>
              <a:ea typeface="Segoe UI Emoji" panose="020B0502040204020203" pitchFamily="34" charset="0"/>
              <a:cs typeface="Times New Roman" panose="02020603050405020304" pitchFamily="18" charset="0"/>
              <a:sym typeface="Quattrocento Sans" panose="020B0502050000020003"/>
            </a:endParaRPr>
          </a:p>
        </p:txBody>
      </p:sp>
      <p:sp>
        <p:nvSpPr>
          <p:cNvPr id="95" name="Google Shape;95;p1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2</a:t>
            </a:fld>
            <a:endParaRPr lang="en-GB"/>
          </a:p>
        </p:txBody>
      </p:sp>
      <p:pic>
        <p:nvPicPr>
          <p:cNvPr id="1028" name="Picture 4" descr="Thị trường tiền ảo tuần qua: Bitcoin quay đầu sau khi chạm đỉnh gần 69,000  USD | Vietstock">
            <a:extLst>
              <a:ext uri="{FF2B5EF4-FFF2-40B4-BE49-F238E27FC236}">
                <a16:creationId xmlns:a16="http://schemas.microsoft.com/office/drawing/2014/main" id="{0796E3B9-F8B4-5BF8-FDDB-1A401205D8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9997" y="2950464"/>
            <a:ext cx="2060448" cy="1159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180704"/>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916458" y="888554"/>
            <a:ext cx="7048384"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200">
                <a:highlight>
                  <a:schemeClr val="accent1"/>
                </a:highlight>
                <a:latin typeface="Times New Roman" panose="02020603050405020304" pitchFamily="18" charset="0"/>
                <a:cs typeface="Times New Roman" panose="02020603050405020304" pitchFamily="18" charset="0"/>
              </a:rPr>
              <a:t>Các mô hình dự đoán giá Bitcoin, đánh giá mô hình</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3</a:t>
            </a:fld>
            <a:endParaRPr lang="en-GB"/>
          </a:p>
        </p:txBody>
      </p:sp>
      <p:sp>
        <p:nvSpPr>
          <p:cNvPr id="118" name="Google Shape;118;p16"/>
          <p:cNvSpPr txBox="1">
            <a:spLocks noGrp="1"/>
          </p:cNvSpPr>
          <p:nvPr>
            <p:ph type="body" idx="1"/>
          </p:nvPr>
        </p:nvSpPr>
        <p:spPr>
          <a:xfrm>
            <a:off x="288465" y="1454752"/>
            <a:ext cx="8437245" cy="2800193"/>
          </a:xfrm>
          <a:prstGeom prst="rect">
            <a:avLst/>
          </a:prstGeom>
        </p:spPr>
        <p:txBody>
          <a:bodyPr spcFirstLastPara="1" wrap="square" lIns="91425" tIns="91425" rIns="91425" bIns="91425" anchor="b" anchorCtr="0">
            <a:noAutofit/>
          </a:bodyPr>
          <a:lstStyle/>
          <a:p>
            <a:pPr marL="285750" lvl="0" indent="-285750" algn="just">
              <a:lnSpc>
                <a:spcPct val="150000"/>
              </a:lnSpc>
              <a:spcBef>
                <a:spcPts val="600"/>
              </a:spcBef>
              <a:buFont typeface="Courier New" panose="02070309020205020404" pitchFamily="49" charset="0"/>
              <a:buChar char="o"/>
            </a:pPr>
            <a:r>
              <a:rPr lang="vi-VN" sz="1400">
                <a:latin typeface="Times New Roman" panose="02020603050405020304" pitchFamily="18" charset="0"/>
                <a:ea typeface="Times New Roman" panose="02020603050405020304" pitchFamily="18" charset="0"/>
              </a:rPr>
              <a:t>Sử dụng m</a:t>
            </a:r>
            <a:r>
              <a:rPr lang="vi-VN" sz="1400">
                <a:solidFill>
                  <a:srgbClr val="000000"/>
                </a:solidFill>
                <a:effectLst/>
                <a:latin typeface="Times New Roman" panose="02020603050405020304" pitchFamily="18" charset="0"/>
                <a:ea typeface="Times New Roman" panose="02020603050405020304" pitchFamily="18" charset="0"/>
              </a:rPr>
              <a:t>ô hình vector tự hồi quy (VAR), mô hình mạng bộ nhớ ngắn hạn dài hạn (LSTM) để dự đoán giá Bitcoin</a:t>
            </a:r>
          </a:p>
          <a:p>
            <a:pPr marL="285750" lvl="0" indent="-285750" algn="just">
              <a:lnSpc>
                <a:spcPct val="150000"/>
              </a:lnSpc>
              <a:spcBef>
                <a:spcPts val="600"/>
              </a:spcBef>
              <a:buFont typeface="Courier New" panose="02070309020205020404" pitchFamily="49" charset="0"/>
              <a:buChar char="o"/>
            </a:pPr>
            <a:r>
              <a:rPr lang="vi-VN" sz="1400">
                <a:solidFill>
                  <a:srgbClr val="000000"/>
                </a:solidFill>
                <a:effectLst/>
                <a:latin typeface="Times New Roman" panose="02020603050405020304" pitchFamily="18" charset="0"/>
                <a:ea typeface="Times New Roman" panose="02020603050405020304" pitchFamily="18" charset="0"/>
              </a:rPr>
              <a:t>Kết quả của các mô hình sẽ được so sánh với nhau qua các chỉ số phần trăm sai số tuyệt đối trung bình (MAPE), sai số tuyệt đối trung binh(MAE) và trung bình sai số bình phương (MSE)</a:t>
            </a:r>
          </a:p>
          <a:p>
            <a:pPr marL="285750" lvl="0" indent="-285750" algn="just">
              <a:lnSpc>
                <a:spcPct val="150000"/>
              </a:lnSpc>
              <a:spcBef>
                <a:spcPts val="600"/>
              </a:spcBef>
              <a:buFont typeface="Courier New" panose="02070309020205020404" pitchFamily="49" charset="0"/>
              <a:buChar char="o"/>
            </a:pPr>
            <a:endParaRPr lang="vi-VN" sz="1400">
              <a:solidFill>
                <a:srgbClr val="000000"/>
              </a:solidFill>
              <a:effectLst/>
              <a:latin typeface="Times New Roman" panose="02020603050405020304" pitchFamily="18" charset="0"/>
              <a:ea typeface="Times New Roman" panose="02020603050405020304" pitchFamily="18" charset="0"/>
            </a:endParaRPr>
          </a:p>
          <a:p>
            <a:pPr marL="285750" lvl="0" indent="-285750" algn="just">
              <a:lnSpc>
                <a:spcPct val="150000"/>
              </a:lnSpc>
              <a:spcBef>
                <a:spcPts val="600"/>
              </a:spcBef>
              <a:buFont typeface="Courier New" panose="02070309020205020404" pitchFamily="49" charset="0"/>
              <a:buChar char="o"/>
            </a:pPr>
            <a:endParaRPr lang="vi-VN" sz="1400" dirty="0">
              <a:latin typeface="Times New Roman" panose="02020603050405020304" pitchFamily="18" charset="0"/>
              <a:ea typeface="Quattrocento Sans" panose="020B0502050000020003"/>
              <a:cs typeface="Times New Roman" panose="02020603050405020304" pitchFamily="18" charset="0"/>
              <a:sym typeface="Quattrocento Sans" panose="020B0502050000020003"/>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200">
                <a:highlight>
                  <a:schemeClr val="accent1"/>
                </a:highlight>
                <a:latin typeface="Times New Roman" panose="02020603050405020304" pitchFamily="18" charset="0"/>
                <a:cs typeface="Times New Roman" panose="02020603050405020304" pitchFamily="18" charset="0"/>
              </a:rPr>
              <a:t>Dữ liệu nghiên cứu</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4</a:t>
            </a:fld>
            <a:endParaRPr lang="en-GB"/>
          </a:p>
        </p:txBody>
      </p:sp>
      <p:sp>
        <p:nvSpPr>
          <p:cNvPr id="118" name="Google Shape;118;p16"/>
          <p:cNvSpPr txBox="1">
            <a:spLocks noGrp="1"/>
          </p:cNvSpPr>
          <p:nvPr>
            <p:ph type="body" idx="1"/>
          </p:nvPr>
        </p:nvSpPr>
        <p:spPr>
          <a:xfrm>
            <a:off x="353377" y="1193593"/>
            <a:ext cx="8437245" cy="3578848"/>
          </a:xfrm>
          <a:prstGeom prst="rect">
            <a:avLst/>
          </a:prstGeom>
        </p:spPr>
        <p:txBody>
          <a:bodyPr spcFirstLastPara="1" wrap="square" lIns="91425" tIns="91425" rIns="91425" bIns="91425" anchor="b" anchorCtr="0">
            <a:noAutofit/>
          </a:bodyPr>
          <a:lstStyle/>
          <a:p>
            <a:pPr marL="12065" marR="196850" indent="-6350" algn="just">
              <a:lnSpc>
                <a:spcPct val="140000"/>
              </a:lnSpc>
              <a:spcAft>
                <a:spcPts val="20"/>
              </a:spcAft>
            </a:pPr>
            <a:r>
              <a:rPr lang="vi-VN" sz="1400">
                <a:solidFill>
                  <a:srgbClr val="000000"/>
                </a:solidFill>
                <a:effectLst/>
                <a:latin typeface="Times New Roman" panose="02020603050405020304" pitchFamily="18" charset="0"/>
                <a:ea typeface="Times New Roman" panose="02020603050405020304" pitchFamily="18" charset="0"/>
              </a:rPr>
              <a:t>Nghiên cứu này dự báo giá Bitcoin dựa trên các yếu tố mô hình ảnh hưởng đến giá Bitcoin</a:t>
            </a:r>
          </a:p>
          <a:p>
            <a:pPr marL="12065" marR="196850" indent="-6350" algn="just">
              <a:lnSpc>
                <a:spcPct val="140000"/>
              </a:lnSpc>
              <a:spcAft>
                <a:spcPts val="20"/>
              </a:spcAft>
            </a:pPr>
            <a:r>
              <a:rPr lang="vi-VN" sz="1400">
                <a:solidFill>
                  <a:srgbClr val="000000"/>
                </a:solidFill>
                <a:latin typeface="Times New Roman" panose="02020603050405020304" pitchFamily="18" charset="0"/>
                <a:ea typeface="Times New Roman" panose="02020603050405020304" pitchFamily="18" charset="0"/>
              </a:rPr>
              <a:t>B</a:t>
            </a:r>
            <a:r>
              <a:rPr lang="vi-VN" sz="1400">
                <a:solidFill>
                  <a:srgbClr val="000000"/>
                </a:solidFill>
                <a:effectLst/>
                <a:latin typeface="Times New Roman" panose="02020603050405020304" pitchFamily="18" charset="0"/>
                <a:ea typeface="Times New Roman" panose="02020603050405020304" pitchFamily="18" charset="0"/>
              </a:rPr>
              <a:t>ộ dữ liệu được sử dụng để dự đoán như sau: </a:t>
            </a:r>
          </a:p>
          <a:p>
            <a:pPr marL="5715" marR="196850" indent="0" algn="just">
              <a:lnSpc>
                <a:spcPct val="140000"/>
              </a:lnSpc>
              <a:spcAft>
                <a:spcPts val="20"/>
              </a:spcAft>
              <a:buNone/>
            </a:pPr>
            <a:endParaRPr lang="vi-VN" sz="1400">
              <a:solidFill>
                <a:srgbClr val="000000"/>
              </a:solidFill>
              <a:effectLst/>
              <a:latin typeface="Times New Roman" panose="02020603050405020304" pitchFamily="18" charset="0"/>
              <a:ea typeface="Times New Roman" panose="02020603050405020304" pitchFamily="18" charset="0"/>
            </a:endParaRPr>
          </a:p>
          <a:p>
            <a:pPr marL="12065" marR="196850" indent="-6350" algn="just">
              <a:lnSpc>
                <a:spcPct val="140000"/>
              </a:lnSpc>
              <a:spcAft>
                <a:spcPts val="20"/>
              </a:spcAft>
            </a:pPr>
            <a:endParaRPr lang="vi-VN" sz="1400">
              <a:solidFill>
                <a:srgbClr val="000000"/>
              </a:solidFill>
              <a:effectLst/>
              <a:latin typeface="Times New Roman" panose="02020603050405020304" pitchFamily="18" charset="0"/>
              <a:ea typeface="Times New Roman" panose="02020603050405020304" pitchFamily="18" charset="0"/>
            </a:endParaRPr>
          </a:p>
          <a:p>
            <a:pPr marL="12065" marR="196850" indent="-6350" algn="just">
              <a:lnSpc>
                <a:spcPct val="140000"/>
              </a:lnSpc>
              <a:spcAft>
                <a:spcPts val="20"/>
              </a:spcAft>
            </a:pPr>
            <a:endParaRPr lang="vi-VN" sz="1400">
              <a:solidFill>
                <a:srgbClr val="000000"/>
              </a:solidFill>
              <a:effectLst/>
              <a:latin typeface="Times New Roman" panose="02020603050405020304" pitchFamily="18" charset="0"/>
              <a:ea typeface="Times New Roman" panose="02020603050405020304" pitchFamily="18" charset="0"/>
            </a:endParaRPr>
          </a:p>
          <a:p>
            <a:pPr marL="285750" lvl="0" indent="-285750" algn="just">
              <a:lnSpc>
                <a:spcPct val="150000"/>
              </a:lnSpc>
            </a:pPr>
            <a:endParaRPr lang="vi-VN" sz="1400">
              <a:latin typeface="Lora" charset="0"/>
              <a:ea typeface="Calibri" panose="020F0502020204030204" pitchFamily="34" charset="0"/>
              <a:cs typeface="Lora" charset="0"/>
              <a:sym typeface="+mn-ea"/>
            </a:endParaRPr>
          </a:p>
          <a:p>
            <a:pPr marL="285750" indent="-285750" algn="just">
              <a:lnSpc>
                <a:spcPct val="150000"/>
              </a:lnSpc>
            </a:pPr>
            <a:r>
              <a:rPr lang="vi-VN" sz="1400">
                <a:solidFill>
                  <a:srgbClr val="000000"/>
                </a:solidFill>
                <a:effectLst/>
                <a:latin typeface="Times New Roman" panose="02020603050405020304" pitchFamily="18" charset="0"/>
                <a:ea typeface="Times New Roman" panose="02020603050405020304" pitchFamily="18" charset="0"/>
              </a:rPr>
              <a:t>Chuỗi thời gian được thu thập hàng ngày từ ngày 06/02/2018 đến ngày 26/06/2022</a:t>
            </a:r>
          </a:p>
          <a:p>
            <a:pPr marL="285750" lvl="0" indent="-285750" algn="just">
              <a:lnSpc>
                <a:spcPct val="150000"/>
              </a:lnSpc>
            </a:pPr>
            <a:endParaRPr lang="vi-VN" sz="1400">
              <a:effectLst/>
              <a:latin typeface="Lora" charset="0"/>
              <a:ea typeface="Calibri" panose="020F0502020204030204" pitchFamily="34" charset="0"/>
              <a:cs typeface="Lora" charset="0"/>
              <a:sym typeface="+mn-ea"/>
            </a:endParaRPr>
          </a:p>
        </p:txBody>
      </p:sp>
      <p:pic>
        <p:nvPicPr>
          <p:cNvPr id="3" name="Picture 2">
            <a:extLst>
              <a:ext uri="{FF2B5EF4-FFF2-40B4-BE49-F238E27FC236}">
                <a16:creationId xmlns:a16="http://schemas.microsoft.com/office/drawing/2014/main" id="{B61E77CE-CC46-8426-3E90-164F355A69D8}"/>
              </a:ext>
            </a:extLst>
          </p:cNvPr>
          <p:cNvPicPr>
            <a:picLocks noChangeAspect="1"/>
          </p:cNvPicPr>
          <p:nvPr/>
        </p:nvPicPr>
        <p:blipFill>
          <a:blip r:embed="rId3"/>
          <a:stretch>
            <a:fillRect/>
          </a:stretch>
        </p:blipFill>
        <p:spPr>
          <a:xfrm>
            <a:off x="1879685" y="2340001"/>
            <a:ext cx="5253461" cy="1684696"/>
          </a:xfrm>
          <a:prstGeom prst="rect">
            <a:avLst/>
          </a:prstGeom>
        </p:spPr>
      </p:pic>
    </p:spTree>
    <p:extLst>
      <p:ext uri="{BB962C8B-B14F-4D97-AF65-F5344CB8AC3E}">
        <p14:creationId xmlns:p14="http://schemas.microsoft.com/office/powerpoint/2010/main" val="93769019"/>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200">
                <a:highlight>
                  <a:schemeClr val="accent1"/>
                </a:highlight>
                <a:latin typeface="Times New Roman" panose="02020603050405020304" pitchFamily="18" charset="0"/>
                <a:cs typeface="Times New Roman" panose="02020603050405020304" pitchFamily="18" charset="0"/>
              </a:rPr>
              <a:t>Dữ liệu nghiên cứu</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5</a:t>
            </a:fld>
            <a:endParaRPr lang="en-GB"/>
          </a:p>
        </p:txBody>
      </p:sp>
      <p:sp>
        <p:nvSpPr>
          <p:cNvPr id="118" name="Google Shape;118;p16"/>
          <p:cNvSpPr txBox="1">
            <a:spLocks noGrp="1"/>
          </p:cNvSpPr>
          <p:nvPr>
            <p:ph type="body" idx="1"/>
          </p:nvPr>
        </p:nvSpPr>
        <p:spPr>
          <a:xfrm>
            <a:off x="353377" y="1511809"/>
            <a:ext cx="8437245" cy="3310127"/>
          </a:xfrm>
          <a:prstGeom prst="rect">
            <a:avLst/>
          </a:prstGeom>
        </p:spPr>
        <p:txBody>
          <a:bodyPr spcFirstLastPara="1" wrap="square" lIns="91425" tIns="91425" rIns="91425" bIns="91425" anchor="b" anchorCtr="0">
            <a:noAutofit/>
          </a:bodyPr>
          <a:lstStyle/>
          <a:p>
            <a:pPr marL="285750" lvl="0" indent="-285750" algn="just">
              <a:lnSpc>
                <a:spcPct val="150000"/>
              </a:lnSpc>
            </a:pPr>
            <a:endParaRPr lang="vi-VN" sz="1400">
              <a:effectLst/>
              <a:latin typeface="Lora" charset="0"/>
              <a:ea typeface="Calibri" panose="020F0502020204030204" pitchFamily="34" charset="0"/>
              <a:cs typeface="Lora" charset="0"/>
              <a:sym typeface="+mn-ea"/>
            </a:endParaRPr>
          </a:p>
        </p:txBody>
      </p:sp>
      <p:pic>
        <p:nvPicPr>
          <p:cNvPr id="6" name="Picture 5">
            <a:extLst>
              <a:ext uri="{FF2B5EF4-FFF2-40B4-BE49-F238E27FC236}">
                <a16:creationId xmlns:a16="http://schemas.microsoft.com/office/drawing/2014/main" id="{23487FCF-9D2F-88E4-1977-1B28F7A7E206}"/>
              </a:ext>
            </a:extLst>
          </p:cNvPr>
          <p:cNvPicPr>
            <a:picLocks noChangeAspect="1"/>
          </p:cNvPicPr>
          <p:nvPr/>
        </p:nvPicPr>
        <p:blipFill>
          <a:blip r:embed="rId3"/>
          <a:stretch>
            <a:fillRect/>
          </a:stretch>
        </p:blipFill>
        <p:spPr>
          <a:xfrm>
            <a:off x="1381250" y="1737848"/>
            <a:ext cx="6241283" cy="2793383"/>
          </a:xfrm>
          <a:prstGeom prst="rect">
            <a:avLst/>
          </a:prstGeom>
        </p:spPr>
      </p:pic>
      <p:pic>
        <p:nvPicPr>
          <p:cNvPr id="12" name="Picture 11">
            <a:extLst>
              <a:ext uri="{FF2B5EF4-FFF2-40B4-BE49-F238E27FC236}">
                <a16:creationId xmlns:a16="http://schemas.microsoft.com/office/drawing/2014/main" id="{4B9A03C0-E109-AE9C-419C-7CEBB8CEDB4B}"/>
              </a:ext>
            </a:extLst>
          </p:cNvPr>
          <p:cNvPicPr>
            <a:picLocks noChangeAspect="1"/>
          </p:cNvPicPr>
          <p:nvPr/>
        </p:nvPicPr>
        <p:blipFill>
          <a:blip r:embed="rId4"/>
          <a:stretch>
            <a:fillRect/>
          </a:stretch>
        </p:blipFill>
        <p:spPr>
          <a:xfrm>
            <a:off x="1222965" y="1791479"/>
            <a:ext cx="6475646" cy="2739752"/>
          </a:xfrm>
          <a:prstGeom prst="rect">
            <a:avLst/>
          </a:prstGeom>
        </p:spPr>
      </p:pic>
      <p:pic>
        <p:nvPicPr>
          <p:cNvPr id="22" name="Picture 21">
            <a:extLst>
              <a:ext uri="{FF2B5EF4-FFF2-40B4-BE49-F238E27FC236}">
                <a16:creationId xmlns:a16="http://schemas.microsoft.com/office/drawing/2014/main" id="{A2C5944F-CE69-903B-717B-8C2254391354}"/>
              </a:ext>
            </a:extLst>
          </p:cNvPr>
          <p:cNvPicPr/>
          <p:nvPr/>
        </p:nvPicPr>
        <p:blipFill>
          <a:blip r:embed="rId5"/>
          <a:stretch>
            <a:fillRect/>
          </a:stretch>
        </p:blipFill>
        <p:spPr>
          <a:xfrm>
            <a:off x="962391" y="1633670"/>
            <a:ext cx="7328169" cy="3368363"/>
          </a:xfrm>
          <a:prstGeom prst="rect">
            <a:avLst/>
          </a:prstGeom>
        </p:spPr>
      </p:pic>
    </p:spTree>
    <p:extLst>
      <p:ext uri="{BB962C8B-B14F-4D97-AF65-F5344CB8AC3E}">
        <p14:creationId xmlns:p14="http://schemas.microsoft.com/office/powerpoint/2010/main" val="4040282777"/>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arn(inVertical)">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200">
                <a:highlight>
                  <a:schemeClr val="accent1"/>
                </a:highlight>
              </a:rPr>
              <a:t>Kiểm định tính dừng</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6</a:t>
            </a:fld>
            <a:endParaRPr lang="en-GB"/>
          </a:p>
        </p:txBody>
      </p:sp>
      <p:sp>
        <p:nvSpPr>
          <p:cNvPr id="118" name="Google Shape;118;p16"/>
          <p:cNvSpPr txBox="1">
            <a:spLocks noGrp="1"/>
          </p:cNvSpPr>
          <p:nvPr>
            <p:ph type="body" idx="1"/>
          </p:nvPr>
        </p:nvSpPr>
        <p:spPr>
          <a:xfrm>
            <a:off x="353378" y="1699099"/>
            <a:ext cx="8189850" cy="781974"/>
          </a:xfrm>
          <a:prstGeom prst="rect">
            <a:avLst/>
          </a:prstGeom>
        </p:spPr>
        <p:txBody>
          <a:bodyPr spcFirstLastPara="1" wrap="square" lIns="91425" tIns="91425" rIns="91425" bIns="91425" anchor="b" anchorCtr="0">
            <a:noAutofit/>
          </a:bodyPr>
          <a:lstStyle/>
          <a:p>
            <a:pPr marL="12065" marR="297180" indent="-6350" algn="just">
              <a:lnSpc>
                <a:spcPct val="107000"/>
              </a:lnSpc>
              <a:spcAft>
                <a:spcPts val="20"/>
              </a:spcAft>
            </a:pPr>
            <a:r>
              <a:rPr lang="vi-VN" sz="1400">
                <a:solidFill>
                  <a:srgbClr val="000000"/>
                </a:solidFill>
                <a:effectLst/>
                <a:latin typeface="Times New Roman" panose="02020603050405020304" pitchFamily="18" charset="0"/>
                <a:ea typeface="Times New Roman" panose="02020603050405020304" pitchFamily="18" charset="0"/>
              </a:rPr>
              <a:t>Kiểm định Augmented Dickey-Fuller (ADF) trên bộ dữ liệu thu được kết quả như sau:</a:t>
            </a:r>
          </a:p>
          <a:p>
            <a:pPr marL="12065" marR="297180" indent="-6350" algn="just">
              <a:lnSpc>
                <a:spcPct val="107000"/>
              </a:lnSpc>
              <a:spcAft>
                <a:spcPts val="20"/>
              </a:spcAft>
            </a:pPr>
            <a:endParaRPr lang="vi-VN" sz="1400">
              <a:solidFill>
                <a:srgbClr val="000000"/>
              </a:solidFill>
              <a:effectLst/>
              <a:latin typeface="Times New Roman" panose="02020603050405020304" pitchFamily="18" charset="0"/>
              <a:ea typeface="Times New Roman" panose="02020603050405020304" pitchFamily="18" charset="0"/>
            </a:endParaRPr>
          </a:p>
          <a:p>
            <a:pPr marL="0" lvl="0" indent="0" algn="just" rtl="0">
              <a:spcBef>
                <a:spcPts val="600"/>
              </a:spcBef>
              <a:spcAft>
                <a:spcPts val="0"/>
              </a:spcAft>
              <a:buNone/>
            </a:pPr>
            <a:r>
              <a:rPr lang="en-US" sz="1400">
                <a:effectLst/>
                <a:latin typeface="Lora" charset="0"/>
                <a:ea typeface="Calibri" panose="020F0502020204030204" pitchFamily="34" charset="0"/>
                <a:cs typeface="Lora" charset="0"/>
                <a:sym typeface="+mn-ea"/>
              </a:rPr>
              <a:t>	</a:t>
            </a:r>
            <a:endParaRPr lang="vi-VN" sz="1400">
              <a:effectLst/>
              <a:latin typeface="Lora" charset="0"/>
              <a:ea typeface="Calibri" panose="020F0502020204030204" pitchFamily="34" charset="0"/>
              <a:cs typeface="Lora" charset="0"/>
              <a:sym typeface="+mn-ea"/>
            </a:endParaRPr>
          </a:p>
        </p:txBody>
      </p:sp>
      <p:pic>
        <p:nvPicPr>
          <p:cNvPr id="6" name="Picture 5">
            <a:extLst>
              <a:ext uri="{FF2B5EF4-FFF2-40B4-BE49-F238E27FC236}">
                <a16:creationId xmlns:a16="http://schemas.microsoft.com/office/drawing/2014/main" id="{F5E81C40-3443-2451-C299-AEE7963D7590}"/>
              </a:ext>
            </a:extLst>
          </p:cNvPr>
          <p:cNvPicPr>
            <a:picLocks noChangeAspect="1"/>
          </p:cNvPicPr>
          <p:nvPr/>
        </p:nvPicPr>
        <p:blipFill>
          <a:blip r:embed="rId3"/>
          <a:stretch>
            <a:fillRect/>
          </a:stretch>
        </p:blipFill>
        <p:spPr>
          <a:xfrm>
            <a:off x="1708812" y="1925138"/>
            <a:ext cx="5068007" cy="2705478"/>
          </a:xfrm>
          <a:prstGeom prst="rect">
            <a:avLst/>
          </a:prstGeom>
        </p:spPr>
      </p:pic>
    </p:spTree>
    <p:extLst>
      <p:ext uri="{BB962C8B-B14F-4D97-AF65-F5344CB8AC3E}">
        <p14:creationId xmlns:p14="http://schemas.microsoft.com/office/powerpoint/2010/main" val="2346398785"/>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20691-FCA4-4084-C386-0A3266BD20FE}"/>
              </a:ext>
            </a:extLst>
          </p:cNvPr>
          <p:cNvSpPr>
            <a:spLocks noGrp="1"/>
          </p:cNvSpPr>
          <p:nvPr>
            <p:ph type="title"/>
          </p:nvPr>
        </p:nvSpPr>
        <p:spPr>
          <a:xfrm>
            <a:off x="1309991" y="896112"/>
            <a:ext cx="5560201" cy="435600"/>
          </a:xfrm>
        </p:spPr>
        <p:txBody>
          <a:bodyPr/>
          <a:lstStyle/>
          <a:p>
            <a:r>
              <a:rPr lang="en-US" sz="2200">
                <a:highlight>
                  <a:schemeClr val="accent1"/>
                </a:highlight>
                <a:latin typeface="Times New Roman" panose="02020603050405020304" pitchFamily="18" charset="0"/>
                <a:cs typeface="Times New Roman" panose="02020603050405020304" pitchFamily="18" charset="0"/>
              </a:rPr>
              <a:t>Kiểm định tác động giữa các chuỗi thời gian</a:t>
            </a:r>
            <a:endParaRPr lang="en-US" sz="220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031BB73-37D6-FA85-67F9-0812D9A002AE}"/>
              </a:ext>
            </a:extLst>
          </p:cNvPr>
          <p:cNvSpPr>
            <a:spLocks noGrp="1"/>
          </p:cNvSpPr>
          <p:nvPr>
            <p:ph type="body" idx="1"/>
          </p:nvPr>
        </p:nvSpPr>
        <p:spPr>
          <a:xfrm>
            <a:off x="443128" y="1421492"/>
            <a:ext cx="4503663" cy="1368590"/>
          </a:xfrm>
        </p:spPr>
        <p:txBody>
          <a:bodyPr/>
          <a:lstStyle/>
          <a:p>
            <a:pPr marL="12065" marR="303530" indent="-6350" algn="just">
              <a:lnSpc>
                <a:spcPct val="107000"/>
              </a:lnSpc>
              <a:spcAft>
                <a:spcPts val="945"/>
              </a:spcAft>
            </a:pPr>
            <a:r>
              <a:rPr lang="vi-VN" sz="1400">
                <a:solidFill>
                  <a:srgbClr val="000000"/>
                </a:solidFill>
                <a:latin typeface="Times New Roman" panose="02020603050405020304" pitchFamily="18" charset="0"/>
                <a:ea typeface="Times New Roman" panose="02020603050405020304" pitchFamily="18" charset="0"/>
              </a:rPr>
              <a:t>S</a:t>
            </a:r>
            <a:r>
              <a:rPr lang="vi-VN" sz="1400">
                <a:solidFill>
                  <a:srgbClr val="000000"/>
                </a:solidFill>
                <a:effectLst/>
                <a:latin typeface="Times New Roman" panose="02020603050405020304" pitchFamily="18" charset="0"/>
                <a:ea typeface="Times New Roman" panose="02020603050405020304" pitchFamily="18" charset="0"/>
              </a:rPr>
              <a:t>ử dụng Granger Causality test để kiểm tra chuỗi thời gian DXY và Fear and Greed Index liệu có hữu ích đối với việc dự đoán chuỗi thời gian BTC/USD hay không. </a:t>
            </a:r>
          </a:p>
          <a:p>
            <a:pPr>
              <a:buFont typeface="Wingdings" panose="05000000000000000000" pitchFamily="2" charset="2"/>
              <a:buChar char="v"/>
            </a:pPr>
            <a:endParaRPr lang="en-US" sz="1400">
              <a:latin typeface="Lora" panose="020B0604020202020204" charset="0"/>
            </a:endParaRPr>
          </a:p>
        </p:txBody>
      </p:sp>
      <p:sp>
        <p:nvSpPr>
          <p:cNvPr id="5" name="Slide Number Placeholder 4">
            <a:extLst>
              <a:ext uri="{FF2B5EF4-FFF2-40B4-BE49-F238E27FC236}">
                <a16:creationId xmlns:a16="http://schemas.microsoft.com/office/drawing/2014/main" id="{9BFF5181-686C-4E3A-FE91-850EBDF137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grpSp>
        <p:nvGrpSpPr>
          <p:cNvPr id="6" name="Google Shape;126;p17"/>
          <p:cNvGrpSpPr/>
          <p:nvPr/>
        </p:nvGrpSpPr>
        <p:grpSpPr>
          <a:xfrm>
            <a:off x="916458" y="1019750"/>
            <a:ext cx="214625" cy="214625"/>
            <a:chOff x="2594050" y="1631825"/>
            <a:chExt cx="439625" cy="439625"/>
          </a:xfrm>
        </p:grpSpPr>
        <p:sp>
          <p:nvSpPr>
            <p:cNvPr id="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 name="Picture 13" descr="Text&#10;&#10;Description automatically generated">
            <a:extLst>
              <a:ext uri="{FF2B5EF4-FFF2-40B4-BE49-F238E27FC236}">
                <a16:creationId xmlns:a16="http://schemas.microsoft.com/office/drawing/2014/main" id="{6964B5B6-4E07-6D40-5A1A-0DA1868D9EE9}"/>
              </a:ext>
            </a:extLst>
          </p:cNvPr>
          <p:cNvPicPr/>
          <p:nvPr/>
        </p:nvPicPr>
        <p:blipFill>
          <a:blip r:embed="rId3"/>
          <a:stretch>
            <a:fillRect/>
          </a:stretch>
        </p:blipFill>
        <p:spPr>
          <a:xfrm>
            <a:off x="4657057" y="176212"/>
            <a:ext cx="4160520" cy="4791075"/>
          </a:xfrm>
          <a:prstGeom prst="rect">
            <a:avLst/>
          </a:prstGeom>
        </p:spPr>
      </p:pic>
    </p:spTree>
    <p:extLst>
      <p:ext uri="{BB962C8B-B14F-4D97-AF65-F5344CB8AC3E}">
        <p14:creationId xmlns:p14="http://schemas.microsoft.com/office/powerpoint/2010/main" val="2026973334"/>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286257" y="896112"/>
            <a:ext cx="6516624"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200">
                <a:highlight>
                  <a:schemeClr val="accent1"/>
                </a:highlight>
              </a:rPr>
              <a:t>Kết quả dự đoán bằng mô hình VAR và LSTM</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8</a:t>
            </a:fld>
            <a:endParaRPr lang="en-GB"/>
          </a:p>
        </p:txBody>
      </p:sp>
      <p:sp>
        <p:nvSpPr>
          <p:cNvPr id="118" name="Google Shape;118;p16"/>
          <p:cNvSpPr txBox="1">
            <a:spLocks noGrp="1"/>
          </p:cNvSpPr>
          <p:nvPr>
            <p:ph type="body" idx="1"/>
          </p:nvPr>
        </p:nvSpPr>
        <p:spPr>
          <a:xfrm>
            <a:off x="314466" y="1523999"/>
            <a:ext cx="8437245" cy="2287789"/>
          </a:xfrm>
          <a:prstGeom prst="rect">
            <a:avLst/>
          </a:prstGeom>
        </p:spPr>
        <p:txBody>
          <a:bodyPr spcFirstLastPara="1" wrap="square" lIns="91425" tIns="91425" rIns="91425" bIns="91425" anchor="b" anchorCtr="0">
            <a:noAutofit/>
          </a:bodyPr>
          <a:lstStyle/>
          <a:p>
            <a:pPr marL="12065" marR="205105" indent="-6350" algn="just">
              <a:lnSpc>
                <a:spcPct val="107000"/>
              </a:lnSpc>
              <a:spcAft>
                <a:spcPts val="20"/>
              </a:spcAft>
            </a:pPr>
            <a:endParaRPr lang="vi-VN" sz="1400">
              <a:solidFill>
                <a:srgbClr val="000000"/>
              </a:solidFill>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9F90813B-F4A8-6668-0833-88A0D6CE6608}"/>
              </a:ext>
            </a:extLst>
          </p:cNvPr>
          <p:cNvPicPr>
            <a:picLocks noChangeAspect="1"/>
          </p:cNvPicPr>
          <p:nvPr/>
        </p:nvPicPr>
        <p:blipFill>
          <a:blip r:embed="rId3"/>
          <a:stretch>
            <a:fillRect/>
          </a:stretch>
        </p:blipFill>
        <p:spPr>
          <a:xfrm>
            <a:off x="52073" y="2182299"/>
            <a:ext cx="4770845" cy="2425701"/>
          </a:xfrm>
          <a:prstGeom prst="rect">
            <a:avLst/>
          </a:prstGeom>
        </p:spPr>
      </p:pic>
      <p:pic>
        <p:nvPicPr>
          <p:cNvPr id="7" name="Picture 6">
            <a:extLst>
              <a:ext uri="{FF2B5EF4-FFF2-40B4-BE49-F238E27FC236}">
                <a16:creationId xmlns:a16="http://schemas.microsoft.com/office/drawing/2014/main" id="{7B9D9E6F-59F3-186D-D01B-F2DED7A513F1}"/>
              </a:ext>
            </a:extLst>
          </p:cNvPr>
          <p:cNvPicPr>
            <a:picLocks noChangeAspect="1"/>
          </p:cNvPicPr>
          <p:nvPr/>
        </p:nvPicPr>
        <p:blipFill>
          <a:blip r:embed="rId4"/>
          <a:stretch>
            <a:fillRect/>
          </a:stretch>
        </p:blipFill>
        <p:spPr>
          <a:xfrm>
            <a:off x="4822918" y="2208266"/>
            <a:ext cx="4269009" cy="2399734"/>
          </a:xfrm>
          <a:prstGeom prst="rect">
            <a:avLst/>
          </a:prstGeom>
        </p:spPr>
      </p:pic>
    </p:spTree>
    <p:extLst>
      <p:ext uri="{BB962C8B-B14F-4D97-AF65-F5344CB8AC3E}">
        <p14:creationId xmlns:p14="http://schemas.microsoft.com/office/powerpoint/2010/main" val="1153562773"/>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292353" y="908963"/>
            <a:ext cx="1767839"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200">
                <a:highlight>
                  <a:schemeClr val="accent1"/>
                </a:highlight>
              </a:rPr>
              <a:t>Kết luận</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9</a:t>
            </a:fld>
            <a:endParaRPr lang="en-GB"/>
          </a:p>
        </p:txBody>
      </p:sp>
      <p:sp>
        <p:nvSpPr>
          <p:cNvPr id="118" name="Google Shape;118;p16"/>
          <p:cNvSpPr txBox="1">
            <a:spLocks noGrp="1"/>
          </p:cNvSpPr>
          <p:nvPr>
            <p:ph type="body" idx="1"/>
          </p:nvPr>
        </p:nvSpPr>
        <p:spPr>
          <a:xfrm>
            <a:off x="314466" y="1523999"/>
            <a:ext cx="8437245" cy="2540075"/>
          </a:xfrm>
          <a:prstGeom prst="rect">
            <a:avLst/>
          </a:prstGeom>
        </p:spPr>
        <p:txBody>
          <a:bodyPr spcFirstLastPara="1" wrap="square" lIns="91425" tIns="91425" rIns="91425" bIns="91425" anchor="b" anchorCtr="0">
            <a:noAutofit/>
          </a:bodyPr>
          <a:lstStyle/>
          <a:p>
            <a:pPr marL="12065" marR="385445" indent="-6350" algn="just">
              <a:lnSpc>
                <a:spcPct val="107000"/>
              </a:lnSpc>
              <a:spcAft>
                <a:spcPts val="20"/>
              </a:spcAft>
            </a:pPr>
            <a:r>
              <a:rPr lang="vi-VN" sz="1400">
                <a:solidFill>
                  <a:srgbClr val="000000"/>
                </a:solidFill>
                <a:latin typeface="Times New Roman" panose="02020603050405020304" pitchFamily="18" charset="0"/>
                <a:ea typeface="Times New Roman" panose="02020603050405020304" pitchFamily="18" charset="0"/>
              </a:rPr>
              <a:t>B</a:t>
            </a:r>
            <a:r>
              <a:rPr lang="vi-VN" sz="1400">
                <a:solidFill>
                  <a:srgbClr val="000000"/>
                </a:solidFill>
                <a:effectLst/>
                <a:latin typeface="Times New Roman" panose="02020603050405020304" pitchFamily="18" charset="0"/>
                <a:ea typeface="Times New Roman" panose="02020603050405020304" pitchFamily="18" charset="0"/>
              </a:rPr>
              <a:t>áo cáo cung cấp mô phỏng chi tiết về yếu tố tác động đến giá Bitcoin xuất phát từ khía cạnh cảm xúc của nhà đầu tư Crypto và chính sách tiền tệ, cụ thể là chỉ số DXY. Kết quả về sự tác động của chỉ số DXY và Fear and Greed </a:t>
            </a:r>
          </a:p>
          <a:p>
            <a:pPr marL="12065" marR="385445" indent="-6350" algn="just">
              <a:lnSpc>
                <a:spcPct val="107000"/>
              </a:lnSpc>
              <a:spcAft>
                <a:spcPts val="20"/>
              </a:spcAft>
            </a:pPr>
            <a:endParaRPr lang="vi-VN" sz="1400">
              <a:solidFill>
                <a:srgbClr val="000000"/>
              </a:solidFill>
              <a:latin typeface="Times New Roman" panose="02020603050405020304" pitchFamily="18" charset="0"/>
              <a:ea typeface="Times New Roman" panose="02020603050405020304" pitchFamily="18" charset="0"/>
            </a:endParaRPr>
          </a:p>
          <a:p>
            <a:pPr marL="5715" marR="385445" indent="0" algn="just">
              <a:lnSpc>
                <a:spcPct val="107000"/>
              </a:lnSpc>
              <a:spcAft>
                <a:spcPts val="20"/>
              </a:spcAft>
              <a:buNone/>
            </a:pPr>
            <a:endParaRPr lang="vi-VN" sz="1400">
              <a:solidFill>
                <a:srgbClr val="000000"/>
              </a:solidFill>
              <a:effectLst/>
              <a:latin typeface="Times New Roman" panose="02020603050405020304" pitchFamily="18" charset="0"/>
              <a:ea typeface="Times New Roman" panose="02020603050405020304" pitchFamily="18" charset="0"/>
            </a:endParaRPr>
          </a:p>
          <a:p>
            <a:pPr marL="12065" marR="384810" indent="-6350" algn="just">
              <a:lnSpc>
                <a:spcPct val="107000"/>
              </a:lnSpc>
              <a:spcAft>
                <a:spcPts val="590"/>
              </a:spcAft>
            </a:pPr>
            <a:r>
              <a:rPr lang="vi-VN" sz="1400">
                <a:solidFill>
                  <a:srgbClr val="000000"/>
                </a:solidFill>
                <a:effectLst/>
                <a:latin typeface="Times New Roman" panose="02020603050405020304" pitchFamily="18" charset="0"/>
                <a:ea typeface="Times New Roman" panose="02020603050405020304" pitchFamily="18" charset="0"/>
              </a:rPr>
              <a:t>Index hữu ích để dự đoán giá Bitcoin đã được kiểm định bằng phương pháp Granger Causality test, và được khẳng định lần nữa bởi các chỉ số MSE, MAE, MAPE khi so sánh sự hiệu quả của mô hình khi có và không có 2 chỉ số trên trên 2 mô hình VAR và LSTM trên 3 khung thời gian dự đoán khác nhau. </a:t>
            </a:r>
          </a:p>
        </p:txBody>
      </p:sp>
    </p:spTree>
    <p:extLst>
      <p:ext uri="{BB962C8B-B14F-4D97-AF65-F5344CB8AC3E}">
        <p14:creationId xmlns:p14="http://schemas.microsoft.com/office/powerpoint/2010/main" val="2983546507"/>
      </p:ext>
    </p:extLst>
  </p:cSld>
  <p:clrMapOvr>
    <a:masterClrMapping/>
  </p:clrMapOvr>
  <p:transition>
    <p:fade thruBlk="1"/>
  </p:transition>
</p:sld>
</file>

<file path=ppt/theme/theme1.xml><?xml version="1.0" encoding="utf-8"?>
<a:theme xmlns:a="http://schemas.openxmlformats.org/drawingml/2006/main"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TotalTime>
  <Words>1340</Words>
  <Application>Microsoft Office PowerPoint</Application>
  <PresentationFormat>Trình chiếu Trên màn hình (16:9)</PresentationFormat>
  <Paragraphs>57</Paragraphs>
  <Slides>10</Slides>
  <Notes>10</Notes>
  <HiddenSlides>0</HiddenSlides>
  <MMClips>0</MMClips>
  <ScaleCrop>false</ScaleCrop>
  <HeadingPairs>
    <vt:vector size="6" baseType="variant">
      <vt:variant>
        <vt:lpstr>Phông được Dùng</vt:lpstr>
      </vt:variant>
      <vt:variant>
        <vt:i4>9</vt:i4>
      </vt:variant>
      <vt:variant>
        <vt:lpstr>Chủ đề</vt:lpstr>
      </vt:variant>
      <vt:variant>
        <vt:i4>1</vt:i4>
      </vt:variant>
      <vt:variant>
        <vt:lpstr>Tiêu đề Bản chiếu</vt:lpstr>
      </vt:variant>
      <vt:variant>
        <vt:i4>10</vt:i4>
      </vt:variant>
    </vt:vector>
  </HeadingPairs>
  <TitlesOfParts>
    <vt:vector size="20" baseType="lpstr">
      <vt:lpstr>Algerian</vt:lpstr>
      <vt:lpstr>Courier New</vt:lpstr>
      <vt:lpstr>Lora</vt:lpstr>
      <vt:lpstr>Arial</vt:lpstr>
      <vt:lpstr>Quattrocento Sans</vt:lpstr>
      <vt:lpstr>Wingdings</vt:lpstr>
      <vt:lpstr>Calibri</vt:lpstr>
      <vt:lpstr>Times New Roman</vt:lpstr>
      <vt:lpstr>Cambria</vt:lpstr>
      <vt:lpstr>Viola template</vt:lpstr>
      <vt:lpstr>Bản trình bày PowerPoint</vt:lpstr>
      <vt:lpstr>Giới thiệu nghiên cứu</vt:lpstr>
      <vt:lpstr>Các mô hình dự đoán giá Bitcoin, đánh giá mô hình</vt:lpstr>
      <vt:lpstr>Dữ liệu nghiên cứu</vt:lpstr>
      <vt:lpstr>Dữ liệu nghiên cứu</vt:lpstr>
      <vt:lpstr>Kiểm định tính dừng</vt:lpstr>
      <vt:lpstr>Kiểm định tác động giữa các chuỗi thời gian</vt:lpstr>
      <vt:lpstr>Kết quả dự đoán bằng mô hình VAR và LSTM</vt:lpstr>
      <vt:lpstr>Kết luận</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CÁI TIẾN ĐỘ THỰC HIỆN ĐỒ ÁN</dc:title>
  <dc:creator/>
  <cp:lastModifiedBy>Nguyễn Mạnh Đức</cp:lastModifiedBy>
  <cp:revision>19</cp:revision>
  <dcterms:created xsi:type="dcterms:W3CDTF">2022-04-28T17:46:52Z</dcterms:created>
  <dcterms:modified xsi:type="dcterms:W3CDTF">2022-07-13T14:25:16Z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07CE116C1DE0474297547C305DF1DD4F</vt:lpwstr>
  </property>
  <property fmtid="{D5CDD505-2E9C-101B-9397-08002B2CF9AE}" pid="3" name="KSOProductBuildVer">
    <vt:lpwstr>1033-11.2.0.11074</vt:lpwstr>
  </property>
</Properties>
</file>