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1" r:id="rId3"/>
    <p:sldId id="265" r:id="rId4"/>
    <p:sldId id="266" r:id="rId5"/>
    <p:sldId id="267" r:id="rId6"/>
    <p:sldId id="269" r:id="rId7"/>
    <p:sldId id="270" r:id="rId8"/>
    <p:sldId id="271" r:id="rId9"/>
    <p:sldId id="268" r:id="rId10"/>
    <p:sldId id="272" r:id="rId11"/>
    <p:sldId id="273" r:id="rId12"/>
    <p:sldId id="274"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79" autoAdjust="0"/>
    <p:restoredTop sz="89587" autoAdjust="0"/>
  </p:normalViewPr>
  <p:slideViewPr>
    <p:cSldViewPr>
      <p:cViewPr varScale="1">
        <p:scale>
          <a:sx n="65" d="100"/>
          <a:sy n="65" d="100"/>
        </p:scale>
        <p:origin x="540"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20/02/2018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a:t>
            </a:fld>
            <a:endParaRPr lang="en-US"/>
          </a:p>
        </p:txBody>
      </p:sp>
    </p:spTree>
    <p:extLst>
      <p:ext uri="{BB962C8B-B14F-4D97-AF65-F5344CB8AC3E}">
        <p14:creationId xmlns:p14="http://schemas.microsoft.com/office/powerpoint/2010/main" val="2204501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11</a:t>
            </a:fld>
            <a:endParaRPr lang="en-US"/>
          </a:p>
        </p:txBody>
      </p:sp>
    </p:spTree>
    <p:extLst>
      <p:ext uri="{BB962C8B-B14F-4D97-AF65-F5344CB8AC3E}">
        <p14:creationId xmlns:p14="http://schemas.microsoft.com/office/powerpoint/2010/main" val="3349279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12</a:t>
            </a:fld>
            <a:endParaRPr lang="en-US"/>
          </a:p>
        </p:txBody>
      </p:sp>
    </p:spTree>
    <p:extLst>
      <p:ext uri="{BB962C8B-B14F-4D97-AF65-F5344CB8AC3E}">
        <p14:creationId xmlns:p14="http://schemas.microsoft.com/office/powerpoint/2010/main" val="1402337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1427860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279905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1850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2428117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905494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1725290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3615442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124124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1609033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460968"/>
            <a:ext cx="12192000" cy="3970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tx2"/>
                </a:solidFill>
                <a:latin typeface="Cambria" panose="02040503050406030204" pitchFamily="18" charset="0"/>
                <a:cs typeface="+mn-cs"/>
              </a:rPr>
              <a:t>Lập trình C++</a:t>
            </a:r>
            <a:endParaRPr lang="en-US" sz="1400" b="1" baseline="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23000"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rgbClr val="002060"/>
                </a:solidFill>
                <a:effectLst/>
                <a:latin typeface="Cambria" panose="02040503050406030204" pitchFamily="18" charset="0"/>
                <a:ea typeface="+mn-ea"/>
                <a:cs typeface="+mn-cs"/>
              </a:rPr>
              <a:t>Working Hard &amp; Smart today for a better tomorrow</a:t>
            </a:r>
            <a:endParaRPr lang="en-US" sz="1800">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509837" y="762000"/>
            <a:ext cx="7239000"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4400" kern="0">
                <a:solidFill>
                  <a:srgbClr val="002060"/>
                </a:solidFill>
                <a:latin typeface="Cambria" panose="02040503050406030204" pitchFamily="18" charset="0"/>
              </a:rPr>
              <a:t>Giới thiệu C++</a:t>
            </a:r>
            <a:endParaRPr lang="en-US" sz="9600" kern="0">
              <a:solidFill>
                <a:srgbClr val="002060"/>
              </a:solidFill>
              <a:latin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a:t>Trang </a:t>
            </a:r>
            <a:fld id="{99166BD8-DA3C-4BE0-9C00-AA0485D1F6DE}" type="slidenum">
              <a:rPr lang="en-US" smtClean="0"/>
              <a:pPr/>
              <a:t>1</a:t>
            </a:fld>
            <a:endParaRPr lang="en-US"/>
          </a:p>
        </p:txBody>
      </p:sp>
      <p:pic>
        <p:nvPicPr>
          <p:cNvPr id="6" name="Picture 2" descr="http://thaidt.net/wp-content/uploads/2012/11/11-Giao-trinh-C++-hay-nhat.jpg">
            <a:extLst>
              <a:ext uri="{FF2B5EF4-FFF2-40B4-BE49-F238E27FC236}">
                <a16:creationId xmlns:a16="http://schemas.microsoft.com/office/drawing/2014/main" id="{E14F8B1E-828D-4A9C-9C29-2F622A9FD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2965566"/>
            <a:ext cx="3771900" cy="311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9194800" cy="508000"/>
            <a:chOff x="789624" y="1191463"/>
            <a:chExt cx="9194800" cy="508000"/>
          </a:xfrm>
        </p:grpSpPr>
        <p:sp>
          <p:nvSpPr>
            <p:cNvPr id="3" name="AutoShape 52"/>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 Khảo sát một chương trình C/C++ đơn giản</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10</a:t>
            </a:fld>
            <a:endParaRPr lang="en-US"/>
          </a:p>
        </p:txBody>
      </p:sp>
      <p:sp>
        <p:nvSpPr>
          <p:cNvPr id="14" name="Content Placeholder 2"/>
          <p:cNvSpPr txBox="1">
            <a:spLocks/>
          </p:cNvSpPr>
          <p:nvPr/>
        </p:nvSpPr>
        <p:spPr>
          <a:xfrm>
            <a:off x="457200" y="1135626"/>
            <a:ext cx="11430000" cy="518897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None/>
            </a:pPr>
            <a:r>
              <a:rPr lang="en-US" sz="2800" i="1">
                <a:solidFill>
                  <a:prstClr val="black"/>
                </a:solidFill>
                <a:latin typeface="Cambria" panose="02040503050406030204" pitchFamily="18" charset="0"/>
              </a:rPr>
              <a:t>/* run this program using the console pauser or add your own getch, system("pause") or input loop */</a:t>
            </a:r>
          </a:p>
          <a:p>
            <a:pPr marL="0" lvl="0" indent="0" algn="just">
              <a:lnSpc>
                <a:spcPct val="90000"/>
              </a:lnSpc>
              <a:spcBef>
                <a:spcPts val="1000"/>
              </a:spcBef>
              <a:buNone/>
            </a:pPr>
            <a:r>
              <a:rPr lang="en-US" sz="2800" i="1">
                <a:solidFill>
                  <a:prstClr val="black"/>
                </a:solidFill>
                <a:latin typeface="Cambria" panose="02040503050406030204" pitchFamily="18" charset="0"/>
                <a:sym typeface="Wingdings" panose="05000000000000000000" pitchFamily="2" charset="2"/>
              </a:rPr>
              <a:t></a:t>
            </a:r>
            <a:r>
              <a:rPr lang="en-US" sz="2800">
                <a:solidFill>
                  <a:prstClr val="black"/>
                </a:solidFill>
                <a:latin typeface="Cambria" panose="02040503050406030204" pitchFamily="18" charset="0"/>
              </a:rPr>
              <a:t>dòng chú thích, không ảnh hưởng đến hoạt động của chương trình</a:t>
            </a:r>
          </a:p>
          <a:p>
            <a:pPr marL="0" lvl="0" indent="0" algn="just">
              <a:lnSpc>
                <a:spcPct val="90000"/>
              </a:lnSpc>
              <a:spcBef>
                <a:spcPts val="1000"/>
              </a:spcBef>
              <a:buNone/>
            </a:pPr>
            <a:r>
              <a:rPr lang="en-US" sz="2800" i="1">
                <a:solidFill>
                  <a:prstClr val="black"/>
                </a:solidFill>
                <a:latin typeface="Cambria" panose="02040503050406030204" pitchFamily="18" charset="0"/>
              </a:rPr>
              <a:t>#include &lt;iostream&gt;:</a:t>
            </a:r>
          </a:p>
          <a:p>
            <a:pPr marL="0" lvl="0" indent="0" algn="just">
              <a:lnSpc>
                <a:spcPct val="90000"/>
              </a:lnSpc>
              <a:spcBef>
                <a:spcPts val="1000"/>
              </a:spcBef>
              <a:buNone/>
            </a:pPr>
            <a:r>
              <a:rPr lang="en-US" sz="2800">
                <a:solidFill>
                  <a:prstClr val="black"/>
                </a:solidFill>
                <a:latin typeface="Cambria" panose="02040503050406030204" pitchFamily="18" charset="0"/>
                <a:sym typeface="Wingdings" panose="05000000000000000000" pitchFamily="2" charset="2"/>
              </a:rPr>
              <a:t></a:t>
            </a:r>
            <a:r>
              <a:rPr lang="en-US" sz="2800">
                <a:solidFill>
                  <a:prstClr val="black"/>
                </a:solidFill>
                <a:latin typeface="Cambria" panose="02040503050406030204" pitchFamily="18" charset="0"/>
              </a:rPr>
              <a:t>Các lệnh bắt đầu bằng dấu # gọi là chỉ thị tiền xử lý (preprocessor)</a:t>
            </a:r>
          </a:p>
          <a:p>
            <a:pPr marL="0" lvl="0" indent="0" algn="just">
              <a:lnSpc>
                <a:spcPct val="90000"/>
              </a:lnSpc>
              <a:spcBef>
                <a:spcPts val="1000"/>
              </a:spcBef>
              <a:buNone/>
            </a:pPr>
            <a:r>
              <a:rPr lang="en-US" sz="2800">
                <a:solidFill>
                  <a:prstClr val="black"/>
                </a:solidFill>
                <a:latin typeface="Cambria" panose="02040503050406030204" pitchFamily="18" charset="0"/>
              </a:rPr>
              <a:t>using namespace std;</a:t>
            </a:r>
          </a:p>
          <a:p>
            <a:pPr marL="0" lvl="0" indent="0" algn="just">
              <a:lnSpc>
                <a:spcPct val="90000"/>
              </a:lnSpc>
              <a:spcBef>
                <a:spcPts val="1000"/>
              </a:spcBef>
              <a:buNone/>
            </a:pPr>
            <a:r>
              <a:rPr lang="en-US" sz="2800">
                <a:solidFill>
                  <a:prstClr val="black"/>
                </a:solidFill>
                <a:latin typeface="Cambria" panose="02040503050406030204" pitchFamily="18" charset="0"/>
                <a:sym typeface="Wingdings" panose="05000000000000000000" pitchFamily="2" charset="2"/>
              </a:rPr>
              <a:t>sử dụng không gian tên std</a:t>
            </a: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436265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9194800" cy="508000"/>
            <a:chOff x="789624" y="1191463"/>
            <a:chExt cx="9194800" cy="508000"/>
          </a:xfrm>
        </p:grpSpPr>
        <p:sp>
          <p:nvSpPr>
            <p:cNvPr id="3" name="AutoShape 52"/>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 Khảo sát một chương trình C/C++ đơn giản</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0" indent="-457200">
              <a:lnSpc>
                <a:spcPct val="90000"/>
              </a:lnSpc>
              <a:spcBef>
                <a:spcPts val="1000"/>
              </a:spcBef>
              <a:buNone/>
            </a:pPr>
            <a:r>
              <a:rPr lang="en-US" sz="2800" i="1">
                <a:solidFill>
                  <a:prstClr val="black"/>
                </a:solidFill>
                <a:latin typeface="Cambria" panose="02040503050406030204" pitchFamily="18" charset="0"/>
              </a:rPr>
              <a:t>int main():</a:t>
            </a:r>
          </a:p>
          <a:p>
            <a:pPr marL="457200" lvl="0" indent="-457200">
              <a:lnSpc>
                <a:spcPct val="90000"/>
              </a:lnSpc>
              <a:spcBef>
                <a:spcPts val="1000"/>
              </a:spcBef>
              <a:buClr>
                <a:srgbClr val="215D9F"/>
              </a:buClr>
              <a:buFont typeface="Symbol" panose="05050102010706020507" pitchFamily="18" charset="2"/>
              <a:buChar char="-"/>
            </a:pPr>
            <a:r>
              <a:rPr lang="en-US" sz="2800">
                <a:solidFill>
                  <a:prstClr val="black"/>
                </a:solidFill>
                <a:latin typeface="Cambria" panose="02040503050406030204" pitchFamily="18" charset="0"/>
              </a:rPr>
              <a:t> Hàm main là điểm mà tất cả các chương trình C/C++ bắt đầu thực hiện.</a:t>
            </a:r>
          </a:p>
          <a:p>
            <a:pPr marL="457200" lvl="0" indent="-457200">
              <a:lnSpc>
                <a:spcPct val="90000"/>
              </a:lnSpc>
              <a:spcBef>
                <a:spcPts val="1000"/>
              </a:spcBef>
              <a:buClr>
                <a:srgbClr val="215D9F"/>
              </a:buClr>
              <a:buFont typeface="Symbol" panose="05050102010706020507" pitchFamily="18" charset="2"/>
              <a:buChar char="-"/>
            </a:pPr>
            <a:r>
              <a:rPr lang="en-US" sz="2800">
                <a:solidFill>
                  <a:prstClr val="black"/>
                </a:solidFill>
                <a:latin typeface="Cambria" panose="02040503050406030204" pitchFamily="18" charset="0"/>
              </a:rPr>
              <a:t>Hàm main không phụ thuộc vào vị trí của hàm</a:t>
            </a:r>
          </a:p>
          <a:p>
            <a:pPr marL="457200" lvl="0" indent="-457200">
              <a:lnSpc>
                <a:spcPct val="90000"/>
              </a:lnSpc>
              <a:spcBef>
                <a:spcPts val="1000"/>
              </a:spcBef>
              <a:buClr>
                <a:srgbClr val="215D9F"/>
              </a:buClr>
              <a:buFont typeface="Symbol" panose="05050102010706020507" pitchFamily="18" charset="2"/>
              <a:buChar char="-"/>
            </a:pPr>
            <a:r>
              <a:rPr lang="en-US" sz="2800">
                <a:solidFill>
                  <a:prstClr val="black"/>
                </a:solidFill>
                <a:latin typeface="Cambria" panose="02040503050406030204" pitchFamily="18" charset="0"/>
              </a:rPr>
              <a:t>Nội dung trong hàm main luôn được thực hiện đầu tiên khi chương trình được thực thi</a:t>
            </a:r>
          </a:p>
          <a:p>
            <a:pPr marL="457200" lvl="0" indent="-457200">
              <a:lnSpc>
                <a:spcPct val="90000"/>
              </a:lnSpc>
              <a:spcBef>
                <a:spcPts val="1000"/>
              </a:spcBef>
              <a:buClr>
                <a:srgbClr val="215D9F"/>
              </a:buClr>
              <a:buFont typeface="Symbol" panose="05050102010706020507" pitchFamily="18" charset="2"/>
              <a:buChar char="-"/>
            </a:pPr>
            <a:r>
              <a:rPr lang="en-US" sz="2800">
                <a:solidFill>
                  <a:prstClr val="black"/>
                </a:solidFill>
                <a:latin typeface="Cambria" panose="02040503050406030204" pitchFamily="18" charset="0"/>
              </a:rPr>
              <a:t>Chương trình C/C++ phải tồn tại hàm main()</a:t>
            </a:r>
          </a:p>
          <a:p>
            <a:pPr marL="457200" lvl="0" indent="-457200">
              <a:lnSpc>
                <a:spcPct val="90000"/>
              </a:lnSpc>
              <a:spcBef>
                <a:spcPts val="1000"/>
              </a:spcBef>
              <a:buClr>
                <a:srgbClr val="215D9F"/>
              </a:buClr>
              <a:buFont typeface="Symbol" panose="05050102010706020507" pitchFamily="18" charset="2"/>
              <a:buChar char="-"/>
            </a:pPr>
            <a:r>
              <a:rPr lang="en-US" sz="2800">
                <a:solidFill>
                  <a:prstClr val="black"/>
                </a:solidFill>
                <a:latin typeface="Cambria" panose="02040503050406030204" pitchFamily="18" charset="0"/>
              </a:rPr>
              <a:t>Nội dung của hàm main() tiếp sau phần khai báo chính thức đặt trong cặp dấu { }</a:t>
            </a:r>
          </a:p>
        </p:txBody>
      </p:sp>
    </p:spTree>
    <p:extLst>
      <p:ext uri="{BB962C8B-B14F-4D97-AF65-F5344CB8AC3E}">
        <p14:creationId xmlns:p14="http://schemas.microsoft.com/office/powerpoint/2010/main" val="4248932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9194800" cy="508000"/>
            <a:chOff x="789624" y="1191463"/>
            <a:chExt cx="9194800" cy="508000"/>
          </a:xfrm>
        </p:grpSpPr>
        <p:sp>
          <p:nvSpPr>
            <p:cNvPr id="3" name="AutoShape 52"/>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 Khảo sát một chương trình C/C++ đơn giản</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0" indent="-457200" algn="just">
              <a:lnSpc>
                <a:spcPct val="90000"/>
              </a:lnSpc>
              <a:spcBef>
                <a:spcPts val="1000"/>
              </a:spcBef>
              <a:buClr>
                <a:srgbClr val="215D9F"/>
              </a:buClr>
              <a:buFont typeface="Symbol" panose="05050102010706020507" pitchFamily="18" charset="2"/>
              <a:buChar char="-"/>
            </a:pPr>
            <a:r>
              <a:rPr lang="en-US" sz="2800" i="1">
                <a:solidFill>
                  <a:prstClr val="black"/>
                </a:solidFill>
                <a:latin typeface="Cambria" panose="02040503050406030204" pitchFamily="18" charset="0"/>
              </a:rPr>
              <a:t>cout &lt;&lt; "Hello World!“:</a:t>
            </a:r>
          </a:p>
          <a:p>
            <a:pPr marL="457200" lvl="0" indent="-457200" algn="just">
              <a:lnSpc>
                <a:spcPct val="90000"/>
              </a:lnSpc>
              <a:spcBef>
                <a:spcPts val="1000"/>
              </a:spcBef>
              <a:buClr>
                <a:srgbClr val="215D9F"/>
              </a:buClr>
              <a:buNone/>
            </a:pPr>
            <a:r>
              <a:rPr lang="en-US" sz="2800">
                <a:solidFill>
                  <a:prstClr val="black"/>
                </a:solidFill>
                <a:latin typeface="Cambria" panose="02040503050406030204" pitchFamily="18" charset="0"/>
              </a:rPr>
              <a:t>	Đây là một lệnh nằm trong phần thân của hàm main</a:t>
            </a:r>
          </a:p>
          <a:p>
            <a:pPr marL="457200" lvl="0" indent="-457200" algn="just">
              <a:lnSpc>
                <a:spcPct val="90000"/>
              </a:lnSpc>
              <a:spcBef>
                <a:spcPts val="1000"/>
              </a:spcBef>
              <a:buClr>
                <a:srgbClr val="215D9F"/>
              </a:buClr>
              <a:buFont typeface="Symbol" panose="05050102010706020507" pitchFamily="18" charset="2"/>
              <a:buChar char="-"/>
            </a:pPr>
            <a:r>
              <a:rPr lang="en-US" sz="2800" i="1">
                <a:solidFill>
                  <a:prstClr val="black"/>
                </a:solidFill>
                <a:latin typeface="Cambria" panose="02040503050406030204" pitchFamily="18" charset="0"/>
              </a:rPr>
              <a:t>return 0</a:t>
            </a:r>
            <a:r>
              <a:rPr lang="en-US" sz="2800">
                <a:solidFill>
                  <a:prstClr val="black"/>
                </a:solidFill>
                <a:latin typeface="Cambria" panose="02040503050406030204" pitchFamily="18" charset="0"/>
              </a:rPr>
              <a:t>: lệnh kết thúc hàm main trả về mã đi sau nó. </a:t>
            </a:r>
          </a:p>
        </p:txBody>
      </p:sp>
    </p:spTree>
    <p:extLst>
      <p:ext uri="{BB962C8B-B14F-4D97-AF65-F5344CB8AC3E}">
        <p14:creationId xmlns:p14="http://schemas.microsoft.com/office/powerpoint/2010/main" val="341039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4495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Cambria" panose="02040503050406030204" pitchFamily="18"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3611303"/>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7010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a:latin typeface="Cambria" panose="02040503050406030204" pitchFamily="18" charset="0"/>
              </a:rPr>
              <a:t>Hey! Coding is easy!</a:t>
            </a:r>
          </a:p>
        </p:txBody>
      </p:sp>
      <p:sp>
        <p:nvSpPr>
          <p:cNvPr id="4" name="Slide Number Placeholder 3"/>
          <p:cNvSpPr>
            <a:spLocks noGrp="1"/>
          </p:cNvSpPr>
          <p:nvPr>
            <p:ph type="sldNum" sz="quarter" idx="12"/>
          </p:nvPr>
        </p:nvSpPr>
        <p:spPr/>
        <p:txBody>
          <a:bodyPr/>
          <a:lstStyle/>
          <a:p>
            <a:r>
              <a:rPr lang="en-US"/>
              <a:t>Trang </a:t>
            </a:r>
            <a:fld id="{99166BD8-DA3C-4BE0-9C00-AA0485D1F6DE}" type="slidenum">
              <a:rPr lang="en-US" smtClean="0"/>
              <a:pPr/>
              <a:t>13</a:t>
            </a:fld>
            <a:endParaRPr lang="en-US"/>
          </a:p>
        </p:txBody>
      </p:sp>
    </p:spTree>
    <p:extLst>
      <p:ext uri="{BB962C8B-B14F-4D97-AF65-F5344CB8AC3E}">
        <p14:creationId xmlns:p14="http://schemas.microsoft.com/office/powerpoint/2010/main" val="409598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latin typeface="Cambria" panose="02040503050406030204" pitchFamily="18" charset="0"/>
              </a:rPr>
              <a:t>1. Lịch sử của ngôn ngữ C/C++ </a:t>
            </a:r>
          </a:p>
          <a:p>
            <a:pPr marL="0" lvl="0" indent="0" algn="just">
              <a:lnSpc>
                <a:spcPct val="90000"/>
              </a:lnSpc>
              <a:spcBef>
                <a:spcPts val="1000"/>
              </a:spcBef>
              <a:buClr>
                <a:srgbClr val="215D9F"/>
              </a:buClr>
              <a:buNone/>
            </a:pPr>
            <a:r>
              <a:rPr lang="en-US" sz="2800">
                <a:latin typeface="Cambria" panose="02040503050406030204" pitchFamily="18" charset="0"/>
              </a:rPr>
              <a:t>2. Kỹ thuật để giải quyết một bài toán </a:t>
            </a:r>
          </a:p>
          <a:p>
            <a:pPr marL="0" lvl="0" indent="0" algn="just">
              <a:lnSpc>
                <a:spcPct val="90000"/>
              </a:lnSpc>
              <a:spcBef>
                <a:spcPts val="1000"/>
              </a:spcBef>
              <a:buClr>
                <a:srgbClr val="215D9F"/>
              </a:buClr>
              <a:buNone/>
            </a:pPr>
            <a:r>
              <a:rPr lang="en-US" sz="2800">
                <a:latin typeface="Cambria" panose="02040503050406030204" pitchFamily="18" charset="0"/>
              </a:rPr>
              <a:t>3.Các bước trong chu trình phát triển chương trình</a:t>
            </a:r>
          </a:p>
          <a:p>
            <a:pPr marL="0" lvl="0" indent="0" algn="just">
              <a:lnSpc>
                <a:spcPct val="90000"/>
              </a:lnSpc>
              <a:spcBef>
                <a:spcPts val="1000"/>
              </a:spcBef>
              <a:buClr>
                <a:srgbClr val="215D9F"/>
              </a:buClr>
              <a:buNone/>
            </a:pPr>
            <a:r>
              <a:rPr lang="en-US" sz="2800">
                <a:latin typeface="Cambria" panose="02040503050406030204" pitchFamily="18" charset="0"/>
              </a:rPr>
              <a:t>4. Khảo sát một chương trình C/C++ đơn giản</a:t>
            </a: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9194800" cy="508000"/>
            <a:chOff x="789624" y="1191463"/>
            <a:chExt cx="9194800" cy="508000"/>
          </a:xfrm>
        </p:grpSpPr>
        <p:sp>
          <p:nvSpPr>
            <p:cNvPr id="3" name="AutoShape 52"/>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1. Lịch sử của ngôn ngữ C/C++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0" indent="-457200" algn="just">
              <a:lnSpc>
                <a:spcPct val="90000"/>
              </a:lnSpc>
              <a:spcBef>
                <a:spcPts val="1000"/>
              </a:spcBef>
              <a:buClr>
                <a:srgbClr val="215D9F"/>
              </a:buClr>
              <a:buFont typeface="Wingdings" panose="05000000000000000000" pitchFamily="2" charset="2"/>
              <a:buChar char="r"/>
            </a:pPr>
            <a:r>
              <a:rPr lang="en-US" sz="2800">
                <a:solidFill>
                  <a:prstClr val="black"/>
                </a:solidFill>
                <a:latin typeface="Cambria" panose="02040503050406030204" pitchFamily="18" charset="0"/>
              </a:rPr>
              <a:t>C được  tạo bởi Dennis Ritchie ở Bell Telephone Laboratories vào năm 1972. Nó rất mạnh mẽ và mềm dẻo, thích ứng hầu hết với các hệ thống khác nhau. Th</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ờng dùng để viết hệ thống nhúng, trình biên dịch, ứng dụng desktop, Web, Mobile...</a:t>
            </a:r>
          </a:p>
          <a:p>
            <a:pPr marL="457200" lvl="0" indent="-457200" algn="just">
              <a:lnSpc>
                <a:spcPct val="90000"/>
              </a:lnSpc>
              <a:spcBef>
                <a:spcPts val="1000"/>
              </a:spcBef>
              <a:buClr>
                <a:srgbClr val="215D9F"/>
              </a:buClr>
              <a:buFont typeface="Wingdings" panose="05000000000000000000" pitchFamily="2" charset="2"/>
              <a:buChar char="r"/>
            </a:pPr>
            <a:r>
              <a:rPr lang="en-US" sz="2800">
                <a:solidFill>
                  <a:prstClr val="black"/>
                </a:solidFill>
                <a:latin typeface="Cambria" panose="02040503050406030204" pitchFamily="18" charset="0"/>
              </a:rPr>
              <a:t>Vào năm  1983,  học  viện  chuẩn  quốc  gia  Mỹ  (American  National Standards Institute - ANSI) thành lập một tiểu ban để chuẩn hóa C được biết đến như ANSI Standard C</a:t>
            </a:r>
          </a:p>
          <a:p>
            <a:pPr marL="457200" lvl="0" indent="-457200" algn="just">
              <a:lnSpc>
                <a:spcPct val="90000"/>
              </a:lnSpc>
              <a:spcBef>
                <a:spcPts val="1000"/>
              </a:spcBef>
              <a:buClr>
                <a:srgbClr val="215D9F"/>
              </a:buClr>
              <a:buFont typeface="Wingdings" panose="05000000000000000000" pitchFamily="2" charset="2"/>
              <a:buChar char="r"/>
            </a:pPr>
            <a:r>
              <a:rPr lang="en-US" sz="2800">
                <a:solidFill>
                  <a:prstClr val="black"/>
                </a:solidFill>
                <a:latin typeface="Cambria" panose="02040503050406030204" pitchFamily="18" charset="0"/>
              </a:rPr>
              <a:t>C++ được xây dựng trên nền tảng ANSI Standard C</a:t>
            </a:r>
          </a:p>
          <a:p>
            <a:pPr marL="457200" lvl="0" indent="-457200" algn="just">
              <a:lnSpc>
                <a:spcPct val="90000"/>
              </a:lnSpc>
              <a:spcBef>
                <a:spcPts val="1000"/>
              </a:spcBef>
              <a:buClr>
                <a:srgbClr val="215D9F"/>
              </a:buClr>
              <a:buFont typeface="Wingdings" panose="05000000000000000000" pitchFamily="2" charset="2"/>
              <a:buChar char="r"/>
            </a:pPr>
            <a:r>
              <a:rPr lang="en-US" sz="2800">
                <a:solidFill>
                  <a:prstClr val="black"/>
                </a:solidFill>
                <a:latin typeface="Cambria" panose="02040503050406030204" pitchFamily="18" charset="0"/>
              </a:rPr>
              <a:t>C++ là một ngôn ngữ lập trình hướng đối tượng, nó bao hàm cả ngôn ngữ C</a:t>
            </a:r>
          </a:p>
        </p:txBody>
      </p:sp>
    </p:spTree>
    <p:extLst>
      <p:ext uri="{BB962C8B-B14F-4D97-AF65-F5344CB8AC3E}">
        <p14:creationId xmlns:p14="http://schemas.microsoft.com/office/powerpoint/2010/main" val="365790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9194800" cy="508000"/>
            <a:chOff x="789624" y="1191463"/>
            <a:chExt cx="9194800" cy="508000"/>
          </a:xfrm>
        </p:grpSpPr>
        <p:sp>
          <p:nvSpPr>
            <p:cNvPr id="3" name="AutoShape 52"/>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2. Kỹ thuật để giải quyết một bài toán</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0" indent="-457200" algn="just">
              <a:lnSpc>
                <a:spcPct val="90000"/>
              </a:lnSpc>
              <a:spcBef>
                <a:spcPts val="1000"/>
              </a:spcBef>
              <a:buClr>
                <a:srgbClr val="215D9F"/>
              </a:buClr>
              <a:buFont typeface="Wingdings" panose="05000000000000000000" pitchFamily="2" charset="2"/>
              <a:buChar char="r"/>
            </a:pPr>
            <a:r>
              <a:rPr lang="en-US" sz="2800">
                <a:solidFill>
                  <a:prstClr val="black"/>
                </a:solidFill>
                <a:latin typeface="Cambria" panose="02040503050406030204" pitchFamily="18" charset="0"/>
              </a:rPr>
              <a:t>Một chương trình máy tính được thiết kế để giải quyết một bài toán nào đó. Vì vậy, những bước cần để  tìm kiếm  lời giải cho một bài toán  cũng  giống  như  những  bước  cần để viết một  chương  trình. </a:t>
            </a:r>
          </a:p>
          <a:p>
            <a:pPr marL="457200" lvl="0" indent="-457200" algn="just">
              <a:lnSpc>
                <a:spcPct val="90000"/>
              </a:lnSpc>
              <a:spcBef>
                <a:spcPts val="1000"/>
              </a:spcBef>
              <a:buClr>
                <a:srgbClr val="215D9F"/>
              </a:buClr>
              <a:buFont typeface="Wingdings" panose="05000000000000000000" pitchFamily="2" charset="2"/>
              <a:buChar char="r"/>
            </a:pPr>
            <a:r>
              <a:rPr lang="en-US" sz="2800">
                <a:solidFill>
                  <a:prstClr val="black"/>
                </a:solidFill>
                <a:latin typeface="Cambria" panose="02040503050406030204" pitchFamily="18" charset="0"/>
              </a:rPr>
              <a:t>Các bước gồm:</a:t>
            </a:r>
          </a:p>
          <a:p>
            <a:pPr marL="857250" lvl="1" indent="-514350" algn="just">
              <a:lnSpc>
                <a:spcPct val="90000"/>
              </a:lnSpc>
              <a:spcBef>
                <a:spcPts val="500"/>
              </a:spcBef>
              <a:buClr>
                <a:srgbClr val="215D9F"/>
              </a:buClr>
              <a:buFont typeface="Symbol" panose="05050102010706020507" pitchFamily="18" charset="2"/>
              <a:buChar char="-"/>
            </a:pPr>
            <a:r>
              <a:rPr lang="en-US">
                <a:solidFill>
                  <a:prstClr val="black"/>
                </a:solidFill>
                <a:latin typeface="Cambria" panose="02040503050406030204" pitchFamily="18" charset="0"/>
              </a:rPr>
              <a:t>Xác định yêu cầu của bài toán</a:t>
            </a:r>
          </a:p>
          <a:p>
            <a:pPr marL="857250" lvl="1" indent="-514350" algn="just">
              <a:lnSpc>
                <a:spcPct val="90000"/>
              </a:lnSpc>
              <a:spcBef>
                <a:spcPts val="500"/>
              </a:spcBef>
              <a:buClr>
                <a:srgbClr val="215D9F"/>
              </a:buClr>
              <a:buFont typeface="Symbol" panose="05050102010706020507" pitchFamily="18" charset="2"/>
              <a:buChar char="-"/>
            </a:pPr>
            <a:r>
              <a:rPr lang="en-US">
                <a:solidFill>
                  <a:prstClr val="black"/>
                </a:solidFill>
                <a:latin typeface="Cambria" panose="02040503050406030204" pitchFamily="18" charset="0"/>
              </a:rPr>
              <a:t>Đưa ra thuật toán (dùng mã giả, hoặc lưu đồ) </a:t>
            </a:r>
          </a:p>
          <a:p>
            <a:pPr marL="857250" lvl="1" indent="-514350" algn="just">
              <a:lnSpc>
                <a:spcPct val="90000"/>
              </a:lnSpc>
              <a:spcBef>
                <a:spcPts val="500"/>
              </a:spcBef>
              <a:buClr>
                <a:srgbClr val="215D9F"/>
              </a:buClr>
              <a:buFont typeface="Symbol" panose="05050102010706020507" pitchFamily="18" charset="2"/>
              <a:buChar char="-"/>
            </a:pPr>
            <a:r>
              <a:rPr lang="en-US">
                <a:solidFill>
                  <a:prstClr val="black"/>
                </a:solidFill>
                <a:latin typeface="Cambria" panose="02040503050406030204" pitchFamily="18" charset="0"/>
              </a:rPr>
              <a:t>Cài đặt (viết) chương trình </a:t>
            </a:r>
          </a:p>
          <a:p>
            <a:pPr marL="857250" lvl="1" indent="-514350" algn="just">
              <a:lnSpc>
                <a:spcPct val="90000"/>
              </a:lnSpc>
              <a:spcBef>
                <a:spcPts val="500"/>
              </a:spcBef>
              <a:buClr>
                <a:srgbClr val="215D9F"/>
              </a:buClr>
              <a:buFont typeface="Symbol" panose="05050102010706020507" pitchFamily="18" charset="2"/>
              <a:buChar char="-"/>
            </a:pPr>
            <a:r>
              <a:rPr lang="en-US">
                <a:solidFill>
                  <a:prstClr val="black"/>
                </a:solidFill>
                <a:latin typeface="Cambria" panose="02040503050406030204" pitchFamily="18" charset="0"/>
              </a:rPr>
              <a:t>Thực hiện chương trình và kiểm chứng</a:t>
            </a:r>
          </a:p>
        </p:txBody>
      </p:sp>
    </p:spTree>
    <p:extLst>
      <p:ext uri="{BB962C8B-B14F-4D97-AF65-F5344CB8AC3E}">
        <p14:creationId xmlns:p14="http://schemas.microsoft.com/office/powerpoint/2010/main" val="255976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9194800" cy="508000"/>
            <a:chOff x="789624" y="1191463"/>
            <a:chExt cx="9194800" cy="508000"/>
          </a:xfrm>
        </p:grpSpPr>
        <p:sp>
          <p:nvSpPr>
            <p:cNvPr id="3" name="AutoShape 52"/>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3.Các bước trong chu trình phát triển chương trình</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endParaRPr lang="en-US" sz="2800">
              <a:latin typeface="Cambria" panose="02040503050406030204" pitchFamily="18" charset="0"/>
            </a:endParaRPr>
          </a:p>
        </p:txBody>
      </p:sp>
      <p:pic>
        <p:nvPicPr>
          <p:cNvPr id="10" name="Picture 4">
            <a:extLst>
              <a:ext uri="{FF2B5EF4-FFF2-40B4-BE49-F238E27FC236}">
                <a16:creationId xmlns:a16="http://schemas.microsoft.com/office/drawing/2014/main" id="{8A40FD82-4A0C-41A7-BC1A-CE6FAACFA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872" y="1167270"/>
            <a:ext cx="7349308" cy="518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76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9194800" cy="508000"/>
            <a:chOff x="789624" y="1191463"/>
            <a:chExt cx="9194800" cy="508000"/>
          </a:xfrm>
        </p:grpSpPr>
        <p:sp>
          <p:nvSpPr>
            <p:cNvPr id="3" name="AutoShape 52"/>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3.Các bước trong chu trình phát triển chương trình</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6</a:t>
            </a:fld>
            <a:endParaRPr lang="en-US"/>
          </a:p>
        </p:txBody>
      </p:sp>
      <p:sp>
        <p:nvSpPr>
          <p:cNvPr id="14" name="Content Placeholder 2"/>
          <p:cNvSpPr txBox="1">
            <a:spLocks/>
          </p:cNvSpPr>
          <p:nvPr/>
        </p:nvSpPr>
        <p:spPr>
          <a:xfrm>
            <a:off x="482135" y="1056024"/>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gn="just">
              <a:lnSpc>
                <a:spcPct val="90000"/>
              </a:lnSpc>
              <a:spcBef>
                <a:spcPts val="1000"/>
              </a:spcBef>
              <a:buClr>
                <a:srgbClr val="215D9F"/>
              </a:buClr>
              <a:buFont typeface="Wingdings" panose="05000000000000000000" pitchFamily="2" charset="2"/>
              <a:buChar char="q"/>
            </a:pPr>
            <a:r>
              <a:rPr lang="en-US" sz="2800">
                <a:solidFill>
                  <a:prstClr val="black"/>
                </a:solidFill>
                <a:latin typeface="Cambria" panose="02040503050406030204" pitchFamily="18" charset="0"/>
              </a:rPr>
              <a:t>Nhập mã nguồn (source code)</a:t>
            </a:r>
          </a:p>
          <a:p>
            <a:pPr marL="971550" lvl="1" indent="-514350" algn="just">
              <a:lnSpc>
                <a:spcPct val="90000"/>
              </a:lnSpc>
              <a:spcBef>
                <a:spcPts val="500"/>
              </a:spcBef>
              <a:buClr>
                <a:srgbClr val="215D9F"/>
              </a:buClr>
              <a:buFont typeface="Symbol" panose="05050102010706020507" pitchFamily="18" charset="2"/>
              <a:buChar char="-"/>
            </a:pPr>
            <a:r>
              <a:rPr lang="en-US">
                <a:solidFill>
                  <a:prstClr val="black"/>
                </a:solidFill>
                <a:latin typeface="Cambria" panose="02040503050406030204" pitchFamily="18" charset="0"/>
              </a:rPr>
              <a:t>Mã nguồn là tập lệnh dùng để chỉ dẫn máy tính thực hiện công việc do người lập trình đưa ra</a:t>
            </a:r>
          </a:p>
          <a:p>
            <a:pPr marL="971550" lvl="1" indent="-514350" algn="just">
              <a:lnSpc>
                <a:spcPct val="90000"/>
              </a:lnSpc>
              <a:spcBef>
                <a:spcPts val="500"/>
              </a:spcBef>
              <a:buClr>
                <a:srgbClr val="215D9F"/>
              </a:buClr>
              <a:buFont typeface="Symbol" panose="05050102010706020507" pitchFamily="18" charset="2"/>
              <a:buChar char="-"/>
            </a:pPr>
            <a:r>
              <a:rPr lang="en-US">
                <a:solidFill>
                  <a:prstClr val="black"/>
                </a:solidFill>
                <a:latin typeface="Cambria" panose="02040503050406030204" pitchFamily="18" charset="0"/>
              </a:rPr>
              <a:t>Tập tin mã nguồn có phần mở rộng .cpp (C++)</a:t>
            </a:r>
          </a:p>
          <a:p>
            <a:pPr marL="514350" lvl="0" indent="-514350" algn="just">
              <a:lnSpc>
                <a:spcPct val="90000"/>
              </a:lnSpc>
              <a:spcBef>
                <a:spcPts val="1000"/>
              </a:spcBef>
              <a:buClr>
                <a:srgbClr val="215D9F"/>
              </a:buClr>
              <a:buFont typeface="Wingdings" panose="05000000000000000000" pitchFamily="2" charset="2"/>
              <a:buChar char="q"/>
            </a:pPr>
            <a:r>
              <a:rPr lang="en-US" sz="2800">
                <a:solidFill>
                  <a:prstClr val="black"/>
                </a:solidFill>
                <a:latin typeface="Cambria" panose="02040503050406030204" pitchFamily="18" charset="0"/>
              </a:rPr>
              <a:t>Biên dịch mã nguồn (compile)</a:t>
            </a:r>
          </a:p>
          <a:p>
            <a:pPr marL="971550" lvl="1" indent="-514350" algn="just">
              <a:lnSpc>
                <a:spcPct val="90000"/>
              </a:lnSpc>
              <a:spcBef>
                <a:spcPts val="500"/>
              </a:spcBef>
              <a:buClr>
                <a:srgbClr val="215D9F"/>
              </a:buClr>
              <a:buFont typeface="Symbol" panose="05050102010706020507" pitchFamily="18" charset="2"/>
              <a:buChar char="-"/>
            </a:pPr>
            <a:r>
              <a:rPr lang="en-US">
                <a:solidFill>
                  <a:prstClr val="black"/>
                </a:solidFill>
                <a:latin typeface="Cambria" panose="02040503050406030204" pitchFamily="18" charset="0"/>
              </a:rPr>
              <a:t>Chương trình viết bằng ngôn ngữ cấp cao C/C++ được biên dịch sang mã máy bằng một chương trình dịch(compiler)</a:t>
            </a:r>
          </a:p>
          <a:p>
            <a:pPr marL="0" lvl="0" indent="0">
              <a:lnSpc>
                <a:spcPct val="90000"/>
              </a:lnSpc>
              <a:spcBef>
                <a:spcPts val="1000"/>
              </a:spcBef>
              <a:buNone/>
            </a:pP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74846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9194800" cy="508000"/>
            <a:chOff x="789624" y="1191463"/>
            <a:chExt cx="9194800" cy="508000"/>
          </a:xfrm>
        </p:grpSpPr>
        <p:sp>
          <p:nvSpPr>
            <p:cNvPr id="3" name="AutoShape 52"/>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3.Các bước trong chu trình phát triển chương trình</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7</a:t>
            </a:fld>
            <a:endParaRPr lang="en-US"/>
          </a:p>
        </p:txBody>
      </p:sp>
      <p:sp>
        <p:nvSpPr>
          <p:cNvPr id="14" name="Content Placeholder 2"/>
          <p:cNvSpPr txBox="1">
            <a:spLocks/>
          </p:cNvSpPr>
          <p:nvPr/>
        </p:nvSpPr>
        <p:spPr>
          <a:xfrm>
            <a:off x="482135" y="1056024"/>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gn="just">
              <a:lnSpc>
                <a:spcPct val="90000"/>
              </a:lnSpc>
              <a:spcBef>
                <a:spcPts val="1000"/>
              </a:spcBef>
              <a:buClr>
                <a:srgbClr val="215D9F"/>
              </a:buClr>
              <a:buFont typeface="Wingdings" panose="05000000000000000000" pitchFamily="2" charset="2"/>
              <a:buChar char="q"/>
            </a:pPr>
            <a:r>
              <a:rPr lang="en-US" sz="2800">
                <a:solidFill>
                  <a:prstClr val="black"/>
                </a:solidFill>
                <a:latin typeface="Cambria" panose="02040503050406030204" pitchFamily="18" charset="0"/>
              </a:rPr>
              <a:t>Liên kết các tập tin đối tượng tạo các tập tin thực thi (executable file).</a:t>
            </a:r>
          </a:p>
          <a:p>
            <a:pPr marL="971550" lvl="1" indent="-514350" algn="just">
              <a:lnSpc>
                <a:spcPct val="90000"/>
              </a:lnSpc>
              <a:spcBef>
                <a:spcPts val="500"/>
              </a:spcBef>
              <a:buClr>
                <a:srgbClr val="215D9F"/>
              </a:buClr>
              <a:buFont typeface="Symbol" panose="05050102010706020507" pitchFamily="18" charset="2"/>
              <a:buChar char="-"/>
            </a:pPr>
            <a:r>
              <a:rPr lang="en-US">
                <a:solidFill>
                  <a:prstClr val="black"/>
                </a:solidFill>
                <a:latin typeface="Cambria" panose="02040503050406030204" pitchFamily="18" charset="0"/>
              </a:rPr>
              <a:t>C/C++ có một thư viện hàm được tạo sẵn</a:t>
            </a:r>
          </a:p>
          <a:p>
            <a:pPr marL="971550" lvl="1" indent="-514350" algn="just">
              <a:lnSpc>
                <a:spcPct val="90000"/>
              </a:lnSpc>
              <a:spcBef>
                <a:spcPts val="500"/>
              </a:spcBef>
              <a:buClr>
                <a:srgbClr val="215D9F"/>
              </a:buClr>
              <a:buFont typeface="Symbol" panose="05050102010706020507" pitchFamily="18" charset="2"/>
              <a:buChar char="-"/>
            </a:pPr>
            <a:r>
              <a:rPr lang="en-US">
                <a:solidFill>
                  <a:prstClr val="black"/>
                </a:solidFill>
                <a:latin typeface="Cambria" panose="02040503050406030204" pitchFamily="18" charset="0"/>
              </a:rPr>
              <a:t>Tập tin đối tượng do trình biên dịch tạo ra kết hợp với mã đối tượng để tạo tập tin thực thi, quá trình này được tạo bởi bộ liên kết (Linker)</a:t>
            </a:r>
          </a:p>
          <a:p>
            <a:pPr marL="514350" lvl="0" indent="-514350" algn="just">
              <a:lnSpc>
                <a:spcPct val="90000"/>
              </a:lnSpc>
              <a:spcBef>
                <a:spcPts val="1000"/>
              </a:spcBef>
              <a:buClr>
                <a:srgbClr val="215D9F"/>
              </a:buClr>
              <a:buFont typeface="Wingdings" panose="05000000000000000000" pitchFamily="2" charset="2"/>
              <a:buChar char="q"/>
            </a:pPr>
            <a:r>
              <a:rPr lang="en-US" sz="2800">
                <a:solidFill>
                  <a:prstClr val="black"/>
                </a:solidFill>
                <a:latin typeface="Cambria" panose="02040503050406030204" pitchFamily="18" charset="0"/>
              </a:rPr>
              <a:t>Thực hiện chương trình</a:t>
            </a:r>
          </a:p>
          <a:p>
            <a:pPr marL="971550" lvl="1" indent="-514350" algn="just">
              <a:lnSpc>
                <a:spcPct val="90000"/>
              </a:lnSpc>
              <a:spcBef>
                <a:spcPts val="500"/>
              </a:spcBef>
              <a:buClr>
                <a:srgbClr val="215D9F"/>
              </a:buClr>
              <a:buFont typeface="Symbol" panose="05050102010706020507" pitchFamily="18" charset="2"/>
              <a:buChar char="-"/>
            </a:pPr>
            <a:endParaRPr lang="en-US" sz="2400">
              <a:solidFill>
                <a:prstClr val="black"/>
              </a:solidFill>
              <a:latin typeface="Cambria" panose="02040503050406030204" pitchFamily="18" charset="0"/>
            </a:endParaRPr>
          </a:p>
        </p:txBody>
      </p:sp>
    </p:spTree>
    <p:extLst>
      <p:ext uri="{BB962C8B-B14F-4D97-AF65-F5344CB8AC3E}">
        <p14:creationId xmlns:p14="http://schemas.microsoft.com/office/powerpoint/2010/main" val="171796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9194800" cy="508000"/>
            <a:chOff x="789624" y="1191463"/>
            <a:chExt cx="9194800" cy="508000"/>
          </a:xfrm>
        </p:grpSpPr>
        <p:sp>
          <p:nvSpPr>
            <p:cNvPr id="3" name="AutoShape 52"/>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3.Các bước trong chu trình phát triển chương trình</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8</a:t>
            </a:fld>
            <a:endParaRPr lang="en-US"/>
          </a:p>
        </p:txBody>
      </p:sp>
      <p:sp>
        <p:nvSpPr>
          <p:cNvPr id="14" name="Content Placeholder 2"/>
          <p:cNvSpPr txBox="1">
            <a:spLocks/>
          </p:cNvSpPr>
          <p:nvPr/>
        </p:nvSpPr>
        <p:spPr>
          <a:xfrm>
            <a:off x="482135" y="1056024"/>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gn="just">
              <a:lnSpc>
                <a:spcPct val="90000"/>
              </a:lnSpc>
              <a:spcBef>
                <a:spcPts val="1000"/>
              </a:spcBef>
              <a:buClr>
                <a:srgbClr val="215D9F"/>
              </a:buClr>
              <a:buFont typeface="Wingdings" panose="05000000000000000000" pitchFamily="2" charset="2"/>
              <a:buChar char="q"/>
            </a:pPr>
            <a:r>
              <a:rPr lang="en-US" sz="2800">
                <a:solidFill>
                  <a:prstClr val="black"/>
                </a:solidFill>
                <a:latin typeface="Cambria" panose="02040503050406030204" pitchFamily="18" charset="0"/>
              </a:rPr>
              <a:t>Thực hiện chương trình</a:t>
            </a:r>
          </a:p>
          <a:p>
            <a:pPr marL="971550" lvl="1" indent="-514350" algn="just">
              <a:lnSpc>
                <a:spcPct val="90000"/>
              </a:lnSpc>
              <a:spcBef>
                <a:spcPts val="500"/>
              </a:spcBef>
              <a:buClr>
                <a:srgbClr val="215D9F"/>
              </a:buClr>
              <a:buFont typeface="Symbol" panose="05050102010706020507" pitchFamily="18" charset="2"/>
              <a:buChar char="-"/>
            </a:pPr>
            <a:r>
              <a:rPr lang="en-US">
                <a:solidFill>
                  <a:prstClr val="black"/>
                </a:solidFill>
                <a:latin typeface="Cambria" panose="02040503050406030204" pitchFamily="18" charset="0"/>
              </a:rPr>
              <a:t>Chương trình nguồn được biên dịch và liên kết sẽ tạo nên tập tin thực thi và thực thi tại dấu nhắc hệ thống</a:t>
            </a:r>
          </a:p>
          <a:p>
            <a:pPr marL="971550" lvl="1" indent="-514350" algn="just">
              <a:lnSpc>
                <a:spcPct val="90000"/>
              </a:lnSpc>
              <a:spcBef>
                <a:spcPts val="500"/>
              </a:spcBef>
              <a:buClr>
                <a:srgbClr val="215D9F"/>
              </a:buClr>
              <a:buFont typeface="Symbol" panose="05050102010706020507" pitchFamily="18" charset="2"/>
              <a:buChar char="-"/>
            </a:pPr>
            <a:r>
              <a:rPr lang="en-US">
                <a:solidFill>
                  <a:prstClr val="black"/>
                </a:solidFill>
                <a:latin typeface="Cambria" panose="02040503050406030204" pitchFamily="18" charset="0"/>
              </a:rPr>
              <a:t>Nếu chương trình có lỗi phải được chỉnh sửa và biên dịch lại.</a:t>
            </a:r>
          </a:p>
          <a:p>
            <a:pPr marL="971550" lvl="1" indent="-514350" algn="just">
              <a:lnSpc>
                <a:spcPct val="90000"/>
              </a:lnSpc>
              <a:spcBef>
                <a:spcPts val="500"/>
              </a:spcBef>
              <a:buClr>
                <a:srgbClr val="215D9F"/>
              </a:buClr>
              <a:buFont typeface="Symbol" panose="05050102010706020507" pitchFamily="18" charset="2"/>
              <a:buChar char="-"/>
            </a:pPr>
            <a:r>
              <a:rPr lang="en-US">
                <a:solidFill>
                  <a:prstClr val="black"/>
                </a:solidFill>
                <a:latin typeface="Cambria" panose="02040503050406030204" pitchFamily="18" charset="0"/>
              </a:rPr>
              <a:t>Quá trình 4 bước sẽ được lập lại cho đến khi tập tin thực thi thực hiện đúng yêu cầu bài toán</a:t>
            </a:r>
          </a:p>
        </p:txBody>
      </p:sp>
    </p:spTree>
    <p:extLst>
      <p:ext uri="{BB962C8B-B14F-4D97-AF65-F5344CB8AC3E}">
        <p14:creationId xmlns:p14="http://schemas.microsoft.com/office/powerpoint/2010/main" val="97059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9194800" cy="508000"/>
            <a:chOff x="789624" y="1191463"/>
            <a:chExt cx="9194800" cy="508000"/>
          </a:xfrm>
        </p:grpSpPr>
        <p:sp>
          <p:nvSpPr>
            <p:cNvPr id="3" name="AutoShape 52"/>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 Khảo sát một chương trình C/C++ đơn giản</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p:txBody>
      </p:sp>
      <p:pic>
        <p:nvPicPr>
          <p:cNvPr id="9" name="Picture 8">
            <a:extLst>
              <a:ext uri="{FF2B5EF4-FFF2-40B4-BE49-F238E27FC236}">
                <a16:creationId xmlns:a16="http://schemas.microsoft.com/office/drawing/2014/main" id="{60B7F835-E34B-42D7-89A1-6DF8E5989D6A}"/>
              </a:ext>
            </a:extLst>
          </p:cNvPr>
          <p:cNvPicPr>
            <a:picLocks noChangeAspect="1"/>
          </p:cNvPicPr>
          <p:nvPr/>
        </p:nvPicPr>
        <p:blipFill>
          <a:blip r:embed="rId3"/>
          <a:stretch>
            <a:fillRect/>
          </a:stretch>
        </p:blipFill>
        <p:spPr>
          <a:xfrm>
            <a:off x="876300" y="1362075"/>
            <a:ext cx="5219700" cy="2066925"/>
          </a:xfrm>
          <a:prstGeom prst="rect">
            <a:avLst/>
          </a:prstGeom>
        </p:spPr>
      </p:pic>
    </p:spTree>
    <p:extLst>
      <p:ext uri="{BB962C8B-B14F-4D97-AF65-F5344CB8AC3E}">
        <p14:creationId xmlns:p14="http://schemas.microsoft.com/office/powerpoint/2010/main" val="2577456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1390</TotalTime>
  <Words>780</Words>
  <Application>Microsoft Office PowerPoint</Application>
  <PresentationFormat>Widescreen</PresentationFormat>
  <Paragraphs>82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546</cp:revision>
  <dcterms:created xsi:type="dcterms:W3CDTF">2011-04-06T04:04:31Z</dcterms:created>
  <dcterms:modified xsi:type="dcterms:W3CDTF">2018-02-19T22:50:21Z</dcterms:modified>
</cp:coreProperties>
</file>