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4" r:id="rId4"/>
    <p:sldId id="262" r:id="rId5"/>
    <p:sldId id="263" r:id="rId6"/>
    <p:sldId id="267" r:id="rId7"/>
    <p:sldId id="268" r:id="rId8"/>
    <p:sldId id="269" r:id="rId9"/>
    <p:sldId id="270" r:id="rId10"/>
    <p:sldId id="27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79" autoAdjust="0"/>
    <p:restoredTop sz="89587" autoAdjust="0"/>
  </p:normalViewPr>
  <p:slideViewPr>
    <p:cSldViewPr>
      <p:cViewPr varScale="1">
        <p:scale>
          <a:sx n="65" d="100"/>
          <a:sy n="65" d="100"/>
        </p:scale>
        <p:origin x="54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20/02/2018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21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4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96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9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37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0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Kiểu dữ liệu, định danh và khai báo biến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Khai báo biến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0" indent="-365125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Ngoài  ra,  ta có  thể vừa khai báo vừa khởi  tạo giá  trị ban đầu cho biến: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srgbClr val="430AB6"/>
                </a:solidFill>
                <a:latin typeface="Cambria" panose="02040503050406030204" pitchFamily="18" charset="0"/>
              </a:rPr>
              <a:t>type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800">
                <a:solidFill>
                  <a:srgbClr val="C00000"/>
                </a:solidFill>
                <a:latin typeface="Cambria" panose="02040503050406030204" pitchFamily="18" charset="0"/>
              </a:rPr>
              <a:t>varName1=value, ... ,varName_n=value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;</a:t>
            </a:r>
          </a:p>
          <a:p>
            <a:pPr marL="365125" lvl="0" indent="-365125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Ví dụ:</a:t>
            </a:r>
          </a:p>
          <a:p>
            <a:pPr marL="514350" lvl="0" indent="-51435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de-DE" sz="2800">
                <a:solidFill>
                  <a:prstClr val="black"/>
                </a:solidFill>
                <a:latin typeface="Cambria" panose="02040503050406030204" pitchFamily="18" charset="0"/>
              </a:rPr>
              <a:t>float mark1, mark2, mark3, average = 0; 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004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just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Kiểu dữ liệu</a:t>
            </a:r>
          </a:p>
          <a:p>
            <a:pPr marL="514350" lvl="0" indent="-514350" algn="just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Định danh</a:t>
            </a:r>
          </a:p>
          <a:p>
            <a:pPr marL="514350" lvl="0" indent="-514350" algn="just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Khai báo biến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spcBef>
                  <a:spcPts val="1000"/>
                </a:spcBef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Kiểu dữ liệu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just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C/C++ có các kiểu dữ liệu cơ sở: </a:t>
            </a:r>
          </a:p>
          <a:p>
            <a:pPr marL="971550" lvl="1" indent="-514350" algn="just">
              <a:spcBef>
                <a:spcPts val="500"/>
              </a:spcBef>
              <a:buFont typeface="Tahoma" pitchFamily="34" charset="0"/>
              <a:buChar char="−"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Ký tự (char)</a:t>
            </a:r>
          </a:p>
          <a:p>
            <a:pPr marL="971550" lvl="1" indent="-514350" algn="just">
              <a:spcBef>
                <a:spcPts val="500"/>
              </a:spcBef>
              <a:buFont typeface="Tahoma" pitchFamily="34" charset="0"/>
              <a:buChar char="−"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Số nguyên (int)</a:t>
            </a:r>
          </a:p>
          <a:p>
            <a:pPr marL="971550" lvl="1" indent="-514350" algn="just">
              <a:spcBef>
                <a:spcPts val="500"/>
              </a:spcBef>
              <a:buFont typeface="Tahoma" pitchFamily="34" charset="0"/>
              <a:buChar char="−"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Số thực  (float)</a:t>
            </a:r>
          </a:p>
          <a:p>
            <a:pPr marL="971550" lvl="1" indent="-514350" algn="just">
              <a:spcBef>
                <a:spcPts val="500"/>
              </a:spcBef>
              <a:buFont typeface="Tahoma" pitchFamily="34" charset="0"/>
              <a:buChar char="−"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Số  thực (double)</a:t>
            </a:r>
          </a:p>
          <a:p>
            <a:pPr marL="971550" lvl="1" indent="-514350" algn="just">
              <a:spcBef>
                <a:spcPts val="500"/>
              </a:spcBef>
              <a:buFont typeface="Tahoma" pitchFamily="34" charset="0"/>
              <a:buChar char="−"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Kiểu bool</a:t>
            </a:r>
          </a:p>
          <a:p>
            <a:pPr marL="971550" lvl="1" indent="-514350" algn="just">
              <a:spcBef>
                <a:spcPts val="500"/>
              </a:spcBef>
              <a:buFont typeface="Tahoma" pitchFamily="34" charset="0"/>
              <a:buChar char="−"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Kiểu vô định (void). </a:t>
            </a:r>
          </a:p>
          <a:p>
            <a:pPr marL="514350" lvl="0" indent="-514350" algn="just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Kích thước và phạm vi của những kiểu dữ liệu này có thể thay đổi tùy theo loại CPU và trình biên dịch. </a:t>
            </a:r>
          </a:p>
          <a:p>
            <a:pPr marL="514350" lvl="0" indent="-514350" algn="just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q"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1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spcBef>
                  <a:spcPts val="1000"/>
                </a:spcBef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Kiểu dữ liệu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Kiểu  char  chứa giá  trị  của  bộ  mã  ASCII (</a:t>
            </a:r>
            <a:r>
              <a:rPr lang="en-US" sz="2800" i="1">
                <a:solidFill>
                  <a:prstClr val="black"/>
                </a:solidFill>
                <a:latin typeface="Arial Narrow" pitchFamily="34" charset="0"/>
              </a:rPr>
              <a:t>Amercican  Standard  Code  for  Information  Interchange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). Kích thước là 1 byte.</a:t>
            </a:r>
          </a:p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Kích thước của kiểu int là 16 bits (2 bytes) trên môi trường 16-bit như DOS và 32 bits (4 bytes) trên môi trường 32-bit như Windows 95</a:t>
            </a:r>
          </a:p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Kiểu void dùng để khai báo hàm không trả về giá trị hoặc tạo nên các con trỏ tổng quát (generic pointers).</a:t>
            </a:r>
          </a:p>
        </p:txBody>
      </p:sp>
    </p:spTree>
    <p:extLst>
      <p:ext uri="{BB962C8B-B14F-4D97-AF65-F5344CB8AC3E}">
        <p14:creationId xmlns:p14="http://schemas.microsoft.com/office/powerpoint/2010/main" val="406451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spcBef>
                  <a:spcPts val="1000"/>
                </a:spcBef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Kiểu dữ liệu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200"/>
              </a:spcBef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52D1A7E-B42D-4941-8160-2F480A193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196975"/>
            <a:ext cx="7543800" cy="50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669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spcBef>
                  <a:spcPts val="1000"/>
                </a:spcBef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Định danh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0" indent="-365125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Trong  C/C++,  tên biến,  hằng,  hàm,… được gọi là định danh </a:t>
            </a:r>
          </a:p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Những định danh này có thể là 1 hoặc nhiều ký tự. Ký tự đầu tiên phải là một chữ cái hoặc dấu _ (underscore), những ký tự theo sau  phải là chữ  cái,  chữ  số,  hoặc  dấu _</a:t>
            </a:r>
          </a:p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C/C++ phân biệt ký  tự HOA và  thường.</a:t>
            </a:r>
          </a:p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Định danh không được trùng với từ khóa (keywords).</a:t>
            </a:r>
          </a:p>
        </p:txBody>
      </p:sp>
    </p:spTree>
    <p:extLst>
      <p:ext uri="{BB962C8B-B14F-4D97-AF65-F5344CB8AC3E}">
        <p14:creationId xmlns:p14="http://schemas.microsoft.com/office/powerpoint/2010/main" val="240486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spcBef>
                  <a:spcPts val="1000"/>
                </a:spcBef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Từ khóa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0" indent="-365125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Là những từ được dành riêng bởi ngôn ngữ lập trình cho những mục đích riêng của nó</a:t>
            </a:r>
          </a:p>
          <a:p>
            <a:pPr marL="365125" lvl="0" indent="-365125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Tất cả các từ khóa trong C/C++ đều là chữ thường (lowercase). </a:t>
            </a:r>
          </a:p>
          <a:p>
            <a:pPr marL="365125" lvl="0" indent="-365125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Danh sách các từ khóa trong C/C++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39B5137-72C9-433B-B365-121A5EEB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681" y="2971800"/>
            <a:ext cx="7467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203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spcBef>
                  <a:spcPts val="1000"/>
                </a:spcBef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Khai báo biến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</a:rPr>
              <a:t>- Khai báo biến</a:t>
            </a:r>
          </a:p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</a:rPr>
              <a:t>- quy tắc khai báo</a:t>
            </a:r>
          </a:p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</a:rPr>
              <a:t>- Phạm vi ảnh hưởng của biến</a:t>
            </a:r>
            <a:endParaRPr lang="en-US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8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Khai báo biến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Biến là định danh của một vùng trong bộ nhớ dùng để giữ một giá  trị mà có  thể bị  thay  đổi bởi chương trình.  </a:t>
            </a:r>
          </a:p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Tất cả biến phải được khai báo trước khi sử dụng. </a:t>
            </a:r>
          </a:p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Cách khai báo: </a:t>
            </a:r>
          </a:p>
          <a:p>
            <a:pPr marL="514350" lvl="0" indent="-514350" algn="ctr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 b="1">
                <a:solidFill>
                  <a:srgbClr val="430AB6"/>
                </a:solidFill>
                <a:latin typeface="Cambria" panose="02040503050406030204" pitchFamily="18" charset="0"/>
              </a:rPr>
              <a:t>type </a:t>
            </a: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variableNames</a:t>
            </a:r>
            <a:r>
              <a:rPr lang="en-US" sz="2800" b="1">
                <a:solidFill>
                  <a:srgbClr val="430AB6"/>
                </a:solidFill>
                <a:latin typeface="Cambria" panose="02040503050406030204" pitchFamily="18" charset="0"/>
              </a:rPr>
              <a:t>; </a:t>
            </a:r>
          </a:p>
          <a:p>
            <a:pPr marL="639763" lvl="1" indent="-349250" algn="just">
              <a:lnSpc>
                <a:spcPct val="90000"/>
              </a:lnSpc>
              <a:spcBef>
                <a:spcPts val="1200"/>
              </a:spcBef>
              <a:buFont typeface="Tahoma" pitchFamily="34" charset="0"/>
              <a:buChar char="−"/>
            </a:pPr>
            <a:r>
              <a:rPr lang="en-US" i="1">
                <a:solidFill>
                  <a:prstClr val="black"/>
                </a:solidFill>
                <a:latin typeface="Cambria" panose="02040503050406030204" pitchFamily="18" charset="0"/>
              </a:rPr>
              <a:t>type</a:t>
            </a: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: là một trong các kiểu dữ liệu hợp lệ. </a:t>
            </a:r>
          </a:p>
          <a:p>
            <a:pPr marL="639763" lvl="1" indent="-349250" algn="just">
              <a:lnSpc>
                <a:spcPct val="90000"/>
              </a:lnSpc>
              <a:spcBef>
                <a:spcPts val="1200"/>
              </a:spcBef>
              <a:buFont typeface="Tahoma" pitchFamily="34" charset="0"/>
              <a:buChar char="−"/>
            </a:pPr>
            <a:r>
              <a:rPr lang="en-US" i="1">
                <a:solidFill>
                  <a:prstClr val="black"/>
                </a:solidFill>
                <a:latin typeface="Cambria" panose="02040503050406030204" pitchFamily="18" charset="0"/>
              </a:rPr>
              <a:t>variableNames</a:t>
            </a: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:  tên  của một  hay  nhiều  biến  phân  cách  nhau  bởi dấu phẩy. </a:t>
            </a:r>
          </a:p>
        </p:txBody>
      </p:sp>
    </p:spTree>
    <p:extLst>
      <p:ext uri="{BB962C8B-B14F-4D97-AF65-F5344CB8AC3E}">
        <p14:creationId xmlns:p14="http://schemas.microsoft.com/office/powerpoint/2010/main" val="176227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490</Words>
  <Application>Microsoft Office PowerPoint</Application>
  <PresentationFormat>Widescreen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Cambria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639</cp:revision>
  <dcterms:created xsi:type="dcterms:W3CDTF">2011-04-06T04:04:31Z</dcterms:created>
  <dcterms:modified xsi:type="dcterms:W3CDTF">2018-02-20T00:33:03Z</dcterms:modified>
</cp:coreProperties>
</file>