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6" r:id="rId3"/>
    <p:sldId id="261" r:id="rId4"/>
    <p:sldId id="262" r:id="rId5"/>
    <p:sldId id="263" r:id="rId6"/>
    <p:sldId id="264" r:id="rId7"/>
    <p:sldId id="265"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779" autoAdjust="0"/>
    <p:restoredTop sz="89587" autoAdjust="0"/>
  </p:normalViewPr>
  <p:slideViewPr>
    <p:cSldViewPr>
      <p:cViewPr varScale="1">
        <p:scale>
          <a:sx n="65" d="100"/>
          <a:sy n="65" d="100"/>
        </p:scale>
        <p:origin x="540"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19/02/2018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a:t>
            </a:fld>
            <a:endParaRPr lang="en-US"/>
          </a:p>
        </p:txBody>
      </p:sp>
    </p:spTree>
    <p:extLst>
      <p:ext uri="{BB962C8B-B14F-4D97-AF65-F5344CB8AC3E}">
        <p14:creationId xmlns:p14="http://schemas.microsoft.com/office/powerpoint/2010/main" val="2667093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a:t>
            </a:fld>
            <a:endParaRPr lang="en-US"/>
          </a:p>
        </p:txBody>
      </p:sp>
    </p:spTree>
    <p:extLst>
      <p:ext uri="{BB962C8B-B14F-4D97-AF65-F5344CB8AC3E}">
        <p14:creationId xmlns:p14="http://schemas.microsoft.com/office/powerpoint/2010/main" val="2799059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4</a:t>
            </a:fld>
            <a:endParaRPr lang="en-US"/>
          </a:p>
        </p:txBody>
      </p:sp>
    </p:spTree>
    <p:extLst>
      <p:ext uri="{BB962C8B-B14F-4D97-AF65-F5344CB8AC3E}">
        <p14:creationId xmlns:p14="http://schemas.microsoft.com/office/powerpoint/2010/main" val="1902019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5</a:t>
            </a:fld>
            <a:endParaRPr lang="en-US"/>
          </a:p>
        </p:txBody>
      </p:sp>
    </p:spTree>
    <p:extLst>
      <p:ext uri="{BB962C8B-B14F-4D97-AF65-F5344CB8AC3E}">
        <p14:creationId xmlns:p14="http://schemas.microsoft.com/office/powerpoint/2010/main" val="4186125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6</a:t>
            </a:fld>
            <a:endParaRPr lang="en-US"/>
          </a:p>
        </p:txBody>
      </p:sp>
    </p:spTree>
    <p:extLst>
      <p:ext uri="{BB962C8B-B14F-4D97-AF65-F5344CB8AC3E}">
        <p14:creationId xmlns:p14="http://schemas.microsoft.com/office/powerpoint/2010/main" val="2955593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7</a:t>
            </a:fld>
            <a:endParaRPr lang="en-US"/>
          </a:p>
        </p:txBody>
      </p:sp>
    </p:spTree>
    <p:extLst>
      <p:ext uri="{BB962C8B-B14F-4D97-AF65-F5344CB8AC3E}">
        <p14:creationId xmlns:p14="http://schemas.microsoft.com/office/powerpoint/2010/main" val="882722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8</a:t>
            </a:fld>
            <a:endParaRPr lang="en-US"/>
          </a:p>
        </p:txBody>
      </p:sp>
    </p:spTree>
    <p:extLst>
      <p:ext uri="{BB962C8B-B14F-4D97-AF65-F5344CB8AC3E}">
        <p14:creationId xmlns:p14="http://schemas.microsoft.com/office/powerpoint/2010/main" val="142786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37"/>
          <p:cNvSpPr>
            <a:spLocks noChangeArrowheads="1"/>
          </p:cNvSpPr>
          <p:nvPr userDrawn="1"/>
        </p:nvSpPr>
        <p:spPr bwMode="auto">
          <a:xfrm flipH="1">
            <a:off x="0" y="6460968"/>
            <a:ext cx="12192000" cy="397032"/>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r">
              <a:lnSpc>
                <a:spcPct val="180000"/>
              </a:lnSpc>
            </a:pPr>
            <a:endParaRPr lang="en-US" sz="1100" b="1" baseline="0">
              <a:solidFill>
                <a:srgbClr val="0070C0"/>
              </a:solidFill>
              <a:latin typeface="Times New Roman" pitchFamily="18" charset="0"/>
              <a:cs typeface="Times New Roman" pitchFamily="18" charset="0"/>
            </a:endParaRPr>
          </a:p>
        </p:txBody>
      </p:sp>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tx2"/>
                </a:solidFill>
                <a:latin typeface="Cambria" panose="02040503050406030204" pitchFamily="18" charset="0"/>
                <a:cs typeface="+mn-cs"/>
              </a:rPr>
              <a:t>Lập trình C++</a:t>
            </a:r>
            <a:endParaRPr lang="en-US" sz="1400" b="1" baseline="0">
              <a:solidFill>
                <a:srgbClr val="0070C0"/>
              </a:solidFill>
              <a:latin typeface="Cambria" panose="02040503050406030204" pitchFamily="18" charset="0"/>
              <a:cs typeface="Times New Roman" pitchFamily="18" charset="0"/>
            </a:endParaRPr>
          </a:p>
        </p:txBody>
      </p:sp>
      <p:sp>
        <p:nvSpPr>
          <p:cNvPr id="4" name="TextBox 3"/>
          <p:cNvSpPr txBox="1"/>
          <p:nvPr userDrawn="1"/>
        </p:nvSpPr>
        <p:spPr>
          <a:xfrm>
            <a:off x="23000" y="11668"/>
            <a:ext cx="5392951"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rgbClr val="002060"/>
                </a:solidFill>
                <a:effectLst/>
                <a:latin typeface="Cambria" panose="02040503050406030204" pitchFamily="18" charset="0"/>
                <a:ea typeface="+mn-ea"/>
                <a:cs typeface="+mn-cs"/>
              </a:rPr>
              <a:t>Working Hard &amp; Smart today for a better tomorrow</a:t>
            </a:r>
            <a:endParaRPr lang="en-US" sz="1800">
              <a:solidFill>
                <a:srgbClr val="002060"/>
              </a:solidFill>
              <a:latin typeface="Cambria" panose="02040503050406030204" pitchFamily="18" charset="0"/>
            </a:endParaRPr>
          </a:p>
        </p:txBody>
      </p:sp>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509837" y="762000"/>
            <a:ext cx="7239000" cy="1904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a:defRPr/>
            </a:pPr>
            <a:r>
              <a:rPr lang="en-US" sz="4400" kern="0">
                <a:solidFill>
                  <a:srgbClr val="002060"/>
                </a:solidFill>
                <a:latin typeface="Cambria" panose="02040503050406030204" pitchFamily="18" charset="0"/>
              </a:rPr>
              <a:t>Hằng số và Biểu thức</a:t>
            </a:r>
            <a:endParaRPr lang="en-US" sz="9600" kern="0">
              <a:solidFill>
                <a:srgbClr val="002060"/>
              </a:solidFill>
              <a:latin typeface="Cambria" panose="02040503050406030204" pitchFamily="18" charset="0"/>
            </a:endParaRPr>
          </a:p>
        </p:txBody>
      </p:sp>
      <p:sp>
        <p:nvSpPr>
          <p:cNvPr id="5" name="Slide Number Placeholder 4"/>
          <p:cNvSpPr>
            <a:spLocks noGrp="1"/>
          </p:cNvSpPr>
          <p:nvPr>
            <p:ph type="sldNum" sz="quarter" idx="12"/>
          </p:nvPr>
        </p:nvSpPr>
        <p:spPr/>
        <p:txBody>
          <a:bodyPr/>
          <a:lstStyle/>
          <a:p>
            <a:r>
              <a:rPr lang="en-US"/>
              <a:t>Trang </a:t>
            </a:r>
            <a:fld id="{99166BD8-DA3C-4BE0-9C00-AA0485D1F6DE}" type="slidenum">
              <a:rPr lang="en-US" smtClean="0"/>
              <a:pPr/>
              <a:t>1</a:t>
            </a:fld>
            <a:endParaRPr lang="en-US"/>
          </a:p>
        </p:txBody>
      </p:sp>
      <p:pic>
        <p:nvPicPr>
          <p:cNvPr id="6" name="Picture 2" descr="http://thaidt.net/wp-content/uploads/2012/11/11-Giao-trinh-C++-hay-nhat.jpg">
            <a:extLst>
              <a:ext uri="{FF2B5EF4-FFF2-40B4-BE49-F238E27FC236}">
                <a16:creationId xmlns:a16="http://schemas.microsoft.com/office/drawing/2014/main" id="{E14F8B1E-828D-4A9C-9C29-2F622A9FDE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0050" y="2965566"/>
            <a:ext cx="3771900" cy="3114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459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Nội dung bài học</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2</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65125" lvl="0" indent="-365125" algn="just">
              <a:lnSpc>
                <a:spcPct val="90000"/>
              </a:lnSpc>
              <a:spcBef>
                <a:spcPts val="1200"/>
              </a:spcBef>
              <a:buFont typeface="Wingdings" pitchFamily="2" charset="2"/>
              <a:buChar char="q"/>
            </a:pPr>
            <a:r>
              <a:rPr lang="en-US" sz="2800">
                <a:solidFill>
                  <a:prstClr val="black"/>
                </a:solidFill>
                <a:latin typeface="Cambria" panose="02040503050406030204" pitchFamily="18" charset="0"/>
              </a:rPr>
              <a:t>Hằng số</a:t>
            </a:r>
          </a:p>
          <a:p>
            <a:pPr marL="365125" lvl="0" indent="-365125" algn="just">
              <a:lnSpc>
                <a:spcPct val="90000"/>
              </a:lnSpc>
              <a:spcBef>
                <a:spcPts val="1200"/>
              </a:spcBef>
              <a:buFont typeface="Wingdings" pitchFamily="2" charset="2"/>
              <a:buChar char="q"/>
            </a:pPr>
            <a:r>
              <a:rPr lang="en-US" sz="2800">
                <a:solidFill>
                  <a:prstClr val="black"/>
                </a:solidFill>
                <a:latin typeface="Cambria" panose="02040503050406030204" pitchFamily="18" charset="0"/>
              </a:rPr>
              <a:t>Biểu thức</a:t>
            </a:r>
            <a:endParaRPr lang="en-US">
              <a:solidFill>
                <a:prstClr val="black"/>
              </a:solidFill>
              <a:latin typeface="Cambria" panose="02040503050406030204" pitchFamily="18" charset="0"/>
            </a:endParaRPr>
          </a:p>
        </p:txBody>
      </p:sp>
    </p:spTree>
    <p:extLst>
      <p:ext uri="{BB962C8B-B14F-4D97-AF65-F5344CB8AC3E}">
        <p14:creationId xmlns:p14="http://schemas.microsoft.com/office/powerpoint/2010/main" val="307755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Hằng số</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3</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65125" lvl="0" indent="-365125" algn="just">
              <a:lnSpc>
                <a:spcPct val="90000"/>
              </a:lnSpc>
              <a:spcBef>
                <a:spcPts val="1200"/>
              </a:spcBef>
              <a:buFont typeface="Wingdings" pitchFamily="2" charset="2"/>
              <a:buChar char="q"/>
            </a:pPr>
            <a:r>
              <a:rPr lang="en-US" sz="2800">
                <a:solidFill>
                  <a:prstClr val="black"/>
                </a:solidFill>
                <a:latin typeface="Cambria" panose="02040503050406030204" pitchFamily="18" charset="0"/>
              </a:rPr>
              <a:t>Từ khóa const để khai báo hằng số</a:t>
            </a:r>
          </a:p>
          <a:p>
            <a:pPr marL="365125" lvl="0" indent="-365125" algn="just">
              <a:lnSpc>
                <a:spcPct val="90000"/>
              </a:lnSpc>
              <a:spcBef>
                <a:spcPts val="1200"/>
              </a:spcBef>
              <a:buFont typeface="Wingdings" pitchFamily="2" charset="2"/>
              <a:buChar char="q"/>
            </a:pPr>
            <a:r>
              <a:rPr lang="en-US" sz="2800">
                <a:solidFill>
                  <a:prstClr val="black"/>
                </a:solidFill>
                <a:latin typeface="Cambria" panose="02040503050406030204" pitchFamily="18" charset="0"/>
              </a:rPr>
              <a:t>const int x=10;</a:t>
            </a:r>
            <a:endParaRPr lang="en-US">
              <a:solidFill>
                <a:prstClr val="black"/>
              </a:solidFill>
              <a:latin typeface="Cambria" panose="02040503050406030204" pitchFamily="18" charset="0"/>
            </a:endParaRPr>
          </a:p>
        </p:txBody>
      </p:sp>
    </p:spTree>
    <p:extLst>
      <p:ext uri="{BB962C8B-B14F-4D97-AF65-F5344CB8AC3E}">
        <p14:creationId xmlns:p14="http://schemas.microsoft.com/office/powerpoint/2010/main" val="3162248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Biểu thức</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4</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lvl="0" indent="-514350" algn="just">
              <a:lnSpc>
                <a:spcPct val="90000"/>
              </a:lnSpc>
              <a:spcBef>
                <a:spcPts val="1000"/>
              </a:spcBef>
              <a:buFont typeface="+mj-lt"/>
              <a:buAutoNum type="arabicPeriod"/>
            </a:pPr>
            <a:r>
              <a:rPr lang="en-US" sz="2800">
                <a:solidFill>
                  <a:prstClr val="black"/>
                </a:solidFill>
                <a:latin typeface="Cambria" panose="02040503050406030204" pitchFamily="18" charset="0"/>
              </a:rPr>
              <a:t>Một biểu thức trong C/C++ là sự kết hợp của các thành phần: toán tử, hằng, biến, và hàm có trả về giá trị. </a:t>
            </a:r>
          </a:p>
          <a:p>
            <a:pPr marL="514350" lvl="0" indent="-514350" algn="just">
              <a:lnSpc>
                <a:spcPct val="90000"/>
              </a:lnSpc>
              <a:spcBef>
                <a:spcPts val="1000"/>
              </a:spcBef>
              <a:buFont typeface="+mj-lt"/>
              <a:buAutoNum type="arabicPeriod"/>
            </a:pPr>
            <a:r>
              <a:rPr lang="en-US" sz="2800">
                <a:solidFill>
                  <a:prstClr val="black"/>
                </a:solidFill>
                <a:latin typeface="Cambria" panose="02040503050406030204" pitchFamily="18" charset="0"/>
              </a:rPr>
              <a:t>Thứ tự định trị của biểu thức tùy thuộc vào độ ưu tiên của các toán tử. </a:t>
            </a:r>
          </a:p>
          <a:p>
            <a:pPr marL="514350" lvl="0" indent="-514350" algn="just">
              <a:lnSpc>
                <a:spcPct val="90000"/>
              </a:lnSpc>
              <a:spcBef>
                <a:spcPts val="1000"/>
              </a:spcBef>
              <a:buFont typeface="+mj-lt"/>
              <a:buAutoNum type="arabicPeriod"/>
            </a:pPr>
            <a:r>
              <a:rPr lang="en-US" sz="2800">
                <a:solidFill>
                  <a:prstClr val="black"/>
                </a:solidFill>
                <a:latin typeface="Cambria" panose="02040503050406030204" pitchFamily="18" charset="0"/>
              </a:rPr>
              <a:t>Để biểu thức rõ ràng và thực hiện việc định trị đúng, nên dùng cặp dấu ngoặc  tròn () bao quanh các biểu thức con của biểu thức.</a:t>
            </a:r>
          </a:p>
        </p:txBody>
      </p:sp>
    </p:spTree>
    <p:extLst>
      <p:ext uri="{BB962C8B-B14F-4D97-AF65-F5344CB8AC3E}">
        <p14:creationId xmlns:p14="http://schemas.microsoft.com/office/powerpoint/2010/main" val="4217567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Biểu thức</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5</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lvl="0" indent="-514350">
              <a:lnSpc>
                <a:spcPct val="90000"/>
              </a:lnSpc>
              <a:spcBef>
                <a:spcPts val="1000"/>
              </a:spcBef>
              <a:buFont typeface="+mj-lt"/>
              <a:buAutoNum type="arabicPeriod"/>
            </a:pPr>
            <a:r>
              <a:rPr lang="pl-PL" sz="2800">
                <a:solidFill>
                  <a:prstClr val="black"/>
                </a:solidFill>
                <a:latin typeface="Cambria" panose="02040503050406030204" pitchFamily="18" charset="0"/>
              </a:rPr>
              <a:t>Ví d</a:t>
            </a:r>
            <a:r>
              <a:rPr lang="en-US" sz="2800">
                <a:solidFill>
                  <a:prstClr val="black"/>
                </a:solidFill>
                <a:latin typeface="Cambria" panose="02040503050406030204" pitchFamily="18" charset="0"/>
              </a:rPr>
              <a:t>ụ</a:t>
            </a:r>
            <a:r>
              <a:rPr lang="pl-PL" sz="2800">
                <a:solidFill>
                  <a:prstClr val="black"/>
                </a:solidFill>
                <a:latin typeface="Cambria" panose="02040503050406030204" pitchFamily="18" charset="0"/>
              </a:rPr>
              <a:t>: </a:t>
            </a:r>
            <a:r>
              <a:rPr lang="en-US" sz="2800">
                <a:solidFill>
                  <a:prstClr val="black"/>
                </a:solidFill>
                <a:latin typeface="Cambria" panose="02040503050406030204" pitchFamily="18" charset="0"/>
              </a:rPr>
              <a:t>đị</a:t>
            </a:r>
            <a:r>
              <a:rPr lang="pl-PL" sz="2800">
                <a:solidFill>
                  <a:prstClr val="black"/>
                </a:solidFill>
                <a:latin typeface="Cambria" panose="02040503050406030204" pitchFamily="18" charset="0"/>
              </a:rPr>
              <a:t>nh tr</a:t>
            </a:r>
            <a:r>
              <a:rPr lang="en-US" sz="2800">
                <a:solidFill>
                  <a:prstClr val="black"/>
                </a:solidFill>
                <a:latin typeface="Cambria" panose="02040503050406030204" pitchFamily="18" charset="0"/>
              </a:rPr>
              <a:t>ị</a:t>
            </a:r>
            <a:r>
              <a:rPr lang="pl-PL" sz="2800">
                <a:solidFill>
                  <a:prstClr val="black"/>
                </a:solidFill>
                <a:latin typeface="Cambria" panose="02040503050406030204" pitchFamily="18" charset="0"/>
              </a:rPr>
              <a:t> bi</a:t>
            </a:r>
            <a:r>
              <a:rPr lang="en-US" sz="2800">
                <a:solidFill>
                  <a:prstClr val="black"/>
                </a:solidFill>
                <a:latin typeface="Cambria" panose="02040503050406030204" pitchFamily="18" charset="0"/>
              </a:rPr>
              <a:t>ể</a:t>
            </a:r>
            <a:r>
              <a:rPr lang="pl-PL" sz="2800">
                <a:solidFill>
                  <a:prstClr val="black"/>
                </a:solidFill>
                <a:latin typeface="Cambria" panose="02040503050406030204" pitchFamily="18" charset="0"/>
              </a:rPr>
              <a:t>u th</a:t>
            </a:r>
            <a:r>
              <a:rPr lang="en-US" sz="2800">
                <a:solidFill>
                  <a:prstClr val="black"/>
                </a:solidFill>
                <a:latin typeface="Cambria" panose="02040503050406030204" pitchFamily="18" charset="0"/>
              </a:rPr>
              <a:t>ứ</a:t>
            </a:r>
            <a:r>
              <a:rPr lang="pl-PL" sz="2800">
                <a:solidFill>
                  <a:prstClr val="black"/>
                </a:solidFill>
                <a:latin typeface="Cambria" panose="02040503050406030204" pitchFamily="18" charset="0"/>
              </a:rPr>
              <a:t>c sau: </a:t>
            </a:r>
            <a:endParaRPr lang="en-US" sz="2800">
              <a:solidFill>
                <a:prstClr val="black"/>
              </a:solidFill>
              <a:latin typeface="Cambria" panose="02040503050406030204" pitchFamily="18" charset="0"/>
            </a:endParaRPr>
          </a:p>
          <a:p>
            <a:pPr marL="514350" lvl="0" indent="-514350" algn="ctr">
              <a:lnSpc>
                <a:spcPct val="90000"/>
              </a:lnSpc>
              <a:spcBef>
                <a:spcPts val="1000"/>
              </a:spcBef>
              <a:buNone/>
            </a:pPr>
            <a:r>
              <a:rPr lang="pl-PL" sz="2800">
                <a:solidFill>
                  <a:prstClr val="black"/>
                </a:solidFill>
                <a:latin typeface="Cambria" panose="02040503050406030204" pitchFamily="18" charset="0"/>
              </a:rPr>
              <a:t>result = x * y - z % 10 + w/2;</a:t>
            </a:r>
            <a:endParaRPr lang="en-US" sz="2800">
              <a:solidFill>
                <a:prstClr val="black"/>
              </a:solidFill>
              <a:latin typeface="Cambria" panose="02040503050406030204" pitchFamily="18" charset="0"/>
            </a:endParaRPr>
          </a:p>
          <a:p>
            <a:pPr marL="514350" lvl="0" indent="-514350" algn="ctr">
              <a:lnSpc>
                <a:spcPct val="90000"/>
              </a:lnSpc>
              <a:spcBef>
                <a:spcPts val="1000"/>
              </a:spcBef>
              <a:buNone/>
            </a:pPr>
            <a:endParaRPr lang="en-US" sz="2800">
              <a:solidFill>
                <a:prstClr val="black"/>
              </a:solidFill>
              <a:latin typeface="Cambria" panose="02040503050406030204" pitchFamily="18" charset="0"/>
            </a:endParaRPr>
          </a:p>
        </p:txBody>
      </p:sp>
      <p:pic>
        <p:nvPicPr>
          <p:cNvPr id="10" name="Picture 2">
            <a:extLst>
              <a:ext uri="{FF2B5EF4-FFF2-40B4-BE49-F238E27FC236}">
                <a16:creationId xmlns:a16="http://schemas.microsoft.com/office/drawing/2014/main" id="{860FA1FF-C96C-47E4-BDA6-E72E477C2D27}"/>
              </a:ext>
            </a:extLst>
          </p:cNvPr>
          <p:cNvPicPr>
            <a:picLocks noChangeAspect="1" noChangeArrowheads="1"/>
          </p:cNvPicPr>
          <p:nvPr/>
        </p:nvPicPr>
        <p:blipFill>
          <a:blip r:embed="rId3"/>
          <a:srcRect/>
          <a:stretch>
            <a:fillRect/>
          </a:stretch>
        </p:blipFill>
        <p:spPr bwMode="auto">
          <a:xfrm>
            <a:off x="4572000" y="2270328"/>
            <a:ext cx="4038600" cy="4054272"/>
          </a:xfrm>
          <a:prstGeom prst="rect">
            <a:avLst/>
          </a:prstGeom>
          <a:noFill/>
          <a:ln w="9525">
            <a:noFill/>
            <a:miter lim="800000"/>
            <a:headEnd/>
            <a:tailEnd/>
          </a:ln>
          <a:effectLst/>
        </p:spPr>
      </p:pic>
      <p:sp>
        <p:nvSpPr>
          <p:cNvPr id="11" name="Down Arrow 5">
            <a:extLst>
              <a:ext uri="{FF2B5EF4-FFF2-40B4-BE49-F238E27FC236}">
                <a16:creationId xmlns:a16="http://schemas.microsoft.com/office/drawing/2014/main" id="{C9699357-C8D3-472B-8BD6-39075ABDF4A8}"/>
              </a:ext>
            </a:extLst>
          </p:cNvPr>
          <p:cNvSpPr/>
          <p:nvPr/>
        </p:nvSpPr>
        <p:spPr>
          <a:xfrm>
            <a:off x="3581400" y="2385260"/>
            <a:ext cx="990600" cy="3657600"/>
          </a:xfrm>
          <a:prstGeom prst="downArrow">
            <a:avLst>
              <a:gd name="adj1" fmla="val 36014"/>
              <a:gd name="adj2" fmla="val 48601"/>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a:t>Thứ tự định trị biểu thức</a:t>
            </a:r>
          </a:p>
        </p:txBody>
      </p:sp>
    </p:spTree>
    <p:extLst>
      <p:ext uri="{BB962C8B-B14F-4D97-AF65-F5344CB8AC3E}">
        <p14:creationId xmlns:p14="http://schemas.microsoft.com/office/powerpoint/2010/main" val="3912901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Biểu thức</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6</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lvl="0" indent="-514350" algn="just">
              <a:lnSpc>
                <a:spcPct val="90000"/>
              </a:lnSpc>
              <a:spcBef>
                <a:spcPts val="1000"/>
              </a:spcBef>
              <a:buFont typeface="+mj-lt"/>
              <a:buAutoNum type="arabicPeriod"/>
            </a:pPr>
            <a:r>
              <a:rPr lang="en-US" sz="2800">
                <a:solidFill>
                  <a:prstClr val="black"/>
                </a:solidFill>
                <a:latin typeface="Cambria" panose="02040503050406030204" pitchFamily="18" charset="0"/>
              </a:rPr>
              <a:t>Khi các hằng và biến của những kiểu khác nhau  tồn tại trong một biểu thức, giá trị của chúng phải được chuyển thành cùng kiểu trước khi các phép toán giửa chúng được thực hiện. </a:t>
            </a:r>
          </a:p>
          <a:p>
            <a:pPr marL="514350" lvl="0" indent="-514350" algn="just">
              <a:lnSpc>
                <a:spcPct val="90000"/>
              </a:lnSpc>
              <a:spcBef>
                <a:spcPts val="1000"/>
              </a:spcBef>
              <a:buFont typeface="+mj-lt"/>
              <a:buAutoNum type="arabicPeriod"/>
            </a:pPr>
            <a:r>
              <a:rPr lang="en-US" sz="2800">
                <a:solidFill>
                  <a:prstClr val="black"/>
                </a:solidFill>
                <a:latin typeface="Cambria" panose="02040503050406030204" pitchFamily="18" charset="0"/>
              </a:rPr>
              <a:t>Trình biên dịch sẽ thực hiện việc chuyển kiểu (convert) tự động đến kiểu của toán hạng có kiểu lớn nhất. Việc chuyển kiểu này gọi là thăng cấp kiểu (type promotion). </a:t>
            </a:r>
          </a:p>
        </p:txBody>
      </p:sp>
    </p:spTree>
    <p:extLst>
      <p:ext uri="{BB962C8B-B14F-4D97-AF65-F5344CB8AC3E}">
        <p14:creationId xmlns:p14="http://schemas.microsoft.com/office/powerpoint/2010/main" val="646144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Biểu thức</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7</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lvl="0" indent="-514350">
              <a:lnSpc>
                <a:spcPct val="90000"/>
              </a:lnSpc>
              <a:spcBef>
                <a:spcPts val="1000"/>
              </a:spcBef>
              <a:buFont typeface="+mj-lt"/>
              <a:buAutoNum type="arabicPeriod"/>
            </a:pPr>
            <a:r>
              <a:rPr lang="en-US" sz="2800">
                <a:solidFill>
                  <a:prstClr val="black"/>
                </a:solidFill>
                <a:latin typeface="Cambria" panose="02040503050406030204" pitchFamily="18" charset="0"/>
              </a:rPr>
              <a:t>Ví dụ: </a:t>
            </a:r>
          </a:p>
          <a:p>
            <a:pPr marL="971550" lvl="1" indent="-514350">
              <a:lnSpc>
                <a:spcPct val="90000"/>
              </a:lnSpc>
              <a:spcBef>
                <a:spcPts val="500"/>
              </a:spcBef>
              <a:buNone/>
            </a:pPr>
            <a:r>
              <a:rPr lang="en-US">
                <a:solidFill>
                  <a:prstClr val="black"/>
                </a:solidFill>
                <a:latin typeface="Cambria" panose="02040503050406030204" pitchFamily="18" charset="0"/>
              </a:rPr>
              <a:t>char ch;</a:t>
            </a:r>
          </a:p>
          <a:p>
            <a:pPr marL="971550" lvl="1" indent="-514350">
              <a:lnSpc>
                <a:spcPct val="90000"/>
              </a:lnSpc>
              <a:spcBef>
                <a:spcPts val="500"/>
              </a:spcBef>
              <a:buNone/>
            </a:pPr>
            <a:r>
              <a:rPr lang="en-US">
                <a:solidFill>
                  <a:prstClr val="black"/>
                </a:solidFill>
                <a:latin typeface="Cambria" panose="02040503050406030204" pitchFamily="18" charset="0"/>
              </a:rPr>
              <a:t>int i; </a:t>
            </a:r>
          </a:p>
          <a:p>
            <a:pPr marL="971550" lvl="1" indent="-514350">
              <a:lnSpc>
                <a:spcPct val="90000"/>
              </a:lnSpc>
              <a:spcBef>
                <a:spcPts val="500"/>
              </a:spcBef>
              <a:buNone/>
            </a:pPr>
            <a:r>
              <a:rPr lang="en-US">
                <a:solidFill>
                  <a:prstClr val="black"/>
                </a:solidFill>
                <a:latin typeface="Cambria" panose="02040503050406030204" pitchFamily="18" charset="0"/>
              </a:rPr>
              <a:t>float f; </a:t>
            </a:r>
          </a:p>
          <a:p>
            <a:pPr marL="971550" lvl="1" indent="-514350">
              <a:lnSpc>
                <a:spcPct val="90000"/>
              </a:lnSpc>
              <a:spcBef>
                <a:spcPts val="500"/>
              </a:spcBef>
              <a:buNone/>
            </a:pPr>
            <a:r>
              <a:rPr lang="en-US">
                <a:solidFill>
                  <a:prstClr val="black"/>
                </a:solidFill>
                <a:latin typeface="Cambria" panose="02040503050406030204" pitchFamily="18" charset="0"/>
              </a:rPr>
              <a:t>double d; </a:t>
            </a:r>
          </a:p>
        </p:txBody>
      </p:sp>
      <p:pic>
        <p:nvPicPr>
          <p:cNvPr id="10" name="Picture 2">
            <a:extLst>
              <a:ext uri="{FF2B5EF4-FFF2-40B4-BE49-F238E27FC236}">
                <a16:creationId xmlns:a16="http://schemas.microsoft.com/office/drawing/2014/main" id="{95153CEB-20E3-46E5-B791-F7E26B5D4AC1}"/>
              </a:ext>
            </a:extLst>
          </p:cNvPr>
          <p:cNvPicPr>
            <a:picLocks noChangeAspect="1" noChangeArrowheads="1"/>
          </p:cNvPicPr>
          <p:nvPr/>
        </p:nvPicPr>
        <p:blipFill>
          <a:blip r:embed="rId3"/>
          <a:srcRect/>
          <a:stretch>
            <a:fillRect/>
          </a:stretch>
        </p:blipFill>
        <p:spPr bwMode="auto">
          <a:xfrm>
            <a:off x="3810000" y="1262062"/>
            <a:ext cx="5220905" cy="4876800"/>
          </a:xfrm>
          <a:prstGeom prst="rect">
            <a:avLst/>
          </a:prstGeom>
          <a:noFill/>
          <a:ln w="9525">
            <a:noFill/>
            <a:miter lim="800000"/>
            <a:headEnd/>
            <a:tailEnd/>
          </a:ln>
          <a:effectLst/>
        </p:spPr>
      </p:pic>
    </p:spTree>
    <p:extLst>
      <p:ext uri="{BB962C8B-B14F-4D97-AF65-F5344CB8AC3E}">
        <p14:creationId xmlns:p14="http://schemas.microsoft.com/office/powerpoint/2010/main" val="2134930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a:spLocks noChangeArrowheads="1"/>
          </p:cNvSpPr>
          <p:nvPr/>
        </p:nvSpPr>
        <p:spPr bwMode="auto">
          <a:xfrm>
            <a:off x="4495800" y="2555117"/>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a:latin typeface="Cambria" panose="02040503050406030204" pitchFamily="18" charset="0"/>
                <a:cs typeface="Arial" charset="0"/>
              </a:rPr>
              <a:t>END</a:t>
            </a:r>
          </a:p>
        </p:txBody>
      </p:sp>
      <p:pic>
        <p:nvPicPr>
          <p:cNvPr id="8" name="Picture 2" descr="Image result for min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1" y="3611303"/>
            <a:ext cx="2181225" cy="23431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minion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8200" y="2310736"/>
            <a:ext cx="1905000" cy="1905002"/>
          </a:xfrm>
          <a:prstGeom prst="rect">
            <a:avLst/>
          </a:prstGeom>
          <a:noFill/>
          <a:extLst>
            <a:ext uri="{909E8E84-426E-40DD-AFC4-6F175D3DCCD1}">
              <a14:hiddenFill xmlns:a14="http://schemas.microsoft.com/office/drawing/2010/main">
                <a:solidFill>
                  <a:srgbClr val="FFFFFF"/>
                </a:solidFill>
              </a14:hiddenFill>
            </a:ext>
          </a:extLst>
        </p:spPr>
      </p:pic>
      <p:sp>
        <p:nvSpPr>
          <p:cNvPr id="10" name="Cloud Callout 9"/>
          <p:cNvSpPr/>
          <p:nvPr/>
        </p:nvSpPr>
        <p:spPr>
          <a:xfrm>
            <a:off x="7010400" y="533400"/>
            <a:ext cx="1714500" cy="1745064"/>
          </a:xfrm>
          <a:prstGeom prst="cloudCallout">
            <a:avLst>
              <a:gd name="adj1" fmla="val 45968"/>
              <a:gd name="adj2" fmla="val 9235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a:latin typeface="Cambria" panose="02040503050406030204" pitchFamily="18" charset="0"/>
              </a:rPr>
              <a:t>Hey! Coding is easy!</a:t>
            </a:r>
          </a:p>
        </p:txBody>
      </p:sp>
      <p:sp>
        <p:nvSpPr>
          <p:cNvPr id="4" name="Slide Number Placeholder 3"/>
          <p:cNvSpPr>
            <a:spLocks noGrp="1"/>
          </p:cNvSpPr>
          <p:nvPr>
            <p:ph type="sldNum" sz="quarter" idx="12"/>
          </p:nvPr>
        </p:nvSpPr>
        <p:spPr/>
        <p:txBody>
          <a:bodyPr/>
          <a:lstStyle/>
          <a:p>
            <a:r>
              <a:rPr lang="en-US"/>
              <a:t>Trang </a:t>
            </a:r>
            <a:fld id="{99166BD8-DA3C-4BE0-9C00-AA0485D1F6DE}" type="slidenum">
              <a:rPr lang="en-US" smtClean="0"/>
              <a:pPr/>
              <a:t>8</a:t>
            </a:fld>
            <a:endParaRPr lang="en-US"/>
          </a:p>
        </p:txBody>
      </p:sp>
    </p:spTree>
    <p:extLst>
      <p:ext uri="{BB962C8B-B14F-4D97-AF65-F5344CB8AC3E}">
        <p14:creationId xmlns:p14="http://schemas.microsoft.com/office/powerpoint/2010/main" val="40959804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1788</TotalTime>
  <Words>274</Words>
  <Application>Microsoft Office PowerPoint</Application>
  <PresentationFormat>Widescreen</PresentationFormat>
  <Paragraphs>42</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Cambria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cafe</cp:lastModifiedBy>
  <cp:revision>665</cp:revision>
  <dcterms:created xsi:type="dcterms:W3CDTF">2011-04-06T04:04:31Z</dcterms:created>
  <dcterms:modified xsi:type="dcterms:W3CDTF">2018-02-18T17:41:03Z</dcterms:modified>
</cp:coreProperties>
</file>