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62" r:id="rId4"/>
    <p:sldId id="281" r:id="rId5"/>
    <p:sldId id="270" r:id="rId6"/>
    <p:sldId id="263" r:id="rId7"/>
    <p:sldId id="271" r:id="rId8"/>
    <p:sldId id="264" r:id="rId9"/>
    <p:sldId id="272" r:id="rId10"/>
    <p:sldId id="273" r:id="rId11"/>
    <p:sldId id="274" r:id="rId12"/>
    <p:sldId id="275" r:id="rId13"/>
    <p:sldId id="265" r:id="rId14"/>
    <p:sldId id="276" r:id="rId15"/>
    <p:sldId id="277" r:id="rId16"/>
    <p:sldId id="278" r:id="rId17"/>
    <p:sldId id="266" r:id="rId18"/>
    <p:sldId id="279" r:id="rId19"/>
    <p:sldId id="267" r:id="rId20"/>
    <p:sldId id="268" r:id="rId21"/>
    <p:sldId id="280" r:id="rId22"/>
    <p:sldId id="26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186393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353559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3063938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85677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3545220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1719441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356648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121397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265685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31968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799059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82089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442019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215053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95602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400790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382264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1198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56269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82779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81294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Các toán tử trong C++</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 và --</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mj-lt"/>
              <a:buAutoNum type="arabicPeriod"/>
            </a:pPr>
            <a:r>
              <a:rPr lang="en-US" sz="2800" b="1" i="1">
                <a:solidFill>
                  <a:srgbClr val="C00000"/>
                </a:solidFill>
                <a:latin typeface="Cambria" panose="02040503050406030204" pitchFamily="18" charset="0"/>
              </a:rPr>
              <a:t>Hậu tố (postfix): </a:t>
            </a:r>
            <a:r>
              <a:rPr lang="en-US" sz="2800">
                <a:solidFill>
                  <a:prstClr val="black"/>
                </a:solidFill>
                <a:latin typeface="Cambria" panose="02040503050406030204" pitchFamily="18" charset="0"/>
              </a:rPr>
              <a:t>Toán tử </a:t>
            </a:r>
            <a:r>
              <a:rPr lang="en-US" sz="2800" b="1">
                <a:solidFill>
                  <a:prstClr val="black"/>
                </a:solidFill>
                <a:latin typeface="Cambria" panose="02040503050406030204" pitchFamily="18" charset="0"/>
              </a:rPr>
              <a:t>++/-- </a:t>
            </a:r>
            <a:r>
              <a:rPr lang="en-US" sz="2800">
                <a:solidFill>
                  <a:prstClr val="black"/>
                </a:solidFill>
                <a:latin typeface="Cambria" panose="02040503050406030204" pitchFamily="18" charset="0"/>
              </a:rPr>
              <a:t>đặt sau toán hạng, giá trị trong toán hạng được tăng/giảm sau khi đã tính toán.</a:t>
            </a:r>
          </a:p>
          <a:p>
            <a:pPr marL="514350" lvl="0" indent="-514350">
              <a:lnSpc>
                <a:spcPct val="90000"/>
              </a:lnSpc>
              <a:spcBef>
                <a:spcPts val="1000"/>
              </a:spcBef>
              <a:buFont typeface="+mj-lt"/>
              <a:buAutoNum type="arabicPeriod"/>
            </a:pPr>
            <a:r>
              <a:rPr lang="en-US" sz="2800" u="sng">
                <a:solidFill>
                  <a:prstClr val="black"/>
                </a:solidFill>
                <a:latin typeface="Cambria" panose="02040503050406030204" pitchFamily="18" charset="0"/>
              </a:rPr>
              <a:t>Ví dụ</a:t>
            </a:r>
            <a:r>
              <a:rPr lang="en-US" sz="2800" b="1" i="1">
                <a:solidFill>
                  <a:prstClr val="black"/>
                </a:solidFill>
                <a:latin typeface="Cambria" panose="02040503050406030204" pitchFamily="18" charset="0"/>
              </a:rPr>
              <a:t>:</a:t>
            </a:r>
          </a:p>
          <a:p>
            <a:pPr marL="514350" lvl="0" indent="-514350">
              <a:lnSpc>
                <a:spcPct val="90000"/>
              </a:lnSpc>
              <a:spcBef>
                <a:spcPts val="1000"/>
              </a:spcBef>
              <a:buNone/>
            </a:pPr>
            <a:r>
              <a:rPr lang="en-US" sz="2800" b="1" i="1">
                <a:solidFill>
                  <a:prstClr val="black"/>
                </a:solidFill>
                <a:latin typeface="Cambria" panose="02040503050406030204" pitchFamily="18" charset="0"/>
              </a:rPr>
              <a:t>	</a:t>
            </a:r>
            <a:r>
              <a:rPr lang="en-US" sz="2800">
                <a:solidFill>
                  <a:prstClr val="black"/>
                </a:solidFill>
                <a:latin typeface="Cambria" panose="02040503050406030204" pitchFamily="18" charset="0"/>
              </a:rPr>
              <a:t>B=3;</a:t>
            </a:r>
            <a:br>
              <a:rPr lang="en-US" sz="2800">
                <a:solidFill>
                  <a:prstClr val="black"/>
                </a:solidFill>
                <a:latin typeface="Cambria" panose="02040503050406030204" pitchFamily="18" charset="0"/>
              </a:rPr>
            </a:br>
            <a:r>
              <a:rPr lang="en-US" sz="2800">
                <a:solidFill>
                  <a:prstClr val="black"/>
                </a:solidFill>
                <a:latin typeface="Cambria" panose="02040503050406030204" pitchFamily="18" charset="0"/>
              </a:rPr>
              <a:t>A=B++;</a:t>
            </a:r>
            <a:br>
              <a:rPr lang="en-US" sz="2800">
                <a:solidFill>
                  <a:prstClr val="black"/>
                </a:solidFill>
                <a:latin typeface="Cambria" panose="02040503050406030204" pitchFamily="18" charset="0"/>
              </a:rPr>
            </a:br>
            <a:r>
              <a:rPr lang="en-US" sz="2800">
                <a:solidFill>
                  <a:prstClr val="black"/>
                </a:solidFill>
                <a:latin typeface="Cambria" panose="02040503050406030204" pitchFamily="18" charset="0"/>
              </a:rPr>
              <a:t>Kết quả: A chứa giá trị 3, B chứa giá trị 4 </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429289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 và --</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en-US" sz="2800">
                <a:solidFill>
                  <a:prstClr val="black"/>
                </a:solidFill>
                <a:latin typeface="Cambria" panose="02040503050406030204" pitchFamily="18" charset="0"/>
              </a:rPr>
              <a:t>Ví dụ:</a:t>
            </a:r>
          </a:p>
          <a:p>
            <a:pPr marL="971550" lvl="1" indent="-514350">
              <a:lnSpc>
                <a:spcPct val="90000"/>
              </a:lnSpc>
              <a:spcBef>
                <a:spcPts val="500"/>
              </a:spcBef>
              <a:buNone/>
            </a:pPr>
            <a:r>
              <a:rPr lang="en-US">
                <a:solidFill>
                  <a:prstClr val="black"/>
                </a:solidFill>
                <a:latin typeface="Cambria" panose="02040503050406030204" pitchFamily="18" charset="0"/>
              </a:rPr>
              <a:t>int x = 100; </a:t>
            </a:r>
          </a:p>
          <a:p>
            <a:pPr marL="971550" lvl="1" indent="-514350">
              <a:lnSpc>
                <a:spcPct val="90000"/>
              </a:lnSpc>
              <a:spcBef>
                <a:spcPts val="500"/>
              </a:spcBef>
              <a:buNone/>
            </a:pPr>
            <a:r>
              <a:rPr lang="en-US">
                <a:solidFill>
                  <a:prstClr val="black"/>
                </a:solidFill>
                <a:latin typeface="Cambria" panose="02040503050406030204" pitchFamily="18" charset="0"/>
              </a:rPr>
              <a:t>int n,m; </a:t>
            </a:r>
          </a:p>
          <a:p>
            <a:pPr marL="971550" lvl="1" indent="-514350">
              <a:lnSpc>
                <a:spcPct val="90000"/>
              </a:lnSpc>
              <a:spcBef>
                <a:spcPts val="500"/>
              </a:spcBef>
              <a:buNone/>
            </a:pPr>
            <a:r>
              <a:rPr lang="en-US">
                <a:solidFill>
                  <a:prstClr val="black"/>
                </a:solidFill>
                <a:latin typeface="Cambria" panose="02040503050406030204" pitchFamily="18" charset="0"/>
              </a:rPr>
              <a:t>n = ++x + 1; // n sẽ có giá trị là 102 (1) </a:t>
            </a:r>
          </a:p>
          <a:p>
            <a:pPr marL="971550" lvl="1" indent="-514350">
              <a:lnSpc>
                <a:spcPct val="90000"/>
              </a:lnSpc>
              <a:spcBef>
                <a:spcPts val="500"/>
              </a:spcBef>
              <a:buNone/>
            </a:pPr>
            <a:r>
              <a:rPr lang="en-US">
                <a:solidFill>
                  <a:prstClr val="black"/>
                </a:solidFill>
                <a:latin typeface="Cambria" panose="02040503050406030204" pitchFamily="18" charset="0"/>
              </a:rPr>
              <a:t>n = x++ + 1; // n sẽ có giá trị là 101 (2) </a:t>
            </a:r>
          </a:p>
          <a:p>
            <a:pPr marL="514350" lvl="0" indent="-514350">
              <a:lnSpc>
                <a:spcPct val="90000"/>
              </a:lnSpc>
              <a:spcBef>
                <a:spcPts val="1000"/>
              </a:spcBef>
              <a:buFont typeface="+mj-lt"/>
              <a:buAutoNum type="arabicPeriod"/>
            </a:pPr>
            <a:r>
              <a:rPr lang="en-US" sz="2800">
                <a:solidFill>
                  <a:prstClr val="black"/>
                </a:solidFill>
                <a:latin typeface="Cambria" panose="02040503050406030204" pitchFamily="18" charset="0"/>
              </a:rPr>
              <a:t>Sau lệnh (1), (2) thì x có giá trị là 101 </a:t>
            </a:r>
          </a:p>
          <a:p>
            <a:pPr marL="971550" lvl="1" indent="-514350">
              <a:lnSpc>
                <a:spcPct val="90000"/>
              </a:lnSpc>
              <a:spcBef>
                <a:spcPts val="500"/>
              </a:spcBef>
              <a:buNone/>
            </a:pPr>
            <a:r>
              <a:rPr lang="en-US">
                <a:solidFill>
                  <a:prstClr val="black"/>
                </a:solidFill>
                <a:latin typeface="Cambria" panose="02040503050406030204" pitchFamily="18" charset="0"/>
              </a:rPr>
              <a:t>m = --x + 1; // m sẽ có giá trị là 100 (3) </a:t>
            </a:r>
          </a:p>
          <a:p>
            <a:pPr marL="971550" lvl="1" indent="-514350">
              <a:lnSpc>
                <a:spcPct val="90000"/>
              </a:lnSpc>
              <a:spcBef>
                <a:spcPts val="500"/>
              </a:spcBef>
              <a:buNone/>
            </a:pPr>
            <a:r>
              <a:rPr lang="en-US">
                <a:solidFill>
                  <a:prstClr val="black"/>
                </a:solidFill>
                <a:latin typeface="Cambria" panose="02040503050406030204" pitchFamily="18" charset="0"/>
              </a:rPr>
              <a:t>m = x-- + 1; // m sẽ có giá trị 101 (4) </a:t>
            </a:r>
          </a:p>
          <a:p>
            <a:pPr marL="514350" lvl="0" indent="-514350">
              <a:lnSpc>
                <a:spcPct val="90000"/>
              </a:lnSpc>
              <a:spcBef>
                <a:spcPts val="1000"/>
              </a:spcBef>
              <a:buFont typeface="+mj-lt"/>
              <a:buAutoNum type="arabicPeriod"/>
            </a:pPr>
            <a:r>
              <a:rPr lang="en-US" sz="2800">
                <a:solidFill>
                  <a:prstClr val="black"/>
                </a:solidFill>
                <a:latin typeface="Cambria" panose="02040503050406030204" pitchFamily="18" charset="0"/>
              </a:rPr>
              <a:t>Sau lệnh (3), (4) thì x có giá trị là 99 </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414027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 và --</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Font typeface="+mj-lt"/>
              <a:buAutoNum type="arabicPeriod"/>
            </a:pPr>
            <a:r>
              <a:rPr lang="en-US" sz="2800">
                <a:solidFill>
                  <a:prstClr val="black"/>
                </a:solidFill>
                <a:latin typeface="Cambria" panose="02040503050406030204" pitchFamily="18" charset="0"/>
              </a:rPr>
              <a:t>Khi các toán tử số học xuất hiện trong một biểu thức, thì độ ưu tiên thực hiện như sau:</a:t>
            </a:r>
          </a:p>
          <a:p>
            <a:pPr marL="514350" lvl="0" indent="-514350">
              <a:lnSpc>
                <a:spcPct val="90000"/>
              </a:lnSpc>
              <a:spcBef>
                <a:spcPts val="1000"/>
              </a:spcBef>
              <a:buNone/>
            </a:pPr>
            <a:endParaRPr lang="en-US" sz="2800">
              <a:solidFill>
                <a:prstClr val="black"/>
              </a:solidFill>
              <a:latin typeface="Cambria" panose="02040503050406030204" pitchFamily="18" charset="0"/>
            </a:endParaRPr>
          </a:p>
        </p:txBody>
      </p:sp>
      <p:graphicFrame>
        <p:nvGraphicFramePr>
          <p:cNvPr id="10" name="Table 9">
            <a:extLst>
              <a:ext uri="{FF2B5EF4-FFF2-40B4-BE49-F238E27FC236}">
                <a16:creationId xmlns:a16="http://schemas.microsoft.com/office/drawing/2014/main" id="{865DE670-6D11-45B0-AA2A-345A675F0EBF}"/>
              </a:ext>
            </a:extLst>
          </p:cNvPr>
          <p:cNvGraphicFramePr>
            <a:graphicFrameLocks noGrp="1"/>
          </p:cNvGraphicFramePr>
          <p:nvPr>
            <p:extLst>
              <p:ext uri="{D42A27DB-BD31-4B8C-83A1-F6EECF244321}">
                <p14:modId xmlns:p14="http://schemas.microsoft.com/office/powerpoint/2010/main" val="3318156590"/>
              </p:ext>
            </p:extLst>
          </p:nvPr>
        </p:nvGraphicFramePr>
        <p:xfrm>
          <a:off x="2296476" y="1981200"/>
          <a:ext cx="4953000" cy="3081428"/>
        </p:xfrm>
        <a:graphic>
          <a:graphicData uri="http://schemas.openxmlformats.org/drawingml/2006/table">
            <a:tbl>
              <a:tblPr/>
              <a:tblGrid>
                <a:gridCol w="2438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9329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Toán</a:t>
                      </a:r>
                      <a:r>
                        <a:rPr lang="en-US" sz="2800" baseline="0">
                          <a:latin typeface="Tahoma" pitchFamily="34" charset="0"/>
                          <a:ea typeface="Times New Roman"/>
                          <a:cs typeface="Tahoma" pitchFamily="34" charset="0"/>
                        </a:rPr>
                        <a:t> tử</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Độ ưu</a:t>
                      </a:r>
                      <a:r>
                        <a:rPr lang="en-US" sz="2800" baseline="0">
                          <a:latin typeface="Tahoma" pitchFamily="34" charset="0"/>
                          <a:ea typeface="Times New Roman"/>
                          <a:cs typeface="Tahoma" pitchFamily="34" charset="0"/>
                        </a:rPr>
                        <a:t> tiên</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367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cs typeface="Tahoma" pitchFamily="34" charset="0"/>
                        </a:rPr>
                        <a:t>++   – – </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6367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cs typeface="Tahoma" pitchFamily="34" charset="0"/>
                        </a:rPr>
                        <a:t> – (dấu âm) </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6367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cs typeface="Tahoma" pitchFamily="34" charset="0"/>
                        </a:rPr>
                        <a:t>*    /    % </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6367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cs typeface="Tahoma" pitchFamily="34" charset="0"/>
                        </a:rPr>
                        <a:t> +    – </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636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pt-BR" sz="2800" b="1"/>
                <a:t>Toán tử quan hệ &amp; luận lý</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800">
                <a:solidFill>
                  <a:prstClr val="black"/>
                </a:solidFill>
                <a:latin typeface="Cambria" panose="02040503050406030204" pitchFamily="18" charset="0"/>
              </a:rPr>
              <a:t>Toán tử quan hệ được định trị là true hoặc false. </a:t>
            </a:r>
          </a:p>
        </p:txBody>
      </p:sp>
      <p:graphicFrame>
        <p:nvGraphicFramePr>
          <p:cNvPr id="10" name="Group 1">
            <a:extLst>
              <a:ext uri="{FF2B5EF4-FFF2-40B4-BE49-F238E27FC236}">
                <a16:creationId xmlns:a16="http://schemas.microsoft.com/office/drawing/2014/main" id="{ED7825A9-4A6A-4B60-9E2C-3BBBC233C7E7}"/>
              </a:ext>
            </a:extLst>
          </p:cNvPr>
          <p:cNvGraphicFramePr>
            <a:graphicFrameLocks noGrp="1"/>
          </p:cNvGraphicFramePr>
          <p:nvPr>
            <p:extLst>
              <p:ext uri="{D42A27DB-BD31-4B8C-83A1-F6EECF244321}">
                <p14:modId xmlns:p14="http://schemas.microsoft.com/office/powerpoint/2010/main" val="2079878761"/>
              </p:ext>
            </p:extLst>
          </p:nvPr>
        </p:nvGraphicFramePr>
        <p:xfrm>
          <a:off x="685800" y="1752600"/>
          <a:ext cx="7772400" cy="4191002"/>
        </p:xfrm>
        <a:graphic>
          <a:graphicData uri="http://schemas.openxmlformats.org/drawingml/2006/table">
            <a:tbl>
              <a:tblPr/>
              <a:tblGrid>
                <a:gridCol w="1295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1023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Nina" pitchFamily="34" charset="0"/>
                          <a:cs typeface="Tahoma" pitchFamily="34" charset="0"/>
                        </a:rPr>
                        <a:t>Toán tử</a:t>
                      </a:r>
                      <a:endParaRPr kumimoji="0" lang="en-US" sz="2400" b="0" i="0" u="none" strike="noStrike" cap="none" normalizeH="0" baseline="0">
                        <a:ln>
                          <a:noFill/>
                        </a:ln>
                        <a:solidFill>
                          <a:schemeClr val="tx1"/>
                        </a:solidFill>
                        <a:effectLst/>
                        <a:latin typeface="Nin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Nina" pitchFamily="34" charset="0"/>
                          <a:cs typeface="Tahoma" pitchFamily="34" charset="0"/>
                        </a:rPr>
                        <a:t>Tên</a:t>
                      </a:r>
                      <a:endParaRPr kumimoji="0" lang="en-US" sz="2400" b="0" i="0" u="none" strike="noStrike" cap="none" normalizeH="0" baseline="0">
                        <a:ln>
                          <a:noFill/>
                        </a:ln>
                        <a:solidFill>
                          <a:schemeClr val="tx1"/>
                        </a:solidFill>
                        <a:effectLst/>
                        <a:latin typeface="Nin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Nina" pitchFamily="34" charset="0"/>
                          <a:cs typeface="Tahoma" pitchFamily="34" charset="0"/>
                        </a:rPr>
                        <a:t>Ví dụ</a:t>
                      </a:r>
                      <a:endParaRPr kumimoji="0" lang="en-US" sz="2400" b="0" i="0" u="none" strike="noStrike" cap="none" normalizeH="0" baseline="0">
                        <a:ln>
                          <a:noFill/>
                        </a:ln>
                        <a:solidFill>
                          <a:schemeClr val="tx1"/>
                        </a:solidFill>
                        <a:effectLst/>
                        <a:latin typeface="Nin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527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bằng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5 </a:t>
                      </a:r>
                      <a:r>
                        <a:rPr kumimoji="0" lang="en-US" sz="2400" b="0" i="0" u="none" strike="noStrike" cap="none" normalizeH="0" baseline="0">
                          <a:ln>
                            <a:noFill/>
                          </a:ln>
                          <a:solidFill>
                            <a:srgbClr val="CC3300"/>
                          </a:solidFill>
                          <a:effectLst/>
                          <a:latin typeface="Nina" pitchFamily="34" charset="0"/>
                          <a:cs typeface="Tahoma" pitchFamily="34" charset="0"/>
                        </a:rPr>
                        <a:t>==</a:t>
                      </a:r>
                      <a:r>
                        <a:rPr kumimoji="0" lang="en-US" sz="2400" b="0" i="0" u="none" strike="noStrike" cap="none" normalizeH="0" baseline="0">
                          <a:ln>
                            <a:noFill/>
                          </a:ln>
                          <a:solidFill>
                            <a:schemeClr val="tx1"/>
                          </a:solidFill>
                          <a:effectLst/>
                          <a:latin typeface="Nina" pitchFamily="34" charset="0"/>
                          <a:cs typeface="Tahoma" pitchFamily="34" charset="0"/>
                        </a:rPr>
                        <a:t> 5 // kết quả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527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không bằng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5 </a:t>
                      </a:r>
                      <a:r>
                        <a:rPr kumimoji="0" lang="en-US" sz="2400" b="0" i="0" u="none" strike="noStrike" cap="none" normalizeH="0" baseline="0">
                          <a:ln>
                            <a:noFill/>
                          </a:ln>
                          <a:solidFill>
                            <a:srgbClr val="CC3300"/>
                          </a:solidFill>
                          <a:effectLst/>
                          <a:latin typeface="Nina" pitchFamily="34" charset="0"/>
                          <a:cs typeface="Tahoma" pitchFamily="34" charset="0"/>
                        </a:rPr>
                        <a:t>!=</a:t>
                      </a:r>
                      <a:r>
                        <a:rPr kumimoji="0" lang="en-US" sz="2400" b="0" i="0" u="none" strike="noStrike" cap="none" normalizeH="0" baseline="0">
                          <a:ln>
                            <a:noFill/>
                          </a:ln>
                          <a:solidFill>
                            <a:schemeClr val="tx1"/>
                          </a:solidFill>
                          <a:effectLst/>
                          <a:latin typeface="Nina" pitchFamily="34" charset="0"/>
                          <a:cs typeface="Tahoma" pitchFamily="34" charset="0"/>
                        </a:rPr>
                        <a:t> 5  // kết quả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27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nhỏ hơn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5 </a:t>
                      </a:r>
                      <a:r>
                        <a:rPr kumimoji="0" lang="en-US" sz="2400" b="0" i="0" u="none" strike="noStrike" cap="none" normalizeH="0" baseline="0">
                          <a:ln>
                            <a:noFill/>
                          </a:ln>
                          <a:solidFill>
                            <a:srgbClr val="CC3300"/>
                          </a:solidFill>
                          <a:effectLst/>
                          <a:latin typeface="Nina" pitchFamily="34" charset="0"/>
                          <a:cs typeface="Tahoma" pitchFamily="34" charset="0"/>
                        </a:rPr>
                        <a:t>&lt;</a:t>
                      </a:r>
                      <a:r>
                        <a:rPr kumimoji="0" lang="en-US" sz="2400" b="0" i="0" u="none" strike="noStrike" cap="none" normalizeH="0" baseline="0">
                          <a:ln>
                            <a:noFill/>
                          </a:ln>
                          <a:solidFill>
                            <a:schemeClr val="tx1"/>
                          </a:solidFill>
                          <a:effectLst/>
                          <a:latin typeface="Nina" pitchFamily="34" charset="0"/>
                          <a:cs typeface="Tahoma" pitchFamily="34" charset="0"/>
                        </a:rPr>
                        <a:t> 5.5 // kết quả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27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nhỏ hơn hoặc bằng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5 </a:t>
                      </a:r>
                      <a:r>
                        <a:rPr kumimoji="0" lang="en-US" sz="2400" b="0" i="0" u="none" strike="noStrike" cap="none" normalizeH="0" baseline="0">
                          <a:ln>
                            <a:noFill/>
                          </a:ln>
                          <a:solidFill>
                            <a:srgbClr val="CC3300"/>
                          </a:solidFill>
                          <a:effectLst/>
                          <a:latin typeface="Nina" pitchFamily="34" charset="0"/>
                          <a:cs typeface="Tahoma" pitchFamily="34" charset="0"/>
                        </a:rPr>
                        <a:t>&lt;=</a:t>
                      </a:r>
                      <a:r>
                        <a:rPr kumimoji="0" lang="en-US" sz="2400" b="0" i="0" u="none" strike="noStrike" cap="none" normalizeH="0" baseline="0">
                          <a:ln>
                            <a:noFill/>
                          </a:ln>
                          <a:solidFill>
                            <a:schemeClr val="tx1"/>
                          </a:solidFill>
                          <a:effectLst/>
                          <a:latin typeface="Nina" pitchFamily="34" charset="0"/>
                          <a:cs typeface="Tahoma" pitchFamily="34" charset="0"/>
                        </a:rPr>
                        <a:t> 5  // kết quả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527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lớn hơn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5 </a:t>
                      </a:r>
                      <a:r>
                        <a:rPr kumimoji="0" lang="en-US" sz="2400" b="0" i="0" u="none" strike="noStrike" cap="none" normalizeH="0" baseline="0">
                          <a:ln>
                            <a:noFill/>
                          </a:ln>
                          <a:solidFill>
                            <a:srgbClr val="CC3300"/>
                          </a:solidFill>
                          <a:effectLst/>
                          <a:latin typeface="Nina" pitchFamily="34" charset="0"/>
                          <a:cs typeface="Tahoma" pitchFamily="34" charset="0"/>
                        </a:rPr>
                        <a:t>&gt;</a:t>
                      </a:r>
                      <a:r>
                        <a:rPr kumimoji="0" lang="en-US" sz="2400" b="0" i="0" u="none" strike="noStrike" cap="none" normalizeH="0" baseline="0">
                          <a:ln>
                            <a:noFill/>
                          </a:ln>
                          <a:solidFill>
                            <a:schemeClr val="tx1"/>
                          </a:solidFill>
                          <a:effectLst/>
                          <a:latin typeface="Nina" pitchFamily="34" charset="0"/>
                          <a:cs typeface="Tahoma" pitchFamily="34" charset="0"/>
                        </a:rPr>
                        <a:t> 5.5 // kết quả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437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So sánh lớn hơn hoặc bằng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Nina" pitchFamily="34" charset="0"/>
                          <a:cs typeface="Tahoma" pitchFamily="34" charset="0"/>
                        </a:rPr>
                        <a:t>6.3 </a:t>
                      </a:r>
                      <a:r>
                        <a:rPr kumimoji="0" lang="en-US" sz="2400" b="0" i="0" u="none" strike="noStrike" cap="none" normalizeH="0" baseline="0">
                          <a:ln>
                            <a:noFill/>
                          </a:ln>
                          <a:solidFill>
                            <a:srgbClr val="CC3300"/>
                          </a:solidFill>
                          <a:effectLst/>
                          <a:latin typeface="Nina" pitchFamily="34" charset="0"/>
                          <a:cs typeface="Tahoma" pitchFamily="34" charset="0"/>
                        </a:rPr>
                        <a:t>&gt;=</a:t>
                      </a:r>
                      <a:r>
                        <a:rPr kumimoji="0" lang="en-US" sz="2400" b="0" i="0" u="none" strike="noStrike" cap="none" normalizeH="0" baseline="0">
                          <a:ln>
                            <a:noFill/>
                          </a:ln>
                          <a:solidFill>
                            <a:schemeClr val="tx1"/>
                          </a:solidFill>
                          <a:effectLst/>
                          <a:latin typeface="Nina" pitchFamily="34" charset="0"/>
                          <a:cs typeface="Tahoma" pitchFamily="34" charset="0"/>
                        </a:rPr>
                        <a:t> 5 //kết quả1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290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pt-BR" sz="2800" b="1"/>
                <a:t>Toán tử quan hệ &amp; luận lý</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800">
                <a:solidFill>
                  <a:prstClr val="black"/>
                </a:solidFill>
                <a:latin typeface="Cambria" panose="02040503050406030204" pitchFamily="18" charset="0"/>
              </a:rPr>
              <a:t>Toán tử luận lý:</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a:p>
            <a:pPr marL="0" lvl="0" indent="0">
              <a:lnSpc>
                <a:spcPct val="90000"/>
              </a:lnSpc>
              <a:spcBef>
                <a:spcPts val="1000"/>
              </a:spcBef>
              <a:buNone/>
            </a:pPr>
            <a:r>
              <a:rPr lang="en-US" sz="2800">
                <a:solidFill>
                  <a:prstClr val="black"/>
                </a:solidFill>
                <a:latin typeface="Cambria" panose="02040503050406030204" pitchFamily="18" charset="0"/>
              </a:rPr>
              <a:t>Bảng chân trị:</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graphicFrame>
        <p:nvGraphicFramePr>
          <p:cNvPr id="11" name="Group 2">
            <a:extLst>
              <a:ext uri="{FF2B5EF4-FFF2-40B4-BE49-F238E27FC236}">
                <a16:creationId xmlns:a16="http://schemas.microsoft.com/office/drawing/2014/main" id="{09F6972F-D079-4753-A85C-C845C18D1D91}"/>
              </a:ext>
            </a:extLst>
          </p:cNvPr>
          <p:cNvGraphicFramePr>
            <a:graphicFrameLocks noGrp="1"/>
          </p:cNvGraphicFramePr>
          <p:nvPr>
            <p:extLst>
              <p:ext uri="{D42A27DB-BD31-4B8C-83A1-F6EECF244321}">
                <p14:modId xmlns:p14="http://schemas.microsoft.com/office/powerpoint/2010/main" val="1303678787"/>
              </p:ext>
            </p:extLst>
          </p:nvPr>
        </p:nvGraphicFramePr>
        <p:xfrm>
          <a:off x="1107832" y="1758462"/>
          <a:ext cx="7772399" cy="1920240"/>
        </p:xfrm>
        <a:graphic>
          <a:graphicData uri="http://schemas.openxmlformats.org/drawingml/2006/table">
            <a:tbl>
              <a:tblPr/>
              <a:tblGrid>
                <a:gridCol w="1523999">
                  <a:extLst>
                    <a:ext uri="{9D8B030D-6E8A-4147-A177-3AD203B41FA5}">
                      <a16:colId xmlns:a16="http://schemas.microsoft.com/office/drawing/2014/main" val="20000"/>
                    </a:ext>
                  </a:extLst>
                </a:gridCol>
                <a:gridCol w="1510938">
                  <a:extLst>
                    <a:ext uri="{9D8B030D-6E8A-4147-A177-3AD203B41FA5}">
                      <a16:colId xmlns:a16="http://schemas.microsoft.com/office/drawing/2014/main" val="20001"/>
                    </a:ext>
                  </a:extLst>
                </a:gridCol>
                <a:gridCol w="4737462">
                  <a:extLst>
                    <a:ext uri="{9D8B030D-6E8A-4147-A177-3AD203B41FA5}">
                      <a16:colId xmlns:a16="http://schemas.microsoft.com/office/drawing/2014/main" val="20002"/>
                    </a:ext>
                  </a:extLst>
                </a:gridCol>
              </a:tblGrid>
              <a:tr h="4572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ahoma" pitchFamily="34" charset="0"/>
                          <a:cs typeface="Tahoma" pitchFamily="34" charset="0"/>
                        </a:rPr>
                        <a:t>Operator </a:t>
                      </a:r>
                      <a:endParaRPr kumimoji="0" lang="en-US" sz="20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ahoma" pitchFamily="34" charset="0"/>
                          <a:cs typeface="Tahoma" pitchFamily="34" charset="0"/>
                        </a:rPr>
                        <a:t>Action </a:t>
                      </a:r>
                      <a:endParaRPr kumimoji="0" lang="en-US" sz="20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ahoma" pitchFamily="34" charset="0"/>
                          <a:cs typeface="Tahoma" pitchFamily="34" charset="0"/>
                        </a:rPr>
                        <a:t>Ví dụ</a:t>
                      </a:r>
                      <a:endParaRPr kumimoji="0" lang="en-US" sz="20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1170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Not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CC3300"/>
                          </a:solidFill>
                          <a:effectLst/>
                          <a:latin typeface="Tahoma" pitchFamily="34" charset="0"/>
                          <a:cs typeface="Tahoma" pitchFamily="34" charset="0"/>
                        </a:rPr>
                        <a:t>!</a:t>
                      </a:r>
                      <a:r>
                        <a:rPr kumimoji="0" lang="en-US" sz="2400" b="0" i="0" u="none" strike="noStrike" cap="none" normalizeH="0" baseline="0">
                          <a:ln>
                            <a:noFill/>
                          </a:ln>
                          <a:solidFill>
                            <a:schemeClr val="tx1"/>
                          </a:solidFill>
                          <a:effectLst/>
                          <a:latin typeface="Tahoma" pitchFamily="34" charset="0"/>
                          <a:cs typeface="Tahoma" pitchFamily="34" charset="0"/>
                        </a:rPr>
                        <a:t>(5 == 5) // kết quả là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6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&amp;&amp;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5 &lt; 6 </a:t>
                      </a:r>
                      <a:r>
                        <a:rPr kumimoji="0" lang="en-US" sz="2400" b="0" i="0" u="none" strike="noStrike" cap="none" normalizeH="0" baseline="0">
                          <a:ln>
                            <a:noFill/>
                          </a:ln>
                          <a:solidFill>
                            <a:srgbClr val="CC3300"/>
                          </a:solidFill>
                          <a:effectLst/>
                          <a:latin typeface="Tahoma" pitchFamily="34" charset="0"/>
                          <a:cs typeface="Tahoma" pitchFamily="34" charset="0"/>
                        </a:rPr>
                        <a:t>&amp;&amp; </a:t>
                      </a:r>
                      <a:r>
                        <a:rPr kumimoji="0" lang="en-US" sz="2400" b="0" i="0" u="none" strike="noStrike" cap="none" normalizeH="0" baseline="0">
                          <a:ln>
                            <a:noFill/>
                          </a:ln>
                          <a:solidFill>
                            <a:schemeClr val="tx1"/>
                          </a:solidFill>
                          <a:effectLst/>
                          <a:latin typeface="Tahoma" pitchFamily="34" charset="0"/>
                          <a:cs typeface="Tahoma" pitchFamily="34" charset="0"/>
                        </a:rPr>
                        <a:t>6 &lt; 6// kết quả là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ahoma" pitchFamily="34" charset="0"/>
                          <a:cs typeface="Tahoma" pitchFamily="34" charset="0"/>
                        </a:rPr>
                        <a:t>5 &lt; 6 </a:t>
                      </a:r>
                      <a:r>
                        <a:rPr kumimoji="0" lang="en-US" sz="2400" b="0" i="0" u="none" strike="noStrike" cap="none" normalizeH="0" baseline="0">
                          <a:ln>
                            <a:noFill/>
                          </a:ln>
                          <a:solidFill>
                            <a:srgbClr val="CC3300"/>
                          </a:solidFill>
                          <a:effectLst/>
                          <a:latin typeface="Tahoma" pitchFamily="34" charset="0"/>
                          <a:cs typeface="Tahoma" pitchFamily="34" charset="0"/>
                        </a:rPr>
                        <a:t>||</a:t>
                      </a:r>
                      <a:r>
                        <a:rPr kumimoji="0" lang="en-US" sz="2400" b="0" i="0" u="none" strike="noStrike" cap="none" normalizeH="0" baseline="0">
                          <a:ln>
                            <a:noFill/>
                          </a:ln>
                          <a:solidFill>
                            <a:schemeClr val="tx1"/>
                          </a:solidFill>
                          <a:effectLst/>
                          <a:latin typeface="Tahoma" pitchFamily="34" charset="0"/>
                          <a:cs typeface="Tahoma" pitchFamily="34" charset="0"/>
                        </a:rPr>
                        <a:t> 6 &lt; 5 // kết quả là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2BFB4EE8-40B7-4387-A79E-EC88236CC01E}"/>
              </a:ext>
            </a:extLst>
          </p:cNvPr>
          <p:cNvGraphicFramePr>
            <a:graphicFrameLocks noGrp="1"/>
          </p:cNvGraphicFramePr>
          <p:nvPr>
            <p:extLst>
              <p:ext uri="{D42A27DB-BD31-4B8C-83A1-F6EECF244321}">
                <p14:modId xmlns:p14="http://schemas.microsoft.com/office/powerpoint/2010/main" val="3650245112"/>
              </p:ext>
            </p:extLst>
          </p:nvPr>
        </p:nvGraphicFramePr>
        <p:xfrm>
          <a:off x="2004646" y="4273062"/>
          <a:ext cx="6019800" cy="1981200"/>
        </p:xfrm>
        <a:graphic>
          <a:graphicData uri="http://schemas.openxmlformats.org/drawingml/2006/table">
            <a:tbl>
              <a:tblPr/>
              <a:tblGrid>
                <a:gridCol w="1203960">
                  <a:extLst>
                    <a:ext uri="{9D8B030D-6E8A-4147-A177-3AD203B41FA5}">
                      <a16:colId xmlns:a16="http://schemas.microsoft.com/office/drawing/2014/main" val="20000"/>
                    </a:ext>
                  </a:extLst>
                </a:gridCol>
                <a:gridCol w="1073803">
                  <a:extLst>
                    <a:ext uri="{9D8B030D-6E8A-4147-A177-3AD203B41FA5}">
                      <a16:colId xmlns:a16="http://schemas.microsoft.com/office/drawing/2014/main" val="20001"/>
                    </a:ext>
                  </a:extLst>
                </a:gridCol>
                <a:gridCol w="1334117">
                  <a:extLst>
                    <a:ext uri="{9D8B030D-6E8A-4147-A177-3AD203B41FA5}">
                      <a16:colId xmlns:a16="http://schemas.microsoft.com/office/drawing/2014/main" val="20002"/>
                    </a:ext>
                  </a:extLst>
                </a:gridCol>
                <a:gridCol w="1203960">
                  <a:extLst>
                    <a:ext uri="{9D8B030D-6E8A-4147-A177-3AD203B41FA5}">
                      <a16:colId xmlns:a16="http://schemas.microsoft.com/office/drawing/2014/main" val="20003"/>
                    </a:ext>
                  </a:extLst>
                </a:gridCol>
                <a:gridCol w="1203960">
                  <a:extLst>
                    <a:ext uri="{9D8B030D-6E8A-4147-A177-3AD203B41FA5}">
                      <a16:colId xmlns:a16="http://schemas.microsoft.com/office/drawing/2014/main" val="20004"/>
                    </a:ext>
                  </a:extLst>
                </a:gridCol>
              </a:tblGrid>
              <a:tr h="3962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Q</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P&amp;&amp;Q</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P||Q</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62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62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2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2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400" b="1">
                          <a:latin typeface="Times New Roman"/>
                          <a:ea typeface="Times New Roman"/>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406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pt-BR" sz="2800" b="1"/>
                <a:t>Toán tử quan hệ &amp; luận lý</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pt-BR" sz="2800">
                <a:solidFill>
                  <a:prstClr val="black"/>
                </a:solidFill>
                <a:latin typeface="Cambria" panose="02040503050406030204" pitchFamily="18" charset="0"/>
              </a:rPr>
              <a:t>Độ ưu tiên của toán tử quan hệ và luận lý:</a:t>
            </a:r>
          </a:p>
          <a:p>
            <a:pPr marL="514350" lvl="0" indent="-514350">
              <a:lnSpc>
                <a:spcPct val="90000"/>
              </a:lnSpc>
              <a:spcBef>
                <a:spcPts val="1000"/>
              </a:spcBef>
              <a:buFont typeface="+mj-lt"/>
              <a:buAutoNum type="arabicPeriod"/>
            </a:pPr>
            <a:endParaRPr lang="pt-BR"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pt-BR"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pt-BR"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pt-BR"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pt-BR" sz="2800">
              <a:solidFill>
                <a:prstClr val="black"/>
              </a:solidFill>
              <a:latin typeface="Cambria" panose="02040503050406030204" pitchFamily="18" charset="0"/>
            </a:endParaRPr>
          </a:p>
        </p:txBody>
      </p:sp>
      <p:graphicFrame>
        <p:nvGraphicFramePr>
          <p:cNvPr id="15" name="Table 14">
            <a:extLst>
              <a:ext uri="{FF2B5EF4-FFF2-40B4-BE49-F238E27FC236}">
                <a16:creationId xmlns:a16="http://schemas.microsoft.com/office/drawing/2014/main" id="{4F56A043-6181-45B5-8570-88C414282B82}"/>
              </a:ext>
            </a:extLst>
          </p:cNvPr>
          <p:cNvGraphicFramePr>
            <a:graphicFrameLocks noGrp="1"/>
          </p:cNvGraphicFramePr>
          <p:nvPr>
            <p:extLst>
              <p:ext uri="{D42A27DB-BD31-4B8C-83A1-F6EECF244321}">
                <p14:modId xmlns:p14="http://schemas.microsoft.com/office/powerpoint/2010/main" val="1797848730"/>
              </p:ext>
            </p:extLst>
          </p:nvPr>
        </p:nvGraphicFramePr>
        <p:xfrm>
          <a:off x="914400" y="1676400"/>
          <a:ext cx="5486400" cy="2590800"/>
        </p:xfrm>
        <a:graphic>
          <a:graphicData uri="http://schemas.openxmlformats.org/drawingml/2006/table">
            <a:tbl>
              <a:tblPr/>
              <a:tblGrid>
                <a:gridCol w="3227294">
                  <a:extLst>
                    <a:ext uri="{9D8B030D-6E8A-4147-A177-3AD203B41FA5}">
                      <a16:colId xmlns:a16="http://schemas.microsoft.com/office/drawing/2014/main" val="20000"/>
                    </a:ext>
                  </a:extLst>
                </a:gridCol>
                <a:gridCol w="2259106">
                  <a:extLst>
                    <a:ext uri="{9D8B030D-6E8A-4147-A177-3AD203B41FA5}">
                      <a16:colId xmlns:a16="http://schemas.microsoft.com/office/drawing/2014/main" val="20001"/>
                    </a:ext>
                  </a:extLst>
                </a:gridCol>
              </a:tblGrid>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Toán</a:t>
                      </a:r>
                      <a:r>
                        <a:rPr lang="en-US" sz="2800" baseline="0">
                          <a:latin typeface="Tahoma" pitchFamily="34" charset="0"/>
                          <a:ea typeface="Times New Roman"/>
                          <a:cs typeface="Tahoma" pitchFamily="34" charset="0"/>
                        </a:rPr>
                        <a:t> tử</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Độ ưu</a:t>
                      </a:r>
                      <a:r>
                        <a:rPr lang="en-US" sz="2800" baseline="0">
                          <a:latin typeface="Tahoma" pitchFamily="34" charset="0"/>
                          <a:ea typeface="Times New Roman"/>
                          <a:cs typeface="Tahoma" pitchFamily="34" charset="0"/>
                        </a:rPr>
                        <a:t> tiên</a:t>
                      </a:r>
                      <a:endParaRPr lang="en-US" sz="2800">
                        <a:latin typeface="Tahoma" pitchFamily="34" charset="0"/>
                        <a:ea typeface="Times New Roman"/>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&gt;   &gt;=   &lt;   &lt;=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&amp;&amp;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18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2800">
                          <a:latin typeface="Tahoma" pitchFamily="34" charset="0"/>
                          <a:ea typeface="Times New Roman"/>
                          <a:cs typeface="Tahoma"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4223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pt-BR" sz="2800" b="1"/>
                <a:t>Toán tử quan hệ &amp; luận lý</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pt-BR" sz="2800">
                <a:solidFill>
                  <a:prstClr val="black"/>
                </a:solidFill>
                <a:latin typeface="Cambria" panose="02040503050406030204" pitchFamily="18" charset="0"/>
              </a:rPr>
              <a:t>Ví dụ biểu thức:</a:t>
            </a:r>
          </a:p>
          <a:p>
            <a:pPr marL="514350" lvl="0" indent="-514350" algn="ctr">
              <a:lnSpc>
                <a:spcPct val="90000"/>
              </a:lnSpc>
              <a:spcBef>
                <a:spcPts val="1000"/>
              </a:spcBef>
              <a:buNone/>
            </a:pPr>
            <a:r>
              <a:rPr lang="pt-BR" sz="2800">
                <a:solidFill>
                  <a:srgbClr val="0070C0"/>
                </a:solidFill>
                <a:latin typeface="Cambria" panose="02040503050406030204" pitchFamily="18" charset="0"/>
              </a:rPr>
              <a:t>(10&gt;9 &amp;&amp; 8!=7) &amp;&amp; (6&lt;=5 || 5&gt;4) </a:t>
            </a:r>
          </a:p>
          <a:p>
            <a:pPr marL="514350" lvl="0" indent="-514350">
              <a:lnSpc>
                <a:spcPct val="90000"/>
              </a:lnSpc>
              <a:spcBef>
                <a:spcPts val="1000"/>
              </a:spcBef>
              <a:buNone/>
            </a:pPr>
            <a:r>
              <a:rPr lang="pt-BR" sz="2800">
                <a:solidFill>
                  <a:prstClr val="black"/>
                </a:solidFill>
                <a:latin typeface="Cambria" panose="02040503050406030204" pitchFamily="18" charset="0"/>
              </a:rPr>
              <a:t>Được định trị như sau:  </a:t>
            </a:r>
            <a:endParaRPr lang="en-US"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pic>
        <p:nvPicPr>
          <p:cNvPr id="11" name="Picture 2">
            <a:extLst>
              <a:ext uri="{FF2B5EF4-FFF2-40B4-BE49-F238E27FC236}">
                <a16:creationId xmlns:a16="http://schemas.microsoft.com/office/drawing/2014/main" id="{D7800F61-DEB5-4FA7-BDF8-C8CE0CEC4359}"/>
              </a:ext>
            </a:extLst>
          </p:cNvPr>
          <p:cNvPicPr>
            <a:picLocks noChangeAspect="1" noChangeArrowheads="1"/>
          </p:cNvPicPr>
          <p:nvPr/>
        </p:nvPicPr>
        <p:blipFill>
          <a:blip r:embed="rId3"/>
          <a:srcRect/>
          <a:stretch>
            <a:fillRect/>
          </a:stretch>
        </p:blipFill>
        <p:spPr bwMode="auto">
          <a:xfrm>
            <a:off x="4343400" y="2209800"/>
            <a:ext cx="4267200" cy="3815379"/>
          </a:xfrm>
          <a:prstGeom prst="rect">
            <a:avLst/>
          </a:prstGeom>
          <a:noFill/>
          <a:ln w="9525">
            <a:noFill/>
            <a:miter lim="800000"/>
            <a:headEnd/>
            <a:tailEnd/>
          </a:ln>
          <a:effectLst/>
        </p:spPr>
      </p:pic>
    </p:spTree>
    <p:extLst>
      <p:ext uri="{BB962C8B-B14F-4D97-AF65-F5344CB8AC3E}">
        <p14:creationId xmlns:p14="http://schemas.microsoft.com/office/powerpoint/2010/main" val="77284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200"/>
                </a:spcBef>
              </a:pPr>
              <a:r>
                <a:rPr lang="en-US" sz="2800" b="1"/>
                <a:t>Toán tử </a:t>
              </a:r>
              <a:r>
                <a:rPr lang="en-US" sz="2800" b="1">
                  <a:solidFill>
                    <a:srgbClr val="C00000"/>
                  </a:solidFill>
                </a:rPr>
                <a:t>?</a:t>
              </a:r>
              <a:r>
                <a:rPr lang="en-US" sz="2800" b="1"/>
                <a:t> (</a:t>
              </a:r>
              <a:r>
                <a:rPr lang="en-US" sz="2800" b="1">
                  <a:solidFill>
                    <a:srgbClr val="C00000"/>
                  </a:solidFill>
                </a:rPr>
                <a:t>?</a:t>
              </a:r>
              <a:r>
                <a:rPr lang="en-US" sz="2800" b="1"/>
                <a:t> operator)</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Toán tử </a:t>
            </a:r>
            <a:r>
              <a:rPr lang="en-US" sz="2800" b="1">
                <a:solidFill>
                  <a:srgbClr val="C00000"/>
                </a:solidFill>
                <a:latin typeface="Cambria" panose="02040503050406030204" pitchFamily="18" charset="0"/>
              </a:rPr>
              <a:t>?</a:t>
            </a:r>
            <a:r>
              <a:rPr lang="en-US" sz="2800">
                <a:solidFill>
                  <a:prstClr val="black"/>
                </a:solidFill>
                <a:latin typeface="Cambria" panose="02040503050406030204" pitchFamily="18" charset="0"/>
              </a:rPr>
              <a:t> là một toán tử ba ngôi do đó phải có ba toán hạng. </a:t>
            </a:r>
          </a:p>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Dạng tổng quát của toán tử ? là: </a:t>
            </a:r>
          </a:p>
          <a:p>
            <a:pPr marL="514350" lvl="0" indent="-514350" algn="ctr">
              <a:lnSpc>
                <a:spcPct val="90000"/>
              </a:lnSpc>
              <a:spcBef>
                <a:spcPts val="1000"/>
              </a:spcBef>
              <a:buNone/>
            </a:pPr>
            <a:r>
              <a:rPr lang="en-US" sz="2800" b="1">
                <a:solidFill>
                  <a:srgbClr val="C00000"/>
                </a:solidFill>
                <a:latin typeface="Cambria" panose="02040503050406030204" pitchFamily="18" charset="0"/>
              </a:rPr>
              <a:t>Exp1 ? Exp2 : Exp3; </a:t>
            </a:r>
          </a:p>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Exp1, Exp2, và Exp3 là các biểu thức. </a:t>
            </a:r>
          </a:p>
          <a:p>
            <a:pPr marL="514350" lvl="0" indent="-514350" algn="just">
              <a:lnSpc>
                <a:spcPct val="90000"/>
              </a:lnSpc>
              <a:spcBef>
                <a:spcPts val="1000"/>
              </a:spcBef>
              <a:buFont typeface="+mj-lt"/>
              <a:buAutoNum type="arabicPeriod"/>
            </a:pPr>
            <a:r>
              <a:rPr lang="en-US" sz="2800" b="1">
                <a:solidFill>
                  <a:prstClr val="black"/>
                </a:solidFill>
                <a:latin typeface="Cambria" panose="02040503050406030204" pitchFamily="18" charset="0"/>
              </a:rPr>
              <a:t>Ý nghĩa</a:t>
            </a:r>
            <a:r>
              <a:rPr lang="en-US" sz="2800">
                <a:solidFill>
                  <a:prstClr val="black"/>
                </a:solidFill>
                <a:latin typeface="Cambria" panose="02040503050406030204" pitchFamily="18" charset="0"/>
              </a:rPr>
              <a:t>: </a:t>
            </a:r>
          </a:p>
          <a:p>
            <a:pPr marL="971550" lvl="1" indent="-514350" algn="just">
              <a:lnSpc>
                <a:spcPct val="90000"/>
              </a:lnSpc>
              <a:spcBef>
                <a:spcPts val="500"/>
              </a:spcBef>
              <a:buFont typeface="Tahoma" pitchFamily="34" charset="0"/>
              <a:buChar char="−"/>
            </a:pPr>
            <a:r>
              <a:rPr lang="en-US">
                <a:solidFill>
                  <a:prstClr val="black"/>
                </a:solidFill>
                <a:latin typeface="Cambria" panose="02040503050406030204" pitchFamily="18" charset="0"/>
              </a:rPr>
              <a:t>Nếu Exp1 đúng thì Exp2 được định trị và nó trở thành giá trị của biểu thức.</a:t>
            </a:r>
          </a:p>
          <a:p>
            <a:pPr marL="971550" lvl="1" indent="-514350" algn="just">
              <a:lnSpc>
                <a:spcPct val="90000"/>
              </a:lnSpc>
              <a:spcBef>
                <a:spcPts val="500"/>
              </a:spcBef>
              <a:buFont typeface="Tahoma" pitchFamily="34" charset="0"/>
              <a:buChar char="−"/>
            </a:pPr>
            <a:r>
              <a:rPr lang="en-US">
                <a:solidFill>
                  <a:prstClr val="black"/>
                </a:solidFill>
                <a:latin typeface="Cambria" panose="02040503050406030204" pitchFamily="18" charset="0"/>
              </a:rPr>
              <a:t>Ngược lại, nếu Exp1 sai, Exp3 được định  trị và trở thành giá trị của biểu thức. </a:t>
            </a:r>
          </a:p>
          <a:p>
            <a:pPr marL="514350" lvl="0" indent="-514350" algn="just">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298827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200"/>
                </a:spcBef>
              </a:pPr>
              <a:r>
                <a:rPr lang="en-US" sz="2800" b="1"/>
                <a:t>Toán tử </a:t>
              </a:r>
              <a:r>
                <a:rPr lang="en-US" sz="2800" b="1">
                  <a:solidFill>
                    <a:srgbClr val="C00000"/>
                  </a:solidFill>
                </a:rPr>
                <a:t>?</a:t>
              </a:r>
              <a:r>
                <a:rPr lang="en-US" sz="2800" b="1"/>
                <a:t> (</a:t>
              </a:r>
              <a:r>
                <a:rPr lang="en-US" sz="2800" b="1">
                  <a:solidFill>
                    <a:srgbClr val="C00000"/>
                  </a:solidFill>
                </a:rPr>
                <a:t>?</a:t>
              </a:r>
              <a:r>
                <a:rPr lang="en-US" sz="2800" b="1"/>
                <a:t> operator)</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en-US" sz="2800" u="sng">
                <a:solidFill>
                  <a:prstClr val="black"/>
                </a:solidFill>
                <a:latin typeface="Cambria" panose="02040503050406030204" pitchFamily="18" charset="0"/>
              </a:rPr>
              <a:t>Ví dụ</a:t>
            </a:r>
            <a:r>
              <a:rPr lang="en-US" sz="2800">
                <a:solidFill>
                  <a:prstClr val="black"/>
                </a:solidFill>
                <a:latin typeface="Cambria" panose="02040503050406030204" pitchFamily="18" charset="0"/>
              </a:rPr>
              <a:t>:</a:t>
            </a:r>
          </a:p>
          <a:p>
            <a:pPr marL="971550" lvl="1" indent="-514350">
              <a:lnSpc>
                <a:spcPct val="90000"/>
              </a:lnSpc>
              <a:spcBef>
                <a:spcPts val="500"/>
              </a:spcBef>
              <a:buNone/>
            </a:pPr>
            <a:r>
              <a:rPr lang="en-US">
                <a:solidFill>
                  <a:prstClr val="black"/>
                </a:solidFill>
                <a:latin typeface="Cambria" panose="02040503050406030204" pitchFamily="18" charset="0"/>
              </a:rPr>
              <a:t>X = 10 </a:t>
            </a:r>
          </a:p>
          <a:p>
            <a:pPr marL="971550" lvl="1" indent="-514350">
              <a:lnSpc>
                <a:spcPct val="90000"/>
              </a:lnSpc>
              <a:spcBef>
                <a:spcPts val="500"/>
              </a:spcBef>
              <a:buNone/>
            </a:pPr>
            <a:r>
              <a:rPr lang="en-US">
                <a:solidFill>
                  <a:prstClr val="black"/>
                </a:solidFill>
                <a:latin typeface="Cambria" panose="02040503050406030204" pitchFamily="18" charset="0"/>
              </a:rPr>
              <a:t>Y = X &gt; 9 ? 100*X : 200*X </a:t>
            </a:r>
          </a:p>
          <a:p>
            <a:pPr marL="514350" lvl="0" indent="-514350">
              <a:lnSpc>
                <a:spcPct val="90000"/>
              </a:lnSpc>
              <a:spcBef>
                <a:spcPts val="1000"/>
              </a:spcBef>
              <a:buNone/>
            </a:pPr>
            <a:r>
              <a:rPr lang="en-US" sz="2800">
                <a:solidFill>
                  <a:prstClr val="black"/>
                </a:solidFill>
                <a:latin typeface="Cambria" panose="02040503050406030204" pitchFamily="18" charset="0"/>
              </a:rPr>
              <a:t>	Vì X&gt;9 là true nên giá trị của biểu thức sẽ là 1000. Vậy y sẽ có giá trị là 1000. </a:t>
            </a:r>
          </a:p>
          <a:p>
            <a:pPr marL="514350" lvl="0" indent="-514350">
              <a:lnSpc>
                <a:spcPct val="90000"/>
              </a:lnSpc>
              <a:spcBef>
                <a:spcPts val="1000"/>
              </a:spcBef>
              <a:buNone/>
            </a:pPr>
            <a:r>
              <a:rPr lang="en-US" sz="2800" u="sng">
                <a:solidFill>
                  <a:prstClr val="black"/>
                </a:solidFill>
                <a:latin typeface="Cambria" panose="02040503050406030204" pitchFamily="18" charset="0"/>
              </a:rPr>
              <a:t>Ví dụ</a:t>
            </a:r>
            <a:r>
              <a:rPr lang="en-US" sz="2800">
                <a:solidFill>
                  <a:prstClr val="black"/>
                </a:solidFill>
                <a:latin typeface="Cambria" panose="02040503050406030204" pitchFamily="18" charset="0"/>
              </a:rPr>
              <a:t>: </a:t>
            </a:r>
          </a:p>
          <a:p>
            <a:pPr marL="514350" lvl="0" indent="-514350">
              <a:lnSpc>
                <a:spcPct val="90000"/>
              </a:lnSpc>
              <a:spcBef>
                <a:spcPts val="1000"/>
              </a:spcBef>
              <a:buNone/>
            </a:pPr>
            <a:r>
              <a:rPr lang="en-US" sz="3000">
                <a:solidFill>
                  <a:prstClr val="black"/>
                </a:solidFill>
                <a:latin typeface="Arial Narrow" pitchFamily="34" charset="0"/>
              </a:rPr>
              <a:t>int m = 1, n = 2, p =3; </a:t>
            </a:r>
          </a:p>
          <a:p>
            <a:pPr marL="514350" lvl="0" indent="-514350">
              <a:lnSpc>
                <a:spcPct val="90000"/>
              </a:lnSpc>
              <a:spcBef>
                <a:spcPts val="1000"/>
              </a:spcBef>
              <a:buNone/>
            </a:pPr>
            <a:r>
              <a:rPr lang="en-US" sz="3000">
                <a:solidFill>
                  <a:prstClr val="black"/>
                </a:solidFill>
                <a:latin typeface="Arial Narrow" pitchFamily="34" charset="0"/>
              </a:rPr>
              <a:t>int min =(</a:t>
            </a:r>
            <a:r>
              <a:rPr lang="en-US" sz="3000" u="sng">
                <a:solidFill>
                  <a:prstClr val="black"/>
                </a:solidFill>
                <a:latin typeface="Arial Narrow" pitchFamily="34" charset="0"/>
              </a:rPr>
              <a:t>m &lt; n</a:t>
            </a:r>
            <a:r>
              <a:rPr lang="en-US" sz="3000">
                <a:solidFill>
                  <a:prstClr val="black"/>
                </a:solidFill>
                <a:latin typeface="Arial Narrow" pitchFamily="34" charset="0"/>
              </a:rPr>
              <a:t> ? </a:t>
            </a:r>
            <a:r>
              <a:rPr lang="en-US" sz="3000" u="sng">
                <a:solidFill>
                  <a:prstClr val="black"/>
                </a:solidFill>
                <a:latin typeface="Arial Narrow" pitchFamily="34" charset="0"/>
              </a:rPr>
              <a:t>(m &lt; p ? m : p)</a:t>
            </a:r>
            <a:r>
              <a:rPr lang="en-US" sz="3000">
                <a:solidFill>
                  <a:prstClr val="black"/>
                </a:solidFill>
                <a:latin typeface="Arial Narrow" pitchFamily="34" charset="0"/>
              </a:rPr>
              <a:t> : </a:t>
            </a:r>
            <a:r>
              <a:rPr lang="en-US" sz="3000" u="sng">
                <a:solidFill>
                  <a:prstClr val="black"/>
                </a:solidFill>
                <a:latin typeface="Arial Narrow" pitchFamily="34" charset="0"/>
              </a:rPr>
              <a:t>(n &lt; p ? n : p)</a:t>
            </a:r>
            <a:r>
              <a:rPr lang="en-US" sz="3000">
                <a:solidFill>
                  <a:prstClr val="black"/>
                </a:solidFill>
                <a:latin typeface="Arial Narrow" pitchFamily="34" charset="0"/>
              </a:rPr>
              <a:t>); </a:t>
            </a:r>
          </a:p>
          <a:p>
            <a:pPr marL="329883" lvl="1" indent="0" algn="just">
              <a:lnSpc>
                <a:spcPct val="90000"/>
              </a:lnSpc>
              <a:spcBef>
                <a:spcPts val="500"/>
              </a:spcBef>
              <a:buNone/>
            </a:pPr>
            <a:endParaRPr lang="en-US">
              <a:solidFill>
                <a:prstClr val="black"/>
              </a:solidFill>
              <a:latin typeface="Cambria" panose="02040503050406030204" pitchFamily="18" charset="0"/>
            </a:endParaRPr>
          </a:p>
        </p:txBody>
      </p:sp>
    </p:spTree>
    <p:extLst>
      <p:ext uri="{BB962C8B-B14F-4D97-AF65-F5344CB8AC3E}">
        <p14:creationId xmlns:p14="http://schemas.microsoft.com/office/powerpoint/2010/main" val="265143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sizeof</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mj-lt"/>
              <a:buAutoNum type="arabicPeriod"/>
            </a:pPr>
            <a:r>
              <a:rPr lang="en-US" sz="2800" b="1">
                <a:solidFill>
                  <a:srgbClr val="C00000"/>
                </a:solidFill>
                <a:latin typeface="Cambria" panose="02040503050406030204" pitchFamily="18" charset="0"/>
              </a:rPr>
              <a:t>sizeof</a:t>
            </a:r>
            <a:r>
              <a:rPr lang="en-US" sz="2800">
                <a:solidFill>
                  <a:prstClr val="black"/>
                </a:solidFill>
                <a:latin typeface="Cambria" panose="02040503050406030204" pitchFamily="18" charset="0"/>
              </a:rPr>
              <a:t> là toán tử một ngôi mà trả về số byte của kiểu dữ liệu chiếm trong bộ nhớ. Tùy môi trường (hệ điều hành, loại CPU,...) mà mỗi kiểu dữ liệu có số byte khác nhau. </a:t>
            </a:r>
          </a:p>
          <a:p>
            <a:pPr marL="514350" lvl="0" indent="-514350">
              <a:lnSpc>
                <a:spcPct val="90000"/>
              </a:lnSpc>
              <a:spcBef>
                <a:spcPts val="1000"/>
              </a:spcBef>
              <a:buFont typeface="+mj-lt"/>
              <a:buAutoNum type="arabicPeriod"/>
            </a:pPr>
            <a:r>
              <a:rPr lang="en-US" sz="2800" u="sng">
                <a:solidFill>
                  <a:prstClr val="black"/>
                </a:solidFill>
                <a:latin typeface="Cambria" panose="02040503050406030204" pitchFamily="18" charset="0"/>
              </a:rPr>
              <a:t>Cú pháp</a:t>
            </a:r>
            <a:r>
              <a:rPr lang="en-US" sz="2800">
                <a:solidFill>
                  <a:prstClr val="black"/>
                </a:solidFill>
                <a:latin typeface="Cambria" panose="02040503050406030204" pitchFamily="18" charset="0"/>
              </a:rPr>
              <a:t>:  </a:t>
            </a:r>
          </a:p>
          <a:p>
            <a:pPr marL="514350" lvl="0" indent="-514350" algn="ctr">
              <a:lnSpc>
                <a:spcPct val="90000"/>
              </a:lnSpc>
              <a:spcBef>
                <a:spcPts val="1000"/>
              </a:spcBef>
              <a:buNone/>
            </a:pPr>
            <a:r>
              <a:rPr lang="en-US" sz="2800" b="1">
                <a:solidFill>
                  <a:srgbClr val="C00000"/>
                </a:solidFill>
                <a:latin typeface="Cambria" panose="02040503050406030204" pitchFamily="18" charset="0"/>
              </a:rPr>
              <a:t>sizeof(operand) </a:t>
            </a:r>
          </a:p>
          <a:p>
            <a:pPr marL="514350" lvl="0" indent="-514350" algn="just">
              <a:lnSpc>
                <a:spcPct val="90000"/>
              </a:lnSpc>
              <a:spcBef>
                <a:spcPts val="1000"/>
              </a:spcBef>
              <a:buFont typeface="+mj-lt"/>
              <a:buAutoNum type="arabicPeriod"/>
            </a:pPr>
            <a:r>
              <a:rPr lang="en-US" sz="2800" i="1">
                <a:solidFill>
                  <a:prstClr val="black"/>
                </a:solidFill>
                <a:latin typeface="Cambria" panose="02040503050406030204" pitchFamily="18" charset="0"/>
              </a:rPr>
              <a:t>operand</a:t>
            </a:r>
            <a:r>
              <a:rPr lang="en-US" sz="2800">
                <a:solidFill>
                  <a:prstClr val="black"/>
                </a:solidFill>
                <a:latin typeface="Cambria" panose="02040503050406030204" pitchFamily="18" charset="0"/>
              </a:rPr>
              <a:t>: có thể là tên kiểu dữ liệu, biến, biểu thức. </a:t>
            </a:r>
          </a:p>
        </p:txBody>
      </p:sp>
    </p:spTree>
    <p:extLst>
      <p:ext uri="{BB962C8B-B14F-4D97-AF65-F5344CB8AC3E}">
        <p14:creationId xmlns:p14="http://schemas.microsoft.com/office/powerpoint/2010/main" val="202350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125" lvl="0" indent="-365125" algn="just">
              <a:lnSpc>
                <a:spcPct val="90000"/>
              </a:lnSpc>
              <a:spcBef>
                <a:spcPts val="1200"/>
              </a:spcBef>
              <a:buFont typeface="Wingdings" pitchFamily="2" charset="2"/>
              <a:buChar char="q"/>
            </a:pPr>
            <a:r>
              <a:rPr lang="en-US" sz="2800"/>
              <a:t>Toán tử số học (arithmetic operators) </a:t>
            </a:r>
          </a:p>
          <a:p>
            <a:pPr marL="365125" lvl="0" indent="-365125" algn="just">
              <a:lnSpc>
                <a:spcPct val="90000"/>
              </a:lnSpc>
              <a:spcBef>
                <a:spcPts val="1200"/>
              </a:spcBef>
              <a:buFont typeface="Wingdings" pitchFamily="2" charset="2"/>
              <a:buChar char="q"/>
            </a:pPr>
            <a:r>
              <a:rPr lang="en-US"/>
              <a:t>Toán tử gán phức hợp</a:t>
            </a:r>
          </a:p>
          <a:p>
            <a:pPr marL="365125" lvl="0" indent="-365125" algn="just">
              <a:lnSpc>
                <a:spcPct val="90000"/>
              </a:lnSpc>
              <a:spcBef>
                <a:spcPts val="1200"/>
              </a:spcBef>
              <a:buFont typeface="Wingdings" pitchFamily="2" charset="2"/>
              <a:buChar char="q"/>
            </a:pPr>
            <a:r>
              <a:rPr lang="en-US"/>
              <a:t>Toán tử ++ và -- (increment and decrement operators)</a:t>
            </a:r>
          </a:p>
          <a:p>
            <a:pPr marL="365125" lvl="0" indent="-365125" algn="just">
              <a:lnSpc>
                <a:spcPct val="90000"/>
              </a:lnSpc>
              <a:spcBef>
                <a:spcPts val="1200"/>
              </a:spcBef>
              <a:buFont typeface="Wingdings" pitchFamily="2" charset="2"/>
              <a:buChar char="q"/>
            </a:pPr>
            <a:r>
              <a:rPr lang="pt-BR"/>
              <a:t>Toán tử quan hệ &amp; luận lý (relational &amp; logical operators)</a:t>
            </a:r>
          </a:p>
          <a:p>
            <a:pPr marL="365125" lvl="0" indent="-365125" algn="just">
              <a:lnSpc>
                <a:spcPct val="90000"/>
              </a:lnSpc>
              <a:spcBef>
                <a:spcPts val="1200"/>
              </a:spcBef>
              <a:buFont typeface="Wingdings" pitchFamily="2" charset="2"/>
              <a:buChar char="q"/>
            </a:pPr>
            <a:r>
              <a:rPr lang="en-US"/>
              <a:t>Toán tử </a:t>
            </a:r>
            <a:r>
              <a:rPr lang="en-US">
                <a:solidFill>
                  <a:srgbClr val="C00000"/>
                </a:solidFill>
              </a:rPr>
              <a:t>?</a:t>
            </a:r>
            <a:r>
              <a:rPr lang="en-US"/>
              <a:t> (</a:t>
            </a:r>
            <a:r>
              <a:rPr lang="en-US">
                <a:solidFill>
                  <a:srgbClr val="C00000"/>
                </a:solidFill>
              </a:rPr>
              <a:t>?</a:t>
            </a:r>
            <a:r>
              <a:rPr lang="en-US"/>
              <a:t> operator)</a:t>
            </a:r>
          </a:p>
          <a:p>
            <a:pPr marL="365125" lvl="0" indent="-365125" algn="just">
              <a:lnSpc>
                <a:spcPct val="90000"/>
              </a:lnSpc>
              <a:spcBef>
                <a:spcPts val="1200"/>
              </a:spcBef>
              <a:buFont typeface="Wingdings" pitchFamily="2" charset="2"/>
              <a:buChar char="q"/>
            </a:pPr>
            <a:r>
              <a:rPr lang="en-US"/>
              <a:t>Toán tử sizeof</a:t>
            </a:r>
          </a:p>
          <a:p>
            <a:pPr marL="365125" lvl="0" indent="-365125" algn="just">
              <a:lnSpc>
                <a:spcPct val="90000"/>
              </a:lnSpc>
              <a:spcBef>
                <a:spcPts val="1200"/>
              </a:spcBef>
              <a:buFont typeface="Wingdings" pitchFamily="2" charset="2"/>
              <a:buChar char="q"/>
            </a:pPr>
            <a:r>
              <a:rPr lang="es-ES"/>
              <a:t>Toán tử dấu phẩy (comma operator)</a:t>
            </a:r>
          </a:p>
          <a:p>
            <a:pPr marL="365125" lvl="0" indent="-365125" algn="just">
              <a:lnSpc>
                <a:spcPct val="90000"/>
              </a:lnSpc>
              <a:spcBef>
                <a:spcPts val="1200"/>
              </a:spcBef>
              <a:buFont typeface="Wingdings" pitchFamily="2" charset="2"/>
              <a:buChar char="q"/>
            </a:pPr>
            <a:r>
              <a:rPr lang="en-US"/>
              <a:t>Độ ưu tiên của các toán tử</a:t>
            </a:r>
            <a:endParaRPr lang="en-US">
              <a:solidFill>
                <a:prstClr val="black"/>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s-ES" sz="2800" b="1"/>
                <a:t>Toán tử dấu phẩy</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200"/>
              </a:spcBef>
              <a:buFont typeface="+mj-lt"/>
              <a:buAutoNum type="arabicPeriod"/>
            </a:pPr>
            <a:r>
              <a:rPr lang="en-US" sz="2800">
                <a:solidFill>
                  <a:prstClr val="black"/>
                </a:solidFill>
                <a:latin typeface="Cambria" panose="02040503050406030204" pitchFamily="18" charset="0"/>
              </a:rPr>
              <a:t>Toán  tử comma buộc các biểu thức cùng với nhau. </a:t>
            </a:r>
          </a:p>
          <a:p>
            <a:pPr marL="514350" lvl="0" indent="-514350" algn="just">
              <a:lnSpc>
                <a:spcPct val="90000"/>
              </a:lnSpc>
              <a:spcBef>
                <a:spcPts val="1200"/>
              </a:spcBef>
              <a:buFont typeface="+mj-lt"/>
              <a:buAutoNum type="arabicPeriod"/>
            </a:pPr>
            <a:r>
              <a:rPr lang="en-US" sz="2800">
                <a:solidFill>
                  <a:prstClr val="black"/>
                </a:solidFill>
                <a:latin typeface="Cambria" panose="02040503050406030204" pitchFamily="18" charset="0"/>
              </a:rPr>
              <a:t>Biểu  thức bên trái của toán tử comma luôn luôn được định trị như void, biểu thức bên phải được định trị và trở thành giá trị của biểu thức.</a:t>
            </a:r>
          </a:p>
          <a:p>
            <a:pPr marL="514350" lvl="0" indent="-514350">
              <a:lnSpc>
                <a:spcPct val="90000"/>
              </a:lnSpc>
              <a:spcBef>
                <a:spcPts val="1200"/>
              </a:spcBef>
              <a:buFont typeface="+mj-lt"/>
              <a:buAutoNum type="arabicPeriod"/>
            </a:pPr>
            <a:r>
              <a:rPr lang="en-US" sz="2800">
                <a:solidFill>
                  <a:prstClr val="black"/>
                </a:solidFill>
                <a:latin typeface="Cambria" panose="02040503050406030204" pitchFamily="18" charset="0"/>
              </a:rPr>
              <a:t> Dạng tổng quát của toán tử comma: </a:t>
            </a:r>
          </a:p>
          <a:p>
            <a:pPr marL="514350" lvl="0" indent="-514350" algn="ctr">
              <a:lnSpc>
                <a:spcPct val="90000"/>
              </a:lnSpc>
              <a:spcBef>
                <a:spcPts val="1200"/>
              </a:spcBef>
              <a:buNone/>
            </a:pPr>
            <a:r>
              <a:rPr lang="en-US" sz="2800" b="1">
                <a:solidFill>
                  <a:srgbClr val="C00000"/>
                </a:solidFill>
                <a:latin typeface="Cambria" panose="02040503050406030204" pitchFamily="18" charset="0"/>
              </a:rPr>
              <a:t>(exp_1, exp_2, ..., exp_n) </a:t>
            </a:r>
          </a:p>
        </p:txBody>
      </p:sp>
    </p:spTree>
    <p:extLst>
      <p:ext uri="{BB962C8B-B14F-4D97-AF65-F5344CB8AC3E}">
        <p14:creationId xmlns:p14="http://schemas.microsoft.com/office/powerpoint/2010/main" val="120086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s-ES" sz="2800" b="1"/>
                <a:t>Toán tử dấu phẩy</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gn="just">
              <a:lnSpc>
                <a:spcPct val="90000"/>
              </a:lnSpc>
              <a:spcBef>
                <a:spcPts val="1000"/>
              </a:spcBef>
              <a:buFont typeface="+mj-lt"/>
              <a:buAutoNum type="arabicPeriod"/>
            </a:pPr>
            <a:r>
              <a:rPr lang="en-US" sz="2800">
                <a:solidFill>
                  <a:prstClr val="black"/>
                </a:solidFill>
                <a:latin typeface="Cambria" panose="02040503050406030204" pitchFamily="18" charset="0"/>
              </a:rPr>
              <a:t>Các biểu thức được định trị từ  trái sang phải, biểu thức cuối cùng (exp_n) được định trị và trở thành giá trị của toàn bộ biểu thức. </a:t>
            </a:r>
          </a:p>
          <a:p>
            <a:pPr marL="514350" lvl="0" indent="-514350">
              <a:lnSpc>
                <a:spcPct val="90000"/>
              </a:lnSpc>
              <a:spcBef>
                <a:spcPts val="1000"/>
              </a:spcBef>
              <a:buFont typeface="+mj-lt"/>
              <a:buAutoNum type="arabicPeriod"/>
            </a:pPr>
            <a:r>
              <a:rPr lang="en-US" sz="2800">
                <a:solidFill>
                  <a:prstClr val="black"/>
                </a:solidFill>
                <a:latin typeface="Cambria" panose="02040503050406030204" pitchFamily="18" charset="0"/>
              </a:rPr>
              <a:t>Ví dụ: </a:t>
            </a:r>
          </a:p>
          <a:p>
            <a:pPr marL="514350" lvl="0" indent="-514350" algn="ctr">
              <a:lnSpc>
                <a:spcPct val="90000"/>
              </a:lnSpc>
              <a:spcBef>
                <a:spcPts val="1000"/>
              </a:spcBef>
              <a:buNone/>
            </a:pPr>
            <a:r>
              <a:rPr lang="en-US" sz="2800">
                <a:solidFill>
                  <a:prstClr val="black"/>
                </a:solidFill>
                <a:latin typeface="Cambria" panose="02040503050406030204" pitchFamily="18" charset="0"/>
              </a:rPr>
              <a:t>x = (y=3, y+1); </a:t>
            </a:r>
          </a:p>
          <a:p>
            <a:pPr marL="514350" lvl="0" indent="-514350">
              <a:lnSpc>
                <a:spcPct val="90000"/>
              </a:lnSpc>
              <a:spcBef>
                <a:spcPts val="1000"/>
              </a:spcBef>
              <a:buNone/>
            </a:pPr>
            <a:r>
              <a:rPr lang="en-US" sz="2800">
                <a:solidFill>
                  <a:prstClr val="black"/>
                </a:solidFill>
                <a:latin typeface="Cambria" panose="02040503050406030204" pitchFamily="18" charset="0"/>
              </a:rPr>
              <a:t>Y được gán giá trị 3, sau đó x được gán giá trị y+1 là 4.</a:t>
            </a: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62621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200"/>
                </a:spcBef>
              </a:pPr>
              <a:r>
                <a:rPr lang="en-US" sz="2800" b="1"/>
                <a:t>Độ ưu tiên của các toán tử</a:t>
              </a:r>
              <a:endParaRPr lang="en-US" sz="2800" b="1">
                <a:solidFill>
                  <a:prstClr val="black"/>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200"/>
              </a:spcBef>
              <a:buNone/>
            </a:pPr>
            <a:endParaRPr lang="en-US">
              <a:solidFill>
                <a:prstClr val="black"/>
              </a:solidFill>
              <a:latin typeface="Cambria" panose="02040503050406030204" pitchFamily="18" charset="0"/>
            </a:endParaRPr>
          </a:p>
        </p:txBody>
      </p:sp>
      <p:pic>
        <p:nvPicPr>
          <p:cNvPr id="10" name="Picture 2">
            <a:extLst>
              <a:ext uri="{FF2B5EF4-FFF2-40B4-BE49-F238E27FC236}">
                <a16:creationId xmlns:a16="http://schemas.microsoft.com/office/drawing/2014/main" id="{DDB0FA38-98DC-463A-A895-B556E57AF566}"/>
              </a:ext>
            </a:extLst>
          </p:cNvPr>
          <p:cNvPicPr>
            <a:picLocks noChangeAspect="1" noChangeArrowheads="1"/>
          </p:cNvPicPr>
          <p:nvPr/>
        </p:nvPicPr>
        <p:blipFill>
          <a:blip r:embed="rId3"/>
          <a:srcRect/>
          <a:stretch>
            <a:fillRect/>
          </a:stretch>
        </p:blipFill>
        <p:spPr bwMode="auto">
          <a:xfrm>
            <a:off x="1143000" y="1076325"/>
            <a:ext cx="7622767" cy="4800600"/>
          </a:xfrm>
          <a:prstGeom prst="rect">
            <a:avLst/>
          </a:prstGeom>
          <a:noFill/>
          <a:ln w="9525">
            <a:noFill/>
            <a:miter lim="800000"/>
            <a:headEnd/>
            <a:tailEnd/>
          </a:ln>
          <a:effectLst/>
        </p:spPr>
      </p:pic>
    </p:spTree>
    <p:extLst>
      <p:ext uri="{BB962C8B-B14F-4D97-AF65-F5344CB8AC3E}">
        <p14:creationId xmlns:p14="http://schemas.microsoft.com/office/powerpoint/2010/main" val="136221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Tree>
    <p:extLst>
      <p:ext uri="{BB962C8B-B14F-4D97-AF65-F5344CB8AC3E}">
        <p14:creationId xmlns:p14="http://schemas.microsoft.com/office/powerpoint/2010/main" val="40959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số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200"/>
              </a:spcBef>
              <a:buNone/>
            </a:pPr>
            <a:endParaRPr lang="en-US" sz="2800"/>
          </a:p>
        </p:txBody>
      </p:sp>
      <p:graphicFrame>
        <p:nvGraphicFramePr>
          <p:cNvPr id="10" name="Group 2">
            <a:extLst>
              <a:ext uri="{FF2B5EF4-FFF2-40B4-BE49-F238E27FC236}">
                <a16:creationId xmlns:a16="http://schemas.microsoft.com/office/drawing/2014/main" id="{0FE300C2-EEB1-45D7-BEEC-DCE1EB4243E2}"/>
              </a:ext>
            </a:extLst>
          </p:cNvPr>
          <p:cNvGraphicFramePr>
            <a:graphicFrameLocks noGrp="1"/>
          </p:cNvGraphicFramePr>
          <p:nvPr>
            <p:extLst>
              <p:ext uri="{D42A27DB-BD31-4B8C-83A1-F6EECF244321}">
                <p14:modId xmlns:p14="http://schemas.microsoft.com/office/powerpoint/2010/main" val="1762272133"/>
              </p:ext>
            </p:extLst>
          </p:nvPr>
        </p:nvGraphicFramePr>
        <p:xfrm>
          <a:off x="486508" y="1248508"/>
          <a:ext cx="10943492" cy="4343401"/>
        </p:xfrm>
        <a:graphic>
          <a:graphicData uri="http://schemas.openxmlformats.org/drawingml/2006/table">
            <a:tbl>
              <a:tblPr/>
              <a:tblGrid>
                <a:gridCol w="2247324">
                  <a:extLst>
                    <a:ext uri="{9D8B030D-6E8A-4147-A177-3AD203B41FA5}">
                      <a16:colId xmlns:a16="http://schemas.microsoft.com/office/drawing/2014/main" val="20000"/>
                    </a:ext>
                  </a:extLst>
                </a:gridCol>
                <a:gridCol w="3126712">
                  <a:extLst>
                    <a:ext uri="{9D8B030D-6E8A-4147-A177-3AD203B41FA5}">
                      <a16:colId xmlns:a16="http://schemas.microsoft.com/office/drawing/2014/main" val="20001"/>
                    </a:ext>
                  </a:extLst>
                </a:gridCol>
                <a:gridCol w="5569456">
                  <a:extLst>
                    <a:ext uri="{9D8B030D-6E8A-4147-A177-3AD203B41FA5}">
                      <a16:colId xmlns:a16="http://schemas.microsoft.com/office/drawing/2014/main" val="20002"/>
                    </a:ext>
                  </a:extLst>
                </a:gridCol>
              </a:tblGrid>
              <a:tr h="7493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To</a:t>
                      </a:r>
                      <a:r>
                        <a:rPr kumimoji="0" lang="en-US" sz="2800" b="1" i="0" u="none" strike="noStrike" cap="none" normalizeH="0" baseline="0">
                          <a:ln>
                            <a:noFill/>
                          </a:ln>
                          <a:solidFill>
                            <a:schemeClr val="tx1"/>
                          </a:solidFill>
                          <a:effectLst/>
                          <a:latin typeface="Times New Roman" pitchFamily="18" charset="0"/>
                        </a:rPr>
                        <a:t>á</a:t>
                      </a:r>
                      <a:r>
                        <a:rPr kumimoji="0" lang="en-US" sz="2800" b="1" i="0" u="none" strike="noStrike" cap="none" normalizeH="0" baseline="0">
                          <a:ln>
                            <a:noFill/>
                          </a:ln>
                          <a:solidFill>
                            <a:schemeClr val="tx1"/>
                          </a:solidFill>
                          <a:effectLst/>
                          <a:latin typeface="Tahoma" pitchFamily="34" charset="0"/>
                        </a:rPr>
                        <a:t>n t</a:t>
                      </a:r>
                      <a:r>
                        <a:rPr kumimoji="0" lang="en-US" sz="2800" b="1" i="0" u="none" strike="noStrike" cap="none" normalizeH="0" baseline="0">
                          <a:ln>
                            <a:noFill/>
                          </a:ln>
                          <a:solidFill>
                            <a:schemeClr val="tx1"/>
                          </a:solidFill>
                          <a:effectLst/>
                          <a:latin typeface="Times New Roman" pitchFamily="18" charset="0"/>
                        </a:rPr>
                        <a:t>ử</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Tên</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V</a:t>
                      </a:r>
                      <a:r>
                        <a:rPr kumimoji="0" lang="en-US" sz="2800" b="1" i="0" u="none" strike="noStrike" cap="none" normalizeH="0" baseline="0">
                          <a:ln>
                            <a:noFill/>
                          </a:ln>
                          <a:solidFill>
                            <a:schemeClr val="tx1"/>
                          </a:solidFill>
                          <a:effectLst/>
                          <a:latin typeface="Times New Roman" pitchFamily="18" charset="0"/>
                        </a:rPr>
                        <a:t>í</a:t>
                      </a:r>
                      <a:r>
                        <a:rPr kumimoji="0" lang="en-US" sz="2800" b="1" i="0" u="none" strike="noStrike" cap="none" normalizeH="0" baseline="0">
                          <a:ln>
                            <a:noFill/>
                          </a:ln>
                          <a:solidFill>
                            <a:schemeClr val="tx1"/>
                          </a:solidFill>
                          <a:effectLst/>
                          <a:latin typeface="Tahoma" pitchFamily="34" charset="0"/>
                        </a:rPr>
                        <a:t> d</a:t>
                      </a:r>
                      <a:r>
                        <a:rPr kumimoji="0" lang="en-US" sz="2800" b="1" i="0" u="none" strike="noStrike" cap="none" normalizeH="0" baseline="0">
                          <a:ln>
                            <a:noFill/>
                          </a:ln>
                          <a:solidFill>
                            <a:schemeClr val="tx1"/>
                          </a:solidFill>
                          <a:effectLst/>
                          <a:latin typeface="Times New Roman" pitchFamily="18" charset="0"/>
                        </a:rPr>
                        <a:t>ụ</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C</a:t>
                      </a:r>
                      <a:r>
                        <a:rPr kumimoji="0" lang="en-US" sz="2800" b="0" i="0" u="none" strike="noStrike" cap="none" normalizeH="0" baseline="0">
                          <a:ln>
                            <a:noFill/>
                          </a:ln>
                          <a:solidFill>
                            <a:schemeClr val="tx1"/>
                          </a:solidFill>
                          <a:effectLst/>
                          <a:latin typeface="Times New Roman" pitchFamily="18" charset="0"/>
                        </a:rPr>
                        <a:t>ộ</a:t>
                      </a:r>
                      <a:r>
                        <a:rPr kumimoji="0" lang="en-US" sz="2800" b="0" i="0" u="none" strike="noStrike" cap="none" normalizeH="0" baseline="0">
                          <a:ln>
                            <a:noFill/>
                          </a:ln>
                          <a:solidFill>
                            <a:schemeClr val="tx1"/>
                          </a:solidFill>
                          <a:effectLst/>
                          <a:latin typeface="Tahoma" pitchFamily="34" charset="0"/>
                        </a:rPr>
                        <a:t>ng</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12 </a:t>
                      </a:r>
                      <a:r>
                        <a:rPr kumimoji="0" lang="en-US" sz="2800" b="0" i="0" u="none" strike="noStrike" cap="none" normalizeH="0" baseline="0">
                          <a:ln>
                            <a:noFill/>
                          </a:ln>
                          <a:solidFill>
                            <a:srgbClr val="CC3300"/>
                          </a:solidFill>
                          <a:effectLst/>
                          <a:latin typeface="Tahoma" pitchFamily="34" charset="0"/>
                        </a:rPr>
                        <a:t>+</a:t>
                      </a:r>
                      <a:r>
                        <a:rPr kumimoji="0" lang="en-US" sz="2800" b="0" i="0" u="none" strike="noStrike" cap="none" normalizeH="0" baseline="0">
                          <a:ln>
                            <a:noFill/>
                          </a:ln>
                          <a:solidFill>
                            <a:schemeClr val="tx1"/>
                          </a:solidFill>
                          <a:effectLst/>
                          <a:latin typeface="Tahoma" pitchFamily="34" charset="0"/>
                        </a:rPr>
                        <a:t> 4.9 // k</a:t>
                      </a:r>
                      <a:r>
                        <a:rPr kumimoji="0" lang="en-US" sz="2800" b="0" i="0" u="none" strike="noStrike" cap="none" normalizeH="0" baseline="0">
                          <a:ln>
                            <a:noFill/>
                          </a:ln>
                          <a:solidFill>
                            <a:schemeClr val="tx1"/>
                          </a:solidFill>
                          <a:effectLst/>
                          <a:latin typeface="Times New Roman" pitchFamily="18" charset="0"/>
                        </a:rPr>
                        <a:t>ế</a:t>
                      </a:r>
                      <a:r>
                        <a:rPr kumimoji="0" lang="en-US" sz="2800" b="0" i="0" u="none" strike="noStrike" cap="none" normalizeH="0" baseline="0">
                          <a:ln>
                            <a:noFill/>
                          </a:ln>
                          <a:solidFill>
                            <a:schemeClr val="tx1"/>
                          </a:solidFill>
                          <a:effectLst/>
                          <a:latin typeface="Tahoma" pitchFamily="34" charset="0"/>
                        </a:rPr>
                        <a:t>t qu</a:t>
                      </a:r>
                      <a:r>
                        <a:rPr kumimoji="0" lang="en-US" sz="2800" b="0" i="0" u="none" strike="noStrike" cap="none" normalizeH="0" baseline="0">
                          <a:ln>
                            <a:noFill/>
                          </a:ln>
                          <a:solidFill>
                            <a:schemeClr val="tx1"/>
                          </a:solidFill>
                          <a:effectLst/>
                          <a:latin typeface="Times New Roman" pitchFamily="18" charset="0"/>
                        </a:rPr>
                        <a:t>ả</a:t>
                      </a:r>
                      <a:r>
                        <a:rPr kumimoji="0" lang="en-US" sz="2800" b="0" i="0" u="none" strike="noStrike" cap="none" normalizeH="0" baseline="0">
                          <a:ln>
                            <a:noFill/>
                          </a:ln>
                          <a:solidFill>
                            <a:schemeClr val="tx1"/>
                          </a:solidFill>
                          <a:effectLst/>
                          <a:latin typeface="Tahoma" pitchFamily="34" charset="0"/>
                        </a:rPr>
                        <a:t>  16.9</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32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Tr</a:t>
                      </a:r>
                      <a:r>
                        <a:rPr kumimoji="0" lang="en-US" sz="2800" b="0" i="0" u="none" strike="noStrike" cap="none" normalizeH="0" baseline="0">
                          <a:ln>
                            <a:noFill/>
                          </a:ln>
                          <a:solidFill>
                            <a:schemeClr val="tx1"/>
                          </a:solidFill>
                          <a:effectLst/>
                          <a:latin typeface="Times New Roman" pitchFamily="18" charset="0"/>
                        </a:rPr>
                        <a:t>ừ</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3.98 </a:t>
                      </a:r>
                      <a:r>
                        <a:rPr kumimoji="0" lang="en-US" sz="2800" b="0" i="0" u="none" strike="noStrike" cap="none" normalizeH="0" baseline="0">
                          <a:ln>
                            <a:noFill/>
                          </a:ln>
                          <a:solidFill>
                            <a:srgbClr val="CC3300"/>
                          </a:solidFill>
                          <a:effectLst/>
                          <a:latin typeface="Tahoma" pitchFamily="34" charset="0"/>
                        </a:rPr>
                        <a:t>-</a:t>
                      </a:r>
                      <a:r>
                        <a:rPr kumimoji="0" lang="en-US" sz="2800" b="0" i="0" u="none" strike="noStrike" cap="none" normalizeH="0" baseline="0">
                          <a:ln>
                            <a:noFill/>
                          </a:ln>
                          <a:solidFill>
                            <a:schemeClr val="tx1"/>
                          </a:solidFill>
                          <a:effectLst/>
                          <a:latin typeface="Tahoma" pitchFamily="34" charset="0"/>
                        </a:rPr>
                        <a:t> 4 // k</a:t>
                      </a:r>
                      <a:r>
                        <a:rPr kumimoji="0" lang="en-US" sz="2800" b="0" i="0" u="none" strike="noStrike" cap="none" normalizeH="0" baseline="0">
                          <a:ln>
                            <a:noFill/>
                          </a:ln>
                          <a:solidFill>
                            <a:schemeClr val="tx1"/>
                          </a:solidFill>
                          <a:effectLst/>
                          <a:latin typeface="Times New Roman" pitchFamily="18" charset="0"/>
                        </a:rPr>
                        <a:t>ế</a:t>
                      </a:r>
                      <a:r>
                        <a:rPr kumimoji="0" lang="en-US" sz="2800" b="0" i="0" u="none" strike="noStrike" cap="none" normalizeH="0" baseline="0">
                          <a:ln>
                            <a:noFill/>
                          </a:ln>
                          <a:solidFill>
                            <a:schemeClr val="tx1"/>
                          </a:solidFill>
                          <a:effectLst/>
                          <a:latin typeface="Tahoma" pitchFamily="34" charset="0"/>
                        </a:rPr>
                        <a:t>t qu</a:t>
                      </a:r>
                      <a:r>
                        <a:rPr kumimoji="0" lang="en-US" sz="2800" b="0" i="0" u="none" strike="noStrike" cap="none" normalizeH="0" baseline="0">
                          <a:ln>
                            <a:noFill/>
                          </a:ln>
                          <a:solidFill>
                            <a:schemeClr val="tx1"/>
                          </a:solidFill>
                          <a:effectLst/>
                          <a:latin typeface="Times New Roman" pitchFamily="18" charset="0"/>
                        </a:rPr>
                        <a:t>ả</a:t>
                      </a:r>
                      <a:r>
                        <a:rPr kumimoji="0" lang="en-US" sz="2800" b="0" i="0" u="none" strike="noStrike" cap="none" normalizeH="0" baseline="0">
                          <a:ln>
                            <a:noFill/>
                          </a:ln>
                          <a:solidFill>
                            <a:schemeClr val="tx1"/>
                          </a:solidFill>
                          <a:effectLst/>
                          <a:latin typeface="Tahoma" pitchFamily="34" charset="0"/>
                        </a:rPr>
                        <a:t>  -0.02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07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Nhân</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2 </a:t>
                      </a:r>
                      <a:r>
                        <a:rPr kumimoji="0" lang="en-US" sz="2800" b="0" i="0" u="none" strike="noStrike" cap="none" normalizeH="0" baseline="0">
                          <a:ln>
                            <a:noFill/>
                          </a:ln>
                          <a:solidFill>
                            <a:srgbClr val="CC3300"/>
                          </a:solidFill>
                          <a:effectLst/>
                          <a:latin typeface="Tahoma" pitchFamily="34" charset="0"/>
                        </a:rPr>
                        <a:t>*</a:t>
                      </a:r>
                      <a:r>
                        <a:rPr kumimoji="0" lang="en-US" sz="2800" b="0" i="0" u="none" strike="noStrike" cap="none" normalizeH="0" baseline="0">
                          <a:ln>
                            <a:noFill/>
                          </a:ln>
                          <a:solidFill>
                            <a:schemeClr val="tx1"/>
                          </a:solidFill>
                          <a:effectLst/>
                          <a:latin typeface="Tahoma" pitchFamily="34" charset="0"/>
                        </a:rPr>
                        <a:t> 3.4 // k</a:t>
                      </a:r>
                      <a:r>
                        <a:rPr kumimoji="0" lang="en-US" sz="2800" b="0" i="0" u="none" strike="noStrike" cap="none" normalizeH="0" baseline="0">
                          <a:ln>
                            <a:noFill/>
                          </a:ln>
                          <a:solidFill>
                            <a:schemeClr val="tx1"/>
                          </a:solidFill>
                          <a:effectLst/>
                          <a:latin typeface="Times New Roman" pitchFamily="18" charset="0"/>
                        </a:rPr>
                        <a:t>ế</a:t>
                      </a:r>
                      <a:r>
                        <a:rPr kumimoji="0" lang="en-US" sz="2800" b="0" i="0" u="none" strike="noStrike" cap="none" normalizeH="0" baseline="0">
                          <a:ln>
                            <a:noFill/>
                          </a:ln>
                          <a:solidFill>
                            <a:schemeClr val="tx1"/>
                          </a:solidFill>
                          <a:effectLst/>
                          <a:latin typeface="Tahoma" pitchFamily="34" charset="0"/>
                        </a:rPr>
                        <a:t>t qu</a:t>
                      </a:r>
                      <a:r>
                        <a:rPr kumimoji="0" lang="en-US" sz="2800" b="0" i="0" u="none" strike="noStrike" cap="none" normalizeH="0" baseline="0">
                          <a:ln>
                            <a:noFill/>
                          </a:ln>
                          <a:solidFill>
                            <a:schemeClr val="tx1"/>
                          </a:solidFill>
                          <a:effectLst/>
                          <a:latin typeface="Times New Roman" pitchFamily="18" charset="0"/>
                        </a:rPr>
                        <a:t>ả</a:t>
                      </a:r>
                      <a:r>
                        <a:rPr kumimoji="0" lang="en-US" sz="2800" b="0" i="0" u="none" strike="noStrike" cap="none" normalizeH="0" baseline="0">
                          <a:ln>
                            <a:noFill/>
                          </a:ln>
                          <a:solidFill>
                            <a:schemeClr val="tx1"/>
                          </a:solidFill>
                          <a:effectLst/>
                          <a:latin typeface="Tahoma" pitchFamily="34" charset="0"/>
                        </a:rPr>
                        <a:t>  6.8</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548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Chia</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9 </a:t>
                      </a:r>
                      <a:r>
                        <a:rPr kumimoji="0" lang="en-US" sz="2800" b="0" i="0" u="none" strike="noStrike" cap="none" normalizeH="0" baseline="0">
                          <a:ln>
                            <a:noFill/>
                          </a:ln>
                          <a:solidFill>
                            <a:srgbClr val="CC3300"/>
                          </a:solidFill>
                          <a:effectLst/>
                          <a:latin typeface="Tahoma" pitchFamily="34" charset="0"/>
                        </a:rPr>
                        <a:t>/</a:t>
                      </a:r>
                      <a:r>
                        <a:rPr kumimoji="0" lang="en-US" sz="2800" b="0" i="0" u="none" strike="noStrike" cap="none" normalizeH="0" baseline="0">
                          <a:ln>
                            <a:noFill/>
                          </a:ln>
                          <a:solidFill>
                            <a:schemeClr val="tx1"/>
                          </a:solidFill>
                          <a:effectLst/>
                          <a:latin typeface="Tahoma" pitchFamily="34" charset="0"/>
                        </a:rPr>
                        <a:t> 2.0 // k</a:t>
                      </a:r>
                      <a:r>
                        <a:rPr kumimoji="0" lang="en-US" sz="2800" b="0" i="0" u="none" strike="noStrike" cap="none" normalizeH="0" baseline="0">
                          <a:ln>
                            <a:noFill/>
                          </a:ln>
                          <a:solidFill>
                            <a:schemeClr val="tx1"/>
                          </a:solidFill>
                          <a:effectLst/>
                          <a:latin typeface="Times New Roman" pitchFamily="18" charset="0"/>
                        </a:rPr>
                        <a:t>ế</a:t>
                      </a:r>
                      <a:r>
                        <a:rPr kumimoji="0" lang="en-US" sz="2800" b="0" i="0" u="none" strike="noStrike" cap="none" normalizeH="0" baseline="0">
                          <a:ln>
                            <a:noFill/>
                          </a:ln>
                          <a:solidFill>
                            <a:schemeClr val="tx1"/>
                          </a:solidFill>
                          <a:effectLst/>
                          <a:latin typeface="Tahoma" pitchFamily="34" charset="0"/>
                        </a:rPr>
                        <a:t>t qu</a:t>
                      </a:r>
                      <a:r>
                        <a:rPr kumimoji="0" lang="en-US" sz="2800" b="0" i="0" u="none" strike="noStrike" cap="none" normalizeH="0" baseline="0">
                          <a:ln>
                            <a:noFill/>
                          </a:ln>
                          <a:solidFill>
                            <a:schemeClr val="tx1"/>
                          </a:solidFill>
                          <a:effectLst/>
                          <a:latin typeface="Times New Roman" pitchFamily="18" charset="0"/>
                        </a:rPr>
                        <a:t>ả</a:t>
                      </a:r>
                      <a:r>
                        <a:rPr kumimoji="0" lang="en-US" sz="2800" b="0" i="0" u="none" strike="noStrike" cap="none" normalizeH="0" baseline="0">
                          <a:ln>
                            <a:noFill/>
                          </a:ln>
                          <a:solidFill>
                            <a:schemeClr val="tx1"/>
                          </a:solidFill>
                          <a:effectLst/>
                          <a:latin typeface="Tahoma" pitchFamily="34" charset="0"/>
                        </a:rPr>
                        <a:t> 4.5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07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L</a:t>
                      </a:r>
                      <a:r>
                        <a:rPr kumimoji="0" lang="en-US" sz="2800" b="0" i="0" u="none" strike="noStrike" cap="none" normalizeH="0" baseline="0">
                          <a:ln>
                            <a:noFill/>
                          </a:ln>
                          <a:solidFill>
                            <a:schemeClr val="tx1"/>
                          </a:solidFill>
                          <a:effectLst/>
                          <a:latin typeface="Times New Roman" pitchFamily="18" charset="0"/>
                        </a:rPr>
                        <a:t>ấ</a:t>
                      </a:r>
                      <a:r>
                        <a:rPr kumimoji="0" lang="en-US" sz="2800" b="0" i="0" u="none" strike="noStrike" cap="none" normalizeH="0" baseline="0">
                          <a:ln>
                            <a:noFill/>
                          </a:ln>
                          <a:solidFill>
                            <a:schemeClr val="tx1"/>
                          </a:solidFill>
                          <a:effectLst/>
                          <a:latin typeface="Tahoma" pitchFamily="34" charset="0"/>
                        </a:rPr>
                        <a:t>y ph</a:t>
                      </a:r>
                      <a:r>
                        <a:rPr kumimoji="0" lang="en-US" sz="2800" b="0" i="0" u="none" strike="noStrike" cap="none" normalizeH="0" baseline="0">
                          <a:ln>
                            <a:noFill/>
                          </a:ln>
                          <a:solidFill>
                            <a:schemeClr val="tx1"/>
                          </a:solidFill>
                          <a:effectLst/>
                          <a:latin typeface="Times New Roman" pitchFamily="18" charset="0"/>
                        </a:rPr>
                        <a:t>ầ</a:t>
                      </a:r>
                      <a:r>
                        <a:rPr kumimoji="0" lang="en-US" sz="2800" b="0" i="0" u="none" strike="noStrike" cap="none" normalizeH="0" baseline="0">
                          <a:ln>
                            <a:noFill/>
                          </a:ln>
                          <a:solidFill>
                            <a:schemeClr val="tx1"/>
                          </a:solidFill>
                          <a:effectLst/>
                          <a:latin typeface="Tahoma" pitchFamily="34" charset="0"/>
                        </a:rPr>
                        <a:t>n dư</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ahoma" pitchFamily="34" charset="0"/>
                        </a:rPr>
                        <a:t>13 </a:t>
                      </a:r>
                      <a:r>
                        <a:rPr kumimoji="0" lang="en-US" sz="2800" b="0" i="0" u="none" strike="noStrike" cap="none" normalizeH="0" baseline="0">
                          <a:ln>
                            <a:noFill/>
                          </a:ln>
                          <a:solidFill>
                            <a:srgbClr val="CC3300"/>
                          </a:solidFill>
                          <a:effectLst/>
                          <a:latin typeface="Tahoma" pitchFamily="34" charset="0"/>
                        </a:rPr>
                        <a:t>%</a:t>
                      </a:r>
                      <a:r>
                        <a:rPr kumimoji="0" lang="en-US" sz="2800" b="0" i="0" u="none" strike="noStrike" cap="none" normalizeH="0" baseline="0">
                          <a:ln>
                            <a:noFill/>
                          </a:ln>
                          <a:solidFill>
                            <a:schemeClr val="tx1"/>
                          </a:solidFill>
                          <a:effectLst/>
                          <a:latin typeface="Tahoma" pitchFamily="34" charset="0"/>
                        </a:rPr>
                        <a:t> 3 // k</a:t>
                      </a:r>
                      <a:r>
                        <a:rPr kumimoji="0" lang="en-US" sz="2800" b="0" i="0" u="none" strike="noStrike" cap="none" normalizeH="0" baseline="0">
                          <a:ln>
                            <a:noFill/>
                          </a:ln>
                          <a:solidFill>
                            <a:schemeClr val="tx1"/>
                          </a:solidFill>
                          <a:effectLst/>
                          <a:latin typeface="Times New Roman" pitchFamily="18" charset="0"/>
                        </a:rPr>
                        <a:t>ế</a:t>
                      </a:r>
                      <a:r>
                        <a:rPr kumimoji="0" lang="en-US" sz="2800" b="0" i="0" u="none" strike="noStrike" cap="none" normalizeH="0" baseline="0">
                          <a:ln>
                            <a:noFill/>
                          </a:ln>
                          <a:solidFill>
                            <a:schemeClr val="tx1"/>
                          </a:solidFill>
                          <a:effectLst/>
                          <a:latin typeface="Tahoma" pitchFamily="34" charset="0"/>
                        </a:rPr>
                        <a:t>t qu</a:t>
                      </a:r>
                      <a:r>
                        <a:rPr kumimoji="0" lang="en-US" sz="2800" b="0" i="0" u="none" strike="noStrike" cap="none" normalizeH="0" baseline="0">
                          <a:ln>
                            <a:noFill/>
                          </a:ln>
                          <a:solidFill>
                            <a:schemeClr val="tx1"/>
                          </a:solidFill>
                          <a:effectLst/>
                          <a:latin typeface="Times New Roman" pitchFamily="18" charset="0"/>
                        </a:rPr>
                        <a:t>ả</a:t>
                      </a:r>
                      <a:r>
                        <a:rPr kumimoji="0" lang="en-US" sz="2800" b="0" i="0" u="none" strike="noStrike" cap="none" normalizeH="0" baseline="0">
                          <a:ln>
                            <a:noFill/>
                          </a:ln>
                          <a:solidFill>
                            <a:schemeClr val="tx1"/>
                          </a:solidFill>
                          <a:effectLst/>
                          <a:latin typeface="Tahoma" pitchFamily="34" charset="0"/>
                        </a:rPr>
                        <a:t> 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41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số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200"/>
              </a:spcBef>
              <a:buNone/>
            </a:pPr>
            <a:r>
              <a:rPr lang="en-US" sz="2800"/>
              <a:t>Ví dụ chia lấy d</a:t>
            </a:r>
            <a:r>
              <a:rPr lang="vi-VN" sz="2800"/>
              <a:t>ư</a:t>
            </a:r>
            <a:r>
              <a:rPr lang="en-US" sz="2800"/>
              <a:t>:</a:t>
            </a:r>
          </a:p>
        </p:txBody>
      </p:sp>
    </p:spTree>
    <p:extLst>
      <p:ext uri="{BB962C8B-B14F-4D97-AF65-F5344CB8AC3E}">
        <p14:creationId xmlns:p14="http://schemas.microsoft.com/office/powerpoint/2010/main" val="416524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số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200"/>
              </a:spcBef>
              <a:buNone/>
            </a:pPr>
            <a:r>
              <a:rPr lang="en-US" sz="2800"/>
              <a:t>1. Khi tử số và mẫu số của phép chia là số nguyên thì đó là phép chia nguyên nên phần dư của phép chia nguyên bị cắt bỏ. </a:t>
            </a:r>
          </a:p>
          <a:p>
            <a:pPr algn="just">
              <a:spcBef>
                <a:spcPts val="1200"/>
              </a:spcBef>
              <a:buNone/>
            </a:pPr>
            <a:r>
              <a:rPr lang="en-US" sz="2800"/>
              <a:t>Ví dụ:  5/2 cho kết quả là 2.  </a:t>
            </a:r>
          </a:p>
          <a:p>
            <a:pPr marL="0" indent="0" algn="just">
              <a:spcBef>
                <a:spcPts val="1200"/>
              </a:spcBef>
              <a:buNone/>
            </a:pPr>
            <a:r>
              <a:rPr lang="en-US" sz="2800"/>
              <a:t>2. Toán  tử lấy phần dư % (modulus  operator)  chỉ áp dụng với số nguyên.</a:t>
            </a:r>
          </a:p>
        </p:txBody>
      </p:sp>
    </p:spTree>
    <p:extLst>
      <p:ext uri="{BB962C8B-B14F-4D97-AF65-F5344CB8AC3E}">
        <p14:creationId xmlns:p14="http://schemas.microsoft.com/office/powerpoint/2010/main" val="76912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gán phức hợp</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200"/>
              </a:spcBef>
              <a:buNone/>
            </a:pPr>
            <a:endParaRPr lang="en-US"/>
          </a:p>
        </p:txBody>
      </p:sp>
      <p:graphicFrame>
        <p:nvGraphicFramePr>
          <p:cNvPr id="10" name="Group 2">
            <a:extLst>
              <a:ext uri="{FF2B5EF4-FFF2-40B4-BE49-F238E27FC236}">
                <a16:creationId xmlns:a16="http://schemas.microsoft.com/office/drawing/2014/main" id="{2AEABF06-C37C-451C-A47B-4303D3878032}"/>
              </a:ext>
            </a:extLst>
          </p:cNvPr>
          <p:cNvGraphicFramePr>
            <a:graphicFrameLocks noGrp="1"/>
          </p:cNvGraphicFramePr>
          <p:nvPr>
            <p:extLst>
              <p:ext uri="{D42A27DB-BD31-4B8C-83A1-F6EECF244321}">
                <p14:modId xmlns:p14="http://schemas.microsoft.com/office/powerpoint/2010/main" val="3448986698"/>
              </p:ext>
            </p:extLst>
          </p:nvPr>
        </p:nvGraphicFramePr>
        <p:xfrm>
          <a:off x="658812" y="1283677"/>
          <a:ext cx="7585076" cy="4343400"/>
        </p:xfrm>
        <a:graphic>
          <a:graphicData uri="http://schemas.openxmlformats.org/drawingml/2006/table">
            <a:tbl>
              <a:tblPr/>
              <a:tblGrid>
                <a:gridCol w="1959000">
                  <a:extLst>
                    <a:ext uri="{9D8B030D-6E8A-4147-A177-3AD203B41FA5}">
                      <a16:colId xmlns:a16="http://schemas.microsoft.com/office/drawing/2014/main" val="20000"/>
                    </a:ext>
                  </a:extLst>
                </a:gridCol>
                <a:gridCol w="2120875">
                  <a:extLst>
                    <a:ext uri="{9D8B030D-6E8A-4147-A177-3AD203B41FA5}">
                      <a16:colId xmlns:a16="http://schemas.microsoft.com/office/drawing/2014/main" val="20001"/>
                    </a:ext>
                  </a:extLst>
                </a:gridCol>
                <a:gridCol w="3505201">
                  <a:extLst>
                    <a:ext uri="{9D8B030D-6E8A-4147-A177-3AD203B41FA5}">
                      <a16:colId xmlns:a16="http://schemas.microsoft.com/office/drawing/2014/main" val="20002"/>
                    </a:ext>
                  </a:extLst>
                </a:gridCol>
              </a:tblGrid>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Nina" pitchFamily="34" charset="0"/>
                        </a:rPr>
                        <a:t>Toán Tử</a:t>
                      </a:r>
                      <a:endParaRPr kumimoji="0" lang="en-US" sz="2800" b="0" i="0" u="none" strike="noStrike" cap="none" normalizeH="0" baseline="0">
                        <a:ln>
                          <a:noFill/>
                        </a:ln>
                        <a:solidFill>
                          <a:schemeClr val="tx1"/>
                        </a:solidFill>
                        <a:effectLst/>
                        <a:latin typeface="Ni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Nina" pitchFamily="34" charset="0"/>
                        </a:rPr>
                        <a:t>Ví dụ</a:t>
                      </a:r>
                      <a:endParaRPr kumimoji="0" lang="en-US" sz="2800" b="0" i="0" u="none" strike="noStrike" cap="none" normalizeH="0" baseline="0">
                        <a:ln>
                          <a:noFill/>
                        </a:ln>
                        <a:solidFill>
                          <a:schemeClr val="tx1"/>
                        </a:solidFill>
                        <a:effectLst/>
                        <a:latin typeface="Ni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Nina" pitchFamily="34" charset="0"/>
                        </a:rPr>
                        <a:t>Tương đương với</a:t>
                      </a:r>
                      <a:endParaRPr kumimoji="0" lang="en-US" sz="2800" b="0" i="0" u="none" strike="noStrike" cap="none" normalizeH="0" baseline="0">
                        <a:ln>
                          <a:noFill/>
                        </a:ln>
                        <a:solidFill>
                          <a:schemeClr val="tx1"/>
                        </a:solidFill>
                        <a:effectLst/>
                        <a:latin typeface="Ni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39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Nina" pitchFamily="34" charset="0"/>
                        </a:rPr>
                        <a:t>n = n % 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537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gán phức hợp</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en-US" sz="2800">
                <a:solidFill>
                  <a:prstClr val="black"/>
                </a:solidFill>
                <a:latin typeface="Cambria" panose="02040503050406030204" pitchFamily="18" charset="0"/>
              </a:rPr>
              <a:t>#include &lt;iostream.h&gt;</a:t>
            </a:r>
          </a:p>
          <a:p>
            <a:pPr marL="514350" lvl="0" indent="-514350">
              <a:lnSpc>
                <a:spcPct val="90000"/>
              </a:lnSpc>
              <a:spcBef>
                <a:spcPts val="1000"/>
              </a:spcBef>
              <a:buNone/>
            </a:pPr>
            <a:r>
              <a:rPr lang="en-US" sz="2800">
                <a:solidFill>
                  <a:prstClr val="black"/>
                </a:solidFill>
                <a:latin typeface="Cambria" panose="02040503050406030204" pitchFamily="18" charset="0"/>
              </a:rPr>
              <a:t>int main ()</a:t>
            </a:r>
          </a:p>
          <a:p>
            <a:pPr marL="514350" lvl="0" indent="-514350">
              <a:lnSpc>
                <a:spcPct val="90000"/>
              </a:lnSpc>
              <a:spcBef>
                <a:spcPts val="1000"/>
              </a:spcBef>
              <a:buNone/>
            </a:pPr>
            <a:r>
              <a:rPr lang="en-US" sz="2800">
                <a:solidFill>
                  <a:prstClr val="black"/>
                </a:solidFill>
                <a:latin typeface="Cambria" panose="02040503050406030204" pitchFamily="18" charset="0"/>
              </a:rPr>
              <a:t>{</a:t>
            </a:r>
          </a:p>
          <a:p>
            <a:pPr marL="514350" lvl="0" indent="-514350">
              <a:lnSpc>
                <a:spcPct val="90000"/>
              </a:lnSpc>
              <a:spcBef>
                <a:spcPts val="1000"/>
              </a:spcBef>
              <a:buNone/>
            </a:pPr>
            <a:r>
              <a:rPr lang="en-US" sz="2800">
                <a:solidFill>
                  <a:prstClr val="black"/>
                </a:solidFill>
                <a:latin typeface="Cambria" panose="02040503050406030204" pitchFamily="18" charset="0"/>
              </a:rPr>
              <a:t>  int a, b=3;</a:t>
            </a:r>
          </a:p>
          <a:p>
            <a:pPr marL="514350" lvl="0" indent="-514350">
              <a:lnSpc>
                <a:spcPct val="90000"/>
              </a:lnSpc>
              <a:spcBef>
                <a:spcPts val="1000"/>
              </a:spcBef>
              <a:buNone/>
            </a:pPr>
            <a:r>
              <a:rPr lang="en-US" sz="2800">
                <a:solidFill>
                  <a:prstClr val="black"/>
                </a:solidFill>
                <a:latin typeface="Cambria" panose="02040503050406030204" pitchFamily="18" charset="0"/>
              </a:rPr>
              <a:t>  a = b;</a:t>
            </a:r>
          </a:p>
          <a:p>
            <a:pPr marL="514350" lvl="0" indent="-514350">
              <a:lnSpc>
                <a:spcPct val="90000"/>
              </a:lnSpc>
              <a:spcBef>
                <a:spcPts val="1000"/>
              </a:spcBef>
              <a:buNone/>
            </a:pPr>
            <a:r>
              <a:rPr lang="en-US" sz="2800">
                <a:solidFill>
                  <a:prstClr val="black"/>
                </a:solidFill>
                <a:latin typeface="Cambria" panose="02040503050406030204" pitchFamily="18" charset="0"/>
              </a:rPr>
              <a:t>  a+=2;             // tương đương với a=a+2</a:t>
            </a:r>
          </a:p>
          <a:p>
            <a:pPr marL="514350" lvl="0" indent="-514350">
              <a:lnSpc>
                <a:spcPct val="90000"/>
              </a:lnSpc>
              <a:spcBef>
                <a:spcPts val="1000"/>
              </a:spcBef>
              <a:buNone/>
            </a:pPr>
            <a:r>
              <a:rPr lang="en-US" sz="2800">
                <a:solidFill>
                  <a:prstClr val="black"/>
                </a:solidFill>
                <a:latin typeface="Cambria" panose="02040503050406030204" pitchFamily="18" charset="0"/>
              </a:rPr>
              <a:t>  cout &lt;&lt; a;</a:t>
            </a:r>
          </a:p>
          <a:p>
            <a:pPr marL="514350" lvl="0" indent="-514350">
              <a:lnSpc>
                <a:spcPct val="90000"/>
              </a:lnSpc>
              <a:spcBef>
                <a:spcPts val="1000"/>
              </a:spcBef>
              <a:buNone/>
            </a:pPr>
            <a:r>
              <a:rPr lang="en-US" sz="2800">
                <a:solidFill>
                  <a:prstClr val="black"/>
                </a:solidFill>
                <a:latin typeface="Cambria" panose="02040503050406030204" pitchFamily="18" charset="0"/>
              </a:rPr>
              <a:t>  return 0;</a:t>
            </a:r>
          </a:p>
          <a:p>
            <a:pPr marL="514350" lvl="0" indent="-514350">
              <a:lnSpc>
                <a:spcPct val="90000"/>
              </a:lnSpc>
              <a:spcBef>
                <a:spcPts val="1000"/>
              </a:spcBef>
              <a:buNone/>
            </a:pPr>
            <a:r>
              <a:rPr lang="en-US" sz="2800">
                <a:solidFill>
                  <a:prstClr val="black"/>
                </a:solidFill>
                <a:latin typeface="Cambria" panose="02040503050406030204" pitchFamily="18" charset="0"/>
              </a:rPr>
              <a:t>} </a:t>
            </a:r>
          </a:p>
          <a:p>
            <a:pPr marL="514350" lvl="0" indent="-514350">
              <a:lnSpc>
                <a:spcPct val="90000"/>
              </a:lnSpc>
              <a:spcBef>
                <a:spcPts val="1000"/>
              </a:spcBef>
              <a:buNone/>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213393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 và --</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200"/>
              </a:spcBef>
              <a:buFont typeface="+mj-lt"/>
              <a:buAutoNum type="arabicPeriod"/>
            </a:pPr>
            <a:r>
              <a:rPr lang="en-US" sz="2800">
                <a:solidFill>
                  <a:prstClr val="black"/>
                </a:solidFill>
                <a:latin typeface="Cambria" panose="02040503050406030204" pitchFamily="18" charset="0"/>
              </a:rPr>
              <a:t>Toán tử tăng (++) và toán tử giảm (--) có tác dụng làm tăng hoặc giảm 1 giá trị lưu trong biến. </a:t>
            </a:r>
          </a:p>
          <a:p>
            <a:pPr marL="514350" lvl="0" indent="-514350">
              <a:lnSpc>
                <a:spcPct val="90000"/>
              </a:lnSpc>
              <a:spcBef>
                <a:spcPts val="1200"/>
              </a:spcBef>
              <a:buFont typeface="+mj-lt"/>
              <a:buAutoNum type="arabicPeriod"/>
            </a:pPr>
            <a:r>
              <a:rPr lang="en-US" sz="2800">
                <a:solidFill>
                  <a:prstClr val="black"/>
                </a:solidFill>
                <a:latin typeface="Cambria" panose="02040503050406030204" pitchFamily="18" charset="0"/>
              </a:rPr>
              <a:t>Ví dụ:</a:t>
            </a:r>
          </a:p>
          <a:p>
            <a:pPr marL="971550" lvl="1" indent="-514350">
              <a:lnSpc>
                <a:spcPct val="90000"/>
              </a:lnSpc>
              <a:spcBef>
                <a:spcPts val="1200"/>
              </a:spcBef>
              <a:buNone/>
            </a:pPr>
            <a:r>
              <a:rPr lang="en-US">
                <a:solidFill>
                  <a:prstClr val="black"/>
                </a:solidFill>
                <a:latin typeface="Cambria" panose="02040503050406030204" pitchFamily="18" charset="0"/>
              </a:rPr>
              <a:t>a++;//tương đương với a+=1; và a=a+1</a:t>
            </a:r>
          </a:p>
          <a:p>
            <a:pPr marL="971550" lvl="1" indent="-514350">
              <a:lnSpc>
                <a:spcPct val="90000"/>
              </a:lnSpc>
              <a:spcBef>
                <a:spcPts val="1200"/>
              </a:spcBef>
              <a:buNone/>
            </a:pPr>
            <a:r>
              <a:rPr lang="en-US">
                <a:solidFill>
                  <a:prstClr val="black"/>
                </a:solidFill>
                <a:latin typeface="Cambria" panose="02040503050406030204" pitchFamily="18" charset="0"/>
              </a:rPr>
              <a:t>a--;//tương đương với a-=1; và a=a-1</a:t>
            </a:r>
          </a:p>
          <a:p>
            <a:pPr marL="514350" lvl="0" indent="-514350">
              <a:lnSpc>
                <a:spcPct val="90000"/>
              </a:lnSpc>
              <a:spcBef>
                <a:spcPts val="12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48122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t>Toán tử ++ và --</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90000"/>
              </a:lnSpc>
              <a:spcBef>
                <a:spcPts val="1000"/>
              </a:spcBef>
              <a:buNone/>
            </a:pPr>
            <a:r>
              <a:rPr lang="en-US" sz="2800">
                <a:solidFill>
                  <a:prstClr val="black"/>
                </a:solidFill>
                <a:latin typeface="Cambria" panose="02040503050406030204" pitchFamily="18" charset="0"/>
              </a:rPr>
              <a:t>Toán tử tăng/giảm có 2 dạng:</a:t>
            </a:r>
          </a:p>
          <a:p>
            <a:pPr marL="514350" lvl="0" indent="-514350" algn="just">
              <a:lnSpc>
                <a:spcPct val="90000"/>
              </a:lnSpc>
              <a:spcBef>
                <a:spcPts val="1000"/>
              </a:spcBef>
              <a:buFont typeface="+mj-lt"/>
              <a:buAutoNum type="arabicPeriod"/>
            </a:pPr>
            <a:r>
              <a:rPr lang="en-US" sz="2800" b="1" i="1">
                <a:solidFill>
                  <a:srgbClr val="C00000"/>
                </a:solidFill>
                <a:latin typeface="Cambria" panose="02040503050406030204" pitchFamily="18" charset="0"/>
              </a:rPr>
              <a:t>Tiền tố</a:t>
            </a:r>
            <a:r>
              <a:rPr lang="en-US" sz="2800" b="1">
                <a:solidFill>
                  <a:srgbClr val="C00000"/>
                </a:solidFill>
                <a:latin typeface="Cambria" panose="02040503050406030204" pitchFamily="18" charset="0"/>
              </a:rPr>
              <a:t> (prefix)</a:t>
            </a:r>
            <a:r>
              <a:rPr lang="en-US" sz="2800">
                <a:solidFill>
                  <a:prstClr val="black"/>
                </a:solidFill>
                <a:latin typeface="Cambria" panose="02040503050406030204" pitchFamily="18" charset="0"/>
              </a:rPr>
              <a:t>: Toán tử </a:t>
            </a:r>
            <a:r>
              <a:rPr lang="en-US" sz="2800" b="1">
                <a:solidFill>
                  <a:prstClr val="black"/>
                </a:solidFill>
                <a:latin typeface="Cambria" panose="02040503050406030204" pitchFamily="18" charset="0"/>
              </a:rPr>
              <a:t>++/-- </a:t>
            </a:r>
            <a:r>
              <a:rPr lang="en-US" sz="2800">
                <a:solidFill>
                  <a:prstClr val="black"/>
                </a:solidFill>
                <a:latin typeface="Cambria" panose="02040503050406030204" pitchFamily="18" charset="0"/>
              </a:rPr>
              <a:t>đặt trước toán hạng, hành động tăng/giảm trên toán hạng được  thực hiện trước, sau đó giá trị mới của toán hạng sẽ tham gia định trị của biểu thức.</a:t>
            </a:r>
          </a:p>
          <a:p>
            <a:pPr marL="514350" lvl="0" indent="-514350">
              <a:lnSpc>
                <a:spcPct val="90000"/>
              </a:lnSpc>
              <a:spcBef>
                <a:spcPts val="1000"/>
              </a:spcBef>
              <a:buFont typeface="+mj-lt"/>
              <a:buAutoNum type="arabicPeriod"/>
            </a:pPr>
            <a:r>
              <a:rPr lang="en-US" sz="2800" u="sng">
                <a:solidFill>
                  <a:prstClr val="black"/>
                </a:solidFill>
                <a:latin typeface="Cambria" panose="02040503050406030204" pitchFamily="18" charset="0"/>
              </a:rPr>
              <a:t>Ví dụ:</a:t>
            </a:r>
          </a:p>
          <a:p>
            <a:pPr marL="514350" lvl="0" indent="-514350">
              <a:lnSpc>
                <a:spcPct val="90000"/>
              </a:lnSpc>
              <a:spcBef>
                <a:spcPts val="1000"/>
              </a:spcBef>
              <a:buNone/>
            </a:pPr>
            <a:r>
              <a:rPr lang="en-US" sz="2800">
                <a:solidFill>
                  <a:prstClr val="black"/>
                </a:solidFill>
                <a:latin typeface="Cambria" panose="02040503050406030204" pitchFamily="18" charset="0"/>
              </a:rPr>
              <a:t>	B=3;</a:t>
            </a:r>
            <a:br>
              <a:rPr lang="en-US" sz="2800">
                <a:solidFill>
                  <a:prstClr val="black"/>
                </a:solidFill>
                <a:latin typeface="Cambria" panose="02040503050406030204" pitchFamily="18" charset="0"/>
              </a:rPr>
            </a:br>
            <a:r>
              <a:rPr lang="en-US" sz="2800">
                <a:solidFill>
                  <a:prstClr val="black"/>
                </a:solidFill>
                <a:latin typeface="Cambria" panose="02040503050406030204" pitchFamily="18" charset="0"/>
              </a:rPr>
              <a:t>A=++B;</a:t>
            </a:r>
            <a:br>
              <a:rPr lang="en-US" sz="2800">
                <a:solidFill>
                  <a:prstClr val="black"/>
                </a:solidFill>
                <a:latin typeface="Cambria" panose="02040503050406030204" pitchFamily="18" charset="0"/>
              </a:rPr>
            </a:br>
            <a:r>
              <a:rPr lang="en-US" sz="2800">
                <a:solidFill>
                  <a:prstClr val="black"/>
                </a:solidFill>
                <a:latin typeface="Cambria" panose="02040503050406030204" pitchFamily="18" charset="0"/>
              </a:rPr>
              <a:t>Kết quả: </a:t>
            </a:r>
            <a:r>
              <a:rPr lang="en-US" sz="2800" i="1">
                <a:solidFill>
                  <a:prstClr val="black"/>
                </a:solidFill>
                <a:latin typeface="Cambria" panose="02040503050406030204" pitchFamily="18" charset="0"/>
              </a:rPr>
              <a:t> A chứa giá trị 4, B chứa giá trị 4</a:t>
            </a:r>
            <a:endParaRPr lang="en-US" sz="2800">
              <a:solidFill>
                <a:prstClr val="black"/>
              </a:solidFill>
              <a:latin typeface="Cambria" panose="02040503050406030204" pitchFamily="18" charset="0"/>
            </a:endParaRPr>
          </a:p>
          <a:p>
            <a:pPr marL="514350" lvl="0" indent="-514350">
              <a:lnSpc>
                <a:spcPct val="90000"/>
              </a:lnSpc>
              <a:spcBef>
                <a:spcPts val="1000"/>
              </a:spcBef>
              <a:buFont typeface="+mj-lt"/>
              <a:buAutoNum type="arabicPeriod"/>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899442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1304</Words>
  <Application>Microsoft Office PowerPoint</Application>
  <PresentationFormat>Widescreen</PresentationFormat>
  <Paragraphs>268</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Narrow</vt:lpstr>
      <vt:lpstr>Calibri</vt:lpstr>
      <vt:lpstr>Cambria</vt:lpstr>
      <vt:lpstr>Nina</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704</cp:revision>
  <dcterms:created xsi:type="dcterms:W3CDTF">2011-04-06T04:04:31Z</dcterms:created>
  <dcterms:modified xsi:type="dcterms:W3CDTF">2018-02-20T22:33:26Z</dcterms:modified>
</cp:coreProperties>
</file>