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9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Câu lệnh if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700" u="sng">
                <a:solidFill>
                  <a:prstClr val="black"/>
                </a:solidFill>
                <a:latin typeface="Cambria" panose="02040503050406030204" pitchFamily="18" charset="0"/>
              </a:rPr>
              <a:t>Dạng 1</a:t>
            </a:r>
            <a:r>
              <a:rPr lang="en-US" sz="2700">
                <a:solidFill>
                  <a:prstClr val="black"/>
                </a:solidFill>
                <a:latin typeface="Cambria" panose="02040503050406030204" pitchFamily="18" charset="0"/>
              </a:rPr>
              <a:t>:   </a:t>
            </a:r>
          </a:p>
          <a:p>
            <a:pPr marL="971550" lvl="1" indent="-51435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700">
                <a:solidFill>
                  <a:prstClr val="black"/>
                </a:solidFill>
                <a:latin typeface="Cambria" panose="02040503050406030204" pitchFamily="18" charset="0"/>
              </a:rPr>
              <a:t>Cú pháp: </a:t>
            </a:r>
          </a:p>
          <a:p>
            <a:pPr marL="514350" lvl="0" indent="-51435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700" b="1">
                <a:solidFill>
                  <a:srgbClr val="C00000"/>
                </a:solidFill>
                <a:latin typeface="Cambria" panose="02040503050406030204" pitchFamily="18" charset="0"/>
              </a:rPr>
              <a:t>		if(expression)  </a:t>
            </a:r>
          </a:p>
          <a:p>
            <a:pPr marL="971550" lvl="1" indent="-51435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700" b="1">
                <a:solidFill>
                  <a:srgbClr val="C00000"/>
                </a:solidFill>
                <a:latin typeface="Cambria" panose="02040503050406030204" pitchFamily="18" charset="0"/>
              </a:rPr>
              <a:t>		  statement; </a:t>
            </a:r>
          </a:p>
          <a:p>
            <a:pPr marL="584518" lvl="0" indent="-455613">
              <a:lnSpc>
                <a:spcPct val="90000"/>
              </a:lnSpc>
              <a:spcBef>
                <a:spcPts val="1200"/>
              </a:spcBef>
              <a:buClr>
                <a:srgbClr val="5B9BD5">
                  <a:lumMod val="75000"/>
                </a:srgbClr>
              </a:buClr>
              <a:buFont typeface="Tahoma" pitchFamily="34" charset="0"/>
              <a:buChar char="●"/>
            </a:pPr>
            <a:r>
              <a:rPr lang="en-US" sz="2700" u="sng">
                <a:solidFill>
                  <a:prstClr val="black"/>
                </a:solidFill>
                <a:latin typeface="Cambria" panose="02040503050406030204" pitchFamily="18" charset="0"/>
              </a:rPr>
              <a:t>Ý nghĩa</a:t>
            </a:r>
            <a:r>
              <a:rPr lang="en-US" sz="2700">
                <a:solidFill>
                  <a:prstClr val="black"/>
                </a:solidFill>
                <a:latin typeface="Cambria" panose="02040503050406030204" pitchFamily="18" charset="0"/>
              </a:rPr>
              <a:t>: </a:t>
            </a:r>
          </a:p>
          <a:p>
            <a:pPr marL="584518" lvl="0" indent="-455613">
              <a:lnSpc>
                <a:spcPct val="90000"/>
              </a:lnSpc>
              <a:spcBef>
                <a:spcPts val="1200"/>
              </a:spcBef>
              <a:buClr>
                <a:srgbClr val="5B9BD5">
                  <a:lumMod val="75000"/>
                </a:srgbClr>
              </a:buClr>
              <a:buNone/>
            </a:pPr>
            <a:r>
              <a:rPr lang="en-US" sz="2700">
                <a:solidFill>
                  <a:prstClr val="black"/>
                </a:solidFill>
                <a:latin typeface="Cambria" panose="02040503050406030204" pitchFamily="18" charset="0"/>
              </a:rPr>
              <a:t>	</a:t>
            </a:r>
            <a:r>
              <a:rPr lang="en-US" sz="2700">
                <a:solidFill>
                  <a:srgbClr val="0070C0"/>
                </a:solidFill>
                <a:latin typeface="Cambria" panose="02040503050406030204" pitchFamily="18" charset="0"/>
              </a:rPr>
              <a:t>Expression</a:t>
            </a:r>
            <a:r>
              <a:rPr lang="en-US" sz="2700">
                <a:solidFill>
                  <a:prstClr val="black"/>
                </a:solidFill>
                <a:latin typeface="Cambria" panose="02040503050406030204" pitchFamily="18" charset="0"/>
              </a:rPr>
              <a:t> được định trị. Nếu </a:t>
            </a:r>
          </a:p>
          <a:p>
            <a:pPr marL="584518" lvl="0" indent="-455613">
              <a:lnSpc>
                <a:spcPct val="90000"/>
              </a:lnSpc>
              <a:spcBef>
                <a:spcPts val="1200"/>
              </a:spcBef>
              <a:buClr>
                <a:srgbClr val="5B9BD5">
                  <a:lumMod val="75000"/>
                </a:srgbClr>
              </a:buClr>
              <a:buNone/>
            </a:pPr>
            <a:r>
              <a:rPr lang="en-US" sz="2700">
                <a:solidFill>
                  <a:prstClr val="black"/>
                </a:solidFill>
                <a:latin typeface="Cambria" panose="02040503050406030204" pitchFamily="18" charset="0"/>
              </a:rPr>
              <a:t>	kết quả là </a:t>
            </a:r>
            <a:r>
              <a:rPr lang="en-US" sz="2700">
                <a:solidFill>
                  <a:srgbClr val="0070C0"/>
                </a:solidFill>
                <a:latin typeface="Cambria" panose="02040503050406030204" pitchFamily="18" charset="0"/>
              </a:rPr>
              <a:t>true</a:t>
            </a:r>
            <a:r>
              <a:rPr lang="en-US" sz="2700">
                <a:solidFill>
                  <a:prstClr val="black"/>
                </a:solidFill>
                <a:latin typeface="Cambria" panose="02040503050406030204" pitchFamily="18" charset="0"/>
              </a:rPr>
              <a:t> thì </a:t>
            </a:r>
            <a:r>
              <a:rPr lang="en-US" sz="2700">
                <a:solidFill>
                  <a:srgbClr val="0070C0"/>
                </a:solidFill>
                <a:latin typeface="Cambria" panose="02040503050406030204" pitchFamily="18" charset="0"/>
              </a:rPr>
              <a:t>statement</a:t>
            </a:r>
            <a:r>
              <a:rPr lang="en-US" sz="270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700">
                <a:solidFill>
                  <a:prstClr val="black"/>
                </a:solidFill>
                <a:latin typeface="Cambria" panose="02040503050406030204" pitchFamily="18" charset="0"/>
              </a:rPr>
              <a:t>được  thực thi, ngược lại, không làm gì cả.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56A8417-861A-4A7B-8373-3EDCFB9A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192077" y="933449"/>
            <a:ext cx="2310246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D5632-FB15-4305-8656-5EA444433257}"/>
              </a:ext>
            </a:extLst>
          </p:cNvPr>
          <p:cNvSpPr txBox="1"/>
          <p:nvPr/>
        </p:nvSpPr>
        <p:spPr>
          <a:xfrm>
            <a:off x="8077200" y="49267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Lưu đồ cú pháp</a:t>
            </a:r>
          </a:p>
        </p:txBody>
      </p:sp>
    </p:spTree>
    <p:extLst>
      <p:ext uri="{BB962C8B-B14F-4D97-AF65-F5344CB8AC3E}">
        <p14:creationId xmlns:p14="http://schemas.microsoft.com/office/powerpoint/2010/main" val="24472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Ví dụ: Viết chương trình nhập vào một số nguyên a. In ra màn hình kết quả a có phải là số dương không.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int main()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{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	int a;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	cout &lt;&lt; "Input a = ";  cin&gt;&gt;a;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	if(a&gt;=0)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		cout &lt;&lt; a &lt;&lt; " is a positive.”;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	return 0;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5267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71</Words>
  <Application>Microsoft Office PowerPoint</Application>
  <PresentationFormat>Widescreen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750</cp:revision>
  <dcterms:created xsi:type="dcterms:W3CDTF">2011-04-06T04:04:31Z</dcterms:created>
  <dcterms:modified xsi:type="dcterms:W3CDTF">2018-02-22T12:06:08Z</dcterms:modified>
</cp:coreProperties>
</file>