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6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9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Câu lệnh if else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u="sng">
                <a:solidFill>
                  <a:prstClr val="black"/>
                </a:solidFill>
                <a:latin typeface="Cambria" panose="02040503050406030204" pitchFamily="18" charset="0"/>
              </a:rPr>
              <a:t>Dạng 2: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 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Cú pháp:</a:t>
            </a:r>
          </a:p>
          <a:p>
            <a:pPr marL="1885950" lvl="3" indent="-51435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if (expression) </a:t>
            </a:r>
          </a:p>
          <a:p>
            <a:pPr marL="1885950" lvl="3" indent="-51435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		statement1; </a:t>
            </a:r>
          </a:p>
          <a:p>
            <a:pPr marL="1885950" lvl="3" indent="-51435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else </a:t>
            </a:r>
          </a:p>
          <a:p>
            <a:pPr marL="1885950" lvl="3" indent="-51435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		statement2;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●"/>
            </a:pPr>
            <a:r>
              <a:rPr lang="en-US" sz="2800" u="sng">
                <a:solidFill>
                  <a:prstClr val="black"/>
                </a:solidFill>
                <a:latin typeface="Cambria" panose="02040503050406030204" pitchFamily="18" charset="0"/>
              </a:rPr>
              <a:t>Ý nghĩa: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Nếu</a:t>
            </a:r>
            <a:r>
              <a:rPr lang="en-US" sz="2800">
                <a:solidFill>
                  <a:srgbClr val="0070C0"/>
                </a:solidFill>
                <a:latin typeface="Cambria" panose="02040503050406030204" pitchFamily="18" charset="0"/>
              </a:rPr>
              <a:t> Expression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được định là </a:t>
            </a:r>
            <a:r>
              <a:rPr lang="en-US" sz="2800">
                <a:solidFill>
                  <a:srgbClr val="0070C0"/>
                </a:solidFill>
                <a:latin typeface="Cambria" panose="02040503050406030204" pitchFamily="18" charset="0"/>
              </a:rPr>
              <a:t>true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thì </a:t>
            </a:r>
            <a:r>
              <a:rPr lang="en-US" sz="2800">
                <a:solidFill>
                  <a:srgbClr val="0070C0"/>
                </a:solidFill>
                <a:latin typeface="Cambria" panose="02040503050406030204" pitchFamily="18" charset="0"/>
              </a:rPr>
              <a:t>statement1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được thực thi.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Ngược lại, thì </a:t>
            </a:r>
            <a:r>
              <a:rPr lang="en-US" sz="2800">
                <a:solidFill>
                  <a:srgbClr val="0070C0"/>
                </a:solidFill>
                <a:latin typeface="Cambria" panose="02040503050406030204" pitchFamily="18" charset="0"/>
              </a:rPr>
              <a:t>statement2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được thực thi.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F563E47-4B1E-44DA-A1B7-BD631754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8669" y="854370"/>
            <a:ext cx="3080331" cy="348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D2E9B3-D383-4F5A-83DE-06751542A63F}"/>
              </a:ext>
            </a:extLst>
          </p:cNvPr>
          <p:cNvSpPr txBox="1"/>
          <p:nvPr/>
        </p:nvSpPr>
        <p:spPr>
          <a:xfrm>
            <a:off x="7708900" y="489226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Lưu đồ cú pháp</a:t>
            </a:r>
          </a:p>
        </p:txBody>
      </p:sp>
    </p:spTree>
    <p:extLst>
      <p:ext uri="{BB962C8B-B14F-4D97-AF65-F5344CB8AC3E}">
        <p14:creationId xmlns:p14="http://schemas.microsoft.com/office/powerpoint/2010/main" val="23960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lvl="0" indent="-55563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	Ví dụ: Viết chương  trình nhập vào một số nguyên a.  In  ra màn hình kết quả kiểm tra a là số âm hay dương. </a:t>
            </a:r>
          </a:p>
          <a:p>
            <a:pPr marL="971550" lvl="1" indent="-51435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int main() </a:t>
            </a:r>
          </a:p>
          <a:p>
            <a:pPr marL="971550" lvl="1" indent="-51435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{ </a:t>
            </a:r>
          </a:p>
          <a:p>
            <a:pPr marL="1428750" lvl="2" indent="-51435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int a; </a:t>
            </a:r>
          </a:p>
          <a:p>
            <a:pPr marL="1428750" lvl="2" indent="-51435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cout &lt;&lt; "Input a = ";  cin &gt;&gt; a; </a:t>
            </a:r>
          </a:p>
          <a:p>
            <a:pPr marL="1428750" lvl="2" indent="-51435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if(a&gt;=0) </a:t>
            </a:r>
          </a:p>
          <a:p>
            <a:pPr marL="1428750" lvl="2" indent="-51435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		     cout &lt;&lt; a &lt;&lt; " is a positive.”; </a:t>
            </a:r>
          </a:p>
          <a:p>
            <a:pPr marL="1428750" lvl="2" indent="-51435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 else </a:t>
            </a:r>
          </a:p>
          <a:p>
            <a:pPr marL="1428750" lvl="2" indent="-51435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		     cout &lt;&lt; a &lt;&lt; " is a negative.”; </a:t>
            </a:r>
          </a:p>
          <a:p>
            <a:pPr marL="1428750" lvl="2" indent="-51435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return 0; </a:t>
            </a:r>
          </a:p>
          <a:p>
            <a:pPr marL="971550" lvl="1" indent="-51435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04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45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753</cp:revision>
  <dcterms:created xsi:type="dcterms:W3CDTF">2011-04-06T04:04:31Z</dcterms:created>
  <dcterms:modified xsi:type="dcterms:W3CDTF">2018-02-22T12:07:23Z</dcterms:modified>
</cp:coreProperties>
</file>