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9" r:id="rId5"/>
    <p:sldId id="270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22/02/2018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8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1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Câu lệnh switch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Cấu  trúc switch là một cấu trúc lựa chọn có nhiều nhánh, được sử dụng khi có nhiều lựa chọn.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800" u="sng">
                <a:solidFill>
                  <a:prstClr val="black"/>
                </a:solidFill>
                <a:latin typeface="Cambria" panose="02040503050406030204" pitchFamily="18" charset="0"/>
              </a:rPr>
              <a:t>Cú pháp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: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	</a:t>
            </a: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   </a:t>
            </a: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switch(expression)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	{ </a:t>
            </a:r>
          </a:p>
          <a:p>
            <a:pPr marL="2343150" lvl="4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srgbClr val="C00000"/>
                </a:solidFill>
                <a:latin typeface="Cambria" panose="02040503050406030204" pitchFamily="18" charset="0"/>
              </a:rPr>
              <a:t>case value_1: statement_1; [break;] </a:t>
            </a:r>
          </a:p>
          <a:p>
            <a:pPr marL="2343150" lvl="4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srgbClr val="C00000"/>
                </a:solidFill>
                <a:latin typeface="Cambria" panose="02040503050406030204" pitchFamily="18" charset="0"/>
              </a:rPr>
              <a:t>… </a:t>
            </a:r>
          </a:p>
          <a:p>
            <a:pPr marL="2343150" lvl="4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srgbClr val="C00000"/>
                </a:solidFill>
                <a:latin typeface="Cambria" panose="02040503050406030204" pitchFamily="18" charset="0"/>
              </a:rPr>
              <a:t>case value_n: statement_n; [break;] </a:t>
            </a:r>
          </a:p>
          <a:p>
            <a:pPr marL="2343150" lvl="4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>
                <a:solidFill>
                  <a:srgbClr val="C00000"/>
                </a:solidFill>
                <a:latin typeface="Cambria" panose="02040503050406030204" pitchFamily="18" charset="0"/>
              </a:rPr>
              <a:t>[default : statement;] </a:t>
            </a:r>
          </a:p>
          <a:p>
            <a:pPr marL="1428750" lvl="2" indent="-51435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000">
                <a:solidFill>
                  <a:srgbClr val="C00000"/>
                </a:solidFill>
                <a:latin typeface="Cambria" panose="02040503050406030204" pitchFamily="18" charset="0"/>
              </a:rPr>
              <a:t>}</a:t>
            </a:r>
            <a:endParaRPr lang="en-US" sz="280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52CE4-3079-40F2-A7DE-01BDA01C7DBC}"/>
              </a:ext>
            </a:extLst>
          </p:cNvPr>
          <p:cNvSpPr txBox="1">
            <a:spLocks/>
          </p:cNvSpPr>
          <p:nvPr/>
        </p:nvSpPr>
        <p:spPr>
          <a:xfrm>
            <a:off x="6324600" y="1990932"/>
            <a:ext cx="4876800" cy="43005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b="1" u="sng">
                <a:solidFill>
                  <a:prstClr val="black"/>
                </a:solidFill>
                <a:latin typeface="Cambria" panose="02040503050406030204" pitchFamily="18" charset="0"/>
              </a:rPr>
              <a:t>Giải thích: </a:t>
            </a:r>
          </a:p>
          <a:p>
            <a:pPr marL="639763" lvl="1" indent="-349250" algn="just">
              <a:lnSpc>
                <a:spcPct val="90000"/>
              </a:lnSpc>
              <a:spcBef>
                <a:spcPts val="500"/>
              </a:spcBef>
              <a:buFont typeface="Tahoma" pitchFamily="34" charset="0"/>
              <a:buChar char="−"/>
            </a:pPr>
            <a:r>
              <a:rPr lang="en-US" sz="2200">
                <a:solidFill>
                  <a:prstClr val="black"/>
                </a:solidFill>
                <a:latin typeface="Cambria" panose="02040503050406030204" pitchFamily="18" charset="0"/>
              </a:rPr>
              <a:t>Expression sẽ được định trị. </a:t>
            </a:r>
          </a:p>
          <a:p>
            <a:pPr marL="639763" lvl="1" indent="-349250" algn="just">
              <a:lnSpc>
                <a:spcPct val="90000"/>
              </a:lnSpc>
              <a:spcBef>
                <a:spcPts val="500"/>
              </a:spcBef>
              <a:buFont typeface="Tahoma" pitchFamily="34" charset="0"/>
              <a:buChar char="−"/>
            </a:pPr>
            <a:r>
              <a:rPr lang="en-US" sz="2200">
                <a:solidFill>
                  <a:prstClr val="black"/>
                </a:solidFill>
                <a:latin typeface="Cambria" panose="02040503050406030204" pitchFamily="18" charset="0"/>
              </a:rPr>
              <a:t>Nếu giá trị của expression bằng value_1  thì  thực hiện statement_1 và thoát. </a:t>
            </a:r>
          </a:p>
          <a:p>
            <a:pPr marL="639763" lvl="1" indent="-349250" algn="just">
              <a:lnSpc>
                <a:spcPct val="90000"/>
              </a:lnSpc>
              <a:spcBef>
                <a:spcPts val="500"/>
              </a:spcBef>
              <a:buFont typeface="Tahoma" pitchFamily="34" charset="0"/>
              <a:buChar char="−"/>
            </a:pPr>
            <a:r>
              <a:rPr lang="en-US" sz="2200">
                <a:solidFill>
                  <a:prstClr val="black"/>
                </a:solidFill>
                <a:latin typeface="Cambria" panose="02040503050406030204" pitchFamily="18" charset="0"/>
              </a:rPr>
              <a:t>Nếu giá trị của expression khác value _1 thì so sánh với value_2, nếu bằng value_2 thì thực hiện statement_2 và thoát…., so sánh tới value_n. </a:t>
            </a:r>
          </a:p>
          <a:p>
            <a:pPr marL="639763" lvl="1" indent="-349250" algn="just">
              <a:lnSpc>
                <a:spcPct val="90000"/>
              </a:lnSpc>
              <a:spcBef>
                <a:spcPts val="500"/>
              </a:spcBef>
              <a:buFont typeface="Tahoma" pitchFamily="34" charset="0"/>
              <a:buChar char="−"/>
            </a:pPr>
            <a:r>
              <a:rPr lang="en-US" sz="2200">
                <a:solidFill>
                  <a:prstClr val="black"/>
                </a:solidFill>
                <a:latin typeface="Cambria" panose="02040503050406030204" pitchFamily="18" charset="0"/>
              </a:rPr>
              <a:t>Nếu tất cả các phép so sánh đều sai thì thực hiện statement của default. </a:t>
            </a: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1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ABEA4-DAFC-4AE7-9648-67CE6142F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2628"/>
          <a:stretch/>
        </p:blipFill>
        <p:spPr bwMode="auto">
          <a:xfrm>
            <a:off x="2209800" y="1076325"/>
            <a:ext cx="6400800" cy="494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762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800" b="1" i="1" u="sng">
                <a:solidFill>
                  <a:prstClr val="black"/>
                </a:solidFill>
                <a:latin typeface="Cambria" panose="02040503050406030204" pitchFamily="18" charset="0"/>
              </a:rPr>
              <a:t>Lưu ý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: 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Expression trong switch() phải  có  kết  quả  là giá trị kiểu  số nguyên (int, char, long). 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Các giá trị sau case phải là hằng nguyên. 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Không bắt buộc phải có default. </a:t>
            </a:r>
          </a:p>
          <a:p>
            <a:pPr marL="971550" lvl="1" indent="-514350" algn="just">
              <a:lnSpc>
                <a:spcPct val="90000"/>
              </a:lnSpc>
              <a:spcBef>
                <a:spcPts val="1200"/>
              </a:spcBef>
              <a:buFont typeface="Tahoma" pitchFamily="34" charset="0"/>
              <a:buChar char="−"/>
            </a:pPr>
            <a:r>
              <a:rPr lang="en-US">
                <a:solidFill>
                  <a:prstClr val="black"/>
                </a:solidFill>
                <a:latin typeface="Cambria" panose="02040503050406030204" pitchFamily="18" charset="0"/>
              </a:rPr>
              <a:t>Khi thực hiện lệnh tương ứng của case  có  giá  trị bằng expression, chương  trình thực hiện lệnh break để thoát khỏi cấu trúc switch. </a:t>
            </a:r>
          </a:p>
        </p:txBody>
      </p:sp>
    </p:spTree>
    <p:extLst>
      <p:ext uri="{BB962C8B-B14F-4D97-AF65-F5344CB8AC3E}">
        <p14:creationId xmlns:p14="http://schemas.microsoft.com/office/powerpoint/2010/main" val="873596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Ví dụ: Nhập vào một số nguyên, chia số nguyên này cho 2  lấy phần dư. Kiểm  tra nếu phần dư bằng 0 thì in ra thông báo “là số chẵn”, nếu số dư bằng 1 thì in thông báo “là số lẽ”.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int main () {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int n, remainder;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cout&lt;&lt;”Input an number: ";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        cin&gt;&gt;n;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        remainder = (n % 2);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switch(remainder)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{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	case  0:  cout  &lt;&lt;  n  &lt;&lt;  ”  is  an  even."; break;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	case 1: cout &lt;&lt; n &lt;&lt; ” is an odd."; break;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	} 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prstClr val="black"/>
                </a:solidFill>
                <a:latin typeface="Cambria" panose="02040503050406030204" pitchFamily="18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7043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272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764</cp:revision>
  <dcterms:created xsi:type="dcterms:W3CDTF">2011-04-06T04:04:31Z</dcterms:created>
  <dcterms:modified xsi:type="dcterms:W3CDTF">2018-02-22T15:25:49Z</dcterms:modified>
</cp:coreProperties>
</file>