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6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17/01/2018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7" y="762000"/>
            <a:ext cx="72390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vi-VN" sz="4400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luyện-</a:t>
            </a:r>
            <a:endParaRPr lang="en-US" sz="4400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>
              <a:defRPr/>
            </a:pPr>
            <a:r>
              <a:rPr lang="vi-VN" sz="4400" kern="0">
                <a:solidFill>
                  <a:srgbClr val="002060"/>
                </a:solidFill>
                <a:latin typeface="Cambria" panose="02040503050406030204" pitchFamily="18" charset="0"/>
              </a:rPr>
              <a:t>tính tiêu thụ điện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vi-VN" sz="2800" b="1">
                <a:solidFill>
                  <a:srgbClr val="002060"/>
                </a:solidFill>
                <a:latin typeface="Cambria" panose="02040503050406030204" pitchFamily="18" charset="0"/>
              </a:rPr>
              <a:t> Nhập vào số Kwh tiêu thụ </a:t>
            </a:r>
            <a:r>
              <a:rPr lang="en-US" sz="2800" b="1">
                <a:solidFill>
                  <a:srgbClr val="002060"/>
                </a:solidFill>
                <a:latin typeface="Cambria" panose="02040503050406030204" pitchFamily="18" charset="0"/>
              </a:rPr>
              <a:t>đ</a:t>
            </a:r>
            <a:r>
              <a:rPr lang="vi-VN" sz="2800" b="1">
                <a:solidFill>
                  <a:srgbClr val="002060"/>
                </a:solidFill>
                <a:latin typeface="Cambria" panose="02040503050406030204" pitchFamily="18" charset="0"/>
              </a:rPr>
              <a:t>iện. Tính tiền </a:t>
            </a:r>
            <a:r>
              <a:rPr lang="en-US" sz="2800" b="1">
                <a:solidFill>
                  <a:srgbClr val="002060"/>
                </a:solidFill>
                <a:latin typeface="Cambria" panose="02040503050406030204" pitchFamily="18" charset="0"/>
              </a:rPr>
              <a:t>đ</a:t>
            </a:r>
            <a:r>
              <a:rPr lang="vi-VN" sz="2800" b="1">
                <a:solidFill>
                  <a:srgbClr val="002060"/>
                </a:solidFill>
                <a:latin typeface="Cambria" panose="02040503050406030204" pitchFamily="18" charset="0"/>
              </a:rPr>
              <a:t>iện phải trả biết rằng 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vi-VN" sz="2800" b="1">
                <a:solidFill>
                  <a:srgbClr val="002060"/>
                </a:solidFill>
                <a:latin typeface="Cambria" panose="02040503050406030204" pitchFamily="18" charset="0"/>
              </a:rPr>
              <a:t>cách thức tính tiền theo qui </a:t>
            </a:r>
            <a:r>
              <a:rPr lang="en-US" sz="2800" b="1">
                <a:solidFill>
                  <a:srgbClr val="002060"/>
                </a:solidFill>
                <a:latin typeface="Cambria" panose="02040503050406030204" pitchFamily="18" charset="0"/>
              </a:rPr>
              <a:t>đ</a:t>
            </a:r>
            <a:r>
              <a:rPr lang="vi-VN" sz="2800" b="1">
                <a:solidFill>
                  <a:srgbClr val="002060"/>
                </a:solidFill>
                <a:latin typeface="Cambria" panose="02040503050406030204" pitchFamily="18" charset="0"/>
              </a:rPr>
              <a:t>ịnh như sau: 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vi-VN" sz="2800" b="1">
                <a:solidFill>
                  <a:srgbClr val="002060"/>
                </a:solidFill>
                <a:latin typeface="Cambria" panose="02040503050406030204" pitchFamily="18" charset="0"/>
              </a:rPr>
              <a:t>a.  100 kwh </a:t>
            </a:r>
            <a:r>
              <a:rPr lang="en-US" sz="2800" b="1">
                <a:solidFill>
                  <a:srgbClr val="002060"/>
                </a:solidFill>
                <a:latin typeface="Cambria" panose="02040503050406030204" pitchFamily="18" charset="0"/>
              </a:rPr>
              <a:t>đ</a:t>
            </a:r>
            <a:r>
              <a:rPr lang="vi-VN" sz="2800" b="1">
                <a:solidFill>
                  <a:srgbClr val="002060"/>
                </a:solidFill>
                <a:latin typeface="Cambria" panose="02040503050406030204" pitchFamily="18" charset="0"/>
              </a:rPr>
              <a:t>ịnh mức </a:t>
            </a:r>
            <a:r>
              <a:rPr lang="en-US" sz="2800" b="1">
                <a:solidFill>
                  <a:srgbClr val="002060"/>
                </a:solidFill>
                <a:latin typeface="Cambria" panose="02040503050406030204" pitchFamily="18" charset="0"/>
              </a:rPr>
              <a:t>đ</a:t>
            </a:r>
            <a:r>
              <a:rPr lang="vi-VN" sz="2800" b="1">
                <a:solidFill>
                  <a:srgbClr val="002060"/>
                </a:solidFill>
                <a:latin typeface="Cambria" panose="02040503050406030204" pitchFamily="18" charset="0"/>
              </a:rPr>
              <a:t>ầu tiên có </a:t>
            </a:r>
            <a:r>
              <a:rPr lang="en-US" sz="2800" b="1">
                <a:solidFill>
                  <a:srgbClr val="002060"/>
                </a:solidFill>
                <a:latin typeface="Cambria" panose="02040503050406030204" pitchFamily="18" charset="0"/>
              </a:rPr>
              <a:t>đ</a:t>
            </a:r>
            <a:r>
              <a:rPr lang="vi-VN" sz="2800" b="1">
                <a:solidFill>
                  <a:srgbClr val="002060"/>
                </a:solidFill>
                <a:latin typeface="Cambria" panose="02040503050406030204" pitchFamily="18" charset="0"/>
              </a:rPr>
              <a:t>ơn giá trung bình là 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vi-VN" sz="2800" b="1">
                <a:solidFill>
                  <a:srgbClr val="002060"/>
                </a:solidFill>
                <a:latin typeface="Cambria" panose="02040503050406030204" pitchFamily="18" charset="0"/>
              </a:rPr>
              <a:t>600</a:t>
            </a:r>
            <a:r>
              <a:rPr lang="en-US" sz="2800" b="1">
                <a:solidFill>
                  <a:srgbClr val="002060"/>
                </a:solidFill>
                <a:latin typeface="Cambria" panose="02040503050406030204" pitchFamily="18" charset="0"/>
              </a:rPr>
              <a:t>đ</a:t>
            </a:r>
            <a:r>
              <a:rPr lang="vi-VN" sz="2800" b="1">
                <a:solidFill>
                  <a:srgbClr val="002060"/>
                </a:solidFill>
                <a:latin typeface="Cambria" panose="02040503050406030204" pitchFamily="18" charset="0"/>
              </a:rPr>
              <a:t>/kwh 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vi-VN" sz="2800" b="1">
                <a:solidFill>
                  <a:srgbClr val="002060"/>
                </a:solidFill>
                <a:latin typeface="Cambria" panose="02040503050406030204" pitchFamily="18" charset="0"/>
              </a:rPr>
              <a:t>b.  Các kwh từ 101 </a:t>
            </a:r>
            <a:r>
              <a:rPr lang="en-US" sz="2800" b="1">
                <a:solidFill>
                  <a:srgbClr val="002060"/>
                </a:solidFill>
                <a:latin typeface="Cambria" panose="02040503050406030204" pitchFamily="18" charset="0"/>
              </a:rPr>
              <a:t>đ</a:t>
            </a:r>
            <a:r>
              <a:rPr lang="vi-VN" sz="2800" b="1">
                <a:solidFill>
                  <a:srgbClr val="002060"/>
                </a:solidFill>
                <a:latin typeface="Cambria" panose="02040503050406030204" pitchFamily="18" charset="0"/>
              </a:rPr>
              <a:t>ến 150 có </a:t>
            </a:r>
            <a:r>
              <a:rPr lang="en-US" sz="2800" b="1">
                <a:solidFill>
                  <a:srgbClr val="002060"/>
                </a:solidFill>
                <a:latin typeface="Cambria" panose="02040503050406030204" pitchFamily="18" charset="0"/>
              </a:rPr>
              <a:t>đ</a:t>
            </a:r>
            <a:r>
              <a:rPr lang="vi-VN" sz="2800" b="1">
                <a:solidFill>
                  <a:srgbClr val="002060"/>
                </a:solidFill>
                <a:latin typeface="Cambria" panose="02040503050406030204" pitchFamily="18" charset="0"/>
              </a:rPr>
              <a:t>ơn giá là 700</a:t>
            </a:r>
            <a:r>
              <a:rPr lang="en-US" sz="2800" b="1">
                <a:solidFill>
                  <a:srgbClr val="002060"/>
                </a:solidFill>
                <a:latin typeface="Cambria" panose="02040503050406030204" pitchFamily="18" charset="0"/>
              </a:rPr>
              <a:t>đ</a:t>
            </a:r>
            <a:r>
              <a:rPr lang="vi-VN" sz="2800" b="1">
                <a:solidFill>
                  <a:srgbClr val="002060"/>
                </a:solidFill>
                <a:latin typeface="Cambria" panose="02040503050406030204" pitchFamily="18" charset="0"/>
              </a:rPr>
              <a:t>/kwh 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vi-VN" sz="2800" b="1">
                <a:solidFill>
                  <a:srgbClr val="002060"/>
                </a:solidFill>
                <a:latin typeface="Cambria" panose="02040503050406030204" pitchFamily="18" charset="0"/>
              </a:rPr>
              <a:t>c.  Các kwh từ 151 </a:t>
            </a:r>
            <a:r>
              <a:rPr lang="en-US" sz="2800" b="1">
                <a:solidFill>
                  <a:srgbClr val="002060"/>
                </a:solidFill>
                <a:latin typeface="Cambria" panose="02040503050406030204" pitchFamily="18" charset="0"/>
              </a:rPr>
              <a:t>đ</a:t>
            </a:r>
            <a:r>
              <a:rPr lang="vi-VN" sz="2800" b="1">
                <a:solidFill>
                  <a:srgbClr val="002060"/>
                </a:solidFill>
                <a:latin typeface="Cambria" panose="02040503050406030204" pitchFamily="18" charset="0"/>
              </a:rPr>
              <a:t>ến 200 có </a:t>
            </a:r>
            <a:r>
              <a:rPr lang="en-US" sz="2800" b="1">
                <a:solidFill>
                  <a:srgbClr val="002060"/>
                </a:solidFill>
                <a:latin typeface="Cambria" panose="02040503050406030204" pitchFamily="18" charset="0"/>
              </a:rPr>
              <a:t>đ</a:t>
            </a:r>
            <a:r>
              <a:rPr lang="vi-VN" sz="2800" b="1">
                <a:solidFill>
                  <a:srgbClr val="002060"/>
                </a:solidFill>
                <a:latin typeface="Cambria" panose="02040503050406030204" pitchFamily="18" charset="0"/>
              </a:rPr>
              <a:t>ơn giá là 900</a:t>
            </a:r>
            <a:r>
              <a:rPr lang="en-US" sz="2800" b="1">
                <a:solidFill>
                  <a:srgbClr val="002060"/>
                </a:solidFill>
                <a:latin typeface="Cambria" panose="02040503050406030204" pitchFamily="18" charset="0"/>
              </a:rPr>
              <a:t>đ</a:t>
            </a:r>
            <a:r>
              <a:rPr lang="vi-VN" sz="2800" b="1">
                <a:solidFill>
                  <a:srgbClr val="002060"/>
                </a:solidFill>
                <a:latin typeface="Cambria" panose="02040503050406030204" pitchFamily="18" charset="0"/>
              </a:rPr>
              <a:t>/kwh 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vi-VN" sz="2800" b="1">
                <a:solidFill>
                  <a:srgbClr val="002060"/>
                </a:solidFill>
                <a:latin typeface="Cambria" panose="02040503050406030204" pitchFamily="18" charset="0"/>
              </a:rPr>
              <a:t>d.  Các kwh từ 201 trở </a:t>
            </a:r>
            <a:r>
              <a:rPr lang="en-US" sz="2800" b="1">
                <a:solidFill>
                  <a:srgbClr val="002060"/>
                </a:solidFill>
                <a:latin typeface="Cambria" panose="02040503050406030204" pitchFamily="18" charset="0"/>
              </a:rPr>
              <a:t>đ</a:t>
            </a:r>
            <a:r>
              <a:rPr lang="vi-VN" sz="2800" b="1">
                <a:solidFill>
                  <a:srgbClr val="002060"/>
                </a:solidFill>
                <a:latin typeface="Cambria" panose="02040503050406030204" pitchFamily="18" charset="0"/>
              </a:rPr>
              <a:t>i có </a:t>
            </a:r>
            <a:r>
              <a:rPr lang="en-US" sz="2800" b="1">
                <a:solidFill>
                  <a:srgbClr val="002060"/>
                </a:solidFill>
                <a:latin typeface="Cambria" panose="02040503050406030204" pitchFamily="18" charset="0"/>
              </a:rPr>
              <a:t>đ</a:t>
            </a:r>
            <a:r>
              <a:rPr lang="vi-VN" sz="2800" b="1">
                <a:solidFill>
                  <a:srgbClr val="002060"/>
                </a:solidFill>
                <a:latin typeface="Cambria" panose="02040503050406030204" pitchFamily="18" charset="0"/>
              </a:rPr>
              <a:t>ơn giá là 1100</a:t>
            </a:r>
            <a:r>
              <a:rPr lang="en-US" sz="2800" b="1">
                <a:solidFill>
                  <a:srgbClr val="002060"/>
                </a:solidFill>
                <a:latin typeface="Cambria" panose="02040503050406030204" pitchFamily="18" charset="0"/>
              </a:rPr>
              <a:t>đ</a:t>
            </a:r>
            <a:r>
              <a:rPr lang="vi-VN" sz="2800" b="1">
                <a:solidFill>
                  <a:srgbClr val="002060"/>
                </a:solidFill>
                <a:latin typeface="Cambria" panose="02040503050406030204" pitchFamily="18" charset="0"/>
              </a:rPr>
              <a:t>/kwh </a:t>
            </a:r>
            <a:endParaRPr lang="en-US" sz="2800" b="1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65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132</Words>
  <Application>Microsoft Office PowerPoint</Application>
  <PresentationFormat>Widescreen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767</cp:revision>
  <dcterms:created xsi:type="dcterms:W3CDTF">2011-04-06T04:04:31Z</dcterms:created>
  <dcterms:modified xsi:type="dcterms:W3CDTF">2018-01-17T16:00:47Z</dcterms:modified>
</cp:coreProperties>
</file>