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6" r:id="rId3"/>
    <p:sldId id="267"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autoAdjust="0"/>
    <p:restoredTop sz="89587" autoAdjust="0"/>
  </p:normalViewPr>
  <p:slideViewPr>
    <p:cSldViewPr>
      <p:cViewPr varScale="1">
        <p:scale>
          <a:sx n="72" d="100"/>
          <a:sy n="72" d="100"/>
        </p:scale>
        <p:origin x="25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11/02/2018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a:t>
            </a:fld>
            <a:endParaRPr lang="en-US"/>
          </a:p>
        </p:txBody>
      </p:sp>
    </p:spTree>
    <p:extLst>
      <p:ext uri="{BB962C8B-B14F-4D97-AF65-F5344CB8AC3E}">
        <p14:creationId xmlns:p14="http://schemas.microsoft.com/office/powerpoint/2010/main" val="57724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a:t>
            </a:fld>
            <a:endParaRPr lang="en-US"/>
          </a:p>
        </p:txBody>
      </p:sp>
    </p:spTree>
    <p:extLst>
      <p:ext uri="{BB962C8B-B14F-4D97-AF65-F5344CB8AC3E}">
        <p14:creationId xmlns:p14="http://schemas.microsoft.com/office/powerpoint/2010/main" val="58732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460968"/>
            <a:ext cx="12192000" cy="397032"/>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tx2"/>
                </a:solidFill>
                <a:latin typeface="Cambria" panose="02040503050406030204" pitchFamily="18" charset="0"/>
                <a:cs typeface="+mn-cs"/>
              </a:rPr>
              <a:t>Lập trình C++</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23000"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sz="1800">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7" y="762000"/>
            <a:ext cx="7239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vi-VN" sz="4400" kern="0">
                <a:solidFill>
                  <a:srgbClr val="002060"/>
                </a:solidFill>
                <a:latin typeface="Cambria" panose="02040503050406030204" pitchFamily="18" charset="0"/>
              </a:rPr>
              <a:t>Các Bài tập tự rèn luyện</a:t>
            </a:r>
            <a:endParaRPr lang="en-US" sz="9600" kern="0">
              <a:solidFill>
                <a:srgbClr val="002060"/>
              </a:solidFill>
              <a:latin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http://thaidt.net/wp-content/uploads/2012/11/11-Giao-trinh-C++-hay-nhat.jpg">
            <a:extLst>
              <a:ext uri="{FF2B5EF4-FFF2-40B4-BE49-F238E27FC236}">
                <a16:creationId xmlns:a16="http://schemas.microsoft.com/office/drawing/2014/main" id="{E14F8B1E-828D-4A9C-9C29-2F622A9FD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2965566"/>
            <a:ext cx="3771900" cy="3114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800" u="sng">
                <a:solidFill>
                  <a:srgbClr val="002060"/>
                </a:solidFill>
                <a:latin typeface="Cambria" panose="02040503050406030204" pitchFamily="18" charset="0"/>
              </a:rPr>
              <a:t>Câu 1:</a:t>
            </a:r>
            <a:r>
              <a:rPr lang="en-US" sz="2800">
                <a:solidFill>
                  <a:srgbClr val="002060"/>
                </a:solidFill>
                <a:latin typeface="Cambria" panose="02040503050406030204" pitchFamily="18" charset="0"/>
              </a:rPr>
              <a:t> Nhập 3 số thực a, b, c. Tìm số lớn nhất. </a:t>
            </a:r>
          </a:p>
          <a:p>
            <a:pPr marL="0" lvl="0" indent="0">
              <a:lnSpc>
                <a:spcPct val="90000"/>
              </a:lnSpc>
              <a:spcBef>
                <a:spcPts val="1000"/>
              </a:spcBef>
              <a:buNone/>
            </a:pPr>
            <a:r>
              <a:rPr lang="en-US" sz="2800" u="sng">
                <a:solidFill>
                  <a:srgbClr val="002060"/>
                </a:solidFill>
                <a:latin typeface="Cambria" panose="02040503050406030204" pitchFamily="18" charset="0"/>
              </a:rPr>
              <a:t>Câu 2:</a:t>
            </a:r>
            <a:r>
              <a:rPr lang="en-US" sz="2800">
                <a:solidFill>
                  <a:srgbClr val="002060"/>
                </a:solidFill>
                <a:latin typeface="Cambria" panose="02040503050406030204" pitchFamily="18" charset="0"/>
              </a:rPr>
              <a:t>  Nhập vào tháng t (với 1&lt;=t&lt;=12). Cho biết tháng t có bao nhiêu </a:t>
            </a:r>
          </a:p>
          <a:p>
            <a:pPr marL="0" lvl="0" indent="0">
              <a:lnSpc>
                <a:spcPct val="90000"/>
              </a:lnSpc>
              <a:spcBef>
                <a:spcPts val="1000"/>
              </a:spcBef>
              <a:buNone/>
            </a:pPr>
            <a:r>
              <a:rPr lang="en-US" sz="2800">
                <a:solidFill>
                  <a:srgbClr val="002060"/>
                </a:solidFill>
                <a:latin typeface="Cambria" panose="02040503050406030204" pitchFamily="18" charset="0"/>
              </a:rPr>
              <a:t>ngày. Riêng tháng 2 thì phải kiểm tra năm nhuận (Năm nhuận là năm chia hết cho 4 mà không chia hết cho 100, hoặc chia hết cho 400). </a:t>
            </a:r>
          </a:p>
          <a:p>
            <a:pPr marL="0" lvl="0" indent="0">
              <a:lnSpc>
                <a:spcPct val="90000"/>
              </a:lnSpc>
              <a:spcBef>
                <a:spcPts val="1000"/>
              </a:spcBef>
              <a:buNone/>
            </a:pPr>
            <a:r>
              <a:rPr lang="en-US" sz="2800" u="sng">
                <a:solidFill>
                  <a:srgbClr val="002060"/>
                </a:solidFill>
                <a:latin typeface="Cambria" panose="02040503050406030204" pitchFamily="18" charset="0"/>
              </a:rPr>
              <a:t>Câu 3:</a:t>
            </a:r>
            <a:r>
              <a:rPr lang="vi-VN" sz="2800">
                <a:solidFill>
                  <a:srgbClr val="002060"/>
                </a:solidFill>
                <a:latin typeface="Cambria" panose="02040503050406030204" pitchFamily="18" charset="0"/>
              </a:rPr>
              <a:t> Nhập một số n có tối </a:t>
            </a:r>
            <a:r>
              <a:rPr lang="en-US" sz="2800">
                <a:solidFill>
                  <a:srgbClr val="002060"/>
                </a:solidFill>
                <a:latin typeface="Cambria" panose="02040503050406030204" pitchFamily="18" charset="0"/>
              </a:rPr>
              <a:t>đ</a:t>
            </a:r>
            <a:r>
              <a:rPr lang="vi-VN" sz="2800">
                <a:solidFill>
                  <a:srgbClr val="002060"/>
                </a:solidFill>
                <a:latin typeface="Cambria" panose="02040503050406030204" pitchFamily="18" charset="0"/>
              </a:rPr>
              <a:t>a 2 chữ số. Hãy cho biết cách</a:t>
            </a:r>
            <a:r>
              <a:rPr lang="en-US" sz="2800">
                <a:solidFill>
                  <a:srgbClr val="002060"/>
                </a:solidFill>
                <a:latin typeface="Cambria" panose="02040503050406030204" pitchFamily="18" charset="0"/>
              </a:rPr>
              <a:t> đ</a:t>
            </a:r>
            <a:r>
              <a:rPr lang="vi-VN" sz="2800">
                <a:solidFill>
                  <a:srgbClr val="002060"/>
                </a:solidFill>
                <a:latin typeface="Cambria" panose="02040503050406030204" pitchFamily="18" charset="0"/>
              </a:rPr>
              <a:t>ọc ra dạng chữ. </a:t>
            </a:r>
          </a:p>
          <a:p>
            <a:pPr marL="0" lvl="0" indent="0">
              <a:lnSpc>
                <a:spcPct val="90000"/>
              </a:lnSpc>
              <a:spcBef>
                <a:spcPts val="1000"/>
              </a:spcBef>
              <a:buNone/>
            </a:pPr>
            <a:r>
              <a:rPr lang="vi-VN" sz="2800">
                <a:solidFill>
                  <a:srgbClr val="002060"/>
                </a:solidFill>
                <a:latin typeface="Cambria" panose="02040503050406030204" pitchFamily="18" charset="0"/>
              </a:rPr>
              <a:t>(vd: n=35 =&gt; Ba mươi lăm, n=5 =&gt; năm). </a:t>
            </a:r>
            <a:endParaRPr lang="en-US" sz="2800">
              <a:solidFill>
                <a:srgbClr val="002060"/>
              </a:solidFill>
              <a:latin typeface="Cambria" panose="02040503050406030204" pitchFamily="18" charset="0"/>
            </a:endParaRPr>
          </a:p>
          <a:p>
            <a:pPr marL="0" lvl="0" indent="0">
              <a:lnSpc>
                <a:spcPct val="90000"/>
              </a:lnSpc>
              <a:spcBef>
                <a:spcPts val="1000"/>
              </a:spcBef>
              <a:buNone/>
            </a:pPr>
            <a:r>
              <a:rPr lang="en-US" sz="2800" u="sng">
                <a:solidFill>
                  <a:srgbClr val="002060"/>
                </a:solidFill>
                <a:latin typeface="Cambria" panose="02040503050406030204" pitchFamily="18" charset="0"/>
              </a:rPr>
              <a:t>Câu 4:</a:t>
            </a:r>
            <a:r>
              <a:rPr lang="en-US" sz="2800">
                <a:solidFill>
                  <a:srgbClr val="002060"/>
                </a:solidFill>
                <a:latin typeface="Cambria" panose="02040503050406030204" pitchFamily="18" charset="0"/>
              </a:rPr>
              <a:t>  Nhập vào một ngày (ngày, tháng, năm). Tìm ngày kế sau ngày </a:t>
            </a:r>
          </a:p>
          <a:p>
            <a:pPr marL="0" lvl="0" indent="0">
              <a:lnSpc>
                <a:spcPct val="90000"/>
              </a:lnSpc>
              <a:spcBef>
                <a:spcPts val="1000"/>
              </a:spcBef>
              <a:buNone/>
            </a:pPr>
            <a:r>
              <a:rPr lang="en-US" sz="2800">
                <a:solidFill>
                  <a:srgbClr val="002060"/>
                </a:solidFill>
                <a:latin typeface="Cambria" panose="02040503050406030204" pitchFamily="18" charset="0"/>
              </a:rPr>
              <a:t>vừa nhập (ngày/tháng/năm). </a:t>
            </a:r>
          </a:p>
        </p:txBody>
      </p:sp>
    </p:spTree>
    <p:extLst>
      <p:ext uri="{BB962C8B-B14F-4D97-AF65-F5344CB8AC3E}">
        <p14:creationId xmlns:p14="http://schemas.microsoft.com/office/powerpoint/2010/main" val="4221656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482600"/>
            <a:ext cx="5715000" cy="508000"/>
            <a:chOff x="789624" y="1191463"/>
            <a:chExt cx="5715000" cy="508000"/>
          </a:xfrm>
        </p:grpSpPr>
        <p:sp>
          <p:nvSpPr>
            <p:cNvPr id="3" name="AutoShape 52"/>
            <p:cNvSpPr>
              <a:spLocks noChangeArrowheads="1"/>
            </p:cNvSpPr>
            <p:nvPr/>
          </p:nvSpPr>
          <p:spPr bwMode="gray">
            <a:xfrm>
              <a:off x="990600" y="1191463"/>
              <a:ext cx="55140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90000"/>
              </a:lnSpc>
              <a:spcBef>
                <a:spcPts val="1000"/>
              </a:spcBef>
              <a:buNone/>
            </a:pPr>
            <a:r>
              <a:rPr lang="en-US" sz="2800" u="sng">
                <a:solidFill>
                  <a:srgbClr val="002060"/>
                </a:solidFill>
                <a:latin typeface="Cambria" panose="02040503050406030204" pitchFamily="18" charset="0"/>
              </a:rPr>
              <a:t>Câu 5:</a:t>
            </a:r>
            <a:r>
              <a:rPr lang="vi-VN" sz="2800">
                <a:solidFill>
                  <a:srgbClr val="002060"/>
                </a:solidFill>
                <a:latin typeface="Cambria" panose="02040503050406030204" pitchFamily="18" charset="0"/>
              </a:rPr>
              <a:t> Hệ thập lục phân dùng 16 ký số bao gồm các ký tự 0 .. 9 và A, B, C, D, E ,F. Các ký số A, B, C, D, E, F có giá trị tương ứng trong hệ thập phân như sau: </a:t>
            </a:r>
          </a:p>
          <a:p>
            <a:pPr marL="0" lvl="0" indent="0">
              <a:lnSpc>
                <a:spcPct val="90000"/>
              </a:lnSpc>
              <a:spcBef>
                <a:spcPts val="1000"/>
              </a:spcBef>
              <a:buNone/>
            </a:pPr>
            <a:r>
              <a:rPr lang="vi-VN" sz="2800">
                <a:solidFill>
                  <a:srgbClr val="002060"/>
                </a:solidFill>
                <a:latin typeface="Cambria" panose="02040503050406030204" pitchFamily="18" charset="0"/>
              </a:rPr>
              <a:t>A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10 </a:t>
            </a:r>
            <a:r>
              <a:rPr lang="en-US" sz="2800">
                <a:solidFill>
                  <a:srgbClr val="002060"/>
                </a:solidFill>
                <a:latin typeface="Cambria" panose="02040503050406030204" pitchFamily="18" charset="0"/>
              </a:rPr>
              <a:t>, </a:t>
            </a:r>
            <a:r>
              <a:rPr lang="vi-VN" sz="2800">
                <a:solidFill>
                  <a:srgbClr val="002060"/>
                </a:solidFill>
                <a:latin typeface="Cambria" panose="02040503050406030204" pitchFamily="18" charset="0"/>
              </a:rPr>
              <a:t>B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11 </a:t>
            </a:r>
            <a:r>
              <a:rPr lang="en-US" sz="2800">
                <a:solidFill>
                  <a:srgbClr val="002060"/>
                </a:solidFill>
                <a:latin typeface="Cambria" panose="02040503050406030204" pitchFamily="18" charset="0"/>
              </a:rPr>
              <a:t>, </a:t>
            </a:r>
            <a:r>
              <a:rPr lang="vi-VN" sz="2800">
                <a:solidFill>
                  <a:srgbClr val="002060"/>
                </a:solidFill>
                <a:latin typeface="Cambria" panose="02040503050406030204" pitchFamily="18" charset="0"/>
              </a:rPr>
              <a:t>C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12 </a:t>
            </a:r>
            <a:r>
              <a:rPr lang="en-US" sz="2800">
                <a:solidFill>
                  <a:srgbClr val="002060"/>
                </a:solidFill>
                <a:latin typeface="Cambria" panose="02040503050406030204" pitchFamily="18" charset="0"/>
              </a:rPr>
              <a:t>, </a:t>
            </a:r>
            <a:r>
              <a:rPr lang="vi-VN" sz="2800">
                <a:solidFill>
                  <a:srgbClr val="002060"/>
                </a:solidFill>
                <a:latin typeface="Cambria" panose="02040503050406030204" pitchFamily="18" charset="0"/>
              </a:rPr>
              <a:t>D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13 </a:t>
            </a:r>
            <a:r>
              <a:rPr lang="en-US" sz="2800">
                <a:solidFill>
                  <a:srgbClr val="002060"/>
                </a:solidFill>
                <a:latin typeface="Cambria" panose="02040503050406030204" pitchFamily="18" charset="0"/>
              </a:rPr>
              <a:t>, </a:t>
            </a:r>
            <a:r>
              <a:rPr lang="vi-VN" sz="2800">
                <a:solidFill>
                  <a:srgbClr val="002060"/>
                </a:solidFill>
                <a:latin typeface="Cambria" panose="02040503050406030204" pitchFamily="18" charset="0"/>
              </a:rPr>
              <a:t>E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14 </a:t>
            </a:r>
            <a:r>
              <a:rPr lang="en-US" sz="2800">
                <a:solidFill>
                  <a:srgbClr val="002060"/>
                </a:solidFill>
                <a:latin typeface="Cambria" panose="02040503050406030204" pitchFamily="18" charset="0"/>
              </a:rPr>
              <a:t>, </a:t>
            </a:r>
            <a:r>
              <a:rPr lang="vi-VN" sz="2800">
                <a:solidFill>
                  <a:srgbClr val="002060"/>
                </a:solidFill>
                <a:latin typeface="Cambria" panose="02040503050406030204" pitchFamily="18" charset="0"/>
              </a:rPr>
              <a:t>F </a:t>
            </a:r>
            <a:r>
              <a:rPr lang="en-US" sz="2800">
                <a:solidFill>
                  <a:srgbClr val="002060"/>
                </a:solidFill>
                <a:latin typeface="Cambria" panose="02040503050406030204" pitchFamily="18" charset="0"/>
                <a:sym typeface="Wingdings" panose="05000000000000000000" pitchFamily="2" charset="2"/>
              </a:rPr>
              <a:t></a:t>
            </a:r>
            <a:r>
              <a:rPr lang="vi-VN" sz="2800">
                <a:solidFill>
                  <a:srgbClr val="002060"/>
                </a:solidFill>
                <a:latin typeface="Cambria" panose="02040503050406030204" pitchFamily="18" charset="0"/>
              </a:rPr>
              <a:t>15 </a:t>
            </a:r>
          </a:p>
          <a:p>
            <a:pPr marL="0" lvl="0" indent="0">
              <a:lnSpc>
                <a:spcPct val="90000"/>
              </a:lnSpc>
              <a:spcBef>
                <a:spcPts val="1000"/>
              </a:spcBef>
              <a:buNone/>
            </a:pPr>
            <a:r>
              <a:rPr lang="vi-VN" sz="2800">
                <a:solidFill>
                  <a:srgbClr val="002060"/>
                </a:solidFill>
                <a:latin typeface="Cambria" panose="02040503050406030204" pitchFamily="18" charset="0"/>
              </a:rPr>
              <a:t>Hãy viết chương trình cho nhập vào ký tự biểu diễn một ký số của hệ thập lục phân và cho biết giá trị thập phân tương ứng. Trường hợp ký tự nhập vào không thuộc các ký số trên, </a:t>
            </a:r>
            <a:r>
              <a:rPr lang="en-US" sz="2800">
                <a:solidFill>
                  <a:srgbClr val="002060"/>
                </a:solidFill>
                <a:latin typeface="Cambria" panose="02040503050406030204" pitchFamily="18" charset="0"/>
              </a:rPr>
              <a:t>đ</a:t>
            </a:r>
            <a:r>
              <a:rPr lang="vi-VN" sz="2800">
                <a:solidFill>
                  <a:srgbClr val="002060"/>
                </a:solidFill>
                <a:latin typeface="Cambria" panose="02040503050406030204" pitchFamily="18" charset="0"/>
              </a:rPr>
              <a:t>ưa ra thông báo lỗi: "Hệ thập lục phân khôngdùng ký số này" </a:t>
            </a:r>
            <a:endParaRPr lang="en-US" sz="2800">
              <a:solidFill>
                <a:srgbClr val="002060"/>
              </a:solidFill>
              <a:latin typeface="Cambria" panose="02040503050406030204" pitchFamily="18" charset="0"/>
            </a:endParaRPr>
          </a:p>
        </p:txBody>
      </p:sp>
    </p:spTree>
    <p:extLst>
      <p:ext uri="{BB962C8B-B14F-4D97-AF65-F5344CB8AC3E}">
        <p14:creationId xmlns:p14="http://schemas.microsoft.com/office/powerpoint/2010/main" val="1987568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495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Cambria" panose="02040503050406030204" pitchFamily="18"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3611303"/>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7010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
        <p:nvSpPr>
          <p:cNvPr id="4" name="Slide Number Placeholder 3"/>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1936</TotalTime>
  <Words>316</Words>
  <Application>Microsoft Office PowerPoint</Application>
  <PresentationFormat>Widescreen</PresentationFormat>
  <Paragraphs>23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790</cp:revision>
  <dcterms:created xsi:type="dcterms:W3CDTF">2011-04-06T04:04:31Z</dcterms:created>
  <dcterms:modified xsi:type="dcterms:W3CDTF">2018-02-11T04:38:55Z</dcterms:modified>
</cp:coreProperties>
</file>