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Vòng lặp while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76962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600" u="sng">
                <a:solidFill>
                  <a:prstClr val="black"/>
                </a:solidFill>
                <a:latin typeface="Cambria" panose="02040503050406030204" pitchFamily="18" charset="0"/>
              </a:rPr>
              <a:t>Cú pháp</a:t>
            </a:r>
            <a:r>
              <a:rPr lang="en-US" sz="2600">
                <a:solidFill>
                  <a:prstClr val="black"/>
                </a:solidFill>
                <a:latin typeface="Cambria" panose="02040503050406030204" pitchFamily="18" charset="0"/>
              </a:rPr>
              <a:t>:  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600" b="1">
                <a:solidFill>
                  <a:srgbClr val="C00000"/>
                </a:solidFill>
                <a:latin typeface="Cambria" panose="02040503050406030204" pitchFamily="18" charset="0"/>
              </a:rPr>
              <a:t>while(expression) 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600" b="1">
                <a:solidFill>
                  <a:srgbClr val="C00000"/>
                </a:solidFill>
                <a:latin typeface="Cambria" panose="02040503050406030204" pitchFamily="18" charset="0"/>
              </a:rPr>
              <a:t>		statement;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●"/>
            </a:pPr>
            <a:r>
              <a:rPr lang="en-US" sz="2600" u="sng">
                <a:solidFill>
                  <a:prstClr val="black"/>
                </a:solidFill>
                <a:latin typeface="Cambria" panose="02040503050406030204" pitchFamily="18" charset="0"/>
              </a:rPr>
              <a:t>Ý nghĩa: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●"/>
            </a:pPr>
            <a:r>
              <a:rPr lang="en-US" sz="2600">
                <a:solidFill>
                  <a:prstClr val="black"/>
                </a:solidFill>
                <a:latin typeface="Cambria" panose="02040503050406030204" pitchFamily="18" charset="0"/>
              </a:rPr>
              <a:t>B1: Expression được định trị  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●"/>
            </a:pPr>
            <a:r>
              <a:rPr lang="en-US" sz="2600">
                <a:solidFill>
                  <a:prstClr val="black"/>
                </a:solidFill>
                <a:latin typeface="Cambria" panose="02040503050406030204" pitchFamily="18" charset="0"/>
              </a:rPr>
              <a:t>B2: Nếu  kết  quả là </a:t>
            </a:r>
            <a:r>
              <a:rPr lang="en-US" sz="2600" b="1">
                <a:solidFill>
                  <a:srgbClr val="C00000"/>
                </a:solidFill>
                <a:latin typeface="Cambria" panose="02040503050406030204" pitchFamily="18" charset="0"/>
              </a:rPr>
              <a:t>true</a:t>
            </a:r>
            <a:r>
              <a:rPr lang="en-US" sz="2600">
                <a:solidFill>
                  <a:prstClr val="black"/>
                </a:solidFill>
                <a:latin typeface="Cambria" panose="02040503050406030204" pitchFamily="18" charset="0"/>
              </a:rPr>
              <a:t> thì statement thực thi và quay lại B1 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●"/>
            </a:pPr>
            <a:r>
              <a:rPr lang="en-US" sz="2600">
                <a:solidFill>
                  <a:prstClr val="black"/>
                </a:solidFill>
                <a:latin typeface="Cambria" panose="02040503050406030204" pitchFamily="18" charset="0"/>
              </a:rPr>
              <a:t>B3: Nếu kết quả là </a:t>
            </a:r>
            <a:r>
              <a:rPr lang="en-US" sz="2600" b="1">
                <a:solidFill>
                  <a:srgbClr val="C00000"/>
                </a:solidFill>
                <a:latin typeface="Cambria" panose="02040503050406030204" pitchFamily="18" charset="0"/>
              </a:rPr>
              <a:t>false</a:t>
            </a:r>
            <a:r>
              <a:rPr lang="en-US" sz="2600">
                <a:solidFill>
                  <a:prstClr val="black"/>
                </a:solidFill>
                <a:latin typeface="Cambria" panose="02040503050406030204" pitchFamily="18" charset="0"/>
              </a:rPr>
              <a:t> thì thoát khỏi vòng lặp while.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endParaRPr lang="en-US" sz="26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41E5289-7EAE-4EF2-A61D-D24C6095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957470"/>
            <a:ext cx="3290887" cy="433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Ví dụ: Viết chương trình tính tổng các số nguyên từ 1 tới n.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int main ()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{   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int i, n, sum;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cout&lt;&lt;”Input n= ”;  cin &gt;&gt; n;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 = 1; sum = 0;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while(i&lt;=n)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{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	sum += i;  i++;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}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875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241D3-E74F-44E2-93A3-91AE4390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D5F91-F5DF-4662-9619-1A42A10E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3657600" cy="2781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4F92C-9A75-46BF-80CF-90DC96E3A079}"/>
              </a:ext>
            </a:extLst>
          </p:cNvPr>
          <p:cNvSpPr txBox="1"/>
          <p:nvPr/>
        </p:nvSpPr>
        <p:spPr>
          <a:xfrm>
            <a:off x="4590774" y="279063"/>
            <a:ext cx="6172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Khởi tạo: n=5, sum=0, i=1</a:t>
            </a:r>
          </a:p>
          <a:p>
            <a:r>
              <a:rPr lang="en-US" sz="2400"/>
              <a:t>B1) i&lt;=n </a:t>
            </a:r>
            <a:r>
              <a:rPr lang="en-US" sz="2400">
                <a:sym typeface="Wingdings" panose="05000000000000000000" pitchFamily="2" charset="2"/>
              </a:rPr>
              <a:t>1 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 	sum=sum+i=0+1=1</a:t>
            </a:r>
          </a:p>
          <a:p>
            <a:r>
              <a:rPr lang="en-US" sz="2400">
                <a:sym typeface="Wingdings" panose="05000000000000000000" pitchFamily="2" charset="2"/>
              </a:rPr>
              <a:t>	i=i+1=1+1=2</a:t>
            </a:r>
          </a:p>
          <a:p>
            <a:r>
              <a:rPr lang="en-US" sz="2400">
                <a:sym typeface="Wingdings" panose="05000000000000000000" pitchFamily="2" charset="2"/>
              </a:rPr>
              <a:t>B2)i&lt;=n 2&lt;=5true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	sum=sum+i=1+2=3</a:t>
            </a:r>
          </a:p>
          <a:p>
            <a:r>
              <a:rPr lang="en-US" sz="2400">
                <a:sym typeface="Wingdings" panose="05000000000000000000" pitchFamily="2" charset="2"/>
              </a:rPr>
              <a:t>	i=i+1=2+1=3</a:t>
            </a:r>
          </a:p>
          <a:p>
            <a:r>
              <a:rPr lang="en-US" sz="2400">
                <a:sym typeface="Wingdings" panose="05000000000000000000" pitchFamily="2" charset="2"/>
              </a:rPr>
              <a:t>B3)i&lt;=n3&lt;=5true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	sum=sum+i=3+3=6</a:t>
            </a:r>
          </a:p>
          <a:p>
            <a:r>
              <a:rPr lang="en-US" sz="2400">
                <a:sym typeface="Wingdings" panose="05000000000000000000" pitchFamily="2" charset="2"/>
              </a:rPr>
              <a:t>	i=i+1=3+1=4</a:t>
            </a:r>
          </a:p>
          <a:p>
            <a:r>
              <a:rPr lang="en-US" sz="2400">
                <a:sym typeface="Wingdings" panose="05000000000000000000" pitchFamily="2" charset="2"/>
              </a:rPr>
              <a:t>B4)i&lt;=n4&lt;=5true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	sum=sum+i=6+4=10</a:t>
            </a:r>
          </a:p>
          <a:p>
            <a:r>
              <a:rPr lang="en-US" sz="2400">
                <a:sym typeface="Wingdings" panose="05000000000000000000" pitchFamily="2" charset="2"/>
              </a:rPr>
              <a:t>	i=i+1=4+1=5</a:t>
            </a:r>
          </a:p>
          <a:p>
            <a:r>
              <a:rPr lang="en-US" sz="2400"/>
              <a:t>B5)i&lt;=n</a:t>
            </a:r>
            <a:r>
              <a:rPr lang="en-US" sz="2400">
                <a:sym typeface="Wingdings" panose="05000000000000000000" pitchFamily="2" charset="2"/>
              </a:rPr>
              <a:t>5&lt;=5true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	sum=sum+i=</a:t>
            </a:r>
            <a:r>
              <a:rPr lang="en-US" sz="2400">
                <a:solidFill>
                  <a:srgbClr val="FF0000"/>
                </a:solidFill>
                <a:sym typeface="Wingdings" panose="05000000000000000000" pitchFamily="2" charset="2"/>
              </a:rPr>
              <a:t>10+5=15</a:t>
            </a:r>
          </a:p>
          <a:p>
            <a:r>
              <a:rPr lang="en-US" sz="2400">
                <a:sym typeface="Wingdings" panose="05000000000000000000" pitchFamily="2" charset="2"/>
              </a:rPr>
              <a:t>	i=i+1=5+1=6</a:t>
            </a:r>
          </a:p>
          <a:p>
            <a:r>
              <a:rPr lang="en-US" sz="2400">
                <a:sym typeface="Wingdings" panose="05000000000000000000" pitchFamily="2" charset="2"/>
              </a:rPr>
              <a:t>B6)i&lt;=n6&lt;=5falseexit while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65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117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794</cp:revision>
  <dcterms:created xsi:type="dcterms:W3CDTF">2011-04-06T04:04:31Z</dcterms:created>
  <dcterms:modified xsi:type="dcterms:W3CDTF">2018-02-23T04:34:51Z</dcterms:modified>
</cp:coreProperties>
</file>