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68" r:id="rId4"/>
    <p:sldId id="267" r:id="rId5"/>
    <p:sldId id="269" r:id="rId6"/>
    <p:sldId id="270" r:id="rId7"/>
    <p:sldId id="271" r:id="rId8"/>
    <p:sldId id="272" r:id="rId9"/>
    <p:sldId id="273"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79" autoAdjust="0"/>
    <p:restoredTop sz="89587" autoAdjust="0"/>
  </p:normalViewPr>
  <p:slideViewPr>
    <p:cSldViewPr>
      <p:cViewPr varScale="1">
        <p:scale>
          <a:sx n="72" d="100"/>
          <a:sy n="72" d="100"/>
        </p:scale>
        <p:origin x="25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19/02/2018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142786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577246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45232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296750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420740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329960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303422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96742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41149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7" y="762000"/>
            <a:ext cx="7239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rPr>
              <a:t>Khái niệm về mảng </a:t>
            </a:r>
          </a:p>
          <a:p>
            <a:pPr>
              <a:defRPr/>
            </a:pPr>
            <a:r>
              <a:rPr lang="en-US" sz="4400" kern="0">
                <a:solidFill>
                  <a:srgbClr val="002060"/>
                </a:solidFill>
                <a:latin typeface="Cambria" panose="02040503050406030204" pitchFamily="18" charset="0"/>
              </a:rPr>
              <a:t>và cách khai báo</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Tree>
    <p:extLst>
      <p:ext uri="{BB962C8B-B14F-4D97-AF65-F5344CB8AC3E}">
        <p14:creationId xmlns:p14="http://schemas.microsoft.com/office/powerpoint/2010/main" val="409598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Khái niệm mảng 1 chiều</a:t>
            </a:r>
          </a:p>
          <a:p>
            <a:pPr marL="514350" lvl="0" indent="-514350" algn="just">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Cách khai báo</a:t>
            </a:r>
          </a:p>
        </p:txBody>
      </p:sp>
    </p:spTree>
    <p:extLst>
      <p:ext uri="{BB962C8B-B14F-4D97-AF65-F5344CB8AC3E}">
        <p14:creationId xmlns:p14="http://schemas.microsoft.com/office/powerpoint/2010/main" val="422165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Khái niệm</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Mảng  là một tập hợp các biến có cùng kiểu dữ  liệu nằm liên tiếp nhau trong bộ nhớ và được  tham chiếu bởi một tên chung chính là tên mảng.</a:t>
            </a:r>
          </a:p>
          <a:p>
            <a:pPr marL="514350" lvl="0" indent="-514350" algn="just">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Tại sao dùng mảng?</a:t>
            </a:r>
          </a:p>
          <a:p>
            <a:pPr marL="514350" lvl="0" indent="-514350" algn="just">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Mỗi phần tử của mảng được tham chiếu thông qua chỉ mục (index). </a:t>
            </a:r>
          </a:p>
          <a:p>
            <a:pPr marL="514350" lvl="0" indent="-514350" algn="just">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grpSp>
        <p:nvGrpSpPr>
          <p:cNvPr id="15" name="Group 14">
            <a:extLst>
              <a:ext uri="{FF2B5EF4-FFF2-40B4-BE49-F238E27FC236}">
                <a16:creationId xmlns:a16="http://schemas.microsoft.com/office/drawing/2014/main" id="{6611D91C-DF93-4369-BC4A-88DAD07A7D78}"/>
              </a:ext>
            </a:extLst>
          </p:cNvPr>
          <p:cNvGrpSpPr/>
          <p:nvPr/>
        </p:nvGrpSpPr>
        <p:grpSpPr>
          <a:xfrm>
            <a:off x="1752600" y="3942522"/>
            <a:ext cx="8610600" cy="1295400"/>
            <a:chOff x="685800" y="2209800"/>
            <a:chExt cx="7467600" cy="762000"/>
          </a:xfrm>
        </p:grpSpPr>
        <p:sp>
          <p:nvSpPr>
            <p:cNvPr id="16" name="Rectangle 15">
              <a:extLst>
                <a:ext uri="{FF2B5EF4-FFF2-40B4-BE49-F238E27FC236}">
                  <a16:creationId xmlns:a16="http://schemas.microsoft.com/office/drawing/2014/main" id="{DD5B0C87-F178-4EAE-8868-4C33B604992E}"/>
                </a:ext>
              </a:extLst>
            </p:cNvPr>
            <p:cNvSpPr/>
            <p:nvPr/>
          </p:nvSpPr>
          <p:spPr>
            <a:xfrm>
              <a:off x="685800" y="2209800"/>
              <a:ext cx="10668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a:ln>
                    <a:noFill/>
                  </a:ln>
                  <a:solidFill>
                    <a:prstClr val="white"/>
                  </a:solidFill>
                  <a:effectLst/>
                  <a:uLnTx/>
                  <a:uFillTx/>
                  <a:latin typeface="Calibri"/>
                </a:rPr>
                <a:t>5</a:t>
              </a:r>
            </a:p>
          </p:txBody>
        </p:sp>
        <p:sp>
          <p:nvSpPr>
            <p:cNvPr id="17" name="Rectangle 16">
              <a:extLst>
                <a:ext uri="{FF2B5EF4-FFF2-40B4-BE49-F238E27FC236}">
                  <a16:creationId xmlns:a16="http://schemas.microsoft.com/office/drawing/2014/main" id="{59EC7377-753A-4A9C-8C04-E2C229C04620}"/>
                </a:ext>
              </a:extLst>
            </p:cNvPr>
            <p:cNvSpPr/>
            <p:nvPr/>
          </p:nvSpPr>
          <p:spPr>
            <a:xfrm>
              <a:off x="1752600" y="2209800"/>
              <a:ext cx="1066800" cy="762000"/>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a:ln>
                    <a:noFill/>
                  </a:ln>
                  <a:solidFill>
                    <a:prstClr val="white"/>
                  </a:solidFill>
                  <a:effectLst/>
                  <a:uLnTx/>
                  <a:uFillTx/>
                  <a:latin typeface="Calibri"/>
                </a:rPr>
                <a:t>2</a:t>
              </a:r>
            </a:p>
          </p:txBody>
        </p:sp>
        <p:sp>
          <p:nvSpPr>
            <p:cNvPr id="18" name="Rectangle 17">
              <a:extLst>
                <a:ext uri="{FF2B5EF4-FFF2-40B4-BE49-F238E27FC236}">
                  <a16:creationId xmlns:a16="http://schemas.microsoft.com/office/drawing/2014/main" id="{0B87E280-A216-484E-971A-3F7873215821}"/>
                </a:ext>
              </a:extLst>
            </p:cNvPr>
            <p:cNvSpPr/>
            <p:nvPr/>
          </p:nvSpPr>
          <p:spPr>
            <a:xfrm>
              <a:off x="2819400" y="2209800"/>
              <a:ext cx="10668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a:ln>
                    <a:noFill/>
                  </a:ln>
                  <a:solidFill>
                    <a:prstClr val="white"/>
                  </a:solidFill>
                  <a:effectLst/>
                  <a:uLnTx/>
                  <a:uFillTx/>
                  <a:latin typeface="Calibri"/>
                </a:rPr>
                <a:t>9</a:t>
              </a:r>
            </a:p>
          </p:txBody>
        </p:sp>
        <p:sp>
          <p:nvSpPr>
            <p:cNvPr id="19" name="Rectangle 18">
              <a:extLst>
                <a:ext uri="{FF2B5EF4-FFF2-40B4-BE49-F238E27FC236}">
                  <a16:creationId xmlns:a16="http://schemas.microsoft.com/office/drawing/2014/main" id="{58C2F43E-25DA-4BB5-A7C4-DCE419322322}"/>
                </a:ext>
              </a:extLst>
            </p:cNvPr>
            <p:cNvSpPr/>
            <p:nvPr/>
          </p:nvSpPr>
          <p:spPr>
            <a:xfrm>
              <a:off x="3886200" y="2209800"/>
              <a:ext cx="1066800" cy="762000"/>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a:ln>
                    <a:noFill/>
                  </a:ln>
                  <a:solidFill>
                    <a:prstClr val="white"/>
                  </a:solidFill>
                  <a:effectLst/>
                  <a:uLnTx/>
                  <a:uFillTx/>
                  <a:latin typeface="Calibri"/>
                </a:rPr>
                <a:t>7</a:t>
              </a:r>
            </a:p>
          </p:txBody>
        </p:sp>
        <p:sp>
          <p:nvSpPr>
            <p:cNvPr id="20" name="Rectangle 19">
              <a:extLst>
                <a:ext uri="{FF2B5EF4-FFF2-40B4-BE49-F238E27FC236}">
                  <a16:creationId xmlns:a16="http://schemas.microsoft.com/office/drawing/2014/main" id="{345DD387-3206-48A8-9C46-3B4A6256AE99}"/>
                </a:ext>
              </a:extLst>
            </p:cNvPr>
            <p:cNvSpPr/>
            <p:nvPr/>
          </p:nvSpPr>
          <p:spPr>
            <a:xfrm>
              <a:off x="4953000" y="2209800"/>
              <a:ext cx="10668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a:ln>
                    <a:noFill/>
                  </a:ln>
                  <a:solidFill>
                    <a:prstClr val="white"/>
                  </a:solidFill>
                  <a:effectLst/>
                  <a:uLnTx/>
                  <a:uFillTx/>
                  <a:latin typeface="Calibri"/>
                </a:rPr>
                <a:t>6</a:t>
              </a:r>
            </a:p>
          </p:txBody>
        </p:sp>
        <p:sp>
          <p:nvSpPr>
            <p:cNvPr id="21" name="Rectangle 20">
              <a:extLst>
                <a:ext uri="{FF2B5EF4-FFF2-40B4-BE49-F238E27FC236}">
                  <a16:creationId xmlns:a16="http://schemas.microsoft.com/office/drawing/2014/main" id="{E0866A02-022C-4E0B-B009-63F652EE2F05}"/>
                </a:ext>
              </a:extLst>
            </p:cNvPr>
            <p:cNvSpPr/>
            <p:nvPr/>
          </p:nvSpPr>
          <p:spPr>
            <a:xfrm>
              <a:off x="6019800" y="2209800"/>
              <a:ext cx="1066800" cy="762000"/>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a:ln>
                    <a:noFill/>
                  </a:ln>
                  <a:solidFill>
                    <a:prstClr val="white"/>
                  </a:solidFill>
                  <a:effectLst/>
                  <a:uLnTx/>
                  <a:uFillTx/>
                  <a:latin typeface="Calibri"/>
                </a:rPr>
                <a:t>0</a:t>
              </a:r>
            </a:p>
          </p:txBody>
        </p:sp>
        <p:sp>
          <p:nvSpPr>
            <p:cNvPr id="22" name="Rectangle 21">
              <a:extLst>
                <a:ext uri="{FF2B5EF4-FFF2-40B4-BE49-F238E27FC236}">
                  <a16:creationId xmlns:a16="http://schemas.microsoft.com/office/drawing/2014/main" id="{D83B3615-9428-4CBE-BF43-FBBFAD47C4F1}"/>
                </a:ext>
              </a:extLst>
            </p:cNvPr>
            <p:cNvSpPr/>
            <p:nvPr/>
          </p:nvSpPr>
          <p:spPr>
            <a:xfrm>
              <a:off x="7086600" y="2209800"/>
              <a:ext cx="1066800" cy="762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a:ln>
                    <a:noFill/>
                  </a:ln>
                  <a:solidFill>
                    <a:prstClr val="white"/>
                  </a:solidFill>
                  <a:effectLst/>
                  <a:uLnTx/>
                  <a:uFillTx/>
                  <a:latin typeface="Calibri"/>
                </a:rPr>
                <a:t>8</a:t>
              </a:r>
            </a:p>
          </p:txBody>
        </p:sp>
      </p:grpSp>
      <p:sp>
        <p:nvSpPr>
          <p:cNvPr id="23" name="TextBox 22">
            <a:extLst>
              <a:ext uri="{FF2B5EF4-FFF2-40B4-BE49-F238E27FC236}">
                <a16:creationId xmlns:a16="http://schemas.microsoft.com/office/drawing/2014/main" id="{B51BCB41-01EC-4D91-8FF4-19A5AEBFEA16}"/>
              </a:ext>
            </a:extLst>
          </p:cNvPr>
          <p:cNvSpPr txBox="1"/>
          <p:nvPr/>
        </p:nvSpPr>
        <p:spPr>
          <a:xfrm>
            <a:off x="1752600" y="3433947"/>
            <a:ext cx="12954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70C0"/>
                </a:solidFill>
                <a:effectLst/>
                <a:uLnTx/>
                <a:uFillTx/>
              </a:rPr>
              <a:t>M[0]</a:t>
            </a:r>
          </a:p>
        </p:txBody>
      </p:sp>
      <p:sp>
        <p:nvSpPr>
          <p:cNvPr id="24" name="TextBox 23">
            <a:extLst>
              <a:ext uri="{FF2B5EF4-FFF2-40B4-BE49-F238E27FC236}">
                <a16:creationId xmlns:a16="http://schemas.microsoft.com/office/drawing/2014/main" id="{1348A492-0A09-4131-B8E0-8549AE704760}"/>
              </a:ext>
            </a:extLst>
          </p:cNvPr>
          <p:cNvSpPr txBox="1"/>
          <p:nvPr/>
        </p:nvSpPr>
        <p:spPr>
          <a:xfrm>
            <a:off x="3048000" y="3409122"/>
            <a:ext cx="12954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0000"/>
                </a:solidFill>
                <a:effectLst/>
                <a:uLnTx/>
                <a:uFillTx/>
              </a:rPr>
              <a:t>M[1]</a:t>
            </a:r>
          </a:p>
        </p:txBody>
      </p:sp>
      <p:sp>
        <p:nvSpPr>
          <p:cNvPr id="25" name="TextBox 24">
            <a:extLst>
              <a:ext uri="{FF2B5EF4-FFF2-40B4-BE49-F238E27FC236}">
                <a16:creationId xmlns:a16="http://schemas.microsoft.com/office/drawing/2014/main" id="{5D6ACC2C-367C-4D81-8E24-983CDC8915CE}"/>
              </a:ext>
            </a:extLst>
          </p:cNvPr>
          <p:cNvSpPr txBox="1"/>
          <p:nvPr/>
        </p:nvSpPr>
        <p:spPr>
          <a:xfrm>
            <a:off x="5486400" y="3433947"/>
            <a:ext cx="12954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0000"/>
                </a:solidFill>
                <a:effectLst/>
                <a:uLnTx/>
                <a:uFillTx/>
              </a:rPr>
              <a:t>M[3]</a:t>
            </a:r>
          </a:p>
        </p:txBody>
      </p:sp>
      <p:sp>
        <p:nvSpPr>
          <p:cNvPr id="26" name="TextBox 25">
            <a:extLst>
              <a:ext uri="{FF2B5EF4-FFF2-40B4-BE49-F238E27FC236}">
                <a16:creationId xmlns:a16="http://schemas.microsoft.com/office/drawing/2014/main" id="{99F3875E-7C7C-468A-8203-F555A719C713}"/>
              </a:ext>
            </a:extLst>
          </p:cNvPr>
          <p:cNvSpPr txBox="1"/>
          <p:nvPr/>
        </p:nvSpPr>
        <p:spPr>
          <a:xfrm>
            <a:off x="7924800" y="3409122"/>
            <a:ext cx="12954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0000"/>
                </a:solidFill>
                <a:effectLst/>
                <a:uLnTx/>
                <a:uFillTx/>
              </a:rPr>
              <a:t>M[5]</a:t>
            </a:r>
          </a:p>
        </p:txBody>
      </p:sp>
      <p:sp>
        <p:nvSpPr>
          <p:cNvPr id="27" name="TextBox 26">
            <a:extLst>
              <a:ext uri="{FF2B5EF4-FFF2-40B4-BE49-F238E27FC236}">
                <a16:creationId xmlns:a16="http://schemas.microsoft.com/office/drawing/2014/main" id="{674CF33D-3ABF-4176-9083-EE9FC5448D6B}"/>
              </a:ext>
            </a:extLst>
          </p:cNvPr>
          <p:cNvSpPr txBox="1"/>
          <p:nvPr/>
        </p:nvSpPr>
        <p:spPr>
          <a:xfrm>
            <a:off x="4267200" y="3433947"/>
            <a:ext cx="12954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70C0"/>
                </a:solidFill>
                <a:effectLst/>
                <a:uLnTx/>
                <a:uFillTx/>
              </a:rPr>
              <a:t>M[2]</a:t>
            </a:r>
          </a:p>
        </p:txBody>
      </p:sp>
      <p:sp>
        <p:nvSpPr>
          <p:cNvPr id="28" name="TextBox 27">
            <a:extLst>
              <a:ext uri="{FF2B5EF4-FFF2-40B4-BE49-F238E27FC236}">
                <a16:creationId xmlns:a16="http://schemas.microsoft.com/office/drawing/2014/main" id="{59A2A030-12D5-4B91-990F-CF56A928408F}"/>
              </a:ext>
            </a:extLst>
          </p:cNvPr>
          <p:cNvSpPr txBox="1"/>
          <p:nvPr/>
        </p:nvSpPr>
        <p:spPr>
          <a:xfrm>
            <a:off x="6705600" y="3409122"/>
            <a:ext cx="12954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70C0"/>
                </a:solidFill>
                <a:effectLst/>
                <a:uLnTx/>
                <a:uFillTx/>
              </a:rPr>
              <a:t>M[4]</a:t>
            </a:r>
          </a:p>
        </p:txBody>
      </p:sp>
      <p:sp>
        <p:nvSpPr>
          <p:cNvPr id="29" name="TextBox 28">
            <a:extLst>
              <a:ext uri="{FF2B5EF4-FFF2-40B4-BE49-F238E27FC236}">
                <a16:creationId xmlns:a16="http://schemas.microsoft.com/office/drawing/2014/main" id="{64DBFD45-652F-4323-A61A-3BA4545263ED}"/>
              </a:ext>
            </a:extLst>
          </p:cNvPr>
          <p:cNvSpPr txBox="1"/>
          <p:nvPr/>
        </p:nvSpPr>
        <p:spPr>
          <a:xfrm>
            <a:off x="9144000" y="3409122"/>
            <a:ext cx="12954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70C0"/>
                </a:solidFill>
                <a:effectLst/>
                <a:uLnTx/>
                <a:uFillTx/>
              </a:rPr>
              <a:t>M[6]</a:t>
            </a:r>
          </a:p>
        </p:txBody>
      </p:sp>
    </p:spTree>
    <p:extLst>
      <p:ext uri="{BB962C8B-B14F-4D97-AF65-F5344CB8AC3E}">
        <p14:creationId xmlns:p14="http://schemas.microsoft.com/office/powerpoint/2010/main" val="416316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Khái niệm</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Nếu mảng có n phần tử thì phần tử đầu tiên có chỉ mục là </a:t>
            </a:r>
            <a:r>
              <a:rPr lang="en-US" sz="2800">
                <a:solidFill>
                  <a:srgbClr val="C00000"/>
                </a:solidFill>
                <a:latin typeface="Cambria" panose="02040503050406030204" pitchFamily="18" charset="0"/>
              </a:rPr>
              <a:t>0</a:t>
            </a:r>
            <a:r>
              <a:rPr lang="en-US" sz="2800">
                <a:solidFill>
                  <a:prstClr val="black"/>
                </a:solidFill>
                <a:latin typeface="Cambria" panose="02040503050406030204" pitchFamily="18" charset="0"/>
              </a:rPr>
              <a:t> và phần tử cuối có chỉ mục là </a:t>
            </a:r>
            <a:r>
              <a:rPr lang="en-US" sz="2800">
                <a:solidFill>
                  <a:srgbClr val="C00000"/>
                </a:solidFill>
                <a:latin typeface="Cambria" panose="02040503050406030204" pitchFamily="18" charset="0"/>
              </a:rPr>
              <a:t>n-1</a:t>
            </a:r>
            <a:r>
              <a:rPr lang="en-US" sz="2800">
                <a:solidFill>
                  <a:prstClr val="black"/>
                </a:solidFill>
                <a:latin typeface="Cambria" panose="02040503050406030204" pitchFamily="18" charset="0"/>
              </a:rPr>
              <a:t>. </a:t>
            </a:r>
          </a:p>
          <a:p>
            <a:pPr marL="514350" lvl="0" indent="-514350" algn="just">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Để tham chiếu đến một phần tử ta dùng tên mảng và chỉ mục của phần tử được đặt trong cặp dấu []. </a:t>
            </a:r>
          </a:p>
          <a:p>
            <a:pPr marL="514350" lvl="0" indent="-514350" algn="just">
              <a:lnSpc>
                <a:spcPct val="90000"/>
              </a:lnSpc>
              <a:spcBef>
                <a:spcPts val="1000"/>
              </a:spcBef>
              <a:buNone/>
            </a:pPr>
            <a:r>
              <a:rPr lang="en-US" sz="2800">
                <a:solidFill>
                  <a:prstClr val="black"/>
                </a:solidFill>
                <a:latin typeface="Cambria" panose="02040503050406030204" pitchFamily="18" charset="0"/>
              </a:rPr>
              <a:t>Ví dụ: a[0]</a:t>
            </a:r>
          </a:p>
          <a:p>
            <a:pPr marL="457200" lvl="0" indent="-457200" algn="just">
              <a:lnSpc>
                <a:spcPct val="90000"/>
              </a:lnSpc>
              <a:spcBef>
                <a:spcPts val="1000"/>
              </a:spcBef>
              <a:buFont typeface="Wingdings" panose="05000000000000000000" pitchFamily="2" charset="2"/>
              <a:buChar char="v"/>
            </a:pPr>
            <a:r>
              <a:rPr lang="en-US" sz="2800">
                <a:solidFill>
                  <a:prstClr val="black"/>
                </a:solidFill>
                <a:latin typeface="Cambria" panose="02040503050406030204" pitchFamily="18" charset="0"/>
              </a:rPr>
              <a:t>Số phần tử trong mảng được gọi là </a:t>
            </a:r>
            <a:r>
              <a:rPr lang="en-US" sz="2800" i="1">
                <a:solidFill>
                  <a:prstClr val="black"/>
                </a:solidFill>
                <a:latin typeface="Cambria" panose="02040503050406030204" pitchFamily="18" charset="0"/>
              </a:rPr>
              <a:t>kích thước</a:t>
            </a:r>
            <a:r>
              <a:rPr lang="en-US" sz="2800">
                <a:solidFill>
                  <a:prstClr val="black"/>
                </a:solidFill>
                <a:latin typeface="Cambria" panose="02040503050406030204" pitchFamily="18" charset="0"/>
              </a:rPr>
              <a:t> của mảng. luôn </a:t>
            </a:r>
            <a:r>
              <a:rPr lang="en-US" sz="2800" i="1">
                <a:solidFill>
                  <a:prstClr val="black"/>
                </a:solidFill>
                <a:latin typeface="Cambria" panose="02040503050406030204" pitchFamily="18" charset="0"/>
              </a:rPr>
              <a:t>cố định</a:t>
            </a:r>
            <a:r>
              <a:rPr lang="en-US" sz="2800">
                <a:solidFill>
                  <a:prstClr val="black"/>
                </a:solidFill>
                <a:latin typeface="Cambria" panose="02040503050406030204" pitchFamily="18" charset="0"/>
              </a:rPr>
              <a:t>, phải được </a:t>
            </a:r>
            <a:r>
              <a:rPr lang="en-US" sz="2800" i="1">
                <a:solidFill>
                  <a:prstClr val="black"/>
                </a:solidFill>
                <a:latin typeface="Cambria" panose="02040503050406030204" pitchFamily="18" charset="0"/>
              </a:rPr>
              <a:t>xác định trước</a:t>
            </a:r>
            <a:r>
              <a:rPr lang="en-US" sz="2800">
                <a:solidFill>
                  <a:prstClr val="black"/>
                </a:solidFill>
                <a:latin typeface="Cambria" panose="02040503050406030204" pitchFamily="18" charset="0"/>
              </a:rPr>
              <a:t> và không  đổi trong suốt quá trình thực hiện chương trình.</a:t>
            </a: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6054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Cách khai báo</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None/>
            </a:pPr>
            <a:r>
              <a:rPr lang="en-US" sz="2800" b="1" i="1" u="sng">
                <a:solidFill>
                  <a:prstClr val="black"/>
                </a:solidFill>
                <a:latin typeface="Cambria" panose="02040503050406030204" pitchFamily="18" charset="0"/>
              </a:rPr>
              <a:t>Khai báo một mảng một chiều </a:t>
            </a:r>
          </a:p>
          <a:p>
            <a:pPr marL="514350" lvl="0" indent="-514350">
              <a:lnSpc>
                <a:spcPct val="90000"/>
              </a:lnSpc>
              <a:spcBef>
                <a:spcPts val="1000"/>
              </a:spcBef>
              <a:buFont typeface="Wingdings" panose="05000000000000000000" pitchFamily="2" charset="2"/>
              <a:buChar char="ü"/>
            </a:pPr>
            <a:r>
              <a:rPr lang="en-US" sz="2800" u="sng">
                <a:solidFill>
                  <a:prstClr val="black"/>
                </a:solidFill>
                <a:latin typeface="Cambria" panose="02040503050406030204" pitchFamily="18" charset="0"/>
              </a:rPr>
              <a:t>Cú pháp</a:t>
            </a:r>
            <a:r>
              <a:rPr lang="en-US" sz="2800">
                <a:solidFill>
                  <a:prstClr val="black"/>
                </a:solidFill>
                <a:latin typeface="Cambria" panose="02040503050406030204" pitchFamily="18" charset="0"/>
              </a:rPr>
              <a:t>: </a:t>
            </a:r>
          </a:p>
          <a:p>
            <a:pPr marL="514350" lvl="0" indent="-514350" algn="ctr">
              <a:lnSpc>
                <a:spcPct val="90000"/>
              </a:lnSpc>
              <a:spcBef>
                <a:spcPts val="1000"/>
              </a:spcBef>
              <a:buNone/>
            </a:pPr>
            <a:r>
              <a:rPr lang="en-US" sz="2800" b="1">
                <a:solidFill>
                  <a:srgbClr val="C00000"/>
                </a:solidFill>
                <a:latin typeface="Cambria" panose="02040503050406030204" pitchFamily="18" charset="0"/>
              </a:rPr>
              <a:t>type</a:t>
            </a:r>
            <a:r>
              <a:rPr lang="en-US" sz="2800" b="1">
                <a:solidFill>
                  <a:prstClr val="black"/>
                </a:solidFill>
                <a:latin typeface="Cambria" panose="02040503050406030204" pitchFamily="18" charset="0"/>
              </a:rPr>
              <a:t> </a:t>
            </a:r>
            <a:r>
              <a:rPr lang="en-US" sz="2800" b="1">
                <a:solidFill>
                  <a:srgbClr val="0070C0"/>
                </a:solidFill>
                <a:latin typeface="Cambria" panose="02040503050406030204" pitchFamily="18" charset="0"/>
              </a:rPr>
              <a:t>arrayName</a:t>
            </a:r>
            <a:r>
              <a:rPr lang="en-US" sz="2800" b="1">
                <a:solidFill>
                  <a:prstClr val="black"/>
                </a:solidFill>
                <a:latin typeface="Cambria" panose="02040503050406030204" pitchFamily="18" charset="0"/>
              </a:rPr>
              <a:t>[</a:t>
            </a:r>
            <a:r>
              <a:rPr lang="en-US" sz="2800" b="1">
                <a:solidFill>
                  <a:srgbClr val="7030A0"/>
                </a:solidFill>
                <a:latin typeface="Cambria" panose="02040503050406030204" pitchFamily="18" charset="0"/>
              </a:rPr>
              <a:t>elements</a:t>
            </a:r>
            <a:r>
              <a:rPr lang="en-US" sz="2800" b="1">
                <a:solidFill>
                  <a:prstClr val="black"/>
                </a:solidFill>
                <a:latin typeface="Cambria" panose="02040503050406030204" pitchFamily="18" charset="0"/>
              </a:rPr>
              <a:t>]; </a:t>
            </a:r>
          </a:p>
          <a:p>
            <a:pPr marL="971550" lvl="1" indent="-514350">
              <a:lnSpc>
                <a:spcPct val="90000"/>
              </a:lnSpc>
              <a:spcBef>
                <a:spcPts val="500"/>
              </a:spcBef>
              <a:buFont typeface="Tahoma" pitchFamily="34" charset="0"/>
              <a:buChar char="−"/>
            </a:pPr>
            <a:r>
              <a:rPr lang="en-US" b="1" i="1">
                <a:solidFill>
                  <a:srgbClr val="C00000"/>
                </a:solidFill>
                <a:latin typeface="Cambria" panose="02040503050406030204" pitchFamily="18" charset="0"/>
              </a:rPr>
              <a:t>type</a:t>
            </a:r>
            <a:r>
              <a:rPr lang="en-US">
                <a:solidFill>
                  <a:prstClr val="black"/>
                </a:solidFill>
                <a:latin typeface="Cambria" panose="02040503050406030204" pitchFamily="18" charset="0"/>
              </a:rPr>
              <a:t>: kiểu dữ liệu của mỗi phần tử mảng. </a:t>
            </a:r>
          </a:p>
          <a:p>
            <a:pPr marL="971550" lvl="1" indent="-514350">
              <a:lnSpc>
                <a:spcPct val="90000"/>
              </a:lnSpc>
              <a:spcBef>
                <a:spcPts val="500"/>
              </a:spcBef>
              <a:buFont typeface="Tahoma" pitchFamily="34" charset="0"/>
              <a:buChar char="−"/>
            </a:pPr>
            <a:r>
              <a:rPr lang="en-US" b="1" i="1">
                <a:solidFill>
                  <a:srgbClr val="7030A0"/>
                </a:solidFill>
                <a:latin typeface="Cambria" panose="02040503050406030204" pitchFamily="18" charset="0"/>
              </a:rPr>
              <a:t>elements</a:t>
            </a:r>
            <a:r>
              <a:rPr lang="en-US">
                <a:solidFill>
                  <a:prstClr val="black"/>
                </a:solidFill>
                <a:latin typeface="Cambria" panose="02040503050406030204" pitchFamily="18" charset="0"/>
              </a:rPr>
              <a:t>: số phần tử có trong mảng </a:t>
            </a:r>
          </a:p>
          <a:p>
            <a:pPr marL="971550" lvl="1" indent="-514350">
              <a:lnSpc>
                <a:spcPct val="90000"/>
              </a:lnSpc>
              <a:spcBef>
                <a:spcPts val="500"/>
              </a:spcBef>
              <a:buFont typeface="Tahoma" pitchFamily="34" charset="0"/>
              <a:buChar char="−"/>
            </a:pPr>
            <a:r>
              <a:rPr lang="en-US" b="1" i="1">
                <a:solidFill>
                  <a:srgbClr val="0070C0"/>
                </a:solidFill>
                <a:latin typeface="Cambria" panose="02040503050406030204" pitchFamily="18" charset="0"/>
              </a:rPr>
              <a:t>arrayName</a:t>
            </a:r>
            <a:r>
              <a:rPr lang="en-US">
                <a:solidFill>
                  <a:prstClr val="black"/>
                </a:solidFill>
                <a:latin typeface="Cambria" panose="02040503050406030204" pitchFamily="18" charset="0"/>
              </a:rPr>
              <a:t>: tên mảng </a:t>
            </a:r>
          </a:p>
          <a:p>
            <a:pPr marL="514350" lvl="0" indent="-514350">
              <a:lnSpc>
                <a:spcPct val="90000"/>
              </a:lnSpc>
              <a:spcBef>
                <a:spcPts val="1000"/>
              </a:spcBef>
              <a:buFont typeface="Tahoma" pitchFamily="34" charset="0"/>
              <a:buChar char="●"/>
            </a:pPr>
            <a:r>
              <a:rPr lang="en-US" sz="2800">
                <a:solidFill>
                  <a:prstClr val="black"/>
                </a:solidFill>
                <a:latin typeface="Cambria" panose="02040503050406030204" pitchFamily="18" charset="0"/>
              </a:rPr>
              <a:t>Ví dụ: int a[5]</a:t>
            </a:r>
          </a:p>
        </p:txBody>
      </p:sp>
      <p:graphicFrame>
        <p:nvGraphicFramePr>
          <p:cNvPr id="30" name="Group 2">
            <a:extLst>
              <a:ext uri="{FF2B5EF4-FFF2-40B4-BE49-F238E27FC236}">
                <a16:creationId xmlns:a16="http://schemas.microsoft.com/office/drawing/2014/main" id="{81489A1D-3D18-4635-82A2-FA1A02118EB7}"/>
              </a:ext>
            </a:extLst>
          </p:cNvPr>
          <p:cNvGraphicFramePr>
            <a:graphicFrameLocks noGrp="1"/>
          </p:cNvGraphicFramePr>
          <p:nvPr>
            <p:extLst/>
          </p:nvPr>
        </p:nvGraphicFramePr>
        <p:xfrm>
          <a:off x="4114800" y="4572000"/>
          <a:ext cx="3505200" cy="517525"/>
        </p:xfrm>
        <a:graphic>
          <a:graphicData uri="http://schemas.openxmlformats.org/drawingml/2006/table">
            <a:tbl>
              <a:tblPr/>
              <a:tblGrid>
                <a:gridCol w="701675">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tblGrid>
              <a:tr h="5175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 name="Text Box 16">
            <a:extLst>
              <a:ext uri="{FF2B5EF4-FFF2-40B4-BE49-F238E27FC236}">
                <a16:creationId xmlns:a16="http://schemas.microsoft.com/office/drawing/2014/main" id="{90706C73-490B-40D4-A3DD-C1DF6B333890}"/>
              </a:ext>
            </a:extLst>
          </p:cNvPr>
          <p:cNvSpPr txBox="1">
            <a:spLocks noChangeArrowheads="1"/>
          </p:cNvSpPr>
          <p:nvPr/>
        </p:nvSpPr>
        <p:spPr bwMode="auto">
          <a:xfrm>
            <a:off x="3493630" y="4440380"/>
            <a:ext cx="457200" cy="641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3600" b="1">
                <a:solidFill>
                  <a:prstClr val="black"/>
                </a:solidFill>
                <a:latin typeface="Times New Roman" pitchFamily="18" charset="0"/>
              </a:rPr>
              <a:t>a</a:t>
            </a:r>
            <a:endParaRPr lang="en-US">
              <a:solidFill>
                <a:prstClr val="black"/>
              </a:solidFill>
              <a:latin typeface="Arial" pitchFamily="34" charset="0"/>
            </a:endParaRPr>
          </a:p>
        </p:txBody>
      </p:sp>
      <p:sp>
        <p:nvSpPr>
          <p:cNvPr id="32" name="Text Box 17">
            <a:extLst>
              <a:ext uri="{FF2B5EF4-FFF2-40B4-BE49-F238E27FC236}">
                <a16:creationId xmlns:a16="http://schemas.microsoft.com/office/drawing/2014/main" id="{3AA06818-653B-48E6-8385-1747F7CB6571}"/>
              </a:ext>
            </a:extLst>
          </p:cNvPr>
          <p:cNvSpPr txBox="1">
            <a:spLocks noChangeArrowheads="1"/>
          </p:cNvSpPr>
          <p:nvPr/>
        </p:nvSpPr>
        <p:spPr bwMode="auto">
          <a:xfrm>
            <a:off x="4089400" y="5029200"/>
            <a:ext cx="6858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2000" b="1">
                <a:solidFill>
                  <a:prstClr val="black"/>
                </a:solidFill>
                <a:latin typeface="Times New Roman" pitchFamily="18" charset="0"/>
              </a:rPr>
              <a:t>a[0]</a:t>
            </a:r>
            <a:endParaRPr lang="en-US">
              <a:solidFill>
                <a:prstClr val="black"/>
              </a:solidFill>
              <a:latin typeface="Arial" pitchFamily="34" charset="0"/>
            </a:endParaRPr>
          </a:p>
        </p:txBody>
      </p:sp>
      <p:sp>
        <p:nvSpPr>
          <p:cNvPr id="33" name="Text Box 18">
            <a:extLst>
              <a:ext uri="{FF2B5EF4-FFF2-40B4-BE49-F238E27FC236}">
                <a16:creationId xmlns:a16="http://schemas.microsoft.com/office/drawing/2014/main" id="{B6014D5D-2B66-4EB6-B17F-B4D53BE0E6FD}"/>
              </a:ext>
            </a:extLst>
          </p:cNvPr>
          <p:cNvSpPr txBox="1">
            <a:spLocks noChangeArrowheads="1"/>
          </p:cNvSpPr>
          <p:nvPr/>
        </p:nvSpPr>
        <p:spPr bwMode="auto">
          <a:xfrm>
            <a:off x="4851400" y="5029200"/>
            <a:ext cx="6858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2000" b="1">
                <a:solidFill>
                  <a:prstClr val="black"/>
                </a:solidFill>
                <a:latin typeface="Times New Roman" pitchFamily="18" charset="0"/>
              </a:rPr>
              <a:t>a[1]</a:t>
            </a:r>
            <a:endParaRPr lang="en-US">
              <a:solidFill>
                <a:prstClr val="black"/>
              </a:solidFill>
              <a:latin typeface="Arial" pitchFamily="34" charset="0"/>
            </a:endParaRPr>
          </a:p>
        </p:txBody>
      </p:sp>
      <p:sp>
        <p:nvSpPr>
          <p:cNvPr id="34" name="Text Box 19">
            <a:extLst>
              <a:ext uri="{FF2B5EF4-FFF2-40B4-BE49-F238E27FC236}">
                <a16:creationId xmlns:a16="http://schemas.microsoft.com/office/drawing/2014/main" id="{C4BDDD45-3B6E-4446-8A5C-4AEB7693179D}"/>
              </a:ext>
            </a:extLst>
          </p:cNvPr>
          <p:cNvSpPr txBox="1">
            <a:spLocks noChangeArrowheads="1"/>
          </p:cNvSpPr>
          <p:nvPr/>
        </p:nvSpPr>
        <p:spPr bwMode="auto">
          <a:xfrm>
            <a:off x="5613400" y="5029200"/>
            <a:ext cx="6858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2000" b="1">
                <a:solidFill>
                  <a:prstClr val="black"/>
                </a:solidFill>
                <a:latin typeface="Times New Roman" pitchFamily="18" charset="0"/>
              </a:rPr>
              <a:t>a[2]</a:t>
            </a:r>
            <a:endParaRPr lang="en-US">
              <a:solidFill>
                <a:prstClr val="black"/>
              </a:solidFill>
              <a:latin typeface="Arial" pitchFamily="34" charset="0"/>
            </a:endParaRPr>
          </a:p>
        </p:txBody>
      </p:sp>
      <p:sp>
        <p:nvSpPr>
          <p:cNvPr id="35" name="Text Box 20">
            <a:extLst>
              <a:ext uri="{FF2B5EF4-FFF2-40B4-BE49-F238E27FC236}">
                <a16:creationId xmlns:a16="http://schemas.microsoft.com/office/drawing/2014/main" id="{C4B530EA-4C49-4B05-9EFD-8220AC53AB5D}"/>
              </a:ext>
            </a:extLst>
          </p:cNvPr>
          <p:cNvSpPr txBox="1">
            <a:spLocks noChangeArrowheads="1"/>
          </p:cNvSpPr>
          <p:nvPr/>
        </p:nvSpPr>
        <p:spPr bwMode="auto">
          <a:xfrm>
            <a:off x="6299200" y="5029200"/>
            <a:ext cx="6858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2000" b="1">
                <a:solidFill>
                  <a:prstClr val="black"/>
                </a:solidFill>
                <a:latin typeface="Times New Roman" pitchFamily="18" charset="0"/>
              </a:rPr>
              <a:t>a[3]</a:t>
            </a:r>
            <a:endParaRPr lang="en-US">
              <a:solidFill>
                <a:prstClr val="black"/>
              </a:solidFill>
              <a:latin typeface="Arial" pitchFamily="34" charset="0"/>
            </a:endParaRPr>
          </a:p>
        </p:txBody>
      </p:sp>
      <p:sp>
        <p:nvSpPr>
          <p:cNvPr id="36" name="Text Box 21">
            <a:extLst>
              <a:ext uri="{FF2B5EF4-FFF2-40B4-BE49-F238E27FC236}">
                <a16:creationId xmlns:a16="http://schemas.microsoft.com/office/drawing/2014/main" id="{564053D7-FD6F-43A9-A2D6-CBBDC55A61E9}"/>
              </a:ext>
            </a:extLst>
          </p:cNvPr>
          <p:cNvSpPr txBox="1">
            <a:spLocks noChangeArrowheads="1"/>
          </p:cNvSpPr>
          <p:nvPr/>
        </p:nvSpPr>
        <p:spPr bwMode="auto">
          <a:xfrm>
            <a:off x="6985000" y="5029200"/>
            <a:ext cx="6858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2000" b="1">
                <a:solidFill>
                  <a:prstClr val="black"/>
                </a:solidFill>
                <a:latin typeface="Times New Roman" pitchFamily="18" charset="0"/>
              </a:rPr>
              <a:t>a[4]</a:t>
            </a:r>
            <a:endParaRPr lang="en-US">
              <a:solidFill>
                <a:prstClr val="black"/>
              </a:solidFill>
              <a:latin typeface="Arial" pitchFamily="34" charset="0"/>
            </a:endParaRPr>
          </a:p>
        </p:txBody>
      </p:sp>
    </p:spTree>
    <p:extLst>
      <p:ext uri="{BB962C8B-B14F-4D97-AF65-F5344CB8AC3E}">
        <p14:creationId xmlns:p14="http://schemas.microsoft.com/office/powerpoint/2010/main" val="58454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Cách khai báo</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Mảng phải được khai báo tường minh </a:t>
            </a:r>
          </a:p>
          <a:p>
            <a:pPr marL="514350" lvl="0" indent="-514350">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Kích thước (tính bằng byte) của mảng được tính theo công thức: </a:t>
            </a:r>
          </a:p>
          <a:p>
            <a:pPr marL="514350" lvl="0" indent="-514350" algn="ctr">
              <a:lnSpc>
                <a:spcPct val="90000"/>
              </a:lnSpc>
              <a:spcBef>
                <a:spcPts val="1000"/>
              </a:spcBef>
              <a:buNone/>
            </a:pPr>
            <a:r>
              <a:rPr lang="en-US" sz="2800" b="1">
                <a:solidFill>
                  <a:srgbClr val="C00000"/>
                </a:solidFill>
                <a:latin typeface="Cambria" panose="02040503050406030204" pitchFamily="18" charset="0"/>
              </a:rPr>
              <a:t>Total_size = sizeof(type) * elements</a:t>
            </a:r>
          </a:p>
          <a:p>
            <a:pPr marL="514350" lvl="0" indent="-514350">
              <a:lnSpc>
                <a:spcPct val="90000"/>
              </a:lnSpc>
              <a:spcBef>
                <a:spcPts val="1000"/>
              </a:spcBef>
              <a:buNone/>
            </a:pPr>
            <a:r>
              <a:rPr lang="en-US" sz="2800">
                <a:solidFill>
                  <a:prstClr val="black"/>
                </a:solidFill>
                <a:latin typeface="Cambria" panose="02040503050406030204" pitchFamily="18" charset="0"/>
              </a:rPr>
              <a:t>Ví dụ:</a:t>
            </a:r>
          </a:p>
          <a:p>
            <a:pPr marL="514350" lvl="0" indent="-514350">
              <a:lnSpc>
                <a:spcPct val="90000"/>
              </a:lnSpc>
              <a:spcBef>
                <a:spcPts val="1000"/>
              </a:spcBef>
              <a:buNone/>
            </a:pPr>
            <a:r>
              <a:rPr lang="en-US" sz="2800">
                <a:solidFill>
                  <a:prstClr val="black"/>
                </a:solidFill>
                <a:latin typeface="Cambria" panose="02040503050406030204" pitchFamily="18" charset="0"/>
              </a:rPr>
              <a:t>	int num[100]; </a:t>
            </a:r>
          </a:p>
          <a:p>
            <a:pPr marL="514350" lvl="0" indent="-514350">
              <a:lnSpc>
                <a:spcPct val="90000"/>
              </a:lnSpc>
              <a:spcBef>
                <a:spcPts val="1000"/>
              </a:spcBef>
              <a:buNone/>
            </a:pPr>
            <a:r>
              <a:rPr lang="en-US" sz="2800">
                <a:solidFill>
                  <a:prstClr val="black"/>
                </a:solidFill>
                <a:latin typeface="Cambria" panose="02040503050406030204" pitchFamily="18" charset="0"/>
              </a:rPr>
              <a:t>	Mảng num có kích thước là:</a:t>
            </a:r>
          </a:p>
          <a:p>
            <a:pPr marL="514350" lvl="0" indent="-514350">
              <a:lnSpc>
                <a:spcPct val="90000"/>
              </a:lnSpc>
              <a:spcBef>
                <a:spcPts val="1000"/>
              </a:spcBef>
              <a:buNone/>
            </a:pPr>
            <a:r>
              <a:rPr lang="en-US" sz="2800">
                <a:solidFill>
                  <a:prstClr val="black"/>
                </a:solidFill>
                <a:latin typeface="Cambria" panose="02040503050406030204" pitchFamily="18" charset="0"/>
              </a:rPr>
              <a:t>	2bytes * 100 = 200bytes </a:t>
            </a:r>
            <a:r>
              <a:rPr lang="en-US" sz="2800">
                <a:solidFill>
                  <a:prstClr val="black"/>
                </a:solidFill>
                <a:latin typeface="Nina" pitchFamily="34" charset="0"/>
              </a:rPr>
              <a:t>(giả sử int chiếm 2 bytes) </a:t>
            </a:r>
          </a:p>
        </p:txBody>
      </p:sp>
    </p:spTree>
    <p:extLst>
      <p:ext uri="{BB962C8B-B14F-4D97-AF65-F5344CB8AC3E}">
        <p14:creationId xmlns:p14="http://schemas.microsoft.com/office/powerpoint/2010/main" val="335963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Cách khai báo</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Font typeface="Wingdings" panose="05000000000000000000" pitchFamily="2" charset="2"/>
              <a:buChar char="ü"/>
            </a:pPr>
            <a:r>
              <a:rPr lang="en-US" sz="2800">
                <a:solidFill>
                  <a:prstClr val="black"/>
                </a:solidFill>
                <a:latin typeface="Cambria" panose="02040503050406030204" pitchFamily="18" charset="0"/>
              </a:rPr>
              <a:t>Mỗi phần tử mảng là một biến thông thường. </a:t>
            </a:r>
          </a:p>
          <a:p>
            <a:pPr marL="514350" lvl="0" indent="-514350">
              <a:lnSpc>
                <a:spcPct val="90000"/>
              </a:lnSpc>
              <a:spcBef>
                <a:spcPts val="1000"/>
              </a:spcBef>
              <a:buNone/>
            </a:pPr>
            <a:r>
              <a:rPr lang="en-US" sz="2800">
                <a:solidFill>
                  <a:prstClr val="black"/>
                </a:solidFill>
                <a:latin typeface="Cambria" panose="02040503050406030204" pitchFamily="18" charset="0"/>
              </a:rPr>
              <a:t>Ví dụ:</a:t>
            </a:r>
          </a:p>
          <a:p>
            <a:pPr marL="514350" lvl="0" indent="-514350">
              <a:lnSpc>
                <a:spcPct val="90000"/>
              </a:lnSpc>
              <a:spcBef>
                <a:spcPts val="1000"/>
              </a:spcBef>
              <a:buNone/>
            </a:pPr>
            <a:r>
              <a:rPr lang="en-US" sz="2800">
                <a:solidFill>
                  <a:prstClr val="black"/>
                </a:solidFill>
                <a:latin typeface="Cambria" panose="02040503050406030204" pitchFamily="18" charset="0"/>
              </a:rPr>
              <a:t>int num[3];</a:t>
            </a:r>
          </a:p>
          <a:p>
            <a:pPr marL="514350" lvl="0" indent="-514350">
              <a:lnSpc>
                <a:spcPct val="90000"/>
              </a:lnSpc>
              <a:spcBef>
                <a:spcPts val="1000"/>
              </a:spcBef>
              <a:buNone/>
            </a:pPr>
            <a:r>
              <a:rPr lang="en-US" sz="2800">
                <a:solidFill>
                  <a:prstClr val="black"/>
                </a:solidFill>
                <a:latin typeface="Cambria" panose="02040503050406030204" pitchFamily="18" charset="0"/>
              </a:rPr>
              <a:t>num[0] = 2; //</a:t>
            </a:r>
            <a:r>
              <a:rPr lang="en-US" sz="2800">
                <a:solidFill>
                  <a:prstClr val="black"/>
                </a:solidFill>
                <a:latin typeface="Nina" pitchFamily="34" charset="0"/>
              </a:rPr>
              <a:t>gán 2 cho phần tử num[0] </a:t>
            </a:r>
          </a:p>
          <a:p>
            <a:pPr marL="514350" lvl="0" indent="-514350">
              <a:lnSpc>
                <a:spcPct val="90000"/>
              </a:lnSpc>
              <a:spcBef>
                <a:spcPts val="1000"/>
              </a:spcBef>
              <a:buNone/>
            </a:pPr>
            <a:r>
              <a:rPr lang="en-US" sz="2800">
                <a:solidFill>
                  <a:prstClr val="black"/>
                </a:solidFill>
                <a:latin typeface="Cambria" panose="02040503050406030204" pitchFamily="18" charset="0"/>
              </a:rPr>
              <a:t>num[1] = num[0] + 3 //</a:t>
            </a:r>
            <a:r>
              <a:rPr lang="en-US" sz="2800">
                <a:solidFill>
                  <a:prstClr val="black"/>
                </a:solidFill>
                <a:latin typeface="Nina" pitchFamily="34" charset="0"/>
              </a:rPr>
              <a:t>num[1] có giá trị 5 </a:t>
            </a:r>
          </a:p>
          <a:p>
            <a:pPr marL="514350" lvl="0" indent="-514350">
              <a:lnSpc>
                <a:spcPct val="90000"/>
              </a:lnSpc>
              <a:spcBef>
                <a:spcPts val="1000"/>
              </a:spcBef>
              <a:buNone/>
            </a:pPr>
            <a:r>
              <a:rPr lang="en-US" sz="2800">
                <a:solidFill>
                  <a:prstClr val="black"/>
                </a:solidFill>
                <a:latin typeface="Cambria" panose="02040503050406030204" pitchFamily="18" charset="0"/>
              </a:rPr>
              <a:t>num[2] = num[0] + num[1]; //</a:t>
            </a:r>
            <a:r>
              <a:rPr lang="en-US" sz="2800">
                <a:solidFill>
                  <a:prstClr val="black"/>
                </a:solidFill>
                <a:latin typeface="Nina" pitchFamily="34" charset="0"/>
              </a:rPr>
              <a:t>num[2] có giá trị 7 </a:t>
            </a:r>
          </a:p>
          <a:p>
            <a:pPr marL="514350" lvl="0" indent="-514350">
              <a:lnSpc>
                <a:spcPct val="90000"/>
              </a:lnSpc>
              <a:spcBef>
                <a:spcPts val="1000"/>
              </a:spcBef>
              <a:buNone/>
            </a:pPr>
            <a:r>
              <a:rPr lang="en-US" sz="2800">
                <a:solidFill>
                  <a:prstClr val="black"/>
                </a:solidFill>
                <a:latin typeface="Cambria" panose="02040503050406030204" pitchFamily="18" charset="0"/>
              </a:rPr>
              <a:t>cout &lt;&lt; num[1]; //</a:t>
            </a:r>
            <a:r>
              <a:rPr lang="en-US" sz="2800">
                <a:solidFill>
                  <a:prstClr val="black"/>
                </a:solidFill>
                <a:latin typeface="Nina" pitchFamily="34" charset="0"/>
              </a:rPr>
              <a:t>In ra giá trị 5</a:t>
            </a:r>
          </a:p>
        </p:txBody>
      </p:sp>
    </p:spTree>
    <p:extLst>
      <p:ext uri="{BB962C8B-B14F-4D97-AF65-F5344CB8AC3E}">
        <p14:creationId xmlns:p14="http://schemas.microsoft.com/office/powerpoint/2010/main" val="99601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Cách khai báo</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200"/>
              </a:spcBef>
              <a:buNone/>
            </a:pPr>
            <a:r>
              <a:rPr lang="en-US" sz="2800" b="1" i="1" u="sng">
                <a:solidFill>
                  <a:prstClr val="black"/>
                </a:solidFill>
                <a:latin typeface="Cambria" panose="02040503050406030204" pitchFamily="18" charset="0"/>
              </a:rPr>
              <a:t>Khai báo và khởi tạo mảng một chiều </a:t>
            </a:r>
          </a:p>
          <a:p>
            <a:pPr marL="514350" lvl="0" indent="-514350">
              <a:lnSpc>
                <a:spcPct val="90000"/>
              </a:lnSpc>
              <a:spcBef>
                <a:spcPts val="1200"/>
              </a:spcBef>
              <a:buFont typeface="Wingdings" panose="05000000000000000000" pitchFamily="2" charset="2"/>
              <a:buChar char="ü"/>
            </a:pPr>
            <a:r>
              <a:rPr lang="en-US" sz="2800" u="sng">
                <a:solidFill>
                  <a:prstClr val="black"/>
                </a:solidFill>
                <a:latin typeface="Cambria" panose="02040503050406030204" pitchFamily="18" charset="0"/>
              </a:rPr>
              <a:t>Cú pháp</a:t>
            </a:r>
            <a:r>
              <a:rPr lang="en-US" sz="2800">
                <a:solidFill>
                  <a:prstClr val="black"/>
                </a:solidFill>
                <a:latin typeface="Cambria" panose="02040503050406030204" pitchFamily="18" charset="0"/>
              </a:rPr>
              <a:t>: </a:t>
            </a:r>
          </a:p>
          <a:p>
            <a:pPr marL="514350" lvl="0" indent="-514350">
              <a:lnSpc>
                <a:spcPct val="90000"/>
              </a:lnSpc>
              <a:spcBef>
                <a:spcPts val="1200"/>
              </a:spcBef>
              <a:buNone/>
            </a:pPr>
            <a:r>
              <a:rPr lang="en-US" sz="2800" b="1">
                <a:solidFill>
                  <a:srgbClr val="C00000"/>
                </a:solidFill>
                <a:latin typeface="Nina" pitchFamily="34" charset="0"/>
              </a:rPr>
              <a:t>type</a:t>
            </a:r>
            <a:r>
              <a:rPr lang="en-US" sz="2800" b="1">
                <a:solidFill>
                  <a:prstClr val="black"/>
                </a:solidFill>
                <a:latin typeface="Nina" pitchFamily="34" charset="0"/>
              </a:rPr>
              <a:t> </a:t>
            </a:r>
            <a:r>
              <a:rPr lang="en-US" sz="2800" b="1">
                <a:solidFill>
                  <a:srgbClr val="0070C0"/>
                </a:solidFill>
                <a:latin typeface="Nina" pitchFamily="34" charset="0"/>
              </a:rPr>
              <a:t>arrayName</a:t>
            </a:r>
            <a:r>
              <a:rPr lang="en-US" sz="2800" b="1">
                <a:solidFill>
                  <a:prstClr val="black"/>
                </a:solidFill>
                <a:latin typeface="Nina" pitchFamily="34" charset="0"/>
              </a:rPr>
              <a:t>[]= {</a:t>
            </a:r>
            <a:r>
              <a:rPr lang="en-US" sz="2800" b="1">
                <a:solidFill>
                  <a:srgbClr val="7030A0"/>
                </a:solidFill>
                <a:latin typeface="Nina" pitchFamily="34" charset="0"/>
              </a:rPr>
              <a:t>value1, value2, ..., valuen</a:t>
            </a:r>
            <a:r>
              <a:rPr lang="en-US" sz="2800" b="1">
                <a:solidFill>
                  <a:prstClr val="black"/>
                </a:solidFill>
                <a:latin typeface="Nina" pitchFamily="34" charset="0"/>
              </a:rPr>
              <a:t>};</a:t>
            </a:r>
          </a:p>
          <a:p>
            <a:pPr marL="514350" lvl="0" indent="-514350">
              <a:lnSpc>
                <a:spcPct val="90000"/>
              </a:lnSpc>
              <a:spcBef>
                <a:spcPts val="1200"/>
              </a:spcBef>
              <a:buFont typeface="Wingdings" panose="05000000000000000000" pitchFamily="2" charset="2"/>
              <a:buChar char="ü"/>
            </a:pPr>
            <a:r>
              <a:rPr lang="en-US" sz="2800" i="1" u="sng">
                <a:solidFill>
                  <a:prstClr val="black"/>
                </a:solidFill>
                <a:latin typeface="Cambria" panose="02040503050406030204" pitchFamily="18" charset="0"/>
              </a:rPr>
              <a:t>Lưu ý</a:t>
            </a:r>
            <a:r>
              <a:rPr lang="en-US" sz="2800">
                <a:solidFill>
                  <a:prstClr val="black"/>
                </a:solidFill>
                <a:latin typeface="Cambria" panose="02040503050406030204" pitchFamily="18" charset="0"/>
              </a:rPr>
              <a:t>: </a:t>
            </a:r>
          </a:p>
          <a:p>
            <a:pPr marL="747713" lvl="1" indent="-344488">
              <a:lnSpc>
                <a:spcPct val="90000"/>
              </a:lnSpc>
              <a:spcBef>
                <a:spcPts val="1200"/>
              </a:spcBef>
              <a:buFont typeface="Tahoma" pitchFamily="34" charset="0"/>
              <a:buChar char="−"/>
            </a:pPr>
            <a:r>
              <a:rPr lang="en-US">
                <a:solidFill>
                  <a:prstClr val="black"/>
                </a:solidFill>
                <a:latin typeface="Cambria" panose="02040503050406030204" pitchFamily="18" charset="0"/>
              </a:rPr>
              <a:t>Không khai báo kích thước mảng. </a:t>
            </a:r>
          </a:p>
          <a:p>
            <a:pPr marL="747713" lvl="1" indent="-344488" algn="just">
              <a:lnSpc>
                <a:spcPct val="90000"/>
              </a:lnSpc>
              <a:spcBef>
                <a:spcPts val="1200"/>
              </a:spcBef>
              <a:buFont typeface="Tahoma" pitchFamily="34" charset="0"/>
              <a:buChar char="−"/>
            </a:pPr>
            <a:r>
              <a:rPr lang="en-US">
                <a:solidFill>
                  <a:prstClr val="black"/>
                </a:solidFill>
                <a:latin typeface="Cambria" panose="02040503050406030204" pitchFamily="18" charset="0"/>
              </a:rPr>
              <a:t>Số lượng phần tử trong mảng là số các giá trị được cung cấp trong cặp dấu ngoặc {}, được phân cách nhau bởi dấu phẩy. </a:t>
            </a:r>
          </a:p>
          <a:p>
            <a:pPr marL="514350" lvl="0" indent="-514350">
              <a:lnSpc>
                <a:spcPct val="90000"/>
              </a:lnSpc>
              <a:spcBef>
                <a:spcPts val="1200"/>
              </a:spcBef>
              <a:buNone/>
            </a:pPr>
            <a:endParaRPr lang="en-US" sz="2800" b="1">
              <a:solidFill>
                <a:prstClr val="black"/>
              </a:solidFill>
              <a:latin typeface="Nina" pitchFamily="34" charset="0"/>
            </a:endParaRPr>
          </a:p>
        </p:txBody>
      </p:sp>
    </p:spTree>
    <p:extLst>
      <p:ext uri="{BB962C8B-B14F-4D97-AF65-F5344CB8AC3E}">
        <p14:creationId xmlns:p14="http://schemas.microsoft.com/office/powerpoint/2010/main" val="346435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Cách khai báo</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200"/>
              </a:spcBef>
              <a:buFont typeface="Wingdings" panose="05000000000000000000" pitchFamily="2" charset="2"/>
              <a:buChar char="ü"/>
            </a:pPr>
            <a:r>
              <a:rPr lang="en-US" sz="2800">
                <a:solidFill>
                  <a:prstClr val="black"/>
                </a:solidFill>
                <a:latin typeface="Nina" pitchFamily="34" charset="0"/>
              </a:rPr>
              <a:t>Ví dụ:</a:t>
            </a:r>
          </a:p>
          <a:p>
            <a:pPr marL="1885950" lvl="3" indent="-514350">
              <a:lnSpc>
                <a:spcPct val="90000"/>
              </a:lnSpc>
              <a:spcBef>
                <a:spcPts val="500"/>
              </a:spcBef>
              <a:buNone/>
            </a:pPr>
            <a:r>
              <a:rPr lang="en-US" sz="2800">
                <a:solidFill>
                  <a:prstClr val="black"/>
                </a:solidFill>
                <a:latin typeface="Cambria" panose="02040503050406030204" pitchFamily="18" charset="0"/>
              </a:rPr>
              <a:t>int </a:t>
            </a:r>
            <a:r>
              <a:rPr lang="en-US" sz="2800">
                <a:solidFill>
                  <a:srgbClr val="C00000"/>
                </a:solidFill>
                <a:latin typeface="Cambria" panose="02040503050406030204" pitchFamily="18" charset="0"/>
              </a:rPr>
              <a:t>soChan</a:t>
            </a:r>
            <a:r>
              <a:rPr lang="en-US" sz="2800">
                <a:solidFill>
                  <a:prstClr val="black"/>
                </a:solidFill>
                <a:latin typeface="Cambria" panose="02040503050406030204" pitchFamily="18" charset="0"/>
              </a:rPr>
              <a:t>[] = {2,4,6,8,10}; </a:t>
            </a:r>
          </a:p>
          <a:p>
            <a:pPr marL="1885950" lvl="3" indent="-514350">
              <a:lnSpc>
                <a:spcPct val="90000"/>
              </a:lnSpc>
              <a:spcBef>
                <a:spcPts val="500"/>
              </a:spcBef>
              <a:buNone/>
            </a:pPr>
            <a:r>
              <a:rPr lang="en-US" sz="2800">
                <a:solidFill>
                  <a:prstClr val="black"/>
                </a:solidFill>
                <a:latin typeface="Cambria" panose="02040503050406030204" pitchFamily="18" charset="0"/>
              </a:rPr>
              <a:t>Mảng </a:t>
            </a:r>
            <a:r>
              <a:rPr lang="en-US" sz="2800">
                <a:solidFill>
                  <a:srgbClr val="C00000"/>
                </a:solidFill>
                <a:latin typeface="Cambria" panose="02040503050406030204" pitchFamily="18" charset="0"/>
              </a:rPr>
              <a:t>soChan</a:t>
            </a:r>
            <a:r>
              <a:rPr lang="en-US" sz="2800">
                <a:solidFill>
                  <a:prstClr val="black"/>
                </a:solidFill>
                <a:latin typeface="Cambria" panose="02040503050406030204" pitchFamily="18" charset="0"/>
              </a:rPr>
              <a:t> có 5 phần tử lần lượt là: </a:t>
            </a:r>
          </a:p>
          <a:p>
            <a:pPr marL="1885950" lvl="3" indent="-514350">
              <a:lnSpc>
                <a:spcPct val="90000"/>
              </a:lnSpc>
              <a:spcBef>
                <a:spcPts val="500"/>
              </a:spcBef>
              <a:buNone/>
            </a:pPr>
            <a:r>
              <a:rPr lang="en-US" sz="2800">
                <a:solidFill>
                  <a:srgbClr val="C00000"/>
                </a:solidFill>
                <a:latin typeface="Cambria" panose="02040503050406030204" pitchFamily="18" charset="0"/>
              </a:rPr>
              <a:t>soChan</a:t>
            </a:r>
            <a:r>
              <a:rPr lang="en-US" sz="2800">
                <a:solidFill>
                  <a:prstClr val="black"/>
                </a:solidFill>
                <a:latin typeface="Cambria" panose="02040503050406030204" pitchFamily="18" charset="0"/>
              </a:rPr>
              <a:t>[0] có giá trị là 2 </a:t>
            </a:r>
          </a:p>
          <a:p>
            <a:pPr marL="1885950" lvl="3" indent="-514350">
              <a:lnSpc>
                <a:spcPct val="90000"/>
              </a:lnSpc>
              <a:spcBef>
                <a:spcPts val="500"/>
              </a:spcBef>
              <a:buNone/>
            </a:pPr>
            <a:r>
              <a:rPr lang="en-US" sz="2800">
                <a:solidFill>
                  <a:srgbClr val="C00000"/>
                </a:solidFill>
                <a:latin typeface="Cambria" panose="02040503050406030204" pitchFamily="18" charset="0"/>
              </a:rPr>
              <a:t>soChan</a:t>
            </a:r>
            <a:r>
              <a:rPr lang="en-US" sz="2800">
                <a:solidFill>
                  <a:prstClr val="black"/>
                </a:solidFill>
                <a:latin typeface="Cambria" panose="02040503050406030204" pitchFamily="18" charset="0"/>
              </a:rPr>
              <a:t>[1] có giá trị là 4 </a:t>
            </a:r>
          </a:p>
          <a:p>
            <a:pPr marL="1885950" lvl="3" indent="-514350">
              <a:lnSpc>
                <a:spcPct val="90000"/>
              </a:lnSpc>
              <a:spcBef>
                <a:spcPts val="500"/>
              </a:spcBef>
              <a:buNone/>
            </a:pPr>
            <a:r>
              <a:rPr lang="en-US" sz="2800">
                <a:solidFill>
                  <a:prstClr val="black"/>
                </a:solidFill>
                <a:latin typeface="Cambria" panose="02040503050406030204" pitchFamily="18" charset="0"/>
              </a:rPr>
              <a:t>... </a:t>
            </a:r>
          </a:p>
          <a:p>
            <a:pPr marL="1885950" lvl="3" indent="-514350">
              <a:lnSpc>
                <a:spcPct val="90000"/>
              </a:lnSpc>
              <a:spcBef>
                <a:spcPts val="500"/>
              </a:spcBef>
              <a:buNone/>
            </a:pPr>
            <a:r>
              <a:rPr lang="en-US" sz="2800">
                <a:solidFill>
                  <a:srgbClr val="C00000"/>
                </a:solidFill>
                <a:latin typeface="Cambria" panose="02040503050406030204" pitchFamily="18" charset="0"/>
              </a:rPr>
              <a:t>soChan</a:t>
            </a:r>
            <a:r>
              <a:rPr lang="en-US" sz="2800">
                <a:solidFill>
                  <a:prstClr val="black"/>
                </a:solidFill>
                <a:latin typeface="Cambria" panose="02040503050406030204" pitchFamily="18" charset="0"/>
              </a:rPr>
              <a:t>[4] có giá trị là 10</a:t>
            </a:r>
          </a:p>
        </p:txBody>
      </p:sp>
    </p:spTree>
    <p:extLst>
      <p:ext uri="{BB962C8B-B14F-4D97-AF65-F5344CB8AC3E}">
        <p14:creationId xmlns:p14="http://schemas.microsoft.com/office/powerpoint/2010/main" val="173325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1970</TotalTime>
  <Words>551</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Nina</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834</cp:revision>
  <dcterms:created xsi:type="dcterms:W3CDTF">2011-04-06T04:04:31Z</dcterms:created>
  <dcterms:modified xsi:type="dcterms:W3CDTF">2018-02-18T17:52:48Z</dcterms:modified>
</cp:coreProperties>
</file>