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0" r:id="rId3"/>
    <p:sldId id="27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89587" autoAdjust="0"/>
  </p:normalViewPr>
  <p:slideViewPr>
    <p:cSldViewPr>
      <p:cViewPr varScale="1">
        <p:scale>
          <a:sx n="84" d="100"/>
          <a:sy n="84" d="100"/>
        </p:scale>
        <p:origin x="24" y="2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7624763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Sắp xếp mảng 1 chiều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#define n 5</a:t>
            </a:r>
          </a:p>
          <a:p>
            <a:pPr marL="514350" lvl="0" indent="-51435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int main ( )</a:t>
            </a:r>
          </a:p>
          <a:p>
            <a:pPr marL="514350" lvl="0" indent="-51435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{</a:t>
            </a:r>
            <a:b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</a:b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int a [ n ] ; int i , j, t ;</a:t>
            </a:r>
            <a:b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</a:b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for ( i = 0 ; i &lt; n ; i ++)//</a:t>
            </a:r>
            <a:r>
              <a:rPr lang="en-US" sz="2400" i="1">
                <a:solidFill>
                  <a:prstClr val="black"/>
                </a:solidFill>
                <a:latin typeface="Cambria" panose="02040503050406030204" pitchFamily="18" charset="0"/>
              </a:rPr>
              <a:t>nhập mảng</a:t>
            </a:r>
          </a:p>
          <a:p>
            <a:pPr marL="514350" lvl="0" indent="-51435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	{ cout&lt;&lt;“a [“&lt;&lt;i&lt;&lt;“] = “; cin&gt;&gt;a[i];  cout&lt;&lt;endl; }</a:t>
            </a:r>
            <a:b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</a:b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for ( i = 0 ; i &lt; n - 1 ; i ++)//</a:t>
            </a:r>
            <a:r>
              <a:rPr lang="en-US" sz="2400" i="1">
                <a:solidFill>
                  <a:prstClr val="black"/>
                </a:solidFill>
                <a:latin typeface="Cambria" panose="02040503050406030204" pitchFamily="18" charset="0"/>
              </a:rPr>
              <a:t>sắp xếp </a:t>
            </a:r>
            <a:br>
              <a:rPr lang="en-US" sz="2400" i="1">
                <a:solidFill>
                  <a:prstClr val="black"/>
                </a:solidFill>
                <a:latin typeface="Cambria" panose="02040503050406030204" pitchFamily="18" charset="0"/>
              </a:rPr>
            </a:b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       for ( j = i + 1 ; j &lt; n ; j ++ )</a:t>
            </a:r>
            <a:b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</a:b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          if ( a [ i ] &gt;a [j ] )</a:t>
            </a:r>
            <a:b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</a:b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            {</a:t>
            </a:r>
          </a:p>
          <a:p>
            <a:pPr marL="514350" lvl="0" indent="-51435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                          t = a [ i ] ; a [ i ] = a [ j ]; a [j ] = t ; </a:t>
            </a:r>
          </a:p>
          <a:p>
            <a:pPr marL="514350" lvl="0" indent="-51435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		      }</a:t>
            </a:r>
            <a:b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</a:b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for ( i = 0 ; i &lt; n ; i ++ ) </a:t>
            </a:r>
          </a:p>
          <a:p>
            <a:pPr marL="514350" lvl="0" indent="-51435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	     	cout&lt;&lt;a[i]&lt;&lt;“\t”;</a:t>
            </a:r>
          </a:p>
          <a:p>
            <a:pPr marL="514350" lvl="0" indent="-51435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}</a:t>
            </a:r>
          </a:p>
          <a:p>
            <a:pPr marL="514350" lvl="0" indent="-514350">
              <a:lnSpc>
                <a:spcPct val="90000"/>
              </a:lnSpc>
              <a:spcBef>
                <a:spcPts val="0"/>
              </a:spcBef>
              <a:buNone/>
            </a:pPr>
            <a:endParaRPr lang="en-US" sz="240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61AF12-E911-44F6-9714-8512B90F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36987A-86DB-488D-BDAF-9827CBEFB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38200"/>
            <a:ext cx="3505200" cy="3076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B1AAA7-964B-4F86-967A-0F9E5DF365C8}"/>
              </a:ext>
            </a:extLst>
          </p:cNvPr>
          <p:cNvSpPr txBox="1"/>
          <p:nvPr/>
        </p:nvSpPr>
        <p:spPr>
          <a:xfrm>
            <a:off x="3731029" y="457200"/>
            <a:ext cx="830857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M={93,34,40}, n=3</a:t>
            </a:r>
          </a:p>
          <a:p>
            <a:r>
              <a:rPr lang="en-US" sz="2400"/>
              <a:t>For 1: </a:t>
            </a:r>
          </a:p>
          <a:p>
            <a:r>
              <a:rPr lang="en-US" sz="2400"/>
              <a:t>    b1) i=0, i&lt;n-1 </a:t>
            </a:r>
            <a:r>
              <a:rPr lang="en-US" sz="2400">
                <a:sym typeface="Wingdings" panose="05000000000000000000" pitchFamily="2" charset="2"/>
              </a:rPr>
              <a:t>0&lt;3-1=2truelàm for 2</a:t>
            </a:r>
          </a:p>
          <a:p>
            <a:r>
              <a:rPr lang="en-US" sz="2400">
                <a:sym typeface="Wingdings" panose="05000000000000000000" pitchFamily="2" charset="2"/>
              </a:rPr>
              <a:t>	for 2:</a:t>
            </a:r>
          </a:p>
          <a:p>
            <a:r>
              <a:rPr lang="en-US" sz="2400">
                <a:sym typeface="Wingdings" panose="05000000000000000000" pitchFamily="2" charset="2"/>
              </a:rPr>
              <a:t>	  b1)j=i+1=1, j&lt;n 1&lt;3true</a:t>
            </a:r>
          </a:p>
          <a:p>
            <a:r>
              <a:rPr lang="en-US" sz="2400">
                <a:sym typeface="Wingdings" panose="05000000000000000000" pitchFamily="2" charset="2"/>
              </a:rPr>
              <a:t>		if: M[i]&gt;M[j] M[0]&gt;M[1]93&gt;34hoán đổi I,j          </a:t>
            </a:r>
          </a:p>
          <a:p>
            <a:r>
              <a:rPr lang="en-US" sz="2400">
                <a:sym typeface="Wingdings" panose="05000000000000000000" pitchFamily="2" charset="2"/>
              </a:rPr>
              <a:t>		M={34,93,40}</a:t>
            </a:r>
          </a:p>
          <a:p>
            <a:r>
              <a:rPr lang="en-US" sz="2400">
                <a:sym typeface="Wingdings" panose="05000000000000000000" pitchFamily="2" charset="2"/>
              </a:rPr>
              <a:t>	  b2)j++j=2, j&lt;n2&lt;3true</a:t>
            </a:r>
          </a:p>
          <a:p>
            <a:r>
              <a:rPr lang="en-US" sz="2400">
                <a:sym typeface="Wingdings" panose="05000000000000000000" pitchFamily="2" charset="2"/>
              </a:rPr>
              <a:t>		if: M[i]&gt;M[j]M[0]&gt;M[2]34&gt;40false</a:t>
            </a:r>
          </a:p>
          <a:p>
            <a:r>
              <a:rPr lang="en-US" sz="2400">
                <a:sym typeface="Wingdings" panose="05000000000000000000" pitchFamily="2" charset="2"/>
              </a:rPr>
              <a:t>	  b3) j++j=3, j&lt;n3&lt;3false exit for 2</a:t>
            </a:r>
          </a:p>
          <a:p>
            <a:r>
              <a:rPr lang="en-US" sz="2400">
                <a:sym typeface="Wingdings" panose="05000000000000000000" pitchFamily="2" charset="2"/>
              </a:rPr>
              <a:t>     b2) i++i=1, i&lt;n-1 1&lt;2truelàm for 2</a:t>
            </a:r>
          </a:p>
          <a:p>
            <a:r>
              <a:rPr lang="en-US" sz="2400">
                <a:sym typeface="Wingdings" panose="05000000000000000000" pitchFamily="2" charset="2"/>
              </a:rPr>
              <a:t>	for 2:</a:t>
            </a:r>
          </a:p>
          <a:p>
            <a:r>
              <a:rPr lang="en-US" sz="2400">
                <a:sym typeface="Wingdings" panose="05000000000000000000" pitchFamily="2" charset="2"/>
              </a:rPr>
              <a:t>	  b1) j=i+1=2, j&lt;n 2&lt;3true</a:t>
            </a:r>
          </a:p>
          <a:p>
            <a:r>
              <a:rPr lang="en-US" sz="2400">
                <a:sym typeface="Wingdings" panose="05000000000000000000" pitchFamily="2" charset="2"/>
              </a:rPr>
              <a:t>		if: M[i]&gt;M[j] M[1]&gt;M[2] 93&gt;40hoán đổi I,j</a:t>
            </a:r>
          </a:p>
          <a:p>
            <a:r>
              <a:rPr lang="en-US" sz="2400">
                <a:sym typeface="Wingdings" panose="05000000000000000000" pitchFamily="2" charset="2"/>
              </a:rPr>
              <a:t>		  </a:t>
            </a:r>
            <a:r>
              <a:rPr lang="en-US" sz="2400">
                <a:solidFill>
                  <a:srgbClr val="FF0000"/>
                </a:solidFill>
                <a:sym typeface="Wingdings" panose="05000000000000000000" pitchFamily="2" charset="2"/>
              </a:rPr>
              <a:t>M={34,40,93}</a:t>
            </a:r>
          </a:p>
          <a:p>
            <a:r>
              <a:rPr lang="en-US" sz="2400">
                <a:sym typeface="Wingdings" panose="05000000000000000000" pitchFamily="2" charset="2"/>
              </a:rPr>
              <a:t>	 b2) j++j=3, j&lt;n3&lt;3falseexit for 2</a:t>
            </a:r>
          </a:p>
          <a:p>
            <a:r>
              <a:rPr lang="en-US" sz="2400">
                <a:sym typeface="Wingdings" panose="05000000000000000000" pitchFamily="2" charset="2"/>
              </a:rPr>
              <a:t>      b3) i++i=2, i&lt;n-1 2&lt;3-1=2falseexit for 1.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627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64</Words>
  <Application>Microsoft Office PowerPoint</Application>
  <PresentationFormat>Widescreen</PresentationFormat>
  <Paragraphs>36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858</cp:revision>
  <dcterms:created xsi:type="dcterms:W3CDTF">2011-04-06T04:04:31Z</dcterms:created>
  <dcterms:modified xsi:type="dcterms:W3CDTF">2018-02-24T16:20:16Z</dcterms:modified>
</cp:coreProperties>
</file>