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70" r:id="rId3"/>
    <p:sldId id="271"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79" autoAdjust="0"/>
    <p:restoredTop sz="89587" autoAdjust="0"/>
  </p:normalViewPr>
  <p:slideViewPr>
    <p:cSldViewPr>
      <p:cViewPr varScale="1">
        <p:scale>
          <a:sx n="72" d="100"/>
          <a:sy n="72" d="100"/>
        </p:scale>
        <p:origin x="2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25/02/2018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355029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18590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6" y="762000"/>
            <a:ext cx="7624763"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rPr>
              <a:t>Các bài tập tự rèn luyện</a:t>
            </a:r>
            <a:endParaRPr lang="en-US" sz="96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90000"/>
              </a:lnSpc>
              <a:spcBef>
                <a:spcPts val="1000"/>
              </a:spcBef>
              <a:buNone/>
            </a:pPr>
            <a:r>
              <a:rPr lang="en-US" sz="2400" b="1" u="sng">
                <a:solidFill>
                  <a:prstClr val="black"/>
                </a:solidFill>
                <a:latin typeface="Cambria" panose="02040503050406030204" pitchFamily="18" charset="0"/>
              </a:rPr>
              <a:t>Bài 1: </a:t>
            </a:r>
            <a:r>
              <a:rPr lang="vi-VN" sz="2400">
                <a:solidFill>
                  <a:prstClr val="black"/>
                </a:solidFill>
                <a:latin typeface="Cambria" panose="02040503050406030204" pitchFamily="18" charset="0"/>
              </a:rPr>
              <a:t>Viết chương trình thực hiện việc </a:t>
            </a:r>
            <a:r>
              <a:rPr lang="en-US" sz="2400">
                <a:solidFill>
                  <a:prstClr val="black"/>
                </a:solidFill>
                <a:latin typeface="Cambria" panose="02040503050406030204" pitchFamily="18" charset="0"/>
              </a:rPr>
              <a:t>đ</a:t>
            </a:r>
            <a:r>
              <a:rPr lang="vi-VN" sz="2400">
                <a:solidFill>
                  <a:prstClr val="black"/>
                </a:solidFill>
                <a:latin typeface="Cambria" panose="02040503050406030204" pitchFamily="18" charset="0"/>
              </a:rPr>
              <a:t>ảo một mảng một chiều. </a:t>
            </a:r>
          </a:p>
          <a:p>
            <a:pPr marL="0" lvl="0" indent="0">
              <a:lnSpc>
                <a:spcPct val="90000"/>
              </a:lnSpc>
              <a:spcBef>
                <a:spcPts val="1000"/>
              </a:spcBef>
              <a:buNone/>
            </a:pPr>
            <a:r>
              <a:rPr lang="vi-VN" sz="2400">
                <a:solidFill>
                  <a:prstClr val="black"/>
                </a:solidFill>
                <a:latin typeface="Cambria" panose="02040503050406030204" pitchFamily="18" charset="0"/>
              </a:rPr>
              <a:t>Ví dụ : 1 2 3 4 5 7 9 10 </a:t>
            </a:r>
            <a:r>
              <a:rPr lang="en-US" sz="2400">
                <a:solidFill>
                  <a:prstClr val="black"/>
                </a:solidFill>
                <a:latin typeface="Cambria" panose="02040503050406030204" pitchFamily="18" charset="0"/>
              </a:rPr>
              <a:t>đ</a:t>
            </a:r>
            <a:r>
              <a:rPr lang="vi-VN" sz="2400">
                <a:solidFill>
                  <a:prstClr val="black"/>
                </a:solidFill>
                <a:latin typeface="Cambria" panose="02040503050406030204" pitchFamily="18" charset="0"/>
              </a:rPr>
              <a:t>ảo thành 10 9 7 5 4 3 2 1. </a:t>
            </a:r>
            <a:endParaRPr lang="en-US" sz="2400">
              <a:solidFill>
                <a:prstClr val="black"/>
              </a:solidFill>
              <a:latin typeface="Cambria" panose="02040503050406030204" pitchFamily="18" charset="0"/>
            </a:endParaRPr>
          </a:p>
          <a:p>
            <a:pPr marL="0" lvl="0" indent="0">
              <a:lnSpc>
                <a:spcPct val="90000"/>
              </a:lnSpc>
              <a:spcBef>
                <a:spcPts val="1000"/>
              </a:spcBef>
              <a:buNone/>
            </a:pPr>
            <a:endParaRPr lang="en-US" sz="2400">
              <a:solidFill>
                <a:prstClr val="black"/>
              </a:solidFill>
              <a:latin typeface="Cambria" panose="02040503050406030204" pitchFamily="18" charset="0"/>
            </a:endParaRPr>
          </a:p>
          <a:p>
            <a:pPr marL="0" lvl="0" indent="0">
              <a:lnSpc>
                <a:spcPct val="90000"/>
              </a:lnSpc>
              <a:spcBef>
                <a:spcPts val="1000"/>
              </a:spcBef>
              <a:buNone/>
            </a:pPr>
            <a:r>
              <a:rPr lang="en-US" sz="2400" b="1" u="sng">
                <a:solidFill>
                  <a:prstClr val="black"/>
                </a:solidFill>
                <a:latin typeface="Cambria" panose="02040503050406030204" pitchFamily="18" charset="0"/>
              </a:rPr>
              <a:t>Bài 2:</a:t>
            </a:r>
            <a:r>
              <a:rPr lang="en-US" sz="2400" b="1">
                <a:solidFill>
                  <a:prstClr val="black"/>
                </a:solidFill>
                <a:latin typeface="Cambria" panose="02040503050406030204" pitchFamily="18" charset="0"/>
              </a:rPr>
              <a:t> </a:t>
            </a:r>
            <a:r>
              <a:rPr lang="vi-VN" sz="2400">
                <a:solidFill>
                  <a:prstClr val="black"/>
                </a:solidFill>
                <a:latin typeface="Cambria" panose="02040503050406030204" pitchFamily="18" charset="0"/>
              </a:rPr>
              <a:t>Viết chương trình nhập vào hai ma trận A và B có cấp m, n. In hai ma trận lên màn hình. Tổng hai ma trận A và B là ma trận C </a:t>
            </a:r>
            <a:r>
              <a:rPr lang="en-US" sz="2400">
                <a:solidFill>
                  <a:prstClr val="black"/>
                </a:solidFill>
                <a:latin typeface="Cambria" panose="02040503050406030204" pitchFamily="18" charset="0"/>
              </a:rPr>
              <a:t>đ</a:t>
            </a:r>
            <a:r>
              <a:rPr lang="vi-VN" sz="2400">
                <a:solidFill>
                  <a:prstClr val="black"/>
                </a:solidFill>
                <a:latin typeface="Cambria" panose="02040503050406030204" pitchFamily="18" charset="0"/>
              </a:rPr>
              <a:t>ược tính bởi công thức: </a:t>
            </a:r>
            <a:endParaRPr lang="en-US" sz="2400">
              <a:solidFill>
                <a:prstClr val="black"/>
              </a:solidFill>
              <a:latin typeface="Cambria" panose="02040503050406030204" pitchFamily="18" charset="0"/>
            </a:endParaRPr>
          </a:p>
          <a:p>
            <a:pPr marL="0" lvl="0" indent="0">
              <a:lnSpc>
                <a:spcPct val="90000"/>
              </a:lnSpc>
              <a:spcBef>
                <a:spcPts val="1000"/>
              </a:spcBef>
              <a:buNone/>
            </a:pPr>
            <a:endParaRPr lang="en-US" sz="2400">
              <a:solidFill>
                <a:prstClr val="black"/>
              </a:solidFill>
              <a:latin typeface="Cambria" panose="02040503050406030204" pitchFamily="18" charset="0"/>
            </a:endParaRPr>
          </a:p>
          <a:p>
            <a:pPr marL="0" lvl="0" indent="0">
              <a:lnSpc>
                <a:spcPct val="90000"/>
              </a:lnSpc>
              <a:spcBef>
                <a:spcPts val="1000"/>
              </a:spcBef>
              <a:buNone/>
            </a:pPr>
            <a:r>
              <a:rPr lang="en-US" sz="2400">
                <a:solidFill>
                  <a:prstClr val="black"/>
                </a:solidFill>
                <a:latin typeface="Cambria" panose="02040503050406030204" pitchFamily="18" charset="0"/>
              </a:rPr>
              <a:t>Tính ma trận tổng C và in kết quả lên màn hình.</a:t>
            </a:r>
          </a:p>
          <a:p>
            <a:pPr marL="0" lvl="0" indent="0">
              <a:lnSpc>
                <a:spcPct val="90000"/>
              </a:lnSpc>
              <a:spcBef>
                <a:spcPts val="1000"/>
              </a:spcBef>
              <a:buNone/>
            </a:pPr>
            <a:r>
              <a:rPr lang="en-US" sz="2400" b="1">
                <a:solidFill>
                  <a:prstClr val="black"/>
                </a:solidFill>
                <a:latin typeface="Cambria" panose="02040503050406030204" pitchFamily="18" charset="0"/>
              </a:rPr>
              <a:t>Bài 3:</a:t>
            </a:r>
            <a:r>
              <a:rPr lang="vi-VN" sz="2400">
                <a:solidFill>
                  <a:prstClr val="black"/>
                </a:solidFill>
                <a:latin typeface="Cambria" panose="02040503050406030204" pitchFamily="18" charset="0"/>
              </a:rPr>
              <a:t> Viết chương trình nhập vào hai ma trận A có cấp m, k và B có cấp k, n. In hai ma trận lên màn hình. Tích hai ma  trận A và B là ma trận C </a:t>
            </a:r>
            <a:r>
              <a:rPr lang="en-US" sz="2400">
                <a:solidFill>
                  <a:prstClr val="black"/>
                </a:solidFill>
                <a:latin typeface="Cambria" panose="02040503050406030204" pitchFamily="18" charset="0"/>
              </a:rPr>
              <a:t>đ</a:t>
            </a:r>
            <a:r>
              <a:rPr lang="vi-VN" sz="2400">
                <a:solidFill>
                  <a:prstClr val="black"/>
                </a:solidFill>
                <a:latin typeface="Cambria" panose="02040503050406030204" pitchFamily="18" charset="0"/>
              </a:rPr>
              <a:t>ược tính bởi công thức: </a:t>
            </a:r>
            <a:endParaRPr lang="en-US" sz="2400">
              <a:solidFill>
                <a:prstClr val="black"/>
              </a:solidFill>
              <a:latin typeface="Cambria" panose="02040503050406030204" pitchFamily="18" charset="0"/>
            </a:endParaRPr>
          </a:p>
          <a:p>
            <a:pPr marL="0" lvl="0" indent="0">
              <a:lnSpc>
                <a:spcPct val="90000"/>
              </a:lnSpc>
              <a:spcBef>
                <a:spcPts val="1000"/>
              </a:spcBef>
              <a:buNone/>
            </a:pPr>
            <a:endParaRPr lang="en-US" sz="2400">
              <a:solidFill>
                <a:prstClr val="black"/>
              </a:solidFill>
              <a:latin typeface="Cambria" panose="02040503050406030204" pitchFamily="18" charset="0"/>
            </a:endParaRPr>
          </a:p>
          <a:p>
            <a:pPr marL="0" lvl="0" indent="0">
              <a:lnSpc>
                <a:spcPct val="90000"/>
              </a:lnSpc>
              <a:spcBef>
                <a:spcPts val="1000"/>
              </a:spcBef>
              <a:buNone/>
            </a:pPr>
            <a:endParaRPr lang="en-US" sz="2400">
              <a:solidFill>
                <a:prstClr val="black"/>
              </a:solidFill>
              <a:latin typeface="Cambria" panose="02040503050406030204" pitchFamily="18" charset="0"/>
            </a:endParaRPr>
          </a:p>
          <a:p>
            <a:pPr marL="0" lvl="0" indent="0">
              <a:lnSpc>
                <a:spcPct val="90000"/>
              </a:lnSpc>
              <a:spcBef>
                <a:spcPts val="1000"/>
              </a:spcBef>
              <a:buNone/>
            </a:pPr>
            <a:r>
              <a:rPr lang="en-US" sz="2400">
                <a:solidFill>
                  <a:prstClr val="black"/>
                </a:solidFill>
                <a:latin typeface="Cambria" panose="02040503050406030204" pitchFamily="18" charset="0"/>
              </a:rPr>
              <a:t>Tính ma trận tích C và in kết quả lên màn hình.</a:t>
            </a:r>
          </a:p>
        </p:txBody>
      </p:sp>
      <p:pic>
        <p:nvPicPr>
          <p:cNvPr id="8" name="Picture 7">
            <a:extLst>
              <a:ext uri="{FF2B5EF4-FFF2-40B4-BE49-F238E27FC236}">
                <a16:creationId xmlns:a16="http://schemas.microsoft.com/office/drawing/2014/main" id="{58447488-B5AD-4F5E-8039-D3B6D31204C7}"/>
              </a:ext>
            </a:extLst>
          </p:cNvPr>
          <p:cNvPicPr>
            <a:picLocks noChangeAspect="1"/>
          </p:cNvPicPr>
          <p:nvPr/>
        </p:nvPicPr>
        <p:blipFill>
          <a:blip r:embed="rId3"/>
          <a:stretch>
            <a:fillRect/>
          </a:stretch>
        </p:blipFill>
        <p:spPr>
          <a:xfrm>
            <a:off x="3400425" y="3176587"/>
            <a:ext cx="5391150" cy="504825"/>
          </a:xfrm>
          <a:prstGeom prst="rect">
            <a:avLst/>
          </a:prstGeom>
        </p:spPr>
      </p:pic>
      <p:pic>
        <p:nvPicPr>
          <p:cNvPr id="9" name="Picture 8">
            <a:extLst>
              <a:ext uri="{FF2B5EF4-FFF2-40B4-BE49-F238E27FC236}">
                <a16:creationId xmlns:a16="http://schemas.microsoft.com/office/drawing/2014/main" id="{87A76108-DB31-4ED3-86E5-3A1D057D190C}"/>
              </a:ext>
            </a:extLst>
          </p:cNvPr>
          <p:cNvPicPr>
            <a:picLocks noChangeAspect="1"/>
          </p:cNvPicPr>
          <p:nvPr/>
        </p:nvPicPr>
        <p:blipFill>
          <a:blip r:embed="rId4"/>
          <a:stretch>
            <a:fillRect/>
          </a:stretch>
        </p:blipFill>
        <p:spPr>
          <a:xfrm>
            <a:off x="2667000" y="4838699"/>
            <a:ext cx="5724525" cy="942975"/>
          </a:xfrm>
          <a:prstGeom prst="rect">
            <a:avLst/>
          </a:prstGeom>
        </p:spPr>
      </p:pic>
    </p:spTree>
    <p:extLst>
      <p:ext uri="{BB962C8B-B14F-4D97-AF65-F5344CB8AC3E}">
        <p14:creationId xmlns:p14="http://schemas.microsoft.com/office/powerpoint/2010/main" val="17332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90000"/>
              </a:lnSpc>
              <a:spcBef>
                <a:spcPts val="1000"/>
              </a:spcBef>
              <a:buNone/>
            </a:pPr>
            <a:r>
              <a:rPr lang="en-US" sz="2400" b="1" u="sng">
                <a:solidFill>
                  <a:prstClr val="black"/>
                </a:solidFill>
                <a:latin typeface="Cambria" panose="02040503050406030204" pitchFamily="18" charset="0"/>
              </a:rPr>
              <a:t>Bài 4:</a:t>
            </a:r>
            <a:r>
              <a:rPr lang="en-US" sz="2400" b="1">
                <a:solidFill>
                  <a:prstClr val="black"/>
                </a:solidFill>
                <a:latin typeface="Cambria" panose="02040503050406030204" pitchFamily="18" charset="0"/>
              </a:rPr>
              <a:t> </a:t>
            </a:r>
            <a:r>
              <a:rPr lang="vi-VN" sz="2400">
                <a:solidFill>
                  <a:prstClr val="black"/>
                </a:solidFill>
                <a:latin typeface="Cambria" panose="02040503050406030204" pitchFamily="18" charset="0"/>
              </a:rPr>
              <a:t>Nhập số phần tử và các phần tử nguyên dương của mảng a. </a:t>
            </a:r>
          </a:p>
          <a:p>
            <a:pPr marL="0" lvl="0" indent="0">
              <a:lnSpc>
                <a:spcPct val="90000"/>
              </a:lnSpc>
              <a:spcBef>
                <a:spcPts val="1000"/>
              </a:spcBef>
              <a:buNone/>
            </a:pPr>
            <a:r>
              <a:rPr lang="vi-VN" sz="2400">
                <a:solidFill>
                  <a:prstClr val="black"/>
                </a:solidFill>
                <a:latin typeface="Cambria" panose="02040503050406030204" pitchFamily="18" charset="0"/>
              </a:rPr>
              <a:t>a)  In các số nguyên tố có trong mảng a. </a:t>
            </a:r>
          </a:p>
          <a:p>
            <a:pPr marL="457200" lvl="0" indent="-457200">
              <a:lnSpc>
                <a:spcPct val="90000"/>
              </a:lnSpc>
              <a:spcBef>
                <a:spcPts val="1000"/>
              </a:spcBef>
              <a:buAutoNum type="alphaLcParenR" startAt="2"/>
            </a:pPr>
            <a:r>
              <a:rPr lang="vi-VN" sz="2400">
                <a:solidFill>
                  <a:prstClr val="black"/>
                </a:solidFill>
                <a:latin typeface="Cambria" panose="02040503050406030204" pitchFamily="18" charset="0"/>
              </a:rPr>
              <a:t>Sắp xếp các số chẵn trong mảng theo thứ tự tăng dần. </a:t>
            </a:r>
            <a:endParaRPr lang="en-US" sz="2400">
              <a:solidFill>
                <a:prstClr val="black"/>
              </a:solidFill>
              <a:latin typeface="Cambria" panose="02040503050406030204" pitchFamily="18" charset="0"/>
            </a:endParaRPr>
          </a:p>
          <a:p>
            <a:pPr marL="0" lvl="0" indent="0">
              <a:lnSpc>
                <a:spcPct val="90000"/>
              </a:lnSpc>
              <a:spcBef>
                <a:spcPts val="1000"/>
              </a:spcBef>
              <a:buNone/>
            </a:pPr>
            <a:r>
              <a:rPr lang="en-US" sz="2400" b="1" u="sng">
                <a:solidFill>
                  <a:prstClr val="black"/>
                </a:solidFill>
                <a:latin typeface="Cambria" panose="02040503050406030204" pitchFamily="18" charset="0"/>
              </a:rPr>
              <a:t>Bài 5:</a:t>
            </a:r>
            <a:r>
              <a:rPr lang="en-US" sz="2400">
                <a:solidFill>
                  <a:prstClr val="black"/>
                </a:solidFill>
                <a:latin typeface="Cambria" panose="02040503050406030204" pitchFamily="18" charset="0"/>
              </a:rPr>
              <a:t> Nhập vào mảng a, b có m và n phần tử: </a:t>
            </a:r>
          </a:p>
          <a:p>
            <a:pPr marL="0" lvl="0" indent="0">
              <a:lnSpc>
                <a:spcPct val="90000"/>
              </a:lnSpc>
              <a:spcBef>
                <a:spcPts val="1000"/>
              </a:spcBef>
              <a:buNone/>
            </a:pPr>
            <a:r>
              <a:rPr lang="en-US" sz="2400">
                <a:solidFill>
                  <a:prstClr val="black"/>
                </a:solidFill>
                <a:latin typeface="Cambria" panose="02040503050406030204" pitchFamily="18" charset="0"/>
              </a:rPr>
              <a:t>a)  Nhập Các phần tử của a và b không trùng nhau. </a:t>
            </a:r>
          </a:p>
          <a:p>
            <a:pPr marL="0" lvl="0" indent="0">
              <a:lnSpc>
                <a:spcPct val="90000"/>
              </a:lnSpc>
              <a:spcBef>
                <a:spcPts val="1000"/>
              </a:spcBef>
              <a:buNone/>
            </a:pPr>
            <a:r>
              <a:rPr lang="en-US" sz="2400">
                <a:solidFill>
                  <a:prstClr val="black"/>
                </a:solidFill>
                <a:latin typeface="Cambria" panose="02040503050406030204" pitchFamily="18" charset="0"/>
              </a:rPr>
              <a:t>b)  Xếp theo thứ tự tăng dần hai mảng a, b. </a:t>
            </a:r>
          </a:p>
          <a:p>
            <a:pPr marL="457200" lvl="0" indent="-457200">
              <a:lnSpc>
                <a:spcPct val="90000"/>
              </a:lnSpc>
              <a:spcBef>
                <a:spcPts val="1000"/>
              </a:spcBef>
              <a:buAutoNum type="alphaLcParenR" startAt="3"/>
            </a:pPr>
            <a:r>
              <a:rPr lang="en-US" sz="2400">
                <a:solidFill>
                  <a:prstClr val="black"/>
                </a:solidFill>
                <a:latin typeface="Cambria" panose="02040503050406030204" pitchFamily="18" charset="0"/>
              </a:rPr>
              <a:t>Nối hai mảng này lại thành một mảng duy nhất sao cho mảng vẫn tăng. </a:t>
            </a:r>
          </a:p>
          <a:p>
            <a:pPr marL="0" lvl="0" indent="0" algn="just">
              <a:lnSpc>
                <a:spcPct val="90000"/>
              </a:lnSpc>
              <a:spcBef>
                <a:spcPts val="1000"/>
              </a:spcBef>
              <a:buNone/>
            </a:pPr>
            <a:r>
              <a:rPr lang="en-US" sz="2400" b="1" u="sng">
                <a:solidFill>
                  <a:prstClr val="black"/>
                </a:solidFill>
                <a:latin typeface="Cambria" panose="02040503050406030204" pitchFamily="18" charset="0"/>
              </a:rPr>
              <a:t>Bài 6:</a:t>
            </a:r>
            <a:r>
              <a:rPr lang="en-US" sz="2400">
                <a:solidFill>
                  <a:prstClr val="black"/>
                </a:solidFill>
                <a:latin typeface="Cambria" panose="02040503050406030204" pitchFamily="18" charset="0"/>
              </a:rPr>
              <a:t> </a:t>
            </a:r>
            <a:r>
              <a:rPr lang="vi-VN" sz="2400">
                <a:solidFill>
                  <a:prstClr val="black"/>
                </a:solidFill>
                <a:latin typeface="Cambria" panose="02040503050406030204" pitchFamily="18" charset="0"/>
              </a:rPr>
              <a:t>Nhập vào một dãy số nguyên dương ngẫu nhiên (random) có n phần tử. Viết chương trình in ra số lớn hơn số nhỏ nhất của dãy và nhỏ hơn hay bằng với mọi số còn lại (nghĩa là tìm số nhỏ thứ hai trong dãy). Nếu n phần tử </a:t>
            </a:r>
            <a:r>
              <a:rPr lang="en-US" sz="2400">
                <a:solidFill>
                  <a:prstClr val="black"/>
                </a:solidFill>
                <a:latin typeface="Cambria" panose="02040503050406030204" pitchFamily="18" charset="0"/>
              </a:rPr>
              <a:t>đ</a:t>
            </a:r>
            <a:r>
              <a:rPr lang="vi-VN" sz="2400">
                <a:solidFill>
                  <a:prstClr val="black"/>
                </a:solidFill>
                <a:latin typeface="Cambria" panose="02040503050406030204" pitchFamily="18" charset="0"/>
              </a:rPr>
              <a:t>ều bằng nhau thì thông báo: không tồn tại số cần tìm.</a:t>
            </a:r>
            <a:endParaRPr lang="en-US" sz="2400">
              <a:solidFill>
                <a:prstClr val="black"/>
              </a:solidFill>
              <a:latin typeface="Cambria" panose="02040503050406030204" pitchFamily="18" charset="0"/>
            </a:endParaRPr>
          </a:p>
        </p:txBody>
      </p:sp>
    </p:spTree>
    <p:extLst>
      <p:ext uri="{BB962C8B-B14F-4D97-AF65-F5344CB8AC3E}">
        <p14:creationId xmlns:p14="http://schemas.microsoft.com/office/powerpoint/2010/main" val="412405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Tree>
    <p:extLst>
      <p:ext uri="{BB962C8B-B14F-4D97-AF65-F5344CB8AC3E}">
        <p14:creationId xmlns:p14="http://schemas.microsoft.com/office/powerpoint/2010/main" val="40959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2120</TotalTime>
  <Words>370</Words>
  <Application>Microsoft Office PowerPoint</Application>
  <PresentationFormat>Widescreen</PresentationFormat>
  <Paragraphs>31</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892</cp:revision>
  <dcterms:created xsi:type="dcterms:W3CDTF">2011-04-06T04:04:31Z</dcterms:created>
  <dcterms:modified xsi:type="dcterms:W3CDTF">2018-02-24T18:47:40Z</dcterms:modified>
</cp:coreProperties>
</file>