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Khái niệm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và cách sử dụng hàm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Khái niệm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Các loại hàm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Ý nghĩa của hàm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Cấu trúc tổng quát của hàm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Cách gọi hàm</a:t>
            </a:r>
          </a:p>
        </p:txBody>
      </p:sp>
    </p:spTree>
    <p:extLst>
      <p:ext uri="{BB962C8B-B14F-4D97-AF65-F5344CB8AC3E}">
        <p14:creationId xmlns:p14="http://schemas.microsoft.com/office/powerpoint/2010/main" val="167824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Khái niệm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Hàm là một khối lệnh thực hiện một công việc hoàn chỉnh (module), được đặt tên và được gọi thực thi nhiều lần tại nhiều vị trí  trong chương trình.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Hàm còn gọi là chương trình con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subroutine)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Tại sao phải viết hàm?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Khái niệm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Hàm có thể được gọi từ chương trình chính (hàm main) hoặc từ 1 hàm khác.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Hàm có giá trị trả về hoặc không. Nếu hàm không có giá trị trả về gọi là thủ tục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(procedure)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Khái niệm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>
                <a:latin typeface="Times New Roman" pitchFamily="18" charset="0"/>
                <a:cs typeface="Times New Roman" pitchFamily="18" charset="0"/>
              </a:rPr>
              <a:t>Có hai lọai hàm: </a:t>
            </a:r>
          </a:p>
          <a:p>
            <a:pPr lvl="1" algn="just"/>
            <a:r>
              <a:rPr lang="en-US" sz="3600" i="1">
                <a:latin typeface="Times New Roman" pitchFamily="18" charset="0"/>
                <a:cs typeface="Times New Roman" pitchFamily="18" charset="0"/>
              </a:rPr>
              <a:t>Hàm thư viện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: là những hàm đã được xây dựng sẵn. Muốn sử dụng các hàm thư viện phải khai báo thư viện chứa nó trong phần khai báo #include.</a:t>
            </a:r>
          </a:p>
          <a:p>
            <a:pPr lvl="1" algn="just"/>
            <a:r>
              <a:rPr lang="en-US" sz="3600" i="1">
                <a:latin typeface="Times New Roman" pitchFamily="18" charset="0"/>
                <a:cs typeface="Times New Roman" pitchFamily="18" charset="0"/>
              </a:rPr>
              <a:t>Hàm do người dùng định nghĩa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Cấu trúc tổng quát của hàm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Dạng tổng quát của hàm do người dùng định nghĩa:</a:t>
            </a:r>
          </a:p>
          <a:p>
            <a:pPr lvl="1">
              <a:buFontTx/>
              <a:buNone/>
            </a:pPr>
            <a:endParaRPr lang="en-US" sz="3200" b="1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3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returnType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 functionName(parameterList)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{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	body of the function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}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9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Cấu trúc tổng quát của hàm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EAF03357-2C56-4BA4-8E6A-DE8BD618E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9" y="937928"/>
            <a:ext cx="5172611" cy="54806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D20AB0-D255-4BC3-83CF-9080DF307894}"/>
              </a:ext>
            </a:extLst>
          </p:cNvPr>
          <p:cNvSpPr/>
          <p:nvPr/>
        </p:nvSpPr>
        <p:spPr>
          <a:xfrm>
            <a:off x="6298252" y="2805119"/>
            <a:ext cx="1676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Gọi hàm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FDF9AB-BB2F-410E-BF3F-13DBDB3119B9}"/>
              </a:ext>
            </a:extLst>
          </p:cNvPr>
          <p:cNvGrpSpPr/>
          <p:nvPr/>
        </p:nvGrpSpPr>
        <p:grpSpPr>
          <a:xfrm>
            <a:off x="2819400" y="3006426"/>
            <a:ext cx="3438761" cy="1223902"/>
            <a:chOff x="2971800" y="2362200"/>
            <a:chExt cx="3733800" cy="80725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6736F-2CBB-460F-BB5D-AD818236DA20}"/>
                </a:ext>
              </a:extLst>
            </p:cNvPr>
            <p:cNvCxnSpPr/>
            <p:nvPr/>
          </p:nvCxnSpPr>
          <p:spPr>
            <a:xfrm flipH="1">
              <a:off x="2971800" y="2362200"/>
              <a:ext cx="3733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13D5FC-6329-405E-B5EA-FAFDE2540F70}"/>
                </a:ext>
              </a:extLst>
            </p:cNvPr>
            <p:cNvCxnSpPr/>
            <p:nvPr/>
          </p:nvCxnSpPr>
          <p:spPr>
            <a:xfrm>
              <a:off x="2971800" y="2362200"/>
              <a:ext cx="0" cy="8072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B21203-CFBB-4992-8998-D4DC873B511B}"/>
              </a:ext>
            </a:extLst>
          </p:cNvPr>
          <p:cNvGrpSpPr/>
          <p:nvPr/>
        </p:nvGrpSpPr>
        <p:grpSpPr>
          <a:xfrm>
            <a:off x="3793123" y="3962400"/>
            <a:ext cx="3063177" cy="267929"/>
            <a:chOff x="2971800" y="2362200"/>
            <a:chExt cx="3733800" cy="6858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8F7BD2-CCB1-4271-A008-3CB0A4CAC108}"/>
                </a:ext>
              </a:extLst>
            </p:cNvPr>
            <p:cNvCxnSpPr/>
            <p:nvPr/>
          </p:nvCxnSpPr>
          <p:spPr>
            <a:xfrm flipH="1">
              <a:off x="2971800" y="2362200"/>
              <a:ext cx="3733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475DEBE-A61F-4143-A144-588FDDEA110D}"/>
                </a:ext>
              </a:extLst>
            </p:cNvPr>
            <p:cNvCxnSpPr/>
            <p:nvPr/>
          </p:nvCxnSpPr>
          <p:spPr>
            <a:xfrm>
              <a:off x="2971800" y="23622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F8E7-2A56-44BA-9FC0-75425B0545A9}"/>
                </a:ext>
              </a:extLst>
            </p:cNvPr>
            <p:cNvCxnSpPr/>
            <p:nvPr/>
          </p:nvCxnSpPr>
          <p:spPr>
            <a:xfrm>
              <a:off x="3505200" y="23622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15B1976-F2A5-442D-A061-FE8AC4AA59D7}"/>
              </a:ext>
            </a:extLst>
          </p:cNvPr>
          <p:cNvSpPr/>
          <p:nvPr/>
        </p:nvSpPr>
        <p:spPr>
          <a:xfrm>
            <a:off x="6593947" y="3759177"/>
            <a:ext cx="2057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Truyền đối số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7CA462-09BB-4012-B864-ABFB9A053B31}"/>
              </a:ext>
            </a:extLst>
          </p:cNvPr>
          <p:cNvGrpSpPr/>
          <p:nvPr/>
        </p:nvGrpSpPr>
        <p:grpSpPr>
          <a:xfrm flipV="1">
            <a:off x="4081047" y="5333999"/>
            <a:ext cx="3157953" cy="491614"/>
            <a:chOff x="2971800" y="2362200"/>
            <a:chExt cx="3967685" cy="73742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9428F2-A82F-4744-9622-CE4B51AEF84C}"/>
                </a:ext>
              </a:extLst>
            </p:cNvPr>
            <p:cNvCxnSpPr/>
            <p:nvPr/>
          </p:nvCxnSpPr>
          <p:spPr>
            <a:xfrm flipH="1" flipV="1">
              <a:off x="2971800" y="2362200"/>
              <a:ext cx="396768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A67F11-6A88-4701-9023-A5FC8A41FA84}"/>
                </a:ext>
              </a:extLst>
            </p:cNvPr>
            <p:cNvCxnSpPr/>
            <p:nvPr/>
          </p:nvCxnSpPr>
          <p:spPr>
            <a:xfrm>
              <a:off x="2971800" y="2362200"/>
              <a:ext cx="0" cy="6858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F705CC-8AD1-44BA-8D1E-57D3431CFB7C}"/>
                </a:ext>
              </a:extLst>
            </p:cNvPr>
            <p:cNvCxnSpPr/>
            <p:nvPr/>
          </p:nvCxnSpPr>
          <p:spPr>
            <a:xfrm>
              <a:off x="4258808" y="2413821"/>
              <a:ext cx="0" cy="6858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D68D13-DCEC-48ED-9F6C-9A74D8CD2BA3}"/>
              </a:ext>
            </a:extLst>
          </p:cNvPr>
          <p:cNvSpPr/>
          <p:nvPr/>
        </p:nvSpPr>
        <p:spPr>
          <a:xfrm>
            <a:off x="6856300" y="5562599"/>
            <a:ext cx="1795047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Tham số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B2B635-E45B-41AD-A9C9-F4AF66A04D9D}"/>
              </a:ext>
            </a:extLst>
          </p:cNvPr>
          <p:cNvCxnSpPr/>
          <p:nvPr/>
        </p:nvCxnSpPr>
        <p:spPr>
          <a:xfrm>
            <a:off x="4229100" y="4419600"/>
            <a:ext cx="876300" cy="94881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ED4149-367B-4EAF-96DE-91EDF9A3DDC1}"/>
              </a:ext>
            </a:extLst>
          </p:cNvPr>
          <p:cNvCxnSpPr/>
          <p:nvPr/>
        </p:nvCxnSpPr>
        <p:spPr>
          <a:xfrm>
            <a:off x="3841661" y="4419600"/>
            <a:ext cx="114300" cy="88649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DC0D22-B618-4DC7-B895-0D6DCB325C31}"/>
              </a:ext>
            </a:extLst>
          </p:cNvPr>
          <p:cNvCxnSpPr/>
          <p:nvPr/>
        </p:nvCxnSpPr>
        <p:spPr>
          <a:xfrm flipH="1" flipV="1">
            <a:off x="1676400" y="4419601"/>
            <a:ext cx="1143000" cy="140601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Cấu trúc tổng quát của hàm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D2D2287-4518-4472-BA73-400CB1FD4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44" y="1143000"/>
            <a:ext cx="43434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99DC6-09A1-4F61-AC05-41A4E11A7AC7}"/>
              </a:ext>
            </a:extLst>
          </p:cNvPr>
          <p:cNvSpPr txBox="1"/>
          <p:nvPr/>
        </p:nvSpPr>
        <p:spPr>
          <a:xfrm>
            <a:off x="5186896" y="1284868"/>
            <a:ext cx="6319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Vậy  từ khóa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có tác dụng gì trong hàm?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Khi một hàm muốn trả về một giá trị nào đó thì chúng ta dùng return . Bất kỳ kiểu dữ liệu nào của hàm cũng có thể sử dụng return (kể cả void)</a:t>
            </a:r>
            <a:endParaRPr 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89B1DD8F-8450-442A-8588-D6F30CF29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" y="4796081"/>
            <a:ext cx="370609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FD1AFE-7748-45BA-B9F9-ED3E85AB649D}"/>
              </a:ext>
            </a:extLst>
          </p:cNvPr>
          <p:cNvSpPr txBox="1"/>
          <p:nvPr/>
        </p:nvSpPr>
        <p:spPr>
          <a:xfrm>
            <a:off x="2916502" y="5147934"/>
            <a:ext cx="842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SAI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E0E54-0451-4185-B514-E0459DE60509}"/>
              </a:ext>
            </a:extLst>
          </p:cNvPr>
          <p:cNvSpPr txBox="1"/>
          <p:nvPr/>
        </p:nvSpPr>
        <p:spPr>
          <a:xfrm>
            <a:off x="5811480" y="4582751"/>
            <a:ext cx="292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void ham1(int x, int y)</a:t>
            </a:r>
          </a:p>
          <a:p>
            <a:r>
              <a:rPr lang="en-US" sz="2400">
                <a:solidFill>
                  <a:srgbClr val="FF0000"/>
                </a:solidFill>
              </a:rPr>
              <a:t>{</a:t>
            </a:r>
          </a:p>
          <a:p>
            <a:r>
              <a:rPr lang="en-US" sz="2400">
                <a:solidFill>
                  <a:srgbClr val="FF0000"/>
                </a:solidFill>
              </a:rPr>
              <a:t>     return;</a:t>
            </a:r>
          </a:p>
          <a:p>
            <a:r>
              <a:rPr lang="en-US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011A6-E37F-47ED-BB7F-571143F19C63}"/>
              </a:ext>
            </a:extLst>
          </p:cNvPr>
          <p:cNvSpPr txBox="1"/>
          <p:nvPr/>
        </p:nvSpPr>
        <p:spPr>
          <a:xfrm>
            <a:off x="7503625" y="5142157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2060"/>
                </a:solidFill>
              </a:rPr>
              <a:t>ĐÚNG</a:t>
            </a:r>
          </a:p>
        </p:txBody>
      </p:sp>
    </p:spTree>
    <p:extLst>
      <p:ext uri="{BB962C8B-B14F-4D97-AF65-F5344CB8AC3E}">
        <p14:creationId xmlns:p14="http://schemas.microsoft.com/office/powerpoint/2010/main" val="21833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Cách triệu gọi hàm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C131A"/>
              </a:buClr>
              <a:buFont typeface="Wingdings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Một hàm khi đã định nghĩa nhưng chúng vẫn chưa được thực thi, hàm chỉ được thực thi khi trong chương trình có một lời gọi đến hàm đó.</a:t>
            </a:r>
          </a:p>
          <a:p>
            <a:pPr algn="just">
              <a:buClr>
                <a:srgbClr val="0C131A"/>
              </a:buClr>
              <a:buFont typeface="Wingdings" pitchFamily="2" charset="2"/>
              <a:buChar char="Ø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Cú pháp gọi hàm: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793B3A0E-A9DA-4C17-86BD-352F0CE6B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514600"/>
            <a:ext cx="7143750" cy="642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&lt;Tên hàm&gt;([Danh sách các tham số])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365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907</cp:revision>
  <dcterms:created xsi:type="dcterms:W3CDTF">2011-04-06T04:04:31Z</dcterms:created>
  <dcterms:modified xsi:type="dcterms:W3CDTF">2018-02-25T04:42:03Z</dcterms:modified>
</cp:coreProperties>
</file>