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271" r:id="rId4"/>
    <p:sldId id="272" r:id="rId5"/>
    <p:sldId id="273" r:id="rId6"/>
    <p:sldId id="275" r:id="rId7"/>
    <p:sldId id="276" r:id="rId8"/>
    <p:sldId id="277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25/02/2018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9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94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75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27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05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64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13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6" y="762000"/>
            <a:ext cx="8081964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Truyền tham trị và tham biến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>
                <a:latin typeface="Times New Roman" pitchFamily="18" charset="0"/>
                <a:cs typeface="Times New Roman" pitchFamily="18" charset="0"/>
              </a:rPr>
              <a:t>Có hai cách truyền đối số vào tham số hình thức: </a:t>
            </a:r>
          </a:p>
          <a:p>
            <a:pPr lvl="1" algn="just"/>
            <a:r>
              <a:rPr lang="en-US" sz="3200">
                <a:latin typeface="Times New Roman" pitchFamily="18" charset="0"/>
                <a:cs typeface="Times New Roman" pitchFamily="18" charset="0"/>
              </a:rPr>
              <a:t>Truyền </a:t>
            </a:r>
            <a:r>
              <a:rPr lang="en-US" sz="3200" b="1" i="1">
                <a:latin typeface="Times New Roman" pitchFamily="18" charset="0"/>
                <a:cs typeface="Times New Roman" pitchFamily="18" charset="0"/>
              </a:rPr>
              <a:t>tham trị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3200">
                <a:latin typeface="Times New Roman" pitchFamily="18" charset="0"/>
                <a:cs typeface="Times New Roman" pitchFamily="18" charset="0"/>
              </a:rPr>
              <a:t>Truyền </a:t>
            </a:r>
            <a:r>
              <a:rPr lang="en-US" sz="3200" b="1" i="1">
                <a:latin typeface="Times New Roman" pitchFamily="18" charset="0"/>
                <a:cs typeface="Times New Roman" pitchFamily="18" charset="0"/>
              </a:rPr>
              <a:t>tham biến.</a:t>
            </a:r>
          </a:p>
        </p:txBody>
      </p:sp>
    </p:spTree>
    <p:extLst>
      <p:ext uri="{BB962C8B-B14F-4D97-AF65-F5344CB8AC3E}">
        <p14:creationId xmlns:p14="http://schemas.microsoft.com/office/powerpoint/2010/main" val="17332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3200" b="1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C1BC821-613E-4330-AFDB-7E5C135ABA6E}"/>
              </a:ext>
            </a:extLst>
          </p:cNvPr>
          <p:cNvGrpSpPr/>
          <p:nvPr/>
        </p:nvGrpSpPr>
        <p:grpSpPr>
          <a:xfrm>
            <a:off x="1814477" y="1063073"/>
            <a:ext cx="10225122" cy="5053205"/>
            <a:chOff x="457200" y="1042795"/>
            <a:chExt cx="10225122" cy="50532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EE5DB92-67A2-4C32-BCEC-829C325AF86B}"/>
                </a:ext>
              </a:extLst>
            </p:cNvPr>
            <p:cNvSpPr/>
            <p:nvPr/>
          </p:nvSpPr>
          <p:spPr>
            <a:xfrm>
              <a:off x="3465852" y="1676400"/>
              <a:ext cx="1600200" cy="18288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7CC328-23D9-4A4E-AC1B-E8547FFF5F28}"/>
                </a:ext>
              </a:extLst>
            </p:cNvPr>
            <p:cNvSpPr txBox="1"/>
            <p:nvPr/>
          </p:nvSpPr>
          <p:spPr>
            <a:xfrm>
              <a:off x="3599744" y="2590800"/>
              <a:ext cx="13901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FFC000"/>
                  </a:solidFill>
                  <a:latin typeface="Times New Roman" pitchFamily="18" charset="0"/>
                  <a:cs typeface="Times New Roman" pitchFamily="18" charset="0"/>
                </a:rPr>
                <a:t>Hàm nào đó</a:t>
              </a:r>
            </a:p>
            <a:p>
              <a:r>
                <a:rPr lang="en-US" b="1">
                  <a:solidFill>
                    <a:srgbClr val="FFC000"/>
                  </a:solidFill>
                  <a:latin typeface="Times New Roman" pitchFamily="18" charset="0"/>
                  <a:cs typeface="Times New Roman" pitchFamily="18" charset="0"/>
                </a:rPr>
                <a:t>Đổi N = 8</a:t>
              </a:r>
            </a:p>
          </p:txBody>
        </p:sp>
        <p:sp>
          <p:nvSpPr>
            <p:cNvPr id="15" name="Plaque 14">
              <a:extLst>
                <a:ext uri="{FF2B5EF4-FFF2-40B4-BE49-F238E27FC236}">
                  <a16:creationId xmlns:a16="http://schemas.microsoft.com/office/drawing/2014/main" id="{7A9C395B-E2A1-43DF-955D-CB310C715826}"/>
                </a:ext>
              </a:extLst>
            </p:cNvPr>
            <p:cNvSpPr/>
            <p:nvPr/>
          </p:nvSpPr>
          <p:spPr>
            <a:xfrm>
              <a:off x="570252" y="1371600"/>
              <a:ext cx="1219200" cy="1066800"/>
            </a:xfrm>
            <a:prstGeom prst="plaqu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itchFamily="18" charset="0"/>
                  <a:cs typeface="Times New Roman" pitchFamily="18" charset="0"/>
                </a:rPr>
                <a:t>N=5</a:t>
              </a:r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FFB7B2C3-195D-4BB5-B564-E56096BA2705}"/>
                </a:ext>
              </a:extLst>
            </p:cNvPr>
            <p:cNvSpPr/>
            <p:nvPr/>
          </p:nvSpPr>
          <p:spPr>
            <a:xfrm>
              <a:off x="1642914" y="1278988"/>
              <a:ext cx="2166648" cy="998806"/>
            </a:xfrm>
            <a:custGeom>
              <a:avLst/>
              <a:gdLst>
                <a:gd name="connsiteX0" fmla="*/ 0 w 2166648"/>
                <a:gd name="connsiteY0" fmla="*/ 478301 h 998806"/>
                <a:gd name="connsiteX1" fmla="*/ 112541 w 2166648"/>
                <a:gd name="connsiteY1" fmla="*/ 393895 h 998806"/>
                <a:gd name="connsiteX2" fmla="*/ 196947 w 2166648"/>
                <a:gd name="connsiteY2" fmla="*/ 365760 h 998806"/>
                <a:gd name="connsiteX3" fmla="*/ 239150 w 2166648"/>
                <a:gd name="connsiteY3" fmla="*/ 337624 h 998806"/>
                <a:gd name="connsiteX4" fmla="*/ 309489 w 2166648"/>
                <a:gd name="connsiteY4" fmla="*/ 281354 h 998806"/>
                <a:gd name="connsiteX5" fmla="*/ 351692 w 2166648"/>
                <a:gd name="connsiteY5" fmla="*/ 267286 h 998806"/>
                <a:gd name="connsiteX6" fmla="*/ 393895 w 2166648"/>
                <a:gd name="connsiteY6" fmla="*/ 239150 h 998806"/>
                <a:gd name="connsiteX7" fmla="*/ 436098 w 2166648"/>
                <a:gd name="connsiteY7" fmla="*/ 225083 h 998806"/>
                <a:gd name="connsiteX8" fmla="*/ 492369 w 2166648"/>
                <a:gd name="connsiteY8" fmla="*/ 196947 h 998806"/>
                <a:gd name="connsiteX9" fmla="*/ 604910 w 2166648"/>
                <a:gd name="connsiteY9" fmla="*/ 154744 h 998806"/>
                <a:gd name="connsiteX10" fmla="*/ 647113 w 2166648"/>
                <a:gd name="connsiteY10" fmla="*/ 126609 h 998806"/>
                <a:gd name="connsiteX11" fmla="*/ 787790 w 2166648"/>
                <a:gd name="connsiteY11" fmla="*/ 84406 h 998806"/>
                <a:gd name="connsiteX12" fmla="*/ 844061 w 2166648"/>
                <a:gd name="connsiteY12" fmla="*/ 56270 h 998806"/>
                <a:gd name="connsiteX13" fmla="*/ 956603 w 2166648"/>
                <a:gd name="connsiteY13" fmla="*/ 28135 h 998806"/>
                <a:gd name="connsiteX14" fmla="*/ 998806 w 2166648"/>
                <a:gd name="connsiteY14" fmla="*/ 14067 h 998806"/>
                <a:gd name="connsiteX15" fmla="*/ 1097280 w 2166648"/>
                <a:gd name="connsiteY15" fmla="*/ 0 h 998806"/>
                <a:gd name="connsiteX16" fmla="*/ 1659987 w 2166648"/>
                <a:gd name="connsiteY16" fmla="*/ 14067 h 998806"/>
                <a:gd name="connsiteX17" fmla="*/ 1786596 w 2166648"/>
                <a:gd name="connsiteY17" fmla="*/ 56270 h 998806"/>
                <a:gd name="connsiteX18" fmla="*/ 1871003 w 2166648"/>
                <a:gd name="connsiteY18" fmla="*/ 84406 h 998806"/>
                <a:gd name="connsiteX19" fmla="*/ 1927273 w 2166648"/>
                <a:gd name="connsiteY19" fmla="*/ 168812 h 998806"/>
                <a:gd name="connsiteX20" fmla="*/ 1955409 w 2166648"/>
                <a:gd name="connsiteY20" fmla="*/ 211015 h 998806"/>
                <a:gd name="connsiteX21" fmla="*/ 1997612 w 2166648"/>
                <a:gd name="connsiteY21" fmla="*/ 337624 h 998806"/>
                <a:gd name="connsiteX22" fmla="*/ 2025747 w 2166648"/>
                <a:gd name="connsiteY22" fmla="*/ 422030 h 998806"/>
                <a:gd name="connsiteX23" fmla="*/ 2067950 w 2166648"/>
                <a:gd name="connsiteY23" fmla="*/ 562707 h 998806"/>
                <a:gd name="connsiteX24" fmla="*/ 2096086 w 2166648"/>
                <a:gd name="connsiteY24" fmla="*/ 604910 h 998806"/>
                <a:gd name="connsiteX25" fmla="*/ 2110153 w 2166648"/>
                <a:gd name="connsiteY25" fmla="*/ 661181 h 998806"/>
                <a:gd name="connsiteX26" fmla="*/ 2138289 w 2166648"/>
                <a:gd name="connsiteY26" fmla="*/ 745587 h 998806"/>
                <a:gd name="connsiteX27" fmla="*/ 2166424 w 2166648"/>
                <a:gd name="connsiteY27" fmla="*/ 998806 h 99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166648" h="998806">
                  <a:moveTo>
                    <a:pt x="0" y="478301"/>
                  </a:moveTo>
                  <a:cubicBezTo>
                    <a:pt x="8971" y="471124"/>
                    <a:pt x="87344" y="405093"/>
                    <a:pt x="112541" y="393895"/>
                  </a:cubicBezTo>
                  <a:cubicBezTo>
                    <a:pt x="139642" y="381850"/>
                    <a:pt x="196947" y="365760"/>
                    <a:pt x="196947" y="365760"/>
                  </a:cubicBezTo>
                  <a:cubicBezTo>
                    <a:pt x="211015" y="356381"/>
                    <a:pt x="225948" y="348186"/>
                    <a:pt x="239150" y="337624"/>
                  </a:cubicBezTo>
                  <a:cubicBezTo>
                    <a:pt x="282763" y="302733"/>
                    <a:pt x="251761" y="310218"/>
                    <a:pt x="309489" y="281354"/>
                  </a:cubicBezTo>
                  <a:cubicBezTo>
                    <a:pt x="322752" y="274722"/>
                    <a:pt x="338429" y="273918"/>
                    <a:pt x="351692" y="267286"/>
                  </a:cubicBezTo>
                  <a:cubicBezTo>
                    <a:pt x="366814" y="259725"/>
                    <a:pt x="378773" y="246711"/>
                    <a:pt x="393895" y="239150"/>
                  </a:cubicBezTo>
                  <a:cubicBezTo>
                    <a:pt x="407158" y="232518"/>
                    <a:pt x="422468" y="230924"/>
                    <a:pt x="436098" y="225083"/>
                  </a:cubicBezTo>
                  <a:cubicBezTo>
                    <a:pt x="455373" y="216822"/>
                    <a:pt x="473094" y="205208"/>
                    <a:pt x="492369" y="196947"/>
                  </a:cubicBezTo>
                  <a:cubicBezTo>
                    <a:pt x="577614" y="160414"/>
                    <a:pt x="488303" y="213048"/>
                    <a:pt x="604910" y="154744"/>
                  </a:cubicBezTo>
                  <a:cubicBezTo>
                    <a:pt x="620032" y="147183"/>
                    <a:pt x="631663" y="133476"/>
                    <a:pt x="647113" y="126609"/>
                  </a:cubicBezTo>
                  <a:cubicBezTo>
                    <a:pt x="820298" y="49640"/>
                    <a:pt x="656830" y="133517"/>
                    <a:pt x="787790" y="84406"/>
                  </a:cubicBezTo>
                  <a:cubicBezTo>
                    <a:pt x="807426" y="77042"/>
                    <a:pt x="824166" y="62902"/>
                    <a:pt x="844061" y="56270"/>
                  </a:cubicBezTo>
                  <a:cubicBezTo>
                    <a:pt x="880745" y="44042"/>
                    <a:pt x="919919" y="40363"/>
                    <a:pt x="956603" y="28135"/>
                  </a:cubicBezTo>
                  <a:cubicBezTo>
                    <a:pt x="970671" y="23446"/>
                    <a:pt x="984265" y="16975"/>
                    <a:pt x="998806" y="14067"/>
                  </a:cubicBezTo>
                  <a:cubicBezTo>
                    <a:pt x="1031320" y="7564"/>
                    <a:pt x="1064455" y="4689"/>
                    <a:pt x="1097280" y="0"/>
                  </a:cubicBezTo>
                  <a:lnTo>
                    <a:pt x="1659987" y="14067"/>
                  </a:lnTo>
                  <a:cubicBezTo>
                    <a:pt x="1736021" y="17446"/>
                    <a:pt x="1721979" y="30423"/>
                    <a:pt x="1786596" y="56270"/>
                  </a:cubicBezTo>
                  <a:cubicBezTo>
                    <a:pt x="1814132" y="67285"/>
                    <a:pt x="1871003" y="84406"/>
                    <a:pt x="1871003" y="84406"/>
                  </a:cubicBezTo>
                  <a:lnTo>
                    <a:pt x="1927273" y="168812"/>
                  </a:lnTo>
                  <a:lnTo>
                    <a:pt x="1955409" y="211015"/>
                  </a:lnTo>
                  <a:lnTo>
                    <a:pt x="1997612" y="337624"/>
                  </a:lnTo>
                  <a:lnTo>
                    <a:pt x="2025747" y="422030"/>
                  </a:lnTo>
                  <a:cubicBezTo>
                    <a:pt x="2033611" y="453484"/>
                    <a:pt x="2054252" y="542160"/>
                    <a:pt x="2067950" y="562707"/>
                  </a:cubicBezTo>
                  <a:lnTo>
                    <a:pt x="2096086" y="604910"/>
                  </a:lnTo>
                  <a:cubicBezTo>
                    <a:pt x="2100775" y="623667"/>
                    <a:pt x="2104597" y="642662"/>
                    <a:pt x="2110153" y="661181"/>
                  </a:cubicBezTo>
                  <a:cubicBezTo>
                    <a:pt x="2118675" y="689588"/>
                    <a:pt x="2138289" y="745587"/>
                    <a:pt x="2138289" y="745587"/>
                  </a:cubicBezTo>
                  <a:cubicBezTo>
                    <a:pt x="2171049" y="942153"/>
                    <a:pt x="2166424" y="857353"/>
                    <a:pt x="2166424" y="998806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Plaque 16">
              <a:extLst>
                <a:ext uri="{FF2B5EF4-FFF2-40B4-BE49-F238E27FC236}">
                  <a16:creationId xmlns:a16="http://schemas.microsoft.com/office/drawing/2014/main" id="{8713959B-B636-4002-BBA5-173C86FAFEC6}"/>
                </a:ext>
              </a:extLst>
            </p:cNvPr>
            <p:cNvSpPr/>
            <p:nvPr/>
          </p:nvSpPr>
          <p:spPr>
            <a:xfrm>
              <a:off x="6818652" y="1042795"/>
              <a:ext cx="1219200" cy="1066800"/>
            </a:xfrm>
            <a:prstGeom prst="plaqu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itchFamily="18" charset="0"/>
                  <a:cs typeface="Times New Roman" pitchFamily="18" charset="0"/>
                </a:rPr>
                <a:t>N=5</a:t>
              </a:r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3B64E790-364F-46F9-B854-4BBA6E33B70D}"/>
                </a:ext>
              </a:extLst>
            </p:cNvPr>
            <p:cNvSpPr/>
            <p:nvPr/>
          </p:nvSpPr>
          <p:spPr>
            <a:xfrm>
              <a:off x="4653400" y="1305769"/>
              <a:ext cx="2025747" cy="972025"/>
            </a:xfrm>
            <a:custGeom>
              <a:avLst/>
              <a:gdLst>
                <a:gd name="connsiteX0" fmla="*/ 0 w 2025747"/>
                <a:gd name="connsiteY0" fmla="*/ 972025 h 972025"/>
                <a:gd name="connsiteX1" fmla="*/ 28135 w 2025747"/>
                <a:gd name="connsiteY1" fmla="*/ 592197 h 972025"/>
                <a:gd name="connsiteX2" fmla="*/ 56270 w 2025747"/>
                <a:gd name="connsiteY2" fmla="*/ 493723 h 972025"/>
                <a:gd name="connsiteX3" fmla="*/ 70338 w 2025747"/>
                <a:gd name="connsiteY3" fmla="*/ 437453 h 972025"/>
                <a:gd name="connsiteX4" fmla="*/ 84406 w 2025747"/>
                <a:gd name="connsiteY4" fmla="*/ 353046 h 972025"/>
                <a:gd name="connsiteX5" fmla="*/ 140677 w 2025747"/>
                <a:gd name="connsiteY5" fmla="*/ 268640 h 972025"/>
                <a:gd name="connsiteX6" fmla="*/ 154744 w 2025747"/>
                <a:gd name="connsiteY6" fmla="*/ 226437 h 972025"/>
                <a:gd name="connsiteX7" fmla="*/ 267286 w 2025747"/>
                <a:gd name="connsiteY7" fmla="*/ 142031 h 972025"/>
                <a:gd name="connsiteX8" fmla="*/ 295421 w 2025747"/>
                <a:gd name="connsiteY8" fmla="*/ 99828 h 972025"/>
                <a:gd name="connsiteX9" fmla="*/ 351692 w 2025747"/>
                <a:gd name="connsiteY9" fmla="*/ 85760 h 972025"/>
                <a:gd name="connsiteX10" fmla="*/ 436098 w 2025747"/>
                <a:gd name="connsiteY10" fmla="*/ 57625 h 972025"/>
                <a:gd name="connsiteX11" fmla="*/ 506437 w 2025747"/>
                <a:gd name="connsiteY11" fmla="*/ 43557 h 972025"/>
                <a:gd name="connsiteX12" fmla="*/ 618978 w 2025747"/>
                <a:gd name="connsiteY12" fmla="*/ 15422 h 972025"/>
                <a:gd name="connsiteX13" fmla="*/ 1111347 w 2025747"/>
                <a:gd name="connsiteY13" fmla="*/ 1354 h 972025"/>
                <a:gd name="connsiteX14" fmla="*/ 2025747 w 2025747"/>
                <a:gd name="connsiteY14" fmla="*/ 1354 h 97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25747" h="972025">
                  <a:moveTo>
                    <a:pt x="0" y="972025"/>
                  </a:moveTo>
                  <a:cubicBezTo>
                    <a:pt x="38266" y="780684"/>
                    <a:pt x="-4068" y="1010821"/>
                    <a:pt x="28135" y="592197"/>
                  </a:cubicBezTo>
                  <a:cubicBezTo>
                    <a:pt x="30449" y="562114"/>
                    <a:pt x="47862" y="523150"/>
                    <a:pt x="56270" y="493723"/>
                  </a:cubicBezTo>
                  <a:cubicBezTo>
                    <a:pt x="61581" y="475133"/>
                    <a:pt x="66546" y="456412"/>
                    <a:pt x="70338" y="437453"/>
                  </a:cubicBezTo>
                  <a:cubicBezTo>
                    <a:pt x="75932" y="409483"/>
                    <a:pt x="73435" y="379376"/>
                    <a:pt x="84406" y="353046"/>
                  </a:cubicBezTo>
                  <a:cubicBezTo>
                    <a:pt x="97412" y="321833"/>
                    <a:pt x="140677" y="268640"/>
                    <a:pt x="140677" y="268640"/>
                  </a:cubicBezTo>
                  <a:cubicBezTo>
                    <a:pt x="145366" y="254572"/>
                    <a:pt x="145847" y="238300"/>
                    <a:pt x="154744" y="226437"/>
                  </a:cubicBezTo>
                  <a:cubicBezTo>
                    <a:pt x="208626" y="154595"/>
                    <a:pt x="205676" y="162568"/>
                    <a:pt x="267286" y="142031"/>
                  </a:cubicBezTo>
                  <a:cubicBezTo>
                    <a:pt x="276664" y="127963"/>
                    <a:pt x="281353" y="109206"/>
                    <a:pt x="295421" y="99828"/>
                  </a:cubicBezTo>
                  <a:cubicBezTo>
                    <a:pt x="311508" y="89103"/>
                    <a:pt x="333173" y="91316"/>
                    <a:pt x="351692" y="85760"/>
                  </a:cubicBezTo>
                  <a:cubicBezTo>
                    <a:pt x="380098" y="77238"/>
                    <a:pt x="407017" y="63441"/>
                    <a:pt x="436098" y="57625"/>
                  </a:cubicBezTo>
                  <a:cubicBezTo>
                    <a:pt x="459544" y="52936"/>
                    <a:pt x="483139" y="48934"/>
                    <a:pt x="506437" y="43557"/>
                  </a:cubicBezTo>
                  <a:cubicBezTo>
                    <a:pt x="544115" y="34862"/>
                    <a:pt x="580326" y="16526"/>
                    <a:pt x="618978" y="15422"/>
                  </a:cubicBezTo>
                  <a:lnTo>
                    <a:pt x="1111347" y="1354"/>
                  </a:lnTo>
                  <a:cubicBezTo>
                    <a:pt x="1416132" y="-1694"/>
                    <a:pt x="1720947" y="1354"/>
                    <a:pt x="2025747" y="1354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A7F924-4EAB-447D-BF2F-CDD9CA64A078}"/>
                </a:ext>
              </a:extLst>
            </p:cNvPr>
            <p:cNvSpPr txBox="1"/>
            <p:nvPr/>
          </p:nvSpPr>
          <p:spPr>
            <a:xfrm>
              <a:off x="5347405" y="2568133"/>
              <a:ext cx="47253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Truyền tham trị: Sau khi thoát khỏi hàm nó vẫn giữ giá trị gốc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E3A21F7-0A76-4C23-94A0-EEE52A1C87C1}"/>
                </a:ext>
              </a:extLst>
            </p:cNvPr>
            <p:cNvSpPr/>
            <p:nvPr/>
          </p:nvSpPr>
          <p:spPr>
            <a:xfrm>
              <a:off x="3352800" y="4267200"/>
              <a:ext cx="1600200" cy="18288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A525C2-0F95-492E-BA2B-BDAD96CECAAF}"/>
                </a:ext>
              </a:extLst>
            </p:cNvPr>
            <p:cNvSpPr txBox="1"/>
            <p:nvPr/>
          </p:nvSpPr>
          <p:spPr>
            <a:xfrm>
              <a:off x="3486692" y="5181600"/>
              <a:ext cx="13901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FFC000"/>
                  </a:solidFill>
                  <a:latin typeface="Times New Roman" pitchFamily="18" charset="0"/>
                  <a:cs typeface="Times New Roman" pitchFamily="18" charset="0"/>
                </a:rPr>
                <a:t>Hàm nào đó</a:t>
              </a:r>
            </a:p>
            <a:p>
              <a:r>
                <a:rPr lang="en-US" b="1">
                  <a:solidFill>
                    <a:srgbClr val="FFC000"/>
                  </a:solidFill>
                  <a:latin typeface="Times New Roman" pitchFamily="18" charset="0"/>
                  <a:cs typeface="Times New Roman" pitchFamily="18" charset="0"/>
                </a:rPr>
                <a:t>Đổi N = 8</a:t>
              </a:r>
            </a:p>
          </p:txBody>
        </p:sp>
        <p:sp>
          <p:nvSpPr>
            <p:cNvPr id="22" name="Plaque 21">
              <a:extLst>
                <a:ext uri="{FF2B5EF4-FFF2-40B4-BE49-F238E27FC236}">
                  <a16:creationId xmlns:a16="http://schemas.microsoft.com/office/drawing/2014/main" id="{2CD4D595-1EFC-41C8-940F-5D4291855912}"/>
                </a:ext>
              </a:extLst>
            </p:cNvPr>
            <p:cNvSpPr/>
            <p:nvPr/>
          </p:nvSpPr>
          <p:spPr>
            <a:xfrm>
              <a:off x="457200" y="3962400"/>
              <a:ext cx="1219200" cy="1066800"/>
            </a:xfrm>
            <a:prstGeom prst="plaqu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itchFamily="18" charset="0"/>
                  <a:cs typeface="Times New Roman" pitchFamily="18" charset="0"/>
                </a:rPr>
                <a:t>N=5</a:t>
              </a:r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5D5FC44B-2A86-43FD-8C41-734780273B6F}"/>
                </a:ext>
              </a:extLst>
            </p:cNvPr>
            <p:cNvSpPr/>
            <p:nvPr/>
          </p:nvSpPr>
          <p:spPr>
            <a:xfrm>
              <a:off x="1529862" y="3869788"/>
              <a:ext cx="2166648" cy="998806"/>
            </a:xfrm>
            <a:custGeom>
              <a:avLst/>
              <a:gdLst>
                <a:gd name="connsiteX0" fmla="*/ 0 w 2166648"/>
                <a:gd name="connsiteY0" fmla="*/ 478301 h 998806"/>
                <a:gd name="connsiteX1" fmla="*/ 112541 w 2166648"/>
                <a:gd name="connsiteY1" fmla="*/ 393895 h 998806"/>
                <a:gd name="connsiteX2" fmla="*/ 196947 w 2166648"/>
                <a:gd name="connsiteY2" fmla="*/ 365760 h 998806"/>
                <a:gd name="connsiteX3" fmla="*/ 239150 w 2166648"/>
                <a:gd name="connsiteY3" fmla="*/ 337624 h 998806"/>
                <a:gd name="connsiteX4" fmla="*/ 309489 w 2166648"/>
                <a:gd name="connsiteY4" fmla="*/ 281354 h 998806"/>
                <a:gd name="connsiteX5" fmla="*/ 351692 w 2166648"/>
                <a:gd name="connsiteY5" fmla="*/ 267286 h 998806"/>
                <a:gd name="connsiteX6" fmla="*/ 393895 w 2166648"/>
                <a:gd name="connsiteY6" fmla="*/ 239150 h 998806"/>
                <a:gd name="connsiteX7" fmla="*/ 436098 w 2166648"/>
                <a:gd name="connsiteY7" fmla="*/ 225083 h 998806"/>
                <a:gd name="connsiteX8" fmla="*/ 492369 w 2166648"/>
                <a:gd name="connsiteY8" fmla="*/ 196947 h 998806"/>
                <a:gd name="connsiteX9" fmla="*/ 604910 w 2166648"/>
                <a:gd name="connsiteY9" fmla="*/ 154744 h 998806"/>
                <a:gd name="connsiteX10" fmla="*/ 647113 w 2166648"/>
                <a:gd name="connsiteY10" fmla="*/ 126609 h 998806"/>
                <a:gd name="connsiteX11" fmla="*/ 787790 w 2166648"/>
                <a:gd name="connsiteY11" fmla="*/ 84406 h 998806"/>
                <a:gd name="connsiteX12" fmla="*/ 844061 w 2166648"/>
                <a:gd name="connsiteY12" fmla="*/ 56270 h 998806"/>
                <a:gd name="connsiteX13" fmla="*/ 956603 w 2166648"/>
                <a:gd name="connsiteY13" fmla="*/ 28135 h 998806"/>
                <a:gd name="connsiteX14" fmla="*/ 998806 w 2166648"/>
                <a:gd name="connsiteY14" fmla="*/ 14067 h 998806"/>
                <a:gd name="connsiteX15" fmla="*/ 1097280 w 2166648"/>
                <a:gd name="connsiteY15" fmla="*/ 0 h 998806"/>
                <a:gd name="connsiteX16" fmla="*/ 1659987 w 2166648"/>
                <a:gd name="connsiteY16" fmla="*/ 14067 h 998806"/>
                <a:gd name="connsiteX17" fmla="*/ 1786596 w 2166648"/>
                <a:gd name="connsiteY17" fmla="*/ 56270 h 998806"/>
                <a:gd name="connsiteX18" fmla="*/ 1871003 w 2166648"/>
                <a:gd name="connsiteY18" fmla="*/ 84406 h 998806"/>
                <a:gd name="connsiteX19" fmla="*/ 1927273 w 2166648"/>
                <a:gd name="connsiteY19" fmla="*/ 168812 h 998806"/>
                <a:gd name="connsiteX20" fmla="*/ 1955409 w 2166648"/>
                <a:gd name="connsiteY20" fmla="*/ 211015 h 998806"/>
                <a:gd name="connsiteX21" fmla="*/ 1997612 w 2166648"/>
                <a:gd name="connsiteY21" fmla="*/ 337624 h 998806"/>
                <a:gd name="connsiteX22" fmla="*/ 2025747 w 2166648"/>
                <a:gd name="connsiteY22" fmla="*/ 422030 h 998806"/>
                <a:gd name="connsiteX23" fmla="*/ 2067950 w 2166648"/>
                <a:gd name="connsiteY23" fmla="*/ 562707 h 998806"/>
                <a:gd name="connsiteX24" fmla="*/ 2096086 w 2166648"/>
                <a:gd name="connsiteY24" fmla="*/ 604910 h 998806"/>
                <a:gd name="connsiteX25" fmla="*/ 2110153 w 2166648"/>
                <a:gd name="connsiteY25" fmla="*/ 661181 h 998806"/>
                <a:gd name="connsiteX26" fmla="*/ 2138289 w 2166648"/>
                <a:gd name="connsiteY26" fmla="*/ 745587 h 998806"/>
                <a:gd name="connsiteX27" fmla="*/ 2166424 w 2166648"/>
                <a:gd name="connsiteY27" fmla="*/ 998806 h 99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166648" h="998806">
                  <a:moveTo>
                    <a:pt x="0" y="478301"/>
                  </a:moveTo>
                  <a:cubicBezTo>
                    <a:pt x="8971" y="471124"/>
                    <a:pt x="87344" y="405093"/>
                    <a:pt x="112541" y="393895"/>
                  </a:cubicBezTo>
                  <a:cubicBezTo>
                    <a:pt x="139642" y="381850"/>
                    <a:pt x="196947" y="365760"/>
                    <a:pt x="196947" y="365760"/>
                  </a:cubicBezTo>
                  <a:cubicBezTo>
                    <a:pt x="211015" y="356381"/>
                    <a:pt x="225948" y="348186"/>
                    <a:pt x="239150" y="337624"/>
                  </a:cubicBezTo>
                  <a:cubicBezTo>
                    <a:pt x="282763" y="302733"/>
                    <a:pt x="251761" y="310218"/>
                    <a:pt x="309489" y="281354"/>
                  </a:cubicBezTo>
                  <a:cubicBezTo>
                    <a:pt x="322752" y="274722"/>
                    <a:pt x="338429" y="273918"/>
                    <a:pt x="351692" y="267286"/>
                  </a:cubicBezTo>
                  <a:cubicBezTo>
                    <a:pt x="366814" y="259725"/>
                    <a:pt x="378773" y="246711"/>
                    <a:pt x="393895" y="239150"/>
                  </a:cubicBezTo>
                  <a:cubicBezTo>
                    <a:pt x="407158" y="232518"/>
                    <a:pt x="422468" y="230924"/>
                    <a:pt x="436098" y="225083"/>
                  </a:cubicBezTo>
                  <a:cubicBezTo>
                    <a:pt x="455373" y="216822"/>
                    <a:pt x="473094" y="205208"/>
                    <a:pt x="492369" y="196947"/>
                  </a:cubicBezTo>
                  <a:cubicBezTo>
                    <a:pt x="577614" y="160414"/>
                    <a:pt x="488303" y="213048"/>
                    <a:pt x="604910" y="154744"/>
                  </a:cubicBezTo>
                  <a:cubicBezTo>
                    <a:pt x="620032" y="147183"/>
                    <a:pt x="631663" y="133476"/>
                    <a:pt x="647113" y="126609"/>
                  </a:cubicBezTo>
                  <a:cubicBezTo>
                    <a:pt x="820298" y="49640"/>
                    <a:pt x="656830" y="133517"/>
                    <a:pt x="787790" y="84406"/>
                  </a:cubicBezTo>
                  <a:cubicBezTo>
                    <a:pt x="807426" y="77042"/>
                    <a:pt x="824166" y="62902"/>
                    <a:pt x="844061" y="56270"/>
                  </a:cubicBezTo>
                  <a:cubicBezTo>
                    <a:pt x="880745" y="44042"/>
                    <a:pt x="919919" y="40363"/>
                    <a:pt x="956603" y="28135"/>
                  </a:cubicBezTo>
                  <a:cubicBezTo>
                    <a:pt x="970671" y="23446"/>
                    <a:pt x="984265" y="16975"/>
                    <a:pt x="998806" y="14067"/>
                  </a:cubicBezTo>
                  <a:cubicBezTo>
                    <a:pt x="1031320" y="7564"/>
                    <a:pt x="1064455" y="4689"/>
                    <a:pt x="1097280" y="0"/>
                  </a:cubicBezTo>
                  <a:lnTo>
                    <a:pt x="1659987" y="14067"/>
                  </a:lnTo>
                  <a:cubicBezTo>
                    <a:pt x="1736021" y="17446"/>
                    <a:pt x="1721979" y="30423"/>
                    <a:pt x="1786596" y="56270"/>
                  </a:cubicBezTo>
                  <a:cubicBezTo>
                    <a:pt x="1814132" y="67285"/>
                    <a:pt x="1871003" y="84406"/>
                    <a:pt x="1871003" y="84406"/>
                  </a:cubicBezTo>
                  <a:lnTo>
                    <a:pt x="1927273" y="168812"/>
                  </a:lnTo>
                  <a:lnTo>
                    <a:pt x="1955409" y="211015"/>
                  </a:lnTo>
                  <a:lnTo>
                    <a:pt x="1997612" y="337624"/>
                  </a:lnTo>
                  <a:lnTo>
                    <a:pt x="2025747" y="422030"/>
                  </a:lnTo>
                  <a:cubicBezTo>
                    <a:pt x="2033611" y="453484"/>
                    <a:pt x="2054252" y="542160"/>
                    <a:pt x="2067950" y="562707"/>
                  </a:cubicBezTo>
                  <a:lnTo>
                    <a:pt x="2096086" y="604910"/>
                  </a:lnTo>
                  <a:cubicBezTo>
                    <a:pt x="2100775" y="623667"/>
                    <a:pt x="2104597" y="642662"/>
                    <a:pt x="2110153" y="661181"/>
                  </a:cubicBezTo>
                  <a:cubicBezTo>
                    <a:pt x="2118675" y="689588"/>
                    <a:pt x="2138289" y="745587"/>
                    <a:pt x="2138289" y="745587"/>
                  </a:cubicBezTo>
                  <a:cubicBezTo>
                    <a:pt x="2171049" y="942153"/>
                    <a:pt x="2166424" y="857353"/>
                    <a:pt x="2166424" y="998806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Plaque 23">
              <a:extLst>
                <a:ext uri="{FF2B5EF4-FFF2-40B4-BE49-F238E27FC236}">
                  <a16:creationId xmlns:a16="http://schemas.microsoft.com/office/drawing/2014/main" id="{25C7FEBD-9A3E-41D4-97FF-C159C8CE2C36}"/>
                </a:ext>
              </a:extLst>
            </p:cNvPr>
            <p:cNvSpPr/>
            <p:nvPr/>
          </p:nvSpPr>
          <p:spPr>
            <a:xfrm>
              <a:off x="6705600" y="3633595"/>
              <a:ext cx="1219200" cy="1066800"/>
            </a:xfrm>
            <a:prstGeom prst="plaqu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itchFamily="18" charset="0"/>
                  <a:cs typeface="Times New Roman" pitchFamily="18" charset="0"/>
                </a:rPr>
                <a:t>N=8</a:t>
              </a: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C0620178-0115-4F6D-8132-63A5F6DDB7E8}"/>
                </a:ext>
              </a:extLst>
            </p:cNvPr>
            <p:cNvSpPr/>
            <p:nvPr/>
          </p:nvSpPr>
          <p:spPr>
            <a:xfrm>
              <a:off x="4540348" y="3896569"/>
              <a:ext cx="2025747" cy="972025"/>
            </a:xfrm>
            <a:custGeom>
              <a:avLst/>
              <a:gdLst>
                <a:gd name="connsiteX0" fmla="*/ 0 w 2025747"/>
                <a:gd name="connsiteY0" fmla="*/ 972025 h 972025"/>
                <a:gd name="connsiteX1" fmla="*/ 28135 w 2025747"/>
                <a:gd name="connsiteY1" fmla="*/ 592197 h 972025"/>
                <a:gd name="connsiteX2" fmla="*/ 56270 w 2025747"/>
                <a:gd name="connsiteY2" fmla="*/ 493723 h 972025"/>
                <a:gd name="connsiteX3" fmla="*/ 70338 w 2025747"/>
                <a:gd name="connsiteY3" fmla="*/ 437453 h 972025"/>
                <a:gd name="connsiteX4" fmla="*/ 84406 w 2025747"/>
                <a:gd name="connsiteY4" fmla="*/ 353046 h 972025"/>
                <a:gd name="connsiteX5" fmla="*/ 140677 w 2025747"/>
                <a:gd name="connsiteY5" fmla="*/ 268640 h 972025"/>
                <a:gd name="connsiteX6" fmla="*/ 154744 w 2025747"/>
                <a:gd name="connsiteY6" fmla="*/ 226437 h 972025"/>
                <a:gd name="connsiteX7" fmla="*/ 267286 w 2025747"/>
                <a:gd name="connsiteY7" fmla="*/ 142031 h 972025"/>
                <a:gd name="connsiteX8" fmla="*/ 295421 w 2025747"/>
                <a:gd name="connsiteY8" fmla="*/ 99828 h 972025"/>
                <a:gd name="connsiteX9" fmla="*/ 351692 w 2025747"/>
                <a:gd name="connsiteY9" fmla="*/ 85760 h 972025"/>
                <a:gd name="connsiteX10" fmla="*/ 436098 w 2025747"/>
                <a:gd name="connsiteY10" fmla="*/ 57625 h 972025"/>
                <a:gd name="connsiteX11" fmla="*/ 506437 w 2025747"/>
                <a:gd name="connsiteY11" fmla="*/ 43557 h 972025"/>
                <a:gd name="connsiteX12" fmla="*/ 618978 w 2025747"/>
                <a:gd name="connsiteY12" fmla="*/ 15422 h 972025"/>
                <a:gd name="connsiteX13" fmla="*/ 1111347 w 2025747"/>
                <a:gd name="connsiteY13" fmla="*/ 1354 h 972025"/>
                <a:gd name="connsiteX14" fmla="*/ 2025747 w 2025747"/>
                <a:gd name="connsiteY14" fmla="*/ 1354 h 97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25747" h="972025">
                  <a:moveTo>
                    <a:pt x="0" y="972025"/>
                  </a:moveTo>
                  <a:cubicBezTo>
                    <a:pt x="38266" y="780684"/>
                    <a:pt x="-4068" y="1010821"/>
                    <a:pt x="28135" y="592197"/>
                  </a:cubicBezTo>
                  <a:cubicBezTo>
                    <a:pt x="30449" y="562114"/>
                    <a:pt x="47862" y="523150"/>
                    <a:pt x="56270" y="493723"/>
                  </a:cubicBezTo>
                  <a:cubicBezTo>
                    <a:pt x="61581" y="475133"/>
                    <a:pt x="66546" y="456412"/>
                    <a:pt x="70338" y="437453"/>
                  </a:cubicBezTo>
                  <a:cubicBezTo>
                    <a:pt x="75932" y="409483"/>
                    <a:pt x="73435" y="379376"/>
                    <a:pt x="84406" y="353046"/>
                  </a:cubicBezTo>
                  <a:cubicBezTo>
                    <a:pt x="97412" y="321833"/>
                    <a:pt x="140677" y="268640"/>
                    <a:pt x="140677" y="268640"/>
                  </a:cubicBezTo>
                  <a:cubicBezTo>
                    <a:pt x="145366" y="254572"/>
                    <a:pt x="145847" y="238300"/>
                    <a:pt x="154744" y="226437"/>
                  </a:cubicBezTo>
                  <a:cubicBezTo>
                    <a:pt x="208626" y="154595"/>
                    <a:pt x="205676" y="162568"/>
                    <a:pt x="267286" y="142031"/>
                  </a:cubicBezTo>
                  <a:cubicBezTo>
                    <a:pt x="276664" y="127963"/>
                    <a:pt x="281353" y="109206"/>
                    <a:pt x="295421" y="99828"/>
                  </a:cubicBezTo>
                  <a:cubicBezTo>
                    <a:pt x="311508" y="89103"/>
                    <a:pt x="333173" y="91316"/>
                    <a:pt x="351692" y="85760"/>
                  </a:cubicBezTo>
                  <a:cubicBezTo>
                    <a:pt x="380098" y="77238"/>
                    <a:pt x="407017" y="63441"/>
                    <a:pt x="436098" y="57625"/>
                  </a:cubicBezTo>
                  <a:cubicBezTo>
                    <a:pt x="459544" y="52936"/>
                    <a:pt x="483139" y="48934"/>
                    <a:pt x="506437" y="43557"/>
                  </a:cubicBezTo>
                  <a:cubicBezTo>
                    <a:pt x="544115" y="34862"/>
                    <a:pt x="580326" y="16526"/>
                    <a:pt x="618978" y="15422"/>
                  </a:cubicBezTo>
                  <a:lnTo>
                    <a:pt x="1111347" y="1354"/>
                  </a:lnTo>
                  <a:cubicBezTo>
                    <a:pt x="1416132" y="-1694"/>
                    <a:pt x="1720947" y="1354"/>
                    <a:pt x="2025747" y="1354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1B1941A-D3A6-41C0-90C5-C0A27D0ECAA1}"/>
                </a:ext>
              </a:extLst>
            </p:cNvPr>
            <p:cNvSpPr txBox="1"/>
            <p:nvPr/>
          </p:nvSpPr>
          <p:spPr>
            <a:xfrm>
              <a:off x="5234353" y="5158933"/>
              <a:ext cx="54479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Truyền tham biến: Sau khi thoát khỏi hàm, nó sẽ lấy giá trị bị thay đổi trong hàm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987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Bef>
                <a:spcPts val="0"/>
              </a:spcBef>
              <a:buNone/>
            </a:pPr>
            <a:r>
              <a:rPr lang="en-US" sz="2800" b="1" i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Truyền tham trị (call by value)</a:t>
            </a:r>
          </a:p>
          <a:p>
            <a:pPr marL="457200" lvl="1" indent="0" algn="just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3200" b="1" u="sng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Sao chép giá trị </a:t>
            </a:r>
            <a:r>
              <a:rPr lang="en-US" sz="32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của </a:t>
            </a:r>
            <a:r>
              <a:rPr lang="en-US" sz="3200" b="1" i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đối số</a:t>
            </a:r>
            <a:r>
              <a:rPr lang="en-US" sz="32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vào </a:t>
            </a:r>
            <a:r>
              <a:rPr lang="en-US" sz="3200" b="1" i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tham số hình thức</a:t>
            </a:r>
            <a:r>
              <a:rPr lang="en-US" sz="32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của hàm. </a:t>
            </a:r>
          </a:p>
          <a:p>
            <a:pPr marL="457200" lvl="1" indent="0" algn="just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32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Những thay đổi của tham số không ảnh hưởng đến giá trị của đối số. </a:t>
            </a:r>
            <a:endParaRPr lang="en-US" sz="3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93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9DA9F3A-4A19-40A6-83C9-695B0B7EF8E6}"/>
              </a:ext>
            </a:extLst>
          </p:cNvPr>
          <p:cNvSpPr txBox="1">
            <a:spLocks/>
          </p:cNvSpPr>
          <p:nvPr/>
        </p:nvSpPr>
        <p:spPr>
          <a:xfrm>
            <a:off x="7222420" y="1158706"/>
            <a:ext cx="3806702" cy="4033335"/>
          </a:xfrm>
          <a:prstGeom prst="rect">
            <a:avLst/>
          </a:prstGeom>
          <a:solidFill>
            <a:schemeClr val="bg1">
              <a:alpha val="30196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Ví dụ:</a:t>
            </a:r>
          </a:p>
          <a:p>
            <a:pPr>
              <a:buFontTx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void hamgido(int a)</a:t>
            </a:r>
          </a:p>
          <a:p>
            <a:pPr>
              <a:buFontTx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FontTx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	a = a*2;</a:t>
            </a:r>
          </a:p>
          <a:p>
            <a:pPr>
              <a:buFontTx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	cout &lt;&lt; “gia tri cua a trong ham :“&lt;&lt; a;</a:t>
            </a:r>
          </a:p>
          <a:p>
            <a:pPr>
              <a:buFontTx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FontTx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F7086D7-0676-461C-83E8-29222D3756F2}"/>
              </a:ext>
            </a:extLst>
          </p:cNvPr>
          <p:cNvSpPr txBox="1">
            <a:spLocks/>
          </p:cNvSpPr>
          <p:nvPr/>
        </p:nvSpPr>
        <p:spPr>
          <a:xfrm>
            <a:off x="1143000" y="1148265"/>
            <a:ext cx="4232399" cy="4033335"/>
          </a:xfrm>
          <a:prstGeom prst="rect">
            <a:avLst/>
          </a:prstGeom>
          <a:solidFill>
            <a:schemeClr val="bg1">
              <a:alpha val="30196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Clr>
                <a:srgbClr val="333399"/>
              </a:buClr>
              <a:buFont typeface="Symbol" pitchFamily="18" charset="2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 marL="609600" indent="-609600">
              <a:buClr>
                <a:srgbClr val="333399"/>
              </a:buClr>
              <a:buFont typeface="Symbol" pitchFamily="18" charset="2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609600" indent="-609600">
              <a:buClr>
                <a:srgbClr val="333399"/>
              </a:buClr>
              <a:buFont typeface="Symbol" pitchFamily="18" charset="2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	int a=40;</a:t>
            </a:r>
          </a:p>
          <a:p>
            <a:pPr marL="609600" indent="-609600">
              <a:buClr>
                <a:srgbClr val="333399"/>
              </a:buClr>
              <a:buFont typeface="Symbol" pitchFamily="18" charset="2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hamgido (a);</a:t>
            </a:r>
          </a:p>
          <a:p>
            <a:pPr marL="609600" indent="-609600">
              <a:buClr>
                <a:srgbClr val="333399"/>
              </a:buClr>
              <a:buFont typeface="Symbol" pitchFamily="18" charset="2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	cout &lt;&lt; “\n Gia tri cua a trong ham main: ”;</a:t>
            </a:r>
          </a:p>
          <a:p>
            <a:pPr marL="609600" indent="-609600">
              <a:buClr>
                <a:srgbClr val="333399"/>
              </a:buClr>
              <a:buFont typeface="Symbol" pitchFamily="18" charset="2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	cout &lt;&lt; “a = “ &lt;&lt; a &lt;&lt; endl;</a:t>
            </a:r>
          </a:p>
          <a:p>
            <a:pPr marL="609600" indent="-609600">
              <a:buClr>
                <a:srgbClr val="333399"/>
              </a:buClr>
              <a:buFont typeface="Symbol" pitchFamily="18" charset="2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212549-3403-4311-B2B9-45884CADEA0D}"/>
              </a:ext>
            </a:extLst>
          </p:cNvPr>
          <p:cNvSpPr txBox="1"/>
          <p:nvPr/>
        </p:nvSpPr>
        <p:spPr>
          <a:xfrm>
            <a:off x="2477041" y="5263479"/>
            <a:ext cx="57967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800" b="1">
                <a:latin typeface="Times New Roman" pitchFamily="18" charset="0"/>
                <a:cs typeface="Times New Roman" pitchFamily="18" charset="0"/>
              </a:rPr>
              <a:t>Gia tri cua a trong ham hamgido: 80</a:t>
            </a:r>
          </a:p>
          <a:p>
            <a:pPr>
              <a:defRPr/>
            </a:pPr>
            <a:r>
              <a:rPr lang="en-US" sz="2800" b="1">
                <a:latin typeface="Times New Roman" pitchFamily="18" charset="0"/>
                <a:cs typeface="Times New Roman" pitchFamily="18" charset="0"/>
              </a:rPr>
              <a:t>Gia tri cua a trong ham main: 40</a:t>
            </a:r>
          </a:p>
        </p:txBody>
      </p:sp>
    </p:spTree>
    <p:extLst>
      <p:ext uri="{BB962C8B-B14F-4D97-AF65-F5344CB8AC3E}">
        <p14:creationId xmlns:p14="http://schemas.microsoft.com/office/powerpoint/2010/main" val="240706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Bef>
                <a:spcPts val="0"/>
              </a:spcBef>
              <a:buNone/>
            </a:pPr>
            <a:r>
              <a:rPr lang="en-US" sz="28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Truyền tham chiếu </a:t>
            </a:r>
            <a:r>
              <a:rPr lang="en-US" sz="2800" b="1" i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(call by reference)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sz="3200" b="1" u="sng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Sao chép địa chỉ </a:t>
            </a:r>
            <a:r>
              <a:rPr lang="en-US" sz="32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của đối số vào tham số hình thức. Do đó, những thay đổi đối với tham số sẽ có tác dụng trên đối số.</a:t>
            </a:r>
          </a:p>
          <a:p>
            <a:pPr marL="457200" lvl="1" indent="0" algn="just">
              <a:spcBef>
                <a:spcPts val="0"/>
              </a:spcBef>
              <a:buNone/>
            </a:pPr>
            <a:endParaRPr lang="en-US" sz="32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sz="32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Ví dụ: Khi gọi hàm hamgido (</a:t>
            </a:r>
            <a:r>
              <a:rPr lang="en-US" sz="3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sz="32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a);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Địa chỉ của a truyền vào cho tham số hình thức  của hàm: 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hamgido </a:t>
            </a:r>
            <a:r>
              <a:rPr lang="en-US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(int</a:t>
            </a:r>
            <a:r>
              <a:rPr lang="en-US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27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0F39D4A-5440-4BA4-A5D6-46666F0A3796}"/>
              </a:ext>
            </a:extLst>
          </p:cNvPr>
          <p:cNvSpPr txBox="1">
            <a:spLocks/>
          </p:cNvSpPr>
          <p:nvPr/>
        </p:nvSpPr>
        <p:spPr>
          <a:xfrm>
            <a:off x="1631949" y="1209675"/>
            <a:ext cx="4311680" cy="4572000"/>
          </a:xfrm>
          <a:prstGeom prst="roundRect">
            <a:avLst>
              <a:gd name="adj" fmla="val 6958"/>
            </a:avLst>
          </a:prstGeom>
          <a:solidFill>
            <a:schemeClr val="bg1">
              <a:alpha val="3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>
              <a:buFontTx/>
              <a:buNone/>
              <a:defRPr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  int a=40;</a:t>
            </a:r>
          </a:p>
          <a:p>
            <a:pPr>
              <a:buFontTx/>
              <a:buNone/>
              <a:defRPr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  hamgido (a);</a:t>
            </a:r>
          </a:p>
          <a:p>
            <a:pPr>
              <a:buFontTx/>
              <a:buNone/>
              <a:defRPr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  cout &lt;&lt; “\Trong ham main : a = “ &lt;&lt; a ;</a:t>
            </a:r>
          </a:p>
          <a:p>
            <a:pPr>
              <a:buFontTx/>
              <a:buNone/>
              <a:defRPr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FontTx/>
              <a:buNone/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1F032AD5-5CA0-452D-8112-7317833DD566}"/>
              </a:ext>
            </a:extLst>
          </p:cNvPr>
          <p:cNvSpPr txBox="1">
            <a:spLocks/>
          </p:cNvSpPr>
          <p:nvPr/>
        </p:nvSpPr>
        <p:spPr>
          <a:xfrm>
            <a:off x="6096000" y="1209675"/>
            <a:ext cx="3852770" cy="4572000"/>
          </a:xfrm>
          <a:prstGeom prst="roundRect">
            <a:avLst>
              <a:gd name="adj" fmla="val 6083"/>
            </a:avLst>
          </a:prstGeom>
          <a:solidFill>
            <a:schemeClr val="bg1">
              <a:alpha val="3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void hamgido 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( int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b)</a:t>
            </a:r>
          </a:p>
          <a:p>
            <a:pPr>
              <a:buFontTx/>
              <a:buNone/>
              <a:defRPr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  b*= 2;</a:t>
            </a:r>
          </a:p>
          <a:p>
            <a:pPr>
              <a:buFontTx/>
              <a:buNone/>
              <a:defRPr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  cout &lt;&lt; “Trong hàm a = “ &lt;&lt; b;</a:t>
            </a:r>
          </a:p>
          <a:p>
            <a:pPr>
              <a:buFontTx/>
              <a:buNone/>
              <a:defRPr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1314C7-2BBA-494C-8175-4F8E287DF1E6}"/>
              </a:ext>
            </a:extLst>
          </p:cNvPr>
          <p:cNvSpPr/>
          <p:nvPr/>
        </p:nvSpPr>
        <p:spPr>
          <a:xfrm>
            <a:off x="4003972" y="4867275"/>
            <a:ext cx="4228941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hamgido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= 80</a:t>
            </a:r>
          </a:p>
          <a:p>
            <a:pPr algn="ctr">
              <a:defRPr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main a = 80</a:t>
            </a:r>
          </a:p>
          <a:p>
            <a:pPr algn="ctr">
              <a:defRPr/>
            </a:pP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83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1367AB8D-74E1-4E99-9060-1EA26F5E4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383" y="1133476"/>
            <a:ext cx="3779657" cy="4491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93496A-7179-421E-99F2-0A56757FAF37}"/>
              </a:ext>
            </a:extLst>
          </p:cNvPr>
          <p:cNvSpPr txBox="1"/>
          <p:nvPr/>
        </p:nvSpPr>
        <p:spPr>
          <a:xfrm>
            <a:off x="1956198" y="5706861"/>
            <a:ext cx="306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Gọi hàm truyền tham trị</a:t>
            </a: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F3C86203-F06F-43B3-99EB-BA1BDD509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33476"/>
            <a:ext cx="3699239" cy="4485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AFE12B9-1A32-4208-9153-4E675F784B98}"/>
              </a:ext>
            </a:extLst>
          </p:cNvPr>
          <p:cNvSpPr txBox="1"/>
          <p:nvPr/>
        </p:nvSpPr>
        <p:spPr>
          <a:xfrm>
            <a:off x="6543641" y="5713231"/>
            <a:ext cx="280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Gọi hàm truyền tham biến</a:t>
            </a:r>
          </a:p>
        </p:txBody>
      </p:sp>
    </p:spTree>
    <p:extLst>
      <p:ext uri="{BB962C8B-B14F-4D97-AF65-F5344CB8AC3E}">
        <p14:creationId xmlns:p14="http://schemas.microsoft.com/office/powerpoint/2010/main" val="253738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346</Words>
  <Application>Microsoft Office PowerPoint</Application>
  <PresentationFormat>Widescreen</PresentationFormat>
  <Paragraphs>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935</cp:revision>
  <dcterms:created xsi:type="dcterms:W3CDTF">2011-04-06T04:04:31Z</dcterms:created>
  <dcterms:modified xsi:type="dcterms:W3CDTF">2018-02-25T08:59:54Z</dcterms:modified>
</cp:coreProperties>
</file>