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2" autoAdjust="0"/>
    <p:restoredTop sz="89587" autoAdjust="0"/>
  </p:normalViewPr>
  <p:slideViewPr>
    <p:cSldViewPr>
      <p:cViewPr>
        <p:scale>
          <a:sx n="100" d="100"/>
          <a:sy n="100" d="100"/>
        </p:scale>
        <p:origin x="18" y="-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4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7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808196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Giới thiệu về hàm đệ qui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Một hàm được gọi là đệ qui nếu một lệnh trong thân hàm gọi đến chính hàm đó.</a:t>
            </a:r>
          </a:p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Đệ qui giúp giải quyết bài toán theo cách nghĩ thông thường một cách tự nhiên.</a:t>
            </a:r>
          </a:p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Đệ qui phải xác định được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 dừng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. Nếu không xác định chính xác thì làm bài toán bị sai và có thể bị lặp vĩnh cửu (Stack Overhead)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itchFamily="18" charset="0"/>
                <a:cs typeface="Times New Roman" pitchFamily="18" charset="0"/>
              </a:rPr>
              <a:t>Ví dụ: </a:t>
            </a:r>
            <a:r>
              <a:rPr lang="pt-BR">
                <a:latin typeface="Times New Roman" pitchFamily="18" charset="0"/>
                <a:cs typeface="Times New Roman" pitchFamily="18" charset="0"/>
              </a:rPr>
              <a:t>Định nghĩa giai thừa của một số nguyên dương n như sau:</a:t>
            </a:r>
          </a:p>
          <a:p>
            <a:r>
              <a:rPr lang="pt-BR">
                <a:latin typeface="Times New Roman" pitchFamily="18" charset="0"/>
                <a:cs typeface="Times New Roman" pitchFamily="18" charset="0"/>
              </a:rPr>
              <a:t>5!=5*4!</a:t>
            </a:r>
          </a:p>
          <a:p>
            <a:r>
              <a:rPr lang="pt-BR">
                <a:latin typeface="Times New Roman" pitchFamily="18" charset="0"/>
                <a:cs typeface="Times New Roman" pitchFamily="18" charset="0"/>
              </a:rPr>
              <a:t>4!=4*3!</a:t>
            </a:r>
          </a:p>
          <a:p>
            <a:r>
              <a:rPr lang="pt-BR">
                <a:latin typeface="Times New Roman" pitchFamily="18" charset="0"/>
                <a:cs typeface="Times New Roman" pitchFamily="18" charset="0"/>
              </a:rPr>
              <a:t>Tức là nếu ta biết được (n-1) giai thừa thì ta sẽ tính được n giai thừa, vì n!=n*(n-1)!</a:t>
            </a:r>
          </a:p>
          <a:p>
            <a:r>
              <a:rPr lang="pt-BR">
                <a:latin typeface="Times New Roman" pitchFamily="18" charset="0"/>
                <a:cs typeface="Times New Roman" pitchFamily="18" charset="0"/>
              </a:rPr>
              <a:t>Thấy n=0 hoặc n=1 thì giai thừa luôn = 1 </a:t>
            </a:r>
            <a:r>
              <a:rPr lang="pt-BR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chính là điểm dừng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lvl="1" algn="ctr">
              <a:buFontTx/>
              <a:buNone/>
            </a:pPr>
            <a:r>
              <a:rPr lang="pt-BR" sz="3200">
                <a:latin typeface="Times New Roman" pitchFamily="18" charset="0"/>
                <a:cs typeface="Times New Roman" pitchFamily="18" charset="0"/>
              </a:rPr>
              <a:t>n!=1* 2 * 3 *…* (n-1) *n = (n-1)! *n (với 0!=1)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5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int giaiThua(int n) 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>
              <a:buFontTx/>
              <a:buNone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if(n&lt;=1) </a:t>
            </a:r>
          </a:p>
          <a:p>
            <a:pPr lvl="1">
              <a:buFontTx/>
              <a:buNone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	return(1);</a:t>
            </a:r>
          </a:p>
          <a:p>
            <a:pPr lvl="1">
              <a:buFontTx/>
              <a:buNone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return n*giaiThua(n-1); // goi de qui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7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23">
            <a:extLst>
              <a:ext uri="{FF2B5EF4-FFF2-40B4-BE49-F238E27FC236}">
                <a16:creationId xmlns:a16="http://schemas.microsoft.com/office/drawing/2014/main" id="{2EBFAA0C-9DD4-4C07-975E-6A0DCE6ADD7C}"/>
              </a:ext>
            </a:extLst>
          </p:cNvPr>
          <p:cNvGrpSpPr>
            <a:grpSpLocks/>
          </p:cNvGrpSpPr>
          <p:nvPr/>
        </p:nvGrpSpPr>
        <p:grpSpPr bwMode="auto">
          <a:xfrm>
            <a:off x="1309607" y="2616322"/>
            <a:ext cx="7596967" cy="3501198"/>
            <a:chOff x="960" y="2072"/>
            <a:chExt cx="3360" cy="1492"/>
          </a:xfrm>
        </p:grpSpPr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B5B8AEC8-3A12-425B-98FA-032078280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114"/>
              <a:ext cx="57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b="1"/>
                <a:t>11</a:t>
              </a: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B449FBD-4CAF-4C5B-804B-3AEBFE1BD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1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34CC988D-FCF5-41F2-B7E8-2C46003A6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E19CE3D5-7B75-4658-8958-23435ACEE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72"/>
              <a:ext cx="57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b="1" dirty="0"/>
                <a:t>2</a:t>
              </a:r>
            </a:p>
          </p:txBody>
        </p:sp>
        <p:sp>
          <p:nvSpPr>
            <p:cNvPr id="17" name="Text Box 9">
              <a:extLst>
                <a:ext uri="{FF2B5EF4-FFF2-40B4-BE49-F238E27FC236}">
                  <a16:creationId xmlns:a16="http://schemas.microsoft.com/office/drawing/2014/main" id="{97EF4622-B9CD-4B83-923A-D350EFAD0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60"/>
              <a:ext cx="57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B5E61450-7820-400E-B1A4-BFE6D0DDE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73"/>
              <a:ext cx="57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b="1"/>
                <a:t>5</a:t>
              </a:r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2F18AD34-D19A-4A87-8684-EF3BB9687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4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88AA77FC-317D-4D42-B561-57E423CA9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4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21" name="Text Box 13">
              <a:extLst>
                <a:ext uri="{FF2B5EF4-FFF2-40B4-BE49-F238E27FC236}">
                  <a16:creationId xmlns:a16="http://schemas.microsoft.com/office/drawing/2014/main" id="{2246AD89-029A-43C2-A955-C328DB1C5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360"/>
              <a:ext cx="57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b="1"/>
                <a:t>2</a:t>
              </a:r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3E344CCC-74DE-4DCC-BD7E-EC01E214E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709"/>
              <a:ext cx="57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6DB2C562-4DF6-413B-841C-841301D55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709"/>
              <a:ext cx="57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b="1"/>
                <a:t>2</a:t>
              </a:r>
              <a:endParaRPr lang="en-US" sz="3600" b="1" dirty="0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D9CFC321-7EF3-4B86-A941-756091CA8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7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976D7D5A-A4B3-4F72-9E04-CEBD560E4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ED728161-31F4-43EB-8C2D-7A5F8F79D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648"/>
              <a:ext cx="57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b="1"/>
                <a:t>2</a:t>
              </a:r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C4C52B77-5692-4A28-BB8C-BA9A7E1D5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997"/>
              <a:ext cx="57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b="1"/>
                <a:t>1</a:t>
              </a:r>
            </a:p>
          </p:txBody>
        </p:sp>
        <p:sp>
          <p:nvSpPr>
            <p:cNvPr id="28" name="Text Box 21">
              <a:extLst>
                <a:ext uri="{FF2B5EF4-FFF2-40B4-BE49-F238E27FC236}">
                  <a16:creationId xmlns:a16="http://schemas.microsoft.com/office/drawing/2014/main" id="{BB647756-5353-4C14-8687-0B8D92367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949"/>
              <a:ext cx="57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67448F4E-1DAF-4280-B1B0-BEAFDDCA39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4" y="2784"/>
              <a:ext cx="15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E8746F37-972C-4112-9AFC-AD385E802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05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32" name="Line 18">
              <a:extLst>
                <a:ext uri="{FF2B5EF4-FFF2-40B4-BE49-F238E27FC236}">
                  <a16:creationId xmlns:a16="http://schemas.microsoft.com/office/drawing/2014/main" id="{AA222C07-D672-45F1-B4C3-D55AFAD83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245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33" name="Text Box 19">
              <a:extLst>
                <a:ext uri="{FF2B5EF4-FFF2-40B4-BE49-F238E27FC236}">
                  <a16:creationId xmlns:a16="http://schemas.microsoft.com/office/drawing/2014/main" id="{C09FC482-384F-4578-AB2B-C7E6AD4EF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65"/>
              <a:ext cx="57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b="1"/>
                <a:t>2</a:t>
              </a:r>
            </a:p>
          </p:txBody>
        </p:sp>
        <p:sp>
          <p:nvSpPr>
            <p:cNvPr id="34" name="Text Box 20">
              <a:extLst>
                <a:ext uri="{FF2B5EF4-FFF2-40B4-BE49-F238E27FC236}">
                  <a16:creationId xmlns:a16="http://schemas.microsoft.com/office/drawing/2014/main" id="{B5C569ED-F255-4BB5-8339-794C8C553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0" y="3278"/>
              <a:ext cx="57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b="1"/>
                <a:t>0</a:t>
              </a:r>
            </a:p>
          </p:txBody>
        </p: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40AAADFA-C76E-4D76-AAA9-9ED198923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5" y="3236"/>
              <a:ext cx="57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b="1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FBC5774-1020-407A-BD5C-864E5B889AFB}"/>
              </a:ext>
            </a:extLst>
          </p:cNvPr>
          <p:cNvSpPr/>
          <p:nvPr/>
        </p:nvSpPr>
        <p:spPr>
          <a:xfrm>
            <a:off x="591308" y="1219200"/>
            <a:ext cx="11277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>
                <a:latin typeface="Times New Roman" pitchFamily="18" charset="0"/>
                <a:cs typeface="Times New Roman" pitchFamily="18" charset="0"/>
              </a:rPr>
              <a:t>Ví dụ :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Dùng đệ qui để chuyển đổi từ hệ thập phân sang nhị phân.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3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D99E3E-E948-4B8F-B6A6-B04673FFB09B}"/>
              </a:ext>
            </a:extLst>
          </p:cNvPr>
          <p:cNvSpPr/>
          <p:nvPr/>
        </p:nvSpPr>
        <p:spPr>
          <a:xfrm>
            <a:off x="5715000" y="1524000"/>
            <a:ext cx="3886200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3600"/>
              <a:t>main</a:t>
            </a:r>
            <a:r>
              <a:rPr lang="en-US" sz="3600" dirty="0"/>
              <a:t>()</a:t>
            </a:r>
          </a:p>
          <a:p>
            <a:r>
              <a:rPr lang="en-US" sz="3600" dirty="0"/>
              <a:t>{</a:t>
            </a:r>
          </a:p>
          <a:p>
            <a:r>
              <a:rPr lang="en-US" sz="3600" dirty="0"/>
              <a:t>  H10toH2(</a:t>
            </a:r>
            <a:r>
              <a:rPr lang="en-US" sz="3600" dirty="0">
                <a:solidFill>
                  <a:srgbClr val="FF0000"/>
                </a:solidFill>
              </a:rPr>
              <a:t>11</a:t>
            </a:r>
            <a:r>
              <a:rPr lang="en-US" sz="3600" dirty="0"/>
              <a:t>);</a:t>
            </a:r>
          </a:p>
          <a:p>
            <a:r>
              <a:rPr lang="en-US" sz="3600" dirty="0"/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54895E-7889-4755-9361-A69932B4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8" y="1351663"/>
            <a:ext cx="2419350" cy="2428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EF2C61-D0ED-4E64-BA4D-A671DE046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725" y="3918049"/>
            <a:ext cx="14287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4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5246B5-8888-4116-9203-6AE69DCF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CCDEDB-4EE1-4265-AD3D-7DD8E8CE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2876550" cy="2400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7E30F2-369E-4653-98C0-2215FCBD9552}"/>
              </a:ext>
            </a:extLst>
          </p:cNvPr>
          <p:cNvSpPr/>
          <p:nvPr/>
        </p:nvSpPr>
        <p:spPr>
          <a:xfrm>
            <a:off x="3317426" y="612844"/>
            <a:ext cx="3669851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H10ToH2(11);</a:t>
            </a:r>
          </a:p>
          <a:p>
            <a:pPr marL="457200" indent="-457200">
              <a:buAutoNum type="arabicParenR"/>
            </a:pPr>
            <a:r>
              <a:rPr lang="en-US" sz="2000"/>
              <a:t>n=11, n&gt;0</a:t>
            </a:r>
            <a:r>
              <a:rPr lang="en-US" sz="2000">
                <a:sym typeface="Wingdings" panose="05000000000000000000" pitchFamily="2" charset="2"/>
              </a:rPr>
              <a:t>true</a:t>
            </a:r>
          </a:p>
          <a:p>
            <a:r>
              <a:rPr lang="en-US" sz="2000">
                <a:sym typeface="Wingdings" panose="05000000000000000000" pitchFamily="2" charset="2"/>
              </a:rPr>
              <a:t>T=n%2=11%2=1</a:t>
            </a:r>
          </a:p>
          <a:p>
            <a:r>
              <a:rPr lang="en-US" sz="2000">
                <a:sym typeface="Wingdings" panose="05000000000000000000" pitchFamily="2" charset="2"/>
              </a:rPr>
              <a:t>Gọi đệ qui: H10ToH2(5)</a:t>
            </a:r>
          </a:p>
          <a:p>
            <a:r>
              <a:rPr lang="en-US" sz="2000">
                <a:sym typeface="Wingdings" panose="05000000000000000000" pitchFamily="2" charset="2"/>
              </a:rPr>
              <a:t>Lưu t=1 vào stack</a:t>
            </a:r>
          </a:p>
          <a:p>
            <a:r>
              <a:rPr lang="en-US" sz="2000">
                <a:sym typeface="Wingdings" panose="05000000000000000000" pitchFamily="2" charset="2"/>
              </a:rPr>
              <a:t>2) n=5, n&gt;true</a:t>
            </a:r>
          </a:p>
          <a:p>
            <a:r>
              <a:rPr lang="en-US" sz="2000">
                <a:sym typeface="Wingdings" panose="05000000000000000000" pitchFamily="2" charset="2"/>
              </a:rPr>
              <a:t> t=n%2=5%2=1</a:t>
            </a:r>
          </a:p>
          <a:p>
            <a:r>
              <a:rPr lang="en-US" sz="2000">
                <a:sym typeface="Wingdings" panose="05000000000000000000" pitchFamily="2" charset="2"/>
              </a:rPr>
              <a:t>Gọi đệ qui: H10ToH2(2)</a:t>
            </a:r>
          </a:p>
          <a:p>
            <a:r>
              <a:rPr lang="en-US" sz="2000">
                <a:sym typeface="Wingdings" panose="05000000000000000000" pitchFamily="2" charset="2"/>
              </a:rPr>
              <a:t>Lưu t=1 vào stack</a:t>
            </a:r>
          </a:p>
          <a:p>
            <a:r>
              <a:rPr lang="en-US" sz="2000">
                <a:sym typeface="Wingdings" panose="05000000000000000000" pitchFamily="2" charset="2"/>
              </a:rPr>
              <a:t>3) n=2, n&gt;0true</a:t>
            </a:r>
          </a:p>
          <a:p>
            <a:r>
              <a:rPr lang="en-US" sz="2000">
                <a:sym typeface="Wingdings" panose="05000000000000000000" pitchFamily="2" charset="2"/>
              </a:rPr>
              <a:t>T=n%2=2%2=0</a:t>
            </a:r>
          </a:p>
          <a:p>
            <a:r>
              <a:rPr lang="en-US" sz="2000">
                <a:sym typeface="Wingdings" panose="05000000000000000000" pitchFamily="2" charset="2"/>
              </a:rPr>
              <a:t>Gọi đệ qui: H10ToH2(1)</a:t>
            </a:r>
          </a:p>
          <a:p>
            <a:r>
              <a:rPr lang="en-US" sz="2000">
                <a:sym typeface="Wingdings" panose="05000000000000000000" pitchFamily="2" charset="2"/>
              </a:rPr>
              <a:t>Lưu t=0 vào stack</a:t>
            </a:r>
          </a:p>
          <a:p>
            <a:r>
              <a:rPr lang="en-US" sz="2000">
                <a:sym typeface="Wingdings" panose="05000000000000000000" pitchFamily="2" charset="2"/>
              </a:rPr>
              <a:t>4) n=1, n&gt;0true</a:t>
            </a:r>
          </a:p>
          <a:p>
            <a:r>
              <a:rPr lang="en-US" sz="2000">
                <a:sym typeface="Wingdings" panose="05000000000000000000" pitchFamily="2" charset="2"/>
              </a:rPr>
              <a:t>T=n%2=1%2=1</a:t>
            </a:r>
          </a:p>
          <a:p>
            <a:r>
              <a:rPr lang="en-US" sz="2000">
                <a:sym typeface="Wingdings" panose="05000000000000000000" pitchFamily="2" charset="2"/>
              </a:rPr>
              <a:t>Gọi đệ qui: H10ToH2(0)</a:t>
            </a:r>
          </a:p>
          <a:p>
            <a:r>
              <a:rPr lang="en-US" sz="2000">
                <a:sym typeface="Wingdings" panose="05000000000000000000" pitchFamily="2" charset="2"/>
              </a:rPr>
              <a:t>Lưu t=1 vào stack</a:t>
            </a:r>
          </a:p>
          <a:p>
            <a:r>
              <a:rPr lang="en-US" sz="2000">
                <a:sym typeface="Wingdings" panose="05000000000000000000" pitchFamily="2" charset="2"/>
              </a:rPr>
              <a:t>5) n=0ngừng đệ quigọi stack</a:t>
            </a:r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54A801-6665-44FC-AC02-F009D3E55723}"/>
              </a:ext>
            </a:extLst>
          </p:cNvPr>
          <p:cNvSpPr/>
          <p:nvPr/>
        </p:nvSpPr>
        <p:spPr>
          <a:xfrm>
            <a:off x="9906000" y="457200"/>
            <a:ext cx="1828800" cy="2857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4F687-DDE1-4024-8478-72A61ED895EA}"/>
              </a:ext>
            </a:extLst>
          </p:cNvPr>
          <p:cNvSpPr txBox="1"/>
          <p:nvPr/>
        </p:nvSpPr>
        <p:spPr>
          <a:xfrm>
            <a:off x="10591800" y="3314700"/>
            <a:ext cx="86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Stack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DFEDF1-03CC-42D7-978C-7EA7E5472573}"/>
              </a:ext>
            </a:extLst>
          </p:cNvPr>
          <p:cNvSpPr/>
          <p:nvPr/>
        </p:nvSpPr>
        <p:spPr>
          <a:xfrm>
            <a:off x="6629400" y="4648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1 0 1 1  </a:t>
            </a:r>
          </a:p>
        </p:txBody>
      </p:sp>
    </p:spTree>
    <p:extLst>
      <p:ext uri="{BB962C8B-B14F-4D97-AF65-F5344CB8AC3E}">
        <p14:creationId xmlns:p14="http://schemas.microsoft.com/office/powerpoint/2010/main" val="139912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398</Words>
  <Application>Microsoft Office PowerPoint</Application>
  <PresentationFormat>Widescreen</PresentationFormat>
  <Paragraphs>76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943</cp:revision>
  <dcterms:created xsi:type="dcterms:W3CDTF">2011-04-06T04:04:31Z</dcterms:created>
  <dcterms:modified xsi:type="dcterms:W3CDTF">2018-02-25T10:08:40Z</dcterms:modified>
</cp:coreProperties>
</file>