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0" r:id="rId3"/>
    <p:sldId id="273" r:id="rId4"/>
    <p:sldId id="271" r:id="rId5"/>
    <p:sldId id="274" r:id="rId6"/>
    <p:sldId id="275" r:id="rId7"/>
    <p:sldId id="276"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autoAdjust="0"/>
    <p:restoredTop sz="89587" autoAdjust="0"/>
  </p:normalViewPr>
  <p:slideViewPr>
    <p:cSldViewPr>
      <p:cViewPr varScale="1">
        <p:scale>
          <a:sx n="72" d="100"/>
          <a:sy n="72" d="100"/>
        </p:scale>
        <p:origin x="2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26/02/2018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355029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278481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29849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178851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2462099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129647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8081964"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Khái niệm con trỏ &amp;</a:t>
            </a:r>
          </a:p>
          <a:p>
            <a:pPr>
              <a:defRPr/>
            </a:pPr>
            <a:r>
              <a:rPr lang="en-US" sz="4400" kern="0">
                <a:solidFill>
                  <a:srgbClr val="002060"/>
                </a:solidFill>
                <a:latin typeface="Cambria" panose="02040503050406030204" pitchFamily="18" charset="0"/>
              </a:rPr>
              <a:t> biến con trỏ</a:t>
            </a: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r>
              <a:rPr lang="en-US" b="1">
                <a:latin typeface="Times New Roman" pitchFamily="18" charset="0"/>
                <a:cs typeface="Times New Roman" pitchFamily="18" charset="0"/>
              </a:rPr>
              <a:t>Khái niệm Con Trỏ</a:t>
            </a:r>
          </a:p>
          <a:p>
            <a:pPr marL="514350" indent="-514350" algn="just">
              <a:buFont typeface="+mj-lt"/>
              <a:buAutoNum type="arabicPeriod"/>
            </a:pPr>
            <a:r>
              <a:rPr lang="en-US" b="1">
                <a:latin typeface="Times New Roman" pitchFamily="18" charset="0"/>
                <a:cs typeface="Times New Roman" pitchFamily="18" charset="0"/>
              </a:rPr>
              <a:t>Biến con trỏ</a:t>
            </a:r>
          </a:p>
          <a:p>
            <a:pPr marL="514350" indent="-514350" algn="just">
              <a:buFont typeface="+mj-lt"/>
              <a:buAutoNum type="arabicPeriod"/>
            </a:pPr>
            <a:r>
              <a:rPr lang="en-US" b="1">
                <a:latin typeface="Times New Roman" pitchFamily="18" charset="0"/>
                <a:cs typeface="Times New Roman" pitchFamily="18" charset="0"/>
              </a:rPr>
              <a:t>Khai báo, Cấp phát và hủy bộ nhớ cho con trỏ</a:t>
            </a:r>
          </a:p>
        </p:txBody>
      </p:sp>
    </p:spTree>
    <p:extLst>
      <p:ext uri="{BB962C8B-B14F-4D97-AF65-F5344CB8AC3E}">
        <p14:creationId xmlns:p14="http://schemas.microsoft.com/office/powerpoint/2010/main" val="17332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Khái niệm</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r>
              <a:rPr lang="en-US" b="1">
                <a:latin typeface="Times New Roman" pitchFamily="18" charset="0"/>
                <a:cs typeface="Times New Roman" pitchFamily="18" charset="0"/>
              </a:rPr>
              <a:t>Khái niệm Con Trỏ:</a:t>
            </a:r>
          </a:p>
          <a:p>
            <a:pPr marL="0" indent="0" algn="just">
              <a:buNone/>
            </a:pPr>
            <a:r>
              <a:rPr lang="vi-VN">
                <a:latin typeface="Times New Roman" pitchFamily="18" charset="0"/>
                <a:cs typeface="Times New Roman" pitchFamily="18" charset="0"/>
              </a:rPr>
              <a:t>Một con trỏ là 1 biến chứa một </a:t>
            </a:r>
            <a:r>
              <a:rPr lang="en-US">
                <a:latin typeface="Times New Roman" pitchFamily="18" charset="0"/>
                <a:cs typeface="Times New Roman" pitchFamily="18" charset="0"/>
              </a:rPr>
              <a:t>địa</a:t>
            </a:r>
            <a:r>
              <a:rPr lang="vi-VN">
                <a:latin typeface="Times New Roman" pitchFamily="18" charset="0"/>
                <a:cs typeface="Times New Roman" pitchFamily="18" charset="0"/>
              </a:rPr>
              <a:t> chỉ bộ nh</a:t>
            </a:r>
            <a:r>
              <a:rPr lang="en-US">
                <a:latin typeface="Times New Roman" pitchFamily="18" charset="0"/>
                <a:cs typeface="Times New Roman" pitchFamily="18" charset="0"/>
              </a:rPr>
              <a:t>ớ</a:t>
            </a:r>
            <a:r>
              <a:rPr lang="vi-VN">
                <a:latin typeface="Times New Roman" pitchFamily="18" charset="0"/>
                <a:cs typeface="Times New Roman" pitchFamily="18" charset="0"/>
              </a:rPr>
              <a:t>. </a:t>
            </a:r>
            <a:r>
              <a:rPr lang="en-US">
                <a:latin typeface="Times New Roman" pitchFamily="18" charset="0"/>
                <a:cs typeface="Times New Roman" pitchFamily="18" charset="0"/>
              </a:rPr>
              <a:t>đ</a:t>
            </a:r>
            <a:r>
              <a:rPr lang="vi-VN">
                <a:latin typeface="Times New Roman" pitchFamily="18" charset="0"/>
                <a:cs typeface="Times New Roman" pitchFamily="18" charset="0"/>
              </a:rPr>
              <a:t>ịa chỉ này là vị trí </a:t>
            </a:r>
          </a:p>
          <a:p>
            <a:pPr marL="0" indent="0" algn="just">
              <a:buNone/>
            </a:pPr>
            <a:r>
              <a:rPr lang="vi-VN">
                <a:latin typeface="Times New Roman" pitchFamily="18" charset="0"/>
                <a:cs typeface="Times New Roman" pitchFamily="18" charset="0"/>
              </a:rPr>
              <a:t>của một </a:t>
            </a:r>
            <a:r>
              <a:rPr lang="en-US">
                <a:latin typeface="Times New Roman" pitchFamily="18" charset="0"/>
                <a:cs typeface="Times New Roman" pitchFamily="18" charset="0"/>
              </a:rPr>
              <a:t>đ</a:t>
            </a:r>
            <a:r>
              <a:rPr lang="vi-VN">
                <a:latin typeface="Times New Roman" pitchFamily="18" charset="0"/>
                <a:cs typeface="Times New Roman" pitchFamily="18" charset="0"/>
              </a:rPr>
              <a:t>ối tượng khác (thường là một biến) trong bộ nhớ. Nếu một biến chứa </a:t>
            </a:r>
            <a:r>
              <a:rPr lang="en-US">
                <a:latin typeface="Times New Roman" pitchFamily="18" charset="0"/>
                <a:cs typeface="Times New Roman" pitchFamily="18" charset="0"/>
              </a:rPr>
              <a:t>đ</a:t>
            </a:r>
            <a:r>
              <a:rPr lang="vi-VN">
                <a:latin typeface="Times New Roman" pitchFamily="18" charset="0"/>
                <a:cs typeface="Times New Roman" pitchFamily="18" charset="0"/>
              </a:rPr>
              <a:t>ịa chỉ của một biến khác, biến thứ nhất </a:t>
            </a:r>
            <a:r>
              <a:rPr lang="en-US">
                <a:latin typeface="Times New Roman" pitchFamily="18" charset="0"/>
                <a:cs typeface="Times New Roman" pitchFamily="18" charset="0"/>
              </a:rPr>
              <a:t>đ</a:t>
            </a:r>
            <a:r>
              <a:rPr lang="vi-VN">
                <a:latin typeface="Times New Roman" pitchFamily="18" charset="0"/>
                <a:cs typeface="Times New Roman" pitchFamily="18" charset="0"/>
              </a:rPr>
              <a:t>ược gọi là </a:t>
            </a:r>
          </a:p>
          <a:p>
            <a:pPr marL="0" indent="0" algn="just">
              <a:buNone/>
            </a:pPr>
            <a:r>
              <a:rPr lang="vi-VN">
                <a:latin typeface="Times New Roman" pitchFamily="18" charset="0"/>
                <a:cs typeface="Times New Roman" pitchFamily="18" charset="0"/>
              </a:rPr>
              <a:t>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ến biến thứ hai.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2544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Khái niệm</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a:latin typeface="Times New Roman" pitchFamily="18" charset="0"/>
                <a:cs typeface="Times New Roman" pitchFamily="18" charset="0"/>
              </a:rPr>
              <a:t>Ví dụ:</a:t>
            </a:r>
            <a:endParaRPr lang="en-US"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1F139EDE-4F3A-4DC4-BA5D-091644C703BB}"/>
              </a:ext>
            </a:extLst>
          </p:cNvPr>
          <p:cNvPicPr>
            <a:picLocks noChangeAspect="1"/>
          </p:cNvPicPr>
          <p:nvPr/>
        </p:nvPicPr>
        <p:blipFill>
          <a:blip r:embed="rId3"/>
          <a:stretch>
            <a:fillRect/>
          </a:stretch>
        </p:blipFill>
        <p:spPr>
          <a:xfrm>
            <a:off x="2986087" y="1381124"/>
            <a:ext cx="5762625" cy="4638675"/>
          </a:xfrm>
          <a:prstGeom prst="rect">
            <a:avLst/>
          </a:prstGeom>
        </p:spPr>
      </p:pic>
    </p:spTree>
    <p:extLst>
      <p:ext uri="{BB962C8B-B14F-4D97-AF65-F5344CB8AC3E}">
        <p14:creationId xmlns:p14="http://schemas.microsoft.com/office/powerpoint/2010/main" val="132002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Khái niệm</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b="1">
                <a:latin typeface="Times New Roman" pitchFamily="18" charset="0"/>
                <a:cs typeface="Times New Roman" pitchFamily="18" charset="0"/>
              </a:rPr>
              <a:t>2. Biến con trỏ:</a:t>
            </a:r>
          </a:p>
          <a:p>
            <a:pPr marL="0" indent="0" algn="just">
              <a:buNone/>
            </a:pPr>
            <a:r>
              <a:rPr lang="vi-VN">
                <a:latin typeface="Times New Roman" pitchFamily="18" charset="0"/>
                <a:cs typeface="Times New Roman" pitchFamily="18" charset="0"/>
              </a:rPr>
              <a:t>Nếu một biến sẽ chứa </a:t>
            </a:r>
            <a:r>
              <a:rPr lang="en-US">
                <a:latin typeface="Times New Roman" pitchFamily="18" charset="0"/>
                <a:cs typeface="Times New Roman" pitchFamily="18" charset="0"/>
              </a:rPr>
              <a:t>đ</a:t>
            </a:r>
            <a:r>
              <a:rPr lang="vi-VN">
                <a:latin typeface="Times New Roman" pitchFamily="18" charset="0"/>
                <a:cs typeface="Times New Roman" pitchFamily="18" charset="0"/>
              </a:rPr>
              <a:t>ịa chỉ của một biến khác thì nó phải </a:t>
            </a:r>
            <a:r>
              <a:rPr lang="en-US">
                <a:latin typeface="Times New Roman" pitchFamily="18" charset="0"/>
                <a:cs typeface="Times New Roman" pitchFamily="18" charset="0"/>
              </a:rPr>
              <a:t>đ</a:t>
            </a:r>
            <a:r>
              <a:rPr lang="vi-VN">
                <a:latin typeface="Times New Roman" pitchFamily="18" charset="0"/>
                <a:cs typeface="Times New Roman" pitchFamily="18" charset="0"/>
              </a:rPr>
              <a:t>ược khai báo là một con trỏ. Khai báo 1 biến là con trỏ</a:t>
            </a:r>
            <a:r>
              <a:rPr lang="en-US">
                <a:latin typeface="Times New Roman" pitchFamily="18" charset="0"/>
                <a:cs typeface="Times New Roman" pitchFamily="18" charset="0"/>
              </a:rPr>
              <a:t> </a:t>
            </a:r>
            <a:r>
              <a:rPr lang="vi-VN">
                <a:latin typeface="Times New Roman" pitchFamily="18" charset="0"/>
                <a:cs typeface="Times New Roman" pitchFamily="18" charset="0"/>
              </a:rPr>
              <a:t>gồm kiểu dữ liệu cơ sở, một dấu *, và tên biến. Dạng tổng quát  </a:t>
            </a:r>
            <a:r>
              <a:rPr lang="en-US">
                <a:latin typeface="Times New Roman" pitchFamily="18" charset="0"/>
                <a:cs typeface="Times New Roman" pitchFamily="18" charset="0"/>
              </a:rPr>
              <a:t>đ</a:t>
            </a:r>
            <a:r>
              <a:rPr lang="vi-VN">
                <a:latin typeface="Times New Roman" pitchFamily="18" charset="0"/>
                <a:cs typeface="Times New Roman" pitchFamily="18" charset="0"/>
              </a:rPr>
              <a:t>ể khai báo một biến con trỏ là</a:t>
            </a:r>
            <a:r>
              <a:rPr lang="en-US">
                <a:latin typeface="Times New Roman" pitchFamily="18" charset="0"/>
                <a:cs typeface="Times New Roman" pitchFamily="18" charset="0"/>
              </a:rPr>
              <a:t>:</a:t>
            </a:r>
            <a:r>
              <a:rPr lang="vi-VN">
                <a:latin typeface="Times New Roman" pitchFamily="18" charset="0"/>
                <a:cs typeface="Times New Roman" pitchFamily="18" charset="0"/>
              </a:rPr>
              <a:t> </a:t>
            </a:r>
            <a:endParaRPr lang="en-US">
              <a:latin typeface="Times New Roman" pitchFamily="18" charset="0"/>
              <a:cs typeface="Times New Roman" pitchFamily="18" charset="0"/>
            </a:endParaRPr>
          </a:p>
          <a:p>
            <a:pPr marL="0" indent="0" algn="just">
              <a:buNone/>
            </a:pP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type</a:t>
            </a:r>
            <a:r>
              <a:rPr lang="en-US">
                <a:latin typeface="Times New Roman" pitchFamily="18" charset="0"/>
                <a:cs typeface="Times New Roman" pitchFamily="18" charset="0"/>
              </a:rPr>
              <a:t> *pointerVariable;</a:t>
            </a:r>
          </a:p>
          <a:p>
            <a:pPr marL="0" indent="0" algn="just">
              <a:buNone/>
            </a:pPr>
            <a:r>
              <a:rPr lang="en-US">
                <a:solidFill>
                  <a:srgbClr val="FF0000"/>
                </a:solidFill>
                <a:latin typeface="Times New Roman" pitchFamily="18" charset="0"/>
                <a:cs typeface="Times New Roman" pitchFamily="18" charset="0"/>
              </a:rPr>
              <a:t>type</a:t>
            </a:r>
            <a:r>
              <a:rPr lang="en-US">
                <a:latin typeface="Times New Roman" pitchFamily="18" charset="0"/>
                <a:cs typeface="Times New Roman" pitchFamily="18" charset="0"/>
              </a:rPr>
              <a:t>: xác định kiểu dữ liệu của biến mà con trỏ có thể  trỏ đến. Ví dụ con trỏ có kiểu int sẽ trỏ đến biến có kiểu int. Do các phép toán số học trên con trỏ (tăng, giảm) liên quan đến type của nó nên cần phải khai báo type của con trỏ đúng đắn.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2877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Khai báo/cấp phát/ hủy Con trỏ</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b="1" u="sng">
                <a:latin typeface="Times New Roman" pitchFamily="18" charset="0"/>
                <a:cs typeface="Times New Roman" pitchFamily="18" charset="0"/>
              </a:rPr>
              <a:t>Khai báo:</a:t>
            </a:r>
          </a:p>
          <a:p>
            <a:pPr marL="0" indent="0" algn="just">
              <a:buNone/>
            </a:pPr>
            <a:r>
              <a:rPr lang="en-US">
                <a:latin typeface="Times New Roman" pitchFamily="18" charset="0"/>
                <a:cs typeface="Times New Roman" pitchFamily="18" charset="0"/>
              </a:rPr>
              <a:t>DataType * PointerVariable;</a:t>
            </a:r>
          </a:p>
          <a:p>
            <a:pPr marL="0" indent="0" algn="just">
              <a:buNone/>
            </a:pPr>
            <a:r>
              <a:rPr lang="en-US" b="1" u="sng">
                <a:latin typeface="Times New Roman" pitchFamily="18" charset="0"/>
                <a:cs typeface="Times New Roman" pitchFamily="18" charset="0"/>
              </a:rPr>
              <a:t>Cấp phát:</a:t>
            </a:r>
          </a:p>
          <a:p>
            <a:pPr marL="0" indent="0" algn="just">
              <a:buNone/>
            </a:pPr>
            <a:r>
              <a:rPr lang="en-US">
                <a:latin typeface="Times New Roman" pitchFamily="18" charset="0"/>
                <a:cs typeface="Times New Roman" pitchFamily="18" charset="0"/>
              </a:rPr>
              <a:t>PointerVariable = new DataType;</a:t>
            </a:r>
          </a:p>
          <a:p>
            <a:pPr marL="0" indent="0" algn="just">
              <a:buNone/>
            </a:pPr>
            <a:r>
              <a:rPr lang="en-US" b="1" u="sng">
                <a:latin typeface="Times New Roman" pitchFamily="18" charset="0"/>
                <a:cs typeface="Times New Roman" pitchFamily="18" charset="0"/>
              </a:rPr>
              <a:t>Hủy bộ nhớ:</a:t>
            </a:r>
          </a:p>
          <a:p>
            <a:pPr marL="0" indent="0" algn="just">
              <a:buNone/>
            </a:pPr>
            <a:r>
              <a:rPr lang="en-US">
                <a:latin typeface="Times New Roman" pitchFamily="18" charset="0"/>
                <a:cs typeface="Times New Roman" pitchFamily="18" charset="0"/>
              </a:rPr>
              <a:t>delete PointerVariable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7741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Khai báo/cấp phát/ hủy Con trỏ</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atin typeface="Times New Roman" pitchFamily="18" charset="0"/>
                <a:cs typeface="Times New Roman" pitchFamily="18" charset="0"/>
              </a:rPr>
              <a:t>int *p; </a:t>
            </a:r>
          </a:p>
          <a:p>
            <a:pPr marL="0" indent="0" algn="just">
              <a:buNone/>
            </a:pPr>
            <a:r>
              <a:rPr lang="en-US">
                <a:latin typeface="Times New Roman" pitchFamily="18" charset="0"/>
                <a:cs typeface="Times New Roman" pitchFamily="18" charset="0"/>
              </a:rPr>
              <a:t>p = new int; // allocate space for an int </a:t>
            </a:r>
          </a:p>
          <a:p>
            <a:pPr marL="0" indent="0" algn="just">
              <a:buNone/>
            </a:pPr>
            <a:r>
              <a:rPr lang="en-US">
                <a:latin typeface="Times New Roman" pitchFamily="18" charset="0"/>
                <a:cs typeface="Times New Roman" pitchFamily="18" charset="0"/>
              </a:rPr>
              <a:t>*p = 100; </a:t>
            </a:r>
          </a:p>
          <a:p>
            <a:pPr marL="0" indent="0" algn="just">
              <a:buNone/>
            </a:pPr>
            <a:r>
              <a:rPr lang="en-US">
                <a:latin typeface="Times New Roman" pitchFamily="18" charset="0"/>
                <a:cs typeface="Times New Roman" pitchFamily="18" charset="0"/>
              </a:rPr>
              <a:t>cout &lt;&lt; "At " &lt;&lt; p &lt;&lt; " "; </a:t>
            </a:r>
          </a:p>
          <a:p>
            <a:pPr marL="0" indent="0" algn="just">
              <a:buNone/>
            </a:pPr>
            <a:r>
              <a:rPr lang="en-US">
                <a:latin typeface="Times New Roman" pitchFamily="18" charset="0"/>
                <a:cs typeface="Times New Roman" pitchFamily="18" charset="0"/>
              </a:rPr>
              <a:t>cout &lt;&lt; "is the value " &lt;&lt; *p &lt;&lt; "\n"; </a:t>
            </a:r>
          </a:p>
          <a:p>
            <a:pPr marL="0" indent="0" algn="just">
              <a:buNone/>
            </a:pPr>
            <a:r>
              <a:rPr lang="en-US">
                <a:latin typeface="Times New Roman" pitchFamily="18" charset="0"/>
                <a:cs typeface="Times New Roman" pitchFamily="18" charset="0"/>
              </a:rPr>
              <a:t>delete 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6308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2326</TotalTime>
  <Words>291</Words>
  <Application>Microsoft Office PowerPoint</Application>
  <PresentationFormat>Widescreen</PresentationFormat>
  <Paragraphs>50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1001</cp:revision>
  <dcterms:created xsi:type="dcterms:W3CDTF">2011-04-06T04:04:31Z</dcterms:created>
  <dcterms:modified xsi:type="dcterms:W3CDTF">2018-02-25T22:12:34Z</dcterms:modified>
</cp:coreProperties>
</file>