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4" r:id="rId3"/>
    <p:sldId id="278" r:id="rId4"/>
    <p:sldId id="276" r:id="rId5"/>
    <p:sldId id="277" r:id="rId6"/>
    <p:sldId id="27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79" autoAdjust="0"/>
    <p:restoredTop sz="89587" autoAdjust="0"/>
  </p:normalViewPr>
  <p:slideViewPr>
    <p:cSldViewPr>
      <p:cViewPr varScale="1">
        <p:scale>
          <a:sx n="72" d="100"/>
          <a:sy n="72" d="100"/>
        </p:scale>
        <p:origin x="2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28/02/2018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23691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327743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327968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56402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4143828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8081964"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it-IT" sz="4400" kern="0">
                <a:solidFill>
                  <a:srgbClr val="002060"/>
                </a:solidFill>
                <a:latin typeface="Cambria" panose="02040503050406030204" pitchFamily="18" charset="0"/>
              </a:rPr>
              <a:t>Con trỏ void và con trỏ null</a:t>
            </a:r>
            <a:endParaRPr lang="en-US" sz="44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Nội dung bài học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a:latin typeface="Times New Roman" pitchFamily="18" charset="0"/>
                <a:cs typeface="Times New Roman" pitchFamily="18" charset="0"/>
              </a:rPr>
              <a:t>Con trỏ void</a:t>
            </a:r>
          </a:p>
          <a:p>
            <a:pPr algn="just">
              <a:buFont typeface="Wingdings" panose="05000000000000000000" pitchFamily="2" charset="2"/>
              <a:buChar char="q"/>
            </a:pPr>
            <a:r>
              <a:rPr lang="en-US">
                <a:latin typeface="Times New Roman" pitchFamily="18" charset="0"/>
                <a:cs typeface="Times New Roman" pitchFamily="18" charset="0"/>
              </a:rPr>
              <a:t>Con trỏ null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7741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Con trỏ void</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atin typeface="Times New Roman" pitchFamily="18" charset="0"/>
                <a:cs typeface="Times New Roman" pitchFamily="18" charset="0"/>
              </a:rPr>
              <a:t>Kiểu dữ liệu khi khai báo biến con trỏ chính là kiểu dữ liệu mà con trỏ có thể trỏ đến. địa chỉ đặt vào biến con trỏ phải cùng kiểu với kiểu của con trỏ. Xem xét đọan mã sau:</a:t>
            </a:r>
          </a:p>
          <a:p>
            <a:pPr marL="0" indent="0" algn="just">
              <a:buNone/>
            </a:pPr>
            <a:endParaRPr lang="en-US">
              <a:latin typeface="Times New Roman" pitchFamily="18" charset="0"/>
              <a:cs typeface="Times New Roman" pitchFamily="18" charset="0"/>
            </a:endParaRPr>
          </a:p>
          <a:p>
            <a:pPr marL="0" indent="0" algn="just">
              <a:buNone/>
            </a:pPr>
            <a:r>
              <a:rPr lang="en-US">
                <a:latin typeface="Times New Roman" pitchFamily="18" charset="0"/>
                <a:cs typeface="Times New Roman" pitchFamily="18" charset="0"/>
              </a:rPr>
              <a:t>int a; </a:t>
            </a:r>
          </a:p>
          <a:p>
            <a:pPr marL="0" indent="0" algn="just">
              <a:buNone/>
            </a:pPr>
            <a:r>
              <a:rPr lang="en-US">
                <a:latin typeface="Times New Roman" pitchFamily="18" charset="0"/>
                <a:cs typeface="Times New Roman" pitchFamily="18" charset="0"/>
              </a:rPr>
              <a:t>float f; </a:t>
            </a:r>
          </a:p>
          <a:p>
            <a:pPr marL="0" indent="0" algn="just">
              <a:buNone/>
            </a:pPr>
            <a:r>
              <a:rPr lang="en-US">
                <a:latin typeface="Times New Roman" pitchFamily="18" charset="0"/>
                <a:cs typeface="Times New Roman" pitchFamily="18" charset="0"/>
              </a:rPr>
              <a:t>int *pa; </a:t>
            </a:r>
          </a:p>
          <a:p>
            <a:pPr marL="0" indent="0" algn="just">
              <a:buNone/>
            </a:pPr>
            <a:r>
              <a:rPr lang="en-US">
                <a:latin typeface="Times New Roman" pitchFamily="18" charset="0"/>
                <a:cs typeface="Times New Roman" pitchFamily="18" charset="0"/>
              </a:rPr>
              <a:t>float *pf;</a:t>
            </a:r>
            <a:endParaRPr lang="en-US" dirty="0">
              <a:latin typeface="Times New Roman" pitchFamily="18" charset="0"/>
              <a:cs typeface="Times New Roman" pitchFamily="18" charset="0"/>
            </a:endParaRPr>
          </a:p>
        </p:txBody>
      </p:sp>
      <p:sp>
        <p:nvSpPr>
          <p:cNvPr id="10" name="Content Placeholder 2">
            <a:extLst>
              <a:ext uri="{FF2B5EF4-FFF2-40B4-BE49-F238E27FC236}">
                <a16:creationId xmlns:a16="http://schemas.microsoft.com/office/drawing/2014/main" id="{4D61FE46-D993-463D-93FD-879974549BCB}"/>
              </a:ext>
            </a:extLst>
          </p:cNvPr>
          <p:cNvSpPr txBox="1">
            <a:spLocks/>
          </p:cNvSpPr>
          <p:nvPr/>
        </p:nvSpPr>
        <p:spPr>
          <a:xfrm>
            <a:off x="2743200" y="3054626"/>
            <a:ext cx="8991600" cy="27270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b="1" u="sng">
                <a:latin typeface="Times New Roman" pitchFamily="18" charset="0"/>
                <a:cs typeface="Times New Roman" pitchFamily="18" charset="0"/>
              </a:rPr>
              <a:t>Những lệnh sau là hợp lệ: </a:t>
            </a:r>
          </a:p>
          <a:p>
            <a:pPr marL="0" indent="0" algn="just">
              <a:buNone/>
            </a:pPr>
            <a:r>
              <a:rPr lang="en-US" sz="2400">
                <a:latin typeface="Times New Roman" pitchFamily="18" charset="0"/>
                <a:cs typeface="Times New Roman" pitchFamily="18" charset="0"/>
              </a:rPr>
              <a:t>pa = &amp;a; </a:t>
            </a:r>
          </a:p>
          <a:p>
            <a:pPr marL="0" indent="0" algn="just">
              <a:buNone/>
            </a:pPr>
            <a:r>
              <a:rPr lang="en-US" sz="2400">
                <a:latin typeface="Times New Roman" pitchFamily="18" charset="0"/>
                <a:cs typeface="Times New Roman" pitchFamily="18" charset="0"/>
              </a:rPr>
              <a:t>pf = &amp;f; </a:t>
            </a:r>
          </a:p>
          <a:p>
            <a:pPr marL="0" indent="0" algn="just">
              <a:buNone/>
            </a:pPr>
            <a:r>
              <a:rPr lang="en-US" sz="2400" b="1" u="sng">
                <a:latin typeface="Times New Roman" pitchFamily="18" charset="0"/>
                <a:cs typeface="Times New Roman" pitchFamily="18" charset="0"/>
              </a:rPr>
              <a:t>Những lệnh sau là không hợp lệ: </a:t>
            </a:r>
          </a:p>
          <a:p>
            <a:pPr marL="0" indent="0" algn="just">
              <a:buNone/>
            </a:pPr>
            <a:r>
              <a:rPr lang="en-US" sz="2400">
                <a:latin typeface="Times New Roman" pitchFamily="18" charset="0"/>
                <a:cs typeface="Times New Roman" pitchFamily="18" charset="0"/>
              </a:rPr>
              <a:t>pa = &amp;f; //pa là con trỏ int do đó chỉ chứa địa chỉ của biến kiểu int </a:t>
            </a:r>
          </a:p>
          <a:p>
            <a:pPr marL="0" indent="0" algn="just">
              <a:buNone/>
            </a:pPr>
            <a:r>
              <a:rPr lang="en-US" sz="2400">
                <a:latin typeface="Times New Roman" pitchFamily="18" charset="0"/>
                <a:cs typeface="Times New Roman" pitchFamily="18" charset="0"/>
              </a:rPr>
              <a:t>pf = &amp;a; //pf là con trỏ float do đó chỉ chứa  địa chỉ của biến kiểu float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9778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Con trỏ void</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vi-VN">
                <a:latin typeface="Times New Roman" pitchFamily="18" charset="0"/>
                <a:cs typeface="Times New Roman" pitchFamily="18" charset="0"/>
              </a:rPr>
              <a:t>Con trỏ void là một lọai con 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ặc biệt mà có thể</a:t>
            </a:r>
            <a:r>
              <a:rPr lang="en-US">
                <a:latin typeface="Times New Roman" pitchFamily="18" charset="0"/>
                <a:cs typeface="Times New Roman" pitchFamily="18" charset="0"/>
              </a:rPr>
              <a:t> </a:t>
            </a:r>
            <a:r>
              <a:rPr lang="vi-VN">
                <a:latin typeface="Times New Roman" pitchFamily="18" charset="0"/>
                <a:cs typeface="Times New Roman" pitchFamily="18" charset="0"/>
              </a:rPr>
              <a:t>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ến bất kỳ </a:t>
            </a:r>
          </a:p>
          <a:p>
            <a:pPr marL="0" indent="0" algn="just">
              <a:buNone/>
            </a:pPr>
            <a:r>
              <a:rPr lang="vi-VN">
                <a:latin typeface="Times New Roman" pitchFamily="18" charset="0"/>
                <a:cs typeface="Times New Roman" pitchFamily="18" charset="0"/>
              </a:rPr>
              <a:t>kiểu dữ liệu nào. Cú pháp khai báo con trỏ void như</a:t>
            </a:r>
            <a:r>
              <a:rPr lang="en-US">
                <a:latin typeface="Times New Roman" pitchFamily="18" charset="0"/>
                <a:cs typeface="Times New Roman" pitchFamily="18" charset="0"/>
              </a:rPr>
              <a:t> </a:t>
            </a:r>
            <a:r>
              <a:rPr lang="vi-VN">
                <a:latin typeface="Times New Roman" pitchFamily="18" charset="0"/>
                <a:cs typeface="Times New Roman" pitchFamily="18" charset="0"/>
              </a:rPr>
              <a:t>sau: </a:t>
            </a:r>
          </a:p>
          <a:p>
            <a:pPr marL="0" indent="0" algn="just">
              <a:buNone/>
            </a:pPr>
            <a:r>
              <a:rPr lang="en-US">
                <a:latin typeface="Times New Roman" pitchFamily="18" charset="0"/>
                <a:cs typeface="Times New Roman" pitchFamily="18" charset="0"/>
              </a:rPr>
              <a:t>	</a:t>
            </a:r>
            <a:r>
              <a:rPr lang="vi-VN">
                <a:latin typeface="Times New Roman" pitchFamily="18" charset="0"/>
                <a:cs typeface="Times New Roman" pitchFamily="18" charset="0"/>
              </a:rPr>
              <a:t>void *pointerVariable;</a:t>
            </a:r>
            <a:endParaRPr lang="en-US">
              <a:latin typeface="Times New Roman" pitchFamily="18" charset="0"/>
              <a:cs typeface="Times New Roman" pitchFamily="18" charset="0"/>
            </a:endParaRPr>
          </a:p>
          <a:p>
            <a:pPr marL="0" indent="0" algn="just">
              <a:buNone/>
            </a:pPr>
            <a:endParaRPr lang="en-US">
              <a:latin typeface="Times New Roman" pitchFamily="18" charset="0"/>
              <a:cs typeface="Times New Roman" pitchFamily="18" charset="0"/>
            </a:endParaRPr>
          </a:p>
          <a:p>
            <a:pPr marL="0" indent="0" algn="just">
              <a:buNone/>
            </a:pPr>
            <a:r>
              <a:rPr lang="en-US">
                <a:latin typeface="Times New Roman" pitchFamily="18" charset="0"/>
                <a:cs typeface="Times New Roman" pitchFamily="18" charset="0"/>
              </a:rPr>
              <a:t>Nếu ta khai báo con trỏ void sau: </a:t>
            </a:r>
          </a:p>
          <a:p>
            <a:pPr marL="0" indent="0" algn="just">
              <a:buNone/>
            </a:pPr>
            <a:r>
              <a:rPr lang="en-US">
                <a:latin typeface="Times New Roman" pitchFamily="18" charset="0"/>
                <a:cs typeface="Times New Roman" pitchFamily="18" charset="0"/>
              </a:rPr>
              <a:t>void *p; </a:t>
            </a:r>
          </a:p>
          <a:p>
            <a:pPr marL="0" indent="0" algn="just">
              <a:buNone/>
            </a:pPr>
            <a:r>
              <a:rPr lang="en-US">
                <a:latin typeface="Times New Roman" pitchFamily="18" charset="0"/>
                <a:cs typeface="Times New Roman" pitchFamily="18" charset="0"/>
              </a:rPr>
              <a:t>thì các lệnh sau đây là hợp lệ </a:t>
            </a:r>
          </a:p>
          <a:p>
            <a:pPr marL="0" indent="0" algn="just">
              <a:buNone/>
            </a:pPr>
            <a:r>
              <a:rPr lang="en-US">
                <a:latin typeface="Times New Roman" pitchFamily="18" charset="0"/>
                <a:cs typeface="Times New Roman" pitchFamily="18" charset="0"/>
              </a:rPr>
              <a:t>p = &amp;a; //sau lệnh này p trỏ đến biến nguyên a </a:t>
            </a:r>
          </a:p>
          <a:p>
            <a:pPr marL="0" indent="0" algn="just">
              <a:buNone/>
            </a:pPr>
            <a:r>
              <a:rPr lang="en-US">
                <a:latin typeface="Times New Roman" pitchFamily="18" charset="0"/>
                <a:cs typeface="Times New Roman" pitchFamily="18" charset="0"/>
              </a:rPr>
              <a:t>p = &amp;f; //sau lệnh này p trỏ đến biến thực f</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400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Con trỏ void</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vi-VN">
                <a:latin typeface="Times New Roman" pitchFamily="18" charset="0"/>
                <a:cs typeface="Times New Roman" pitchFamily="18" charset="0"/>
              </a:rPr>
              <a:t>Tuy nhiên, tùy thuộc con trỏ void </a:t>
            </a:r>
            <a:r>
              <a:rPr lang="en-US">
                <a:latin typeface="Times New Roman" pitchFamily="18" charset="0"/>
                <a:cs typeface="Times New Roman" pitchFamily="18" charset="0"/>
              </a:rPr>
              <a:t>đ</a:t>
            </a:r>
            <a:r>
              <a:rPr lang="vi-VN">
                <a:latin typeface="Times New Roman" pitchFamily="18" charset="0"/>
                <a:cs typeface="Times New Roman" pitchFamily="18" charset="0"/>
              </a:rPr>
              <a:t>ang 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ến kiểu</a:t>
            </a:r>
            <a:r>
              <a:rPr lang="en-US">
                <a:latin typeface="Times New Roman" pitchFamily="18" charset="0"/>
                <a:cs typeface="Times New Roman" pitchFamily="18" charset="0"/>
              </a:rPr>
              <a:t> </a:t>
            </a:r>
            <a:r>
              <a:rPr lang="vi-VN">
                <a:latin typeface="Times New Roman" pitchFamily="18" charset="0"/>
                <a:cs typeface="Times New Roman" pitchFamily="18" charset="0"/>
              </a:rPr>
              <a:t>dữ liệu nào, ta phải ép về </a:t>
            </a:r>
            <a:r>
              <a:rPr lang="en-US">
                <a:latin typeface="Times New Roman" pitchFamily="18" charset="0"/>
                <a:cs typeface="Times New Roman" pitchFamily="18" charset="0"/>
              </a:rPr>
              <a:t>đ</a:t>
            </a:r>
            <a:r>
              <a:rPr lang="vi-VN">
                <a:latin typeface="Times New Roman" pitchFamily="18" charset="0"/>
                <a:cs typeface="Times New Roman" pitchFamily="18" charset="0"/>
              </a:rPr>
              <a:t>úng kiểu tương ứng khi dùng trong các biểu thức. </a:t>
            </a:r>
            <a:endParaRPr lang="en-US">
              <a:latin typeface="Times New Roman" pitchFamily="18" charset="0"/>
              <a:cs typeface="Times New Roman" pitchFamily="18" charset="0"/>
            </a:endParaRPr>
          </a:p>
          <a:p>
            <a:pPr marL="0" indent="0" algn="just">
              <a:buNone/>
            </a:pPr>
            <a:r>
              <a:rPr lang="vi-VN">
                <a:latin typeface="Times New Roman" pitchFamily="18" charset="0"/>
                <a:cs typeface="Times New Roman" pitchFamily="18" charset="0"/>
              </a:rPr>
              <a:t>Ví dụ p </a:t>
            </a:r>
            <a:r>
              <a:rPr lang="en-US">
                <a:latin typeface="Times New Roman" pitchFamily="18" charset="0"/>
                <a:cs typeface="Times New Roman" pitchFamily="18" charset="0"/>
              </a:rPr>
              <a:t>đ</a:t>
            </a:r>
            <a:r>
              <a:rPr lang="vi-VN">
                <a:latin typeface="Times New Roman" pitchFamily="18" charset="0"/>
                <a:cs typeface="Times New Roman" pitchFamily="18" charset="0"/>
              </a:rPr>
              <a:t>ang 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ến biến nguyên a, </a:t>
            </a:r>
            <a:r>
              <a:rPr lang="en-US">
                <a:latin typeface="Times New Roman" pitchFamily="18" charset="0"/>
                <a:cs typeface="Times New Roman" pitchFamily="18" charset="0"/>
              </a:rPr>
              <a:t>đ</a:t>
            </a:r>
            <a:r>
              <a:rPr lang="vi-VN">
                <a:latin typeface="Times New Roman" pitchFamily="18" charset="0"/>
                <a:cs typeface="Times New Roman" pitchFamily="18" charset="0"/>
              </a:rPr>
              <a:t>ể tăng giá trị</a:t>
            </a:r>
            <a:r>
              <a:rPr lang="en-US">
                <a:latin typeface="Times New Roman" pitchFamily="18" charset="0"/>
                <a:cs typeface="Times New Roman" pitchFamily="18" charset="0"/>
              </a:rPr>
              <a:t> </a:t>
            </a:r>
            <a:r>
              <a:rPr lang="vi-VN">
                <a:latin typeface="Times New Roman" pitchFamily="18" charset="0"/>
                <a:cs typeface="Times New Roman" pitchFamily="18" charset="0"/>
              </a:rPr>
              <a:t>của biến a lên 10 ta phải dùng lệnh sau: (int*)*p + 10; </a:t>
            </a:r>
          </a:p>
          <a:p>
            <a:pPr marL="0" indent="0" algn="just">
              <a:buNone/>
            </a:pPr>
            <a:r>
              <a:rPr lang="vi-VN">
                <a:latin typeface="Times New Roman" pitchFamily="18" charset="0"/>
                <a:cs typeface="Times New Roman" pitchFamily="18" charset="0"/>
              </a:rPr>
              <a:t>Nếu p </a:t>
            </a:r>
            <a:r>
              <a:rPr lang="en-US">
                <a:latin typeface="Times New Roman" pitchFamily="18" charset="0"/>
                <a:cs typeface="Times New Roman" pitchFamily="18" charset="0"/>
              </a:rPr>
              <a:t>đ</a:t>
            </a:r>
            <a:r>
              <a:rPr lang="vi-VN">
                <a:latin typeface="Times New Roman" pitchFamily="18" charset="0"/>
                <a:cs typeface="Times New Roman" pitchFamily="18" charset="0"/>
              </a:rPr>
              <a:t>ang 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ến biến thực f, </a:t>
            </a:r>
            <a:r>
              <a:rPr lang="en-US">
                <a:latin typeface="Times New Roman" pitchFamily="18" charset="0"/>
                <a:cs typeface="Times New Roman" pitchFamily="18" charset="0"/>
              </a:rPr>
              <a:t>đ</a:t>
            </a:r>
            <a:r>
              <a:rPr lang="vi-VN">
                <a:latin typeface="Times New Roman" pitchFamily="18" charset="0"/>
                <a:cs typeface="Times New Roman" pitchFamily="18" charset="0"/>
              </a:rPr>
              <a:t>ể tăng giá trị của</a:t>
            </a:r>
            <a:r>
              <a:rPr lang="en-US">
                <a:latin typeface="Times New Roman" pitchFamily="18" charset="0"/>
                <a:cs typeface="Times New Roman" pitchFamily="18" charset="0"/>
              </a:rPr>
              <a:t> </a:t>
            </a:r>
            <a:r>
              <a:rPr lang="vi-VN">
                <a:latin typeface="Times New Roman" pitchFamily="18" charset="0"/>
                <a:cs typeface="Times New Roman" pitchFamily="18" charset="0"/>
              </a:rPr>
              <a:t>biến f lên 10 ta </a:t>
            </a:r>
          </a:p>
          <a:p>
            <a:pPr marL="0" indent="0" algn="just">
              <a:buNone/>
            </a:pPr>
            <a:r>
              <a:rPr lang="vi-VN">
                <a:latin typeface="Times New Roman" pitchFamily="18" charset="0"/>
                <a:cs typeface="Times New Roman" pitchFamily="18" charset="0"/>
              </a:rPr>
              <a:t>phải d</a:t>
            </a:r>
            <a:r>
              <a:rPr lang="en-US">
                <a:latin typeface="Times New Roman" pitchFamily="18" charset="0"/>
                <a:cs typeface="Times New Roman" pitchFamily="18" charset="0"/>
              </a:rPr>
              <a:t>ù</a:t>
            </a:r>
            <a:r>
              <a:rPr lang="vi-VN">
                <a:latin typeface="Times New Roman" pitchFamily="18" charset="0"/>
                <a:cs typeface="Times New Roman" pitchFamily="18" charset="0"/>
              </a:rPr>
              <a:t>ng lệnh sau: (float*)*p + 10;</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6572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Con trỏ NULL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vi-VN">
                <a:latin typeface="Times New Roman" pitchFamily="18" charset="0"/>
                <a:cs typeface="Times New Roman" pitchFamily="18" charset="0"/>
              </a:rPr>
              <a:t>Một con trỏ hiện hành không 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ến một </a:t>
            </a:r>
            <a:r>
              <a:rPr lang="en-US">
                <a:latin typeface="Times New Roman" pitchFamily="18" charset="0"/>
                <a:cs typeface="Times New Roman" pitchFamily="18" charset="0"/>
              </a:rPr>
              <a:t>đ</a:t>
            </a:r>
            <a:r>
              <a:rPr lang="vi-VN">
                <a:latin typeface="Times New Roman" pitchFamily="18" charset="0"/>
                <a:cs typeface="Times New Roman" pitchFamily="18" charset="0"/>
              </a:rPr>
              <a:t>ịa chỉ bộ nhớ hợp lệ thì </a:t>
            </a:r>
          </a:p>
          <a:p>
            <a:pPr marL="0" indent="0" algn="just">
              <a:buNone/>
            </a:pPr>
            <a:r>
              <a:rPr lang="en-US">
                <a:latin typeface="Times New Roman" pitchFamily="18" charset="0"/>
                <a:cs typeface="Times New Roman" pitchFamily="18" charset="0"/>
              </a:rPr>
              <a:t>đ</a:t>
            </a:r>
            <a:r>
              <a:rPr lang="vi-VN">
                <a:latin typeface="Times New Roman" pitchFamily="18" charset="0"/>
                <a:cs typeface="Times New Roman" pitchFamily="18" charset="0"/>
              </a:rPr>
              <a:t>ược gán giá trị NULL. Bởi qui ước, con trỏ NULL là con trỏ không trỏ </a:t>
            </a:r>
            <a:r>
              <a:rPr lang="en-US">
                <a:latin typeface="Times New Roman" pitchFamily="18" charset="0"/>
                <a:cs typeface="Times New Roman" pitchFamily="18" charset="0"/>
              </a:rPr>
              <a:t>đ</a:t>
            </a:r>
            <a:r>
              <a:rPr lang="vi-VN">
                <a:latin typeface="Times New Roman" pitchFamily="18" charset="0"/>
                <a:cs typeface="Times New Roman" pitchFamily="18" charset="0"/>
              </a:rPr>
              <a:t>ến </a:t>
            </a:r>
            <a:r>
              <a:rPr lang="en-US">
                <a:latin typeface="Times New Roman" pitchFamily="18" charset="0"/>
                <a:cs typeface="Times New Roman" pitchFamily="18" charset="0"/>
              </a:rPr>
              <a:t>đ</a:t>
            </a:r>
            <a:r>
              <a:rPr lang="vi-VN">
                <a:latin typeface="Times New Roman" pitchFamily="18" charset="0"/>
                <a:cs typeface="Times New Roman" pitchFamily="18" charset="0"/>
              </a:rPr>
              <a:t>âu cả và không nên dùng. </a:t>
            </a:r>
            <a:endParaRPr lang="en-US">
              <a:latin typeface="Times New Roman" pitchFamily="18" charset="0"/>
              <a:cs typeface="Times New Roman" pitchFamily="18" charset="0"/>
            </a:endParaRPr>
          </a:p>
          <a:p>
            <a:pPr marL="0" indent="0" algn="just">
              <a:buNone/>
            </a:pPr>
            <a:r>
              <a:rPr lang="vi-VN">
                <a:latin typeface="Times New Roman" pitchFamily="18" charset="0"/>
                <a:cs typeface="Times New Roman" pitchFamily="18" charset="0"/>
              </a:rPr>
              <a:t>Nếu chương trình vô tình dùng con trỏ null như dưới</a:t>
            </a:r>
            <a:r>
              <a:rPr lang="en-US">
                <a:latin typeface="Times New Roman" pitchFamily="18" charset="0"/>
                <a:cs typeface="Times New Roman" pitchFamily="18" charset="0"/>
              </a:rPr>
              <a:t> đ</a:t>
            </a:r>
            <a:r>
              <a:rPr lang="vi-VN">
                <a:latin typeface="Times New Roman" pitchFamily="18" charset="0"/>
                <a:cs typeface="Times New Roman" pitchFamily="18" charset="0"/>
              </a:rPr>
              <a:t>ây thì sẽ </a:t>
            </a:r>
          </a:p>
          <a:p>
            <a:pPr marL="0" indent="0" algn="just">
              <a:buNone/>
            </a:pPr>
            <a:r>
              <a:rPr lang="vi-VN">
                <a:latin typeface="Times New Roman" pitchFamily="18" charset="0"/>
                <a:cs typeface="Times New Roman" pitchFamily="18" charset="0"/>
              </a:rPr>
              <a:t>nhận lỗi khi thực thi chương trình (run-time error).</a:t>
            </a:r>
            <a:endParaRPr lang="en-US">
              <a:latin typeface="Times New Roman" pitchFamily="18" charset="0"/>
              <a:cs typeface="Times New Roman" pitchFamily="18" charset="0"/>
            </a:endParaRPr>
          </a:p>
          <a:p>
            <a:pPr marL="0" indent="0" algn="just">
              <a:buNone/>
            </a:pPr>
            <a:endParaRPr lang="en-US">
              <a:latin typeface="Times New Roman" pitchFamily="18" charset="0"/>
              <a:cs typeface="Times New Roman" pitchFamily="18" charset="0"/>
            </a:endParaRPr>
          </a:p>
          <a:p>
            <a:pPr marL="0" indent="0" algn="just">
              <a:buNone/>
            </a:pPr>
            <a:r>
              <a:rPr lang="it-IT">
                <a:latin typeface="Times New Roman" pitchFamily="18" charset="0"/>
                <a:cs typeface="Times New Roman" pitchFamily="18" charset="0"/>
              </a:rPr>
              <a:t>int *p; </a:t>
            </a:r>
          </a:p>
          <a:p>
            <a:pPr marL="0" indent="0" algn="just">
              <a:buNone/>
            </a:pPr>
            <a:r>
              <a:rPr lang="it-IT">
                <a:latin typeface="Times New Roman" pitchFamily="18" charset="0"/>
                <a:cs typeface="Times New Roman" pitchFamily="18" charset="0"/>
              </a:rPr>
              <a:t>cout &lt;&lt; "Gia tri con tro p tro den la: " &lt;&lt; *p;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3659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2535</TotalTime>
  <Words>415</Words>
  <Application>Microsoft Office PowerPoint</Application>
  <PresentationFormat>Widescreen</PresentationFormat>
  <Paragraphs>56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1081</cp:revision>
  <dcterms:created xsi:type="dcterms:W3CDTF">2011-04-06T04:04:31Z</dcterms:created>
  <dcterms:modified xsi:type="dcterms:W3CDTF">2018-02-27T21:47:03Z</dcterms:modified>
</cp:coreProperties>
</file>