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81" r:id="rId4"/>
    <p:sldId id="274" r:id="rId5"/>
    <p:sldId id="275" r:id="rId6"/>
    <p:sldId id="276" r:id="rId7"/>
    <p:sldId id="277" r:id="rId8"/>
    <p:sldId id="278" r:id="rId9"/>
    <p:sldId id="27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19/02/2018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142786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113861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67917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236917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8688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250426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216307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75539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3764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133600" y="762000"/>
            <a:ext cx="84582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Khái niệm và cấu trúc của chuỗi</a:t>
            </a: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Tree>
    <p:extLst>
      <p:ext uri="{BB962C8B-B14F-4D97-AF65-F5344CB8AC3E}">
        <p14:creationId xmlns:p14="http://schemas.microsoft.com/office/powerpoint/2010/main" val="409598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Khái niệm và cấu trúc của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atin typeface="Times New Roman" pitchFamily="18" charset="0"/>
                <a:cs typeface="Times New Roman" pitchFamily="18" charset="0"/>
              </a:rPr>
              <a:t>Chuỗi là một </a:t>
            </a:r>
            <a:r>
              <a:rPr lang="en-US" b="1">
                <a:latin typeface="Times New Roman" pitchFamily="18" charset="0"/>
                <a:cs typeface="Times New Roman" pitchFamily="18" charset="0"/>
              </a:rPr>
              <a:t>mảng ký tự </a:t>
            </a:r>
            <a:r>
              <a:rPr lang="en-US">
                <a:latin typeface="Times New Roman" pitchFamily="18" charset="0"/>
                <a:cs typeface="Times New Roman" pitchFamily="18" charset="0"/>
              </a:rPr>
              <a:t>được kết thúc bằng ký tự </a:t>
            </a:r>
            <a:r>
              <a:rPr lang="en-US" b="1">
                <a:latin typeface="Times New Roman" pitchFamily="18" charset="0"/>
                <a:cs typeface="Times New Roman" pitchFamily="18" charset="0"/>
              </a:rPr>
              <a:t>null</a:t>
            </a:r>
            <a:r>
              <a:rPr lang="en-US">
                <a:latin typeface="Times New Roman" pitchFamily="18" charset="0"/>
                <a:cs typeface="Times New Roman" pitchFamily="18" charset="0"/>
              </a:rPr>
              <a:t> (‘</a:t>
            </a:r>
            <a:r>
              <a:rPr lang="en-US" b="1">
                <a:latin typeface="Times New Roman" pitchFamily="18" charset="0"/>
                <a:cs typeface="Times New Roman" pitchFamily="18" charset="0"/>
              </a:rPr>
              <a:t>\0</a:t>
            </a:r>
            <a:r>
              <a:rPr lang="en-US">
                <a:latin typeface="Times New Roman" pitchFamily="18" charset="0"/>
                <a:cs typeface="Times New Roman" pitchFamily="18" charset="0"/>
              </a:rPr>
              <a:t>’).</a:t>
            </a:r>
          </a:p>
          <a:p>
            <a:pPr algn="just"/>
            <a:r>
              <a:rPr lang="en-US">
                <a:latin typeface="Times New Roman" pitchFamily="18" charset="0"/>
                <a:cs typeface="Times New Roman" pitchFamily="18" charset="0"/>
              </a:rPr>
              <a:t>Ký tự </a:t>
            </a:r>
            <a:r>
              <a:rPr lang="en-US" b="1">
                <a:latin typeface="Times New Roman" pitchFamily="18" charset="0"/>
                <a:cs typeface="Times New Roman" pitchFamily="18" charset="0"/>
              </a:rPr>
              <a:t>null (‘\0’) </a:t>
            </a:r>
            <a:r>
              <a:rPr lang="en-US">
                <a:latin typeface="Times New Roman" pitchFamily="18" charset="0"/>
                <a:cs typeface="Times New Roman" pitchFamily="18" charset="0"/>
              </a:rPr>
              <a:t>là ký tự dùng để kết thúc Chuỗi</a:t>
            </a:r>
          </a:p>
          <a:p>
            <a:pPr algn="just"/>
            <a:r>
              <a:rPr lang="en-US" b="1">
                <a:latin typeface="Times New Roman" pitchFamily="18" charset="0"/>
                <a:cs typeface="Times New Roman" pitchFamily="18" charset="0"/>
              </a:rPr>
              <a:t>Hằng Chuỗi </a:t>
            </a:r>
            <a:r>
              <a:rPr lang="en-US">
                <a:latin typeface="Times New Roman" pitchFamily="18" charset="0"/>
                <a:cs typeface="Times New Roman" pitchFamily="18" charset="0"/>
              </a:rPr>
              <a:t>là Chuỗi được bao quanh bởi cặp </a:t>
            </a:r>
            <a:r>
              <a:rPr lang="en-US" b="1">
                <a:latin typeface="Times New Roman" pitchFamily="18" charset="0"/>
                <a:cs typeface="Times New Roman" pitchFamily="18" charset="0"/>
              </a:rPr>
              <a:t>dấu nháy đôi</a:t>
            </a:r>
            <a:r>
              <a:rPr lang="en-US">
                <a:latin typeface="Times New Roman" pitchFamily="18" charset="0"/>
                <a:cs typeface="Times New Roman" pitchFamily="18" charset="0"/>
              </a:rPr>
              <a:t>. Ví dụ: “Hello”</a:t>
            </a:r>
          </a:p>
          <a:p>
            <a:pPr algn="just"/>
            <a:r>
              <a:rPr lang="en-US">
                <a:latin typeface="Times New Roman" pitchFamily="18" charset="0"/>
                <a:cs typeface="Times New Roman" pitchFamily="18" charset="0"/>
              </a:rPr>
              <a:t>Ví dụ: để khai báo một mảng </a:t>
            </a:r>
            <a:r>
              <a:rPr lang="en-US">
                <a:solidFill>
                  <a:srgbClr val="FF0000"/>
                </a:solidFill>
                <a:latin typeface="Times New Roman" pitchFamily="18" charset="0"/>
                <a:cs typeface="Times New Roman" pitchFamily="18" charset="0"/>
              </a:rPr>
              <a:t>str</a:t>
            </a:r>
            <a:r>
              <a:rPr lang="en-US">
                <a:latin typeface="Times New Roman" pitchFamily="18" charset="0"/>
                <a:cs typeface="Times New Roman" pitchFamily="18" charset="0"/>
              </a:rPr>
              <a:t> chứa chuỗi có độ dài 20 ký tự, ta khai báo:</a:t>
            </a:r>
          </a:p>
          <a:p>
            <a:pPr marL="0" indent="0" algn="ctr">
              <a:buNone/>
            </a:pPr>
            <a:r>
              <a:rPr lang="en-US">
                <a:solidFill>
                  <a:schemeClr val="tx2"/>
                </a:solidFill>
                <a:latin typeface="Times New Roman" pitchFamily="18" charset="0"/>
                <a:cs typeface="Times New Roman" pitchFamily="18" charset="0"/>
              </a:rPr>
              <a:t>char</a:t>
            </a:r>
            <a:r>
              <a:rPr lang="en-US">
                <a:latin typeface="Times New Roman" pitchFamily="18" charset="0"/>
                <a:cs typeface="Times New Roman" pitchFamily="18" charset="0"/>
              </a:rPr>
              <a:t> str[21];</a:t>
            </a:r>
          </a:p>
          <a:p>
            <a:pPr marL="0" indent="0">
              <a:buNone/>
            </a:pPr>
            <a:r>
              <a:rPr lang="en-US">
                <a:latin typeface="Times New Roman" pitchFamily="18" charset="0"/>
                <a:cs typeface="Times New Roman" pitchFamily="18" charset="0"/>
              </a:rPr>
              <a:t>Có thể dùng Con trỏ để khải báo: char *str;</a:t>
            </a:r>
          </a:p>
        </p:txBody>
      </p:sp>
    </p:spTree>
    <p:extLst>
      <p:ext uri="{BB962C8B-B14F-4D97-AF65-F5344CB8AC3E}">
        <p14:creationId xmlns:p14="http://schemas.microsoft.com/office/powerpoint/2010/main" val="361131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Khái niệm và cấu trúc của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B2541D9E-DA7B-4D35-9D88-540731C02771}"/>
              </a:ext>
            </a:extLst>
          </p:cNvPr>
          <p:cNvPicPr>
            <a:picLocks noChangeAspect="1"/>
          </p:cNvPicPr>
          <p:nvPr/>
        </p:nvPicPr>
        <p:blipFill>
          <a:blip r:embed="rId3"/>
          <a:stretch>
            <a:fillRect/>
          </a:stretch>
        </p:blipFill>
        <p:spPr>
          <a:xfrm>
            <a:off x="990600" y="1133476"/>
            <a:ext cx="8801100" cy="3314700"/>
          </a:xfrm>
          <a:prstGeom prst="rect">
            <a:avLst/>
          </a:prstGeom>
        </p:spPr>
      </p:pic>
    </p:spTree>
    <p:extLst>
      <p:ext uri="{BB962C8B-B14F-4D97-AF65-F5344CB8AC3E}">
        <p14:creationId xmlns:p14="http://schemas.microsoft.com/office/powerpoint/2010/main" val="367211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a:latin typeface="Times New Roman" pitchFamily="18" charset="0"/>
                <a:cs typeface="Times New Roman" pitchFamily="18" charset="0"/>
              </a:rPr>
              <a:t>Có 2 cách khai báo và khởi tạo Chuỗi</a:t>
            </a:r>
          </a:p>
          <a:p>
            <a:pPr lvl="1"/>
            <a:r>
              <a:rPr lang="en-US" b="1">
                <a:latin typeface="Times New Roman" pitchFamily="18" charset="0"/>
                <a:cs typeface="Times New Roman" pitchFamily="18" charset="0"/>
              </a:rPr>
              <a:t>Cách 1</a:t>
            </a:r>
            <a:r>
              <a:rPr lang="en-US">
                <a:latin typeface="Times New Roman" pitchFamily="18" charset="0"/>
                <a:cs typeface="Times New Roman" pitchFamily="18" charset="0"/>
              </a:rPr>
              <a:t>: </a:t>
            </a:r>
            <a:r>
              <a:rPr lang="en-US" b="1">
                <a:latin typeface="Times New Roman" pitchFamily="18" charset="0"/>
                <a:cs typeface="Times New Roman" pitchFamily="18" charset="0"/>
              </a:rPr>
              <a:t>Dùng mảng một chiều</a:t>
            </a:r>
          </a:p>
          <a:p>
            <a:endParaRPr lang="en-US" b="1">
              <a:latin typeface="Times New Roman" pitchFamily="18" charset="0"/>
              <a:cs typeface="Times New Roman" pitchFamily="18" charset="0"/>
            </a:endParaRPr>
          </a:p>
          <a:p>
            <a:endParaRPr lang="en-US" b="1">
              <a:latin typeface="Times New Roman" pitchFamily="18" charset="0"/>
              <a:cs typeface="Times New Roman" pitchFamily="18" charset="0"/>
            </a:endParaRPr>
          </a:p>
          <a:p>
            <a:pPr algn="just">
              <a:buFont typeface="Wingdings" pitchFamily="2" charset="2"/>
              <a:buChar char="v"/>
            </a:pPr>
            <a:r>
              <a:rPr lang="en-US" b="1">
                <a:latin typeface="Times New Roman" pitchFamily="18" charset="0"/>
                <a:cs typeface="Times New Roman" pitchFamily="18" charset="0"/>
              </a:rPr>
              <a:t>Ví dụ</a:t>
            </a:r>
            <a:r>
              <a:rPr lang="en-US">
                <a:latin typeface="Times New Roman" pitchFamily="18" charset="0"/>
                <a:cs typeface="Times New Roman" pitchFamily="18" charset="0"/>
              </a:rPr>
              <a:t>: 	char str[12]; </a:t>
            </a:r>
          </a:p>
          <a:p>
            <a:pPr algn="just">
              <a:buFont typeface="Wingdings" pitchFamily="2" charset="2"/>
              <a:buChar char="Ø"/>
            </a:pPr>
            <a:endParaRPr lang="en-US" b="1" dirty="0">
              <a:latin typeface="Times New Roman" pitchFamily="18" charset="0"/>
              <a:cs typeface="Times New Roman" pitchFamily="18" charset="0"/>
            </a:endParaRPr>
          </a:p>
        </p:txBody>
      </p:sp>
      <p:sp>
        <p:nvSpPr>
          <p:cNvPr id="10" name="Text Box 4">
            <a:extLst>
              <a:ext uri="{FF2B5EF4-FFF2-40B4-BE49-F238E27FC236}">
                <a16:creationId xmlns:a16="http://schemas.microsoft.com/office/drawing/2014/main" id="{98ABF4B9-8013-4994-972B-CC53ED10C0B4}"/>
              </a:ext>
            </a:extLst>
          </p:cNvPr>
          <p:cNvSpPr txBox="1">
            <a:spLocks noChangeArrowheads="1"/>
          </p:cNvSpPr>
          <p:nvPr/>
        </p:nvSpPr>
        <p:spPr bwMode="auto">
          <a:xfrm>
            <a:off x="1066800" y="2286000"/>
            <a:ext cx="7467600" cy="7620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lstStyle/>
          <a:p>
            <a:pPr algn="ctr"/>
            <a:r>
              <a:rPr lang="en-US" sz="3600" b="1" dirty="0">
                <a:solidFill>
                  <a:srgbClr val="C00000"/>
                </a:solidFill>
                <a:latin typeface="Times New Roman" pitchFamily="18" charset="0"/>
                <a:cs typeface="Times New Roman" pitchFamily="18" charset="0"/>
              </a:rPr>
              <a:t>char &lt;</a:t>
            </a:r>
            <a:r>
              <a:rPr lang="en-US" sz="3600" b="1" dirty="0" err="1">
                <a:solidFill>
                  <a:srgbClr val="C00000"/>
                </a:solidFill>
                <a:latin typeface="Times New Roman" pitchFamily="18" charset="0"/>
                <a:cs typeface="Times New Roman" pitchFamily="18" charset="0"/>
              </a:rPr>
              <a:t>Tên</a:t>
            </a:r>
            <a:r>
              <a:rPr lang="en-US" sz="3600" b="1" dirty="0">
                <a:solidFill>
                  <a:srgbClr val="C00000"/>
                </a:solidFill>
                <a:latin typeface="Times New Roman" pitchFamily="18" charset="0"/>
                <a:cs typeface="Times New Roman" pitchFamily="18" charset="0"/>
              </a:rPr>
              <a:t> </a:t>
            </a:r>
            <a:r>
              <a:rPr lang="en-US" sz="3600" b="1" dirty="0" err="1">
                <a:solidFill>
                  <a:srgbClr val="C00000"/>
                </a:solidFill>
                <a:latin typeface="Times New Roman" pitchFamily="18" charset="0"/>
                <a:cs typeface="Times New Roman" pitchFamily="18" charset="0"/>
              </a:rPr>
              <a:t>biến</a:t>
            </a:r>
            <a:r>
              <a:rPr lang="en-US" sz="3600" b="1" dirty="0">
                <a:solidFill>
                  <a:srgbClr val="C00000"/>
                </a:solidFill>
                <a:latin typeface="Times New Roman" pitchFamily="18" charset="0"/>
                <a:cs typeface="Times New Roman" pitchFamily="18" charset="0"/>
              </a:rPr>
              <a:t>&gt; [</a:t>
            </a:r>
            <a:r>
              <a:rPr lang="en-US" sz="3600" b="1" dirty="0" err="1">
                <a:solidFill>
                  <a:srgbClr val="C00000"/>
                </a:solidFill>
                <a:latin typeface="Times New Roman" pitchFamily="18" charset="0"/>
                <a:cs typeface="Times New Roman" pitchFamily="18" charset="0"/>
              </a:rPr>
              <a:t>Chiều</a:t>
            </a:r>
            <a:r>
              <a:rPr lang="en-US" sz="3600" b="1" dirty="0">
                <a:solidFill>
                  <a:srgbClr val="C00000"/>
                </a:solidFill>
                <a:latin typeface="Times New Roman" pitchFamily="18" charset="0"/>
                <a:cs typeface="Times New Roman" pitchFamily="18" charset="0"/>
              </a:rPr>
              <a:t> </a:t>
            </a:r>
            <a:r>
              <a:rPr lang="en-US" sz="3600" b="1" dirty="0" err="1">
                <a:solidFill>
                  <a:srgbClr val="C00000"/>
                </a:solidFill>
                <a:latin typeface="Times New Roman" pitchFamily="18" charset="0"/>
                <a:cs typeface="Times New Roman" pitchFamily="18" charset="0"/>
              </a:rPr>
              <a:t>dài</a:t>
            </a:r>
            <a:r>
              <a:rPr lang="en-US" sz="3600" b="1" dirty="0">
                <a:solidFill>
                  <a:srgbClr val="C00000"/>
                </a:solidFill>
                <a:latin typeface="Times New Roman" pitchFamily="18" charset="0"/>
                <a:cs typeface="Times New Roman" pitchFamily="18" charset="0"/>
              </a:rPr>
              <a:t> </a:t>
            </a:r>
            <a:r>
              <a:rPr lang="en-US" sz="3600" b="1" dirty="0" err="1">
                <a:solidFill>
                  <a:srgbClr val="C00000"/>
                </a:solidFill>
                <a:latin typeface="Times New Roman" pitchFamily="18" charset="0"/>
                <a:cs typeface="Times New Roman" pitchFamily="18" charset="0"/>
              </a:rPr>
              <a:t>tối</a:t>
            </a:r>
            <a:r>
              <a:rPr lang="en-US" sz="3600" b="1" dirty="0">
                <a:solidFill>
                  <a:srgbClr val="C00000"/>
                </a:solidFill>
                <a:latin typeface="Times New Roman" pitchFamily="18" charset="0"/>
                <a:cs typeface="Times New Roman" pitchFamily="18" charset="0"/>
              </a:rPr>
              <a:t> </a:t>
            </a:r>
            <a:r>
              <a:rPr lang="en-US" sz="3600" b="1" dirty="0" err="1">
                <a:solidFill>
                  <a:srgbClr val="C00000"/>
                </a:solidFill>
                <a:latin typeface="Times New Roman" pitchFamily="18" charset="0"/>
                <a:cs typeface="Times New Roman" pitchFamily="18" charset="0"/>
              </a:rPr>
              <a:t>đa</a:t>
            </a:r>
            <a:r>
              <a:rPr lang="en-US" sz="3600" b="1" dirty="0">
                <a:solidFill>
                  <a:srgbClr val="C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67741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b="1">
                <a:latin typeface="Times New Roman" pitchFamily="18" charset="0"/>
                <a:cs typeface="Times New Roman" pitchFamily="18" charset="0"/>
              </a:rPr>
              <a:t>Ví dụ</a:t>
            </a:r>
            <a:r>
              <a:rPr lang="en-US">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char</a:t>
            </a:r>
            <a:r>
              <a:rPr lang="en-US">
                <a:latin typeface="Times New Roman" pitchFamily="18" charset="0"/>
                <a:cs typeface="Times New Roman" pitchFamily="18" charset="0"/>
              </a:rPr>
              <a:t> str[25]; </a:t>
            </a:r>
          </a:p>
          <a:p>
            <a:pPr algn="just">
              <a:buFont typeface="Wingdings" pitchFamily="2" charset="2"/>
              <a:buChar char="Ø"/>
            </a:pPr>
            <a:r>
              <a:rPr lang="en-US">
                <a:latin typeface="Times New Roman" pitchFamily="18" charset="0"/>
                <a:cs typeface="Times New Roman" pitchFamily="18" charset="0"/>
              </a:rPr>
              <a:t>	Ý nghĩa khai báo một mảng kiểu ký tự tên là str có 25 phần tử ( như vậy tối đa ta có thể nhập 24 ký tự vì phần tử thứ 25 đã chứa ký tự kết thúc chuỗi </a:t>
            </a:r>
            <a:r>
              <a:rPr lang="en-US">
                <a:solidFill>
                  <a:srgbClr val="FF0000"/>
                </a:solidFill>
                <a:latin typeface="Times New Roman" pitchFamily="18" charset="0"/>
                <a:cs typeface="Times New Roman" pitchFamily="18" charset="0"/>
              </a:rPr>
              <a:t>‘\0’.</a:t>
            </a:r>
          </a:p>
          <a:p>
            <a:pPr algn="just">
              <a:buFont typeface="Wingdings" pitchFamily="2" charset="2"/>
              <a:buChar char="Ø"/>
            </a:pPr>
            <a:r>
              <a:rPr lang="en-US" i="1" u="sng">
                <a:solidFill>
                  <a:srgbClr val="FF0000"/>
                </a:solidFill>
                <a:latin typeface="Times New Roman" pitchFamily="18" charset="0"/>
                <a:cs typeface="Times New Roman" pitchFamily="18" charset="0"/>
              </a:rPr>
              <a:t>Lưu ý:</a:t>
            </a:r>
            <a:r>
              <a:rPr lang="en-US">
                <a:latin typeface="Times New Roman" pitchFamily="18" charset="0"/>
                <a:cs typeface="Times New Roman" pitchFamily="18" charset="0"/>
              </a:rPr>
              <a:t> Chuỗi ký tự được kết thúc bằng ký tự </a:t>
            </a:r>
            <a:r>
              <a:rPr lang="en-US">
                <a:solidFill>
                  <a:srgbClr val="FF0000"/>
                </a:solidFill>
                <a:latin typeface="Times New Roman" pitchFamily="18" charset="0"/>
                <a:cs typeface="Times New Roman" pitchFamily="18" charset="0"/>
              </a:rPr>
              <a:t>‘\0’. </a:t>
            </a:r>
            <a:r>
              <a:rPr lang="en-US">
                <a:latin typeface="Times New Roman" pitchFamily="18" charset="0"/>
                <a:cs typeface="Times New Roman" pitchFamily="18" charset="0"/>
              </a:rPr>
              <a:t>Do đó khi khai báo độ dài của chuỗi luôn luôn khai báo dư 1 phần tử để chứa ký tự </a:t>
            </a:r>
            <a:r>
              <a:rPr lang="en-US">
                <a:solidFill>
                  <a:srgbClr val="FF0000"/>
                </a:solidFill>
                <a:latin typeface="Times New Roman" pitchFamily="18" charset="0"/>
                <a:cs typeface="Times New Roman" pitchFamily="18" charset="0"/>
              </a:rPr>
              <a:t>‘\0’.</a:t>
            </a:r>
          </a:p>
          <a:p>
            <a:pPr algn="just">
              <a:buFont typeface="Wingdings" pitchFamily="2" charset="2"/>
              <a:buChar char="Ø"/>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2407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New Roman" pitchFamily="18" charset="0"/>
              <a:buChar char="−"/>
            </a:pPr>
            <a:r>
              <a:rPr lang="en-US" b="1">
                <a:latin typeface="Times New Roman" pitchFamily="18" charset="0"/>
                <a:cs typeface="Times New Roman" pitchFamily="18" charset="0"/>
              </a:rPr>
              <a:t>Cách 2: Dùng con trỏ</a:t>
            </a:r>
          </a:p>
          <a:p>
            <a:pPr>
              <a:buNone/>
            </a:pPr>
            <a:r>
              <a:rPr lang="en-US">
                <a:latin typeface="Times New Roman" pitchFamily="18" charset="0"/>
                <a:cs typeface="Times New Roman" pitchFamily="18" charset="0"/>
              </a:rPr>
              <a:t> </a:t>
            </a:r>
          </a:p>
          <a:p>
            <a:endParaRPr lang="en-US">
              <a:latin typeface="Times New Roman" pitchFamily="18" charset="0"/>
              <a:cs typeface="Times New Roman" pitchFamily="18" charset="0"/>
            </a:endParaRPr>
          </a:p>
          <a:p>
            <a:pPr marL="0" indent="0"/>
            <a:r>
              <a:rPr lang="en-US" b="1" i="1">
                <a:latin typeface="Times New Roman" pitchFamily="18" charset="0"/>
                <a:cs typeface="Times New Roman" pitchFamily="18" charset="0"/>
              </a:rPr>
              <a:t>Ví dụ:</a:t>
            </a:r>
            <a:r>
              <a:rPr lang="en-US">
                <a:latin typeface="Times New Roman" pitchFamily="18" charset="0"/>
                <a:cs typeface="Times New Roman" pitchFamily="18" charset="0"/>
              </a:rPr>
              <a:t>  	</a:t>
            </a:r>
            <a:r>
              <a:rPr lang="en-US">
                <a:solidFill>
                  <a:srgbClr val="0070C0"/>
                </a:solidFill>
                <a:latin typeface="Times New Roman" pitchFamily="18" charset="0"/>
                <a:cs typeface="Times New Roman" pitchFamily="18" charset="0"/>
              </a:rPr>
              <a:t>char</a:t>
            </a:r>
            <a:r>
              <a:rPr lang="en-US">
                <a:latin typeface="Times New Roman" pitchFamily="18" charset="0"/>
                <a:cs typeface="Times New Roman" pitchFamily="18" charset="0"/>
              </a:rPr>
              <a:t> *</a:t>
            </a:r>
            <a:r>
              <a:rPr lang="en-US">
                <a:solidFill>
                  <a:srgbClr val="FF0000"/>
                </a:solidFill>
                <a:latin typeface="Times New Roman" pitchFamily="18" charset="0"/>
                <a:cs typeface="Times New Roman" pitchFamily="18" charset="0"/>
              </a:rPr>
              <a:t>str</a:t>
            </a:r>
            <a:r>
              <a:rPr lang="en-US">
                <a:latin typeface="Times New Roman" pitchFamily="18" charset="0"/>
                <a:cs typeface="Times New Roman" pitchFamily="18" charset="0"/>
              </a:rPr>
              <a:t>; </a:t>
            </a:r>
          </a:p>
          <a:p>
            <a:pPr marL="978408" lvl="2" indent="-457200" algn="just">
              <a:buFont typeface="Wingdings" pitchFamily="2" charset="2"/>
              <a:buChar char="§"/>
            </a:pPr>
            <a:r>
              <a:rPr lang="en-US" sz="3200">
                <a:latin typeface="Times New Roman" pitchFamily="18" charset="0"/>
                <a:cs typeface="Times New Roman" pitchFamily="18" charset="0"/>
              </a:rPr>
              <a:t>Trong khai báo này, bộ nhớ sẽ dành 2 byte để lưu trữ địa chỉ của biến con trỏ </a:t>
            </a:r>
            <a:r>
              <a:rPr lang="en-US" sz="3200">
                <a:solidFill>
                  <a:srgbClr val="FF0000"/>
                </a:solidFill>
                <a:latin typeface="Times New Roman" pitchFamily="18" charset="0"/>
                <a:cs typeface="Times New Roman" pitchFamily="18" charset="0"/>
              </a:rPr>
              <a:t>str</a:t>
            </a:r>
            <a:r>
              <a:rPr lang="en-US" sz="3200">
                <a:latin typeface="Times New Roman" pitchFamily="18" charset="0"/>
                <a:cs typeface="Times New Roman" pitchFamily="18" charset="0"/>
              </a:rPr>
              <a:t> đang chỉ đến, chưa cung cấp nơi để lưu trữ dữ liệu. </a:t>
            </a:r>
          </a:p>
          <a:p>
            <a:endParaRPr lang="en-US" dirty="0">
              <a:latin typeface="Times New Roman" pitchFamily="18" charset="0"/>
              <a:cs typeface="Times New Roman" pitchFamily="18" charset="0"/>
            </a:endParaRPr>
          </a:p>
        </p:txBody>
      </p:sp>
      <p:sp>
        <p:nvSpPr>
          <p:cNvPr id="10" name="Text Box 4">
            <a:extLst>
              <a:ext uri="{FF2B5EF4-FFF2-40B4-BE49-F238E27FC236}">
                <a16:creationId xmlns:a16="http://schemas.microsoft.com/office/drawing/2014/main" id="{ABFC892F-8334-497B-847C-D3D119779E99}"/>
              </a:ext>
            </a:extLst>
          </p:cNvPr>
          <p:cNvSpPr txBox="1">
            <a:spLocks noChangeArrowheads="1"/>
          </p:cNvSpPr>
          <p:nvPr/>
        </p:nvSpPr>
        <p:spPr bwMode="auto">
          <a:xfrm>
            <a:off x="1793804" y="1965960"/>
            <a:ext cx="5105400" cy="6858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ctr"/>
            <a:r>
              <a:rPr lang="en-US" sz="3600" b="1" dirty="0">
                <a:solidFill>
                  <a:srgbClr val="A50021"/>
                </a:solidFill>
                <a:latin typeface="Times New Roman" pitchFamily="18" charset="0"/>
                <a:cs typeface="Times New Roman" pitchFamily="18" charset="0"/>
              </a:rPr>
              <a:t>char </a:t>
            </a:r>
            <a:r>
              <a:rPr lang="en-US" sz="4000" b="1" dirty="0">
                <a:solidFill>
                  <a:srgbClr val="A50021"/>
                </a:solidFill>
                <a:latin typeface="Times New Roman" pitchFamily="18" charset="0"/>
                <a:cs typeface="Times New Roman" pitchFamily="18" charset="0"/>
              </a:rPr>
              <a:t>*</a:t>
            </a:r>
            <a:r>
              <a:rPr lang="en-US" sz="3600" b="1" dirty="0">
                <a:solidFill>
                  <a:srgbClr val="A50021"/>
                </a:solidFill>
                <a:latin typeface="Times New Roman" pitchFamily="18" charset="0"/>
                <a:cs typeface="Times New Roman" pitchFamily="18" charset="0"/>
              </a:rPr>
              <a:t>&lt;</a:t>
            </a:r>
            <a:r>
              <a:rPr lang="en-US" sz="3600" b="1" dirty="0" err="1">
                <a:solidFill>
                  <a:srgbClr val="A50021"/>
                </a:solidFill>
                <a:latin typeface="Times New Roman" pitchFamily="18" charset="0"/>
                <a:cs typeface="Times New Roman" pitchFamily="18" charset="0"/>
              </a:rPr>
              <a:t>Tên</a:t>
            </a:r>
            <a:r>
              <a:rPr lang="en-US" sz="3600" b="1" dirty="0">
                <a:solidFill>
                  <a:srgbClr val="A50021"/>
                </a:solidFill>
                <a:latin typeface="Times New Roman" pitchFamily="18" charset="0"/>
                <a:cs typeface="Times New Roman" pitchFamily="18" charset="0"/>
              </a:rPr>
              <a:t> </a:t>
            </a:r>
            <a:r>
              <a:rPr lang="en-US" sz="3600" b="1" dirty="0" err="1">
                <a:solidFill>
                  <a:srgbClr val="A50021"/>
                </a:solidFill>
                <a:latin typeface="Times New Roman" pitchFamily="18" charset="0"/>
                <a:cs typeface="Times New Roman" pitchFamily="18" charset="0"/>
              </a:rPr>
              <a:t>biến</a:t>
            </a:r>
            <a:r>
              <a:rPr lang="en-US" sz="3600" b="1" dirty="0">
                <a:solidFill>
                  <a:srgbClr val="A50021"/>
                </a:solidFill>
                <a:latin typeface="Times New Roman" pitchFamily="18" charset="0"/>
                <a:cs typeface="Times New Roman" pitchFamily="18" charset="0"/>
              </a:rPr>
              <a:t>&gt;</a:t>
            </a:r>
            <a:endParaRPr lang="en-US" sz="36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64841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Times New Roman" pitchFamily="18" charset="0"/>
              <a:buChar char="−"/>
            </a:pPr>
            <a:r>
              <a:rPr lang="en-US" b="1">
                <a:latin typeface="Times New Roman" pitchFamily="18" charset="0"/>
                <a:cs typeface="Times New Roman" pitchFamily="18" charset="0"/>
              </a:rPr>
              <a:t>Cách 2: Dùng con trỏ</a:t>
            </a:r>
          </a:p>
          <a:p>
            <a:pPr marL="571500" indent="-571500" algn="just">
              <a:buFont typeface="Wingdings" pitchFamily="2" charset="2"/>
              <a:buChar char="v"/>
            </a:pPr>
            <a:r>
              <a:rPr lang="vi-VN" sz="3600">
                <a:latin typeface="Times New Roman" pitchFamily="18" charset="0"/>
                <a:cs typeface="Times New Roman" pitchFamily="18" charset="0"/>
              </a:rPr>
              <a:t>Trước khi sử dụng phải dùng từ khóa </a:t>
            </a:r>
            <a:r>
              <a:rPr lang="vi-VN" sz="3600" b="1">
                <a:solidFill>
                  <a:srgbClr val="FF0000"/>
                </a:solidFill>
                <a:latin typeface="Times New Roman" pitchFamily="18" charset="0"/>
                <a:cs typeface="Times New Roman" pitchFamily="18" charset="0"/>
              </a:rPr>
              <a:t>new</a:t>
            </a:r>
            <a:r>
              <a:rPr lang="en-US" sz="3600">
                <a:latin typeface="Times New Roman" pitchFamily="18" charset="0"/>
                <a:cs typeface="Times New Roman" pitchFamily="18" charset="0"/>
              </a:rPr>
              <a:t> </a:t>
            </a:r>
            <a:r>
              <a:rPr lang="vi-VN" sz="3600">
                <a:latin typeface="Times New Roman" pitchFamily="18" charset="0"/>
                <a:cs typeface="Times New Roman" pitchFamily="18" charset="0"/>
              </a:rPr>
              <a:t>để cấp phát vùng nhớ</a:t>
            </a:r>
            <a:r>
              <a:rPr lang="en-US" sz="3600">
                <a:latin typeface="Times New Roman" pitchFamily="18" charset="0"/>
                <a:cs typeface="Times New Roman" pitchFamily="18" charset="0"/>
              </a:rPr>
              <a:t>.</a:t>
            </a:r>
          </a:p>
          <a:p>
            <a:pPr algn="just"/>
            <a:r>
              <a:rPr lang="vi-VN" sz="3600">
                <a:latin typeface="Times New Roman" pitchFamily="18" charset="0"/>
                <a:cs typeface="Times New Roman" pitchFamily="18" charset="0"/>
              </a:rPr>
              <a:t>Ví dụ:</a:t>
            </a:r>
          </a:p>
          <a:p>
            <a:pPr lvl="1" algn="just"/>
            <a:r>
              <a:rPr lang="vi-VN" sz="3600">
                <a:solidFill>
                  <a:srgbClr val="0070C0"/>
                </a:solidFill>
                <a:latin typeface="Times New Roman" pitchFamily="18" charset="0"/>
                <a:cs typeface="Times New Roman" pitchFamily="18" charset="0"/>
              </a:rPr>
              <a:t>char</a:t>
            </a:r>
            <a:r>
              <a:rPr lang="vi-VN" sz="3600">
                <a:latin typeface="Times New Roman" pitchFamily="18" charset="0"/>
                <a:cs typeface="Times New Roman" pitchFamily="18" charset="0"/>
              </a:rPr>
              <a:t> *str;</a:t>
            </a:r>
          </a:p>
          <a:p>
            <a:pPr lvl="1" algn="just"/>
            <a:r>
              <a:rPr lang="vi-VN" sz="3600">
                <a:latin typeface="Times New Roman" pitchFamily="18" charset="0"/>
                <a:cs typeface="Times New Roman" pitchFamily="18" charset="0"/>
              </a:rPr>
              <a:t>str = </a:t>
            </a:r>
            <a:r>
              <a:rPr lang="vi-VN" sz="3600">
                <a:solidFill>
                  <a:srgbClr val="FF0000"/>
                </a:solidFill>
                <a:latin typeface="Times New Roman" pitchFamily="18" charset="0"/>
                <a:cs typeface="Times New Roman" pitchFamily="18" charset="0"/>
              </a:rPr>
              <a:t>new</a:t>
            </a:r>
            <a:r>
              <a:rPr lang="vi-VN" sz="3600">
                <a:latin typeface="Times New Roman" pitchFamily="18" charset="0"/>
                <a:cs typeface="Times New Roman" pitchFamily="18" charset="0"/>
              </a:rPr>
              <a:t> char[51];//Cấp phát 51 ký tự</a:t>
            </a:r>
            <a:endParaRPr lang="en-US" sz="3600">
              <a:latin typeface="Times New Roman" pitchFamily="18" charset="0"/>
              <a:cs typeface="Times New Roman" pitchFamily="18" charset="0"/>
            </a:endParaRPr>
          </a:p>
        </p:txBody>
      </p:sp>
    </p:spTree>
    <p:extLst>
      <p:ext uri="{BB962C8B-B14F-4D97-AF65-F5344CB8AC3E}">
        <p14:creationId xmlns:p14="http://schemas.microsoft.com/office/powerpoint/2010/main" val="19713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a:latin typeface="Times New Roman" pitchFamily="18" charset="0"/>
                <a:cs typeface="Times New Roman" pitchFamily="18" charset="0"/>
              </a:rPr>
              <a:t>Chuỗi ký tự giống như mảng do đó để khởi tạo một Chuỗi ký tự với những giá trị xác định ta có thể thực hiện tương tự như với mảng. </a:t>
            </a:r>
          </a:p>
          <a:p>
            <a:pPr algn="just"/>
            <a:endParaRPr lang="en-US">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0" name="Text Box 4">
            <a:extLst>
              <a:ext uri="{FF2B5EF4-FFF2-40B4-BE49-F238E27FC236}">
                <a16:creationId xmlns:a16="http://schemas.microsoft.com/office/drawing/2014/main" id="{4F8809DF-5E11-4A87-982A-6CA5B9AE370A}"/>
              </a:ext>
            </a:extLst>
          </p:cNvPr>
          <p:cNvSpPr txBox="1">
            <a:spLocks noChangeArrowheads="1"/>
          </p:cNvSpPr>
          <p:nvPr/>
        </p:nvSpPr>
        <p:spPr bwMode="auto">
          <a:xfrm>
            <a:off x="2095500" y="2743200"/>
            <a:ext cx="7543800" cy="6858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lgn="ctr"/>
            <a:r>
              <a:rPr lang="en-US" sz="3600" b="1" dirty="0">
                <a:solidFill>
                  <a:srgbClr val="A50021"/>
                </a:solidFill>
                <a:latin typeface="Times New Roman" pitchFamily="18" charset="0"/>
                <a:cs typeface="Times New Roman" pitchFamily="18" charset="0"/>
              </a:rPr>
              <a:t>char &lt;</a:t>
            </a:r>
            <a:r>
              <a:rPr lang="en-US" sz="3600" b="1" dirty="0" err="1">
                <a:solidFill>
                  <a:srgbClr val="A50021"/>
                </a:solidFill>
                <a:latin typeface="Times New Roman" pitchFamily="18" charset="0"/>
                <a:cs typeface="Times New Roman" pitchFamily="18" charset="0"/>
              </a:rPr>
              <a:t>Biến</a:t>
            </a:r>
            <a:r>
              <a:rPr lang="en-US" sz="3600" b="1" dirty="0">
                <a:solidFill>
                  <a:srgbClr val="A50021"/>
                </a:solidFill>
                <a:latin typeface="Times New Roman" pitchFamily="18" charset="0"/>
                <a:cs typeface="Times New Roman" pitchFamily="18" charset="0"/>
              </a:rPr>
              <a:t>&gt;[ ]=&lt;”</a:t>
            </a:r>
            <a:r>
              <a:rPr lang="en-US" sz="3600" b="1" err="1">
                <a:solidFill>
                  <a:srgbClr val="A50021"/>
                </a:solidFill>
                <a:latin typeface="Times New Roman" pitchFamily="18" charset="0"/>
                <a:cs typeface="Times New Roman" pitchFamily="18" charset="0"/>
              </a:rPr>
              <a:t>Hằng</a:t>
            </a:r>
            <a:r>
              <a:rPr lang="en-US" sz="3600" b="1">
                <a:solidFill>
                  <a:srgbClr val="A50021"/>
                </a:solidFill>
                <a:latin typeface="Times New Roman" pitchFamily="18" charset="0"/>
                <a:cs typeface="Times New Roman" pitchFamily="18" charset="0"/>
              </a:rPr>
              <a:t> Chuỗi </a:t>
            </a:r>
            <a:r>
              <a:rPr lang="en-US" sz="3600" b="1" dirty="0">
                <a:solidFill>
                  <a:srgbClr val="A50021"/>
                </a:solidFill>
                <a:latin typeface="Times New Roman" pitchFamily="18" charset="0"/>
                <a:cs typeface="Times New Roman" pitchFamily="18" charset="0"/>
              </a:rPr>
              <a:t>”&gt;</a:t>
            </a:r>
            <a:endParaRPr lang="en-US" sz="36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36890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Times New Roman" pitchFamily="18" charset="0"/>
                  <a:cs typeface="Times New Roman" pitchFamily="18" charset="0"/>
                </a:rPr>
                <a:t>Cách khai báo và khởi tạo chuỗi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b="1" i="1" u="sng">
                <a:solidFill>
                  <a:srgbClr val="FF0000"/>
                </a:solidFill>
                <a:latin typeface="Times New Roman" pitchFamily="18" charset="0"/>
                <a:cs typeface="Times New Roman" pitchFamily="18" charset="0"/>
              </a:rPr>
              <a:t>Ví dụ:</a:t>
            </a:r>
          </a:p>
          <a:p>
            <a:pPr marL="1143000" lvl="4">
              <a:buNone/>
            </a:pPr>
            <a:r>
              <a:rPr lang="en-US" sz="3200">
                <a:solidFill>
                  <a:srgbClr val="0070C0"/>
                </a:solidFill>
                <a:latin typeface="Times New Roman" pitchFamily="18" charset="0"/>
                <a:cs typeface="Times New Roman" pitchFamily="18" charset="0"/>
              </a:rPr>
              <a:t>char</a:t>
            </a:r>
            <a:r>
              <a:rPr lang="en-US" sz="3200">
                <a:latin typeface="Times New Roman" pitchFamily="18" charset="0"/>
                <a:cs typeface="Times New Roman" pitchFamily="18" charset="0"/>
              </a:rPr>
              <a:t> str[] = {‘H’, ’e’, ’l’, ’l’, ’o’, ’\0’};</a:t>
            </a:r>
          </a:p>
          <a:p>
            <a:pPr marL="1143000" lvl="4">
              <a:buNone/>
            </a:pPr>
            <a:r>
              <a:rPr lang="en-US" sz="3200">
                <a:solidFill>
                  <a:srgbClr val="0070C0"/>
                </a:solidFill>
                <a:latin typeface="Times New Roman" pitchFamily="18" charset="0"/>
                <a:cs typeface="Times New Roman" pitchFamily="18" charset="0"/>
              </a:rPr>
              <a:t>char</a:t>
            </a:r>
            <a:r>
              <a:rPr lang="en-US" sz="3200">
                <a:latin typeface="Times New Roman" pitchFamily="18" charset="0"/>
                <a:cs typeface="Times New Roman" pitchFamily="18" charset="0"/>
              </a:rPr>
              <a:t> str[] = “Hello”;</a:t>
            </a:r>
          </a:p>
          <a:p>
            <a:pPr marL="1143000" lvl="4">
              <a:buNone/>
            </a:pPr>
            <a:r>
              <a:rPr lang="en-US" sz="3200">
                <a:solidFill>
                  <a:srgbClr val="0070C0"/>
                </a:solidFill>
                <a:latin typeface="Times New Roman" pitchFamily="18" charset="0"/>
                <a:cs typeface="Times New Roman" pitchFamily="18" charset="0"/>
              </a:rPr>
              <a:t>char</a:t>
            </a:r>
            <a:r>
              <a:rPr lang="en-US" sz="3200">
                <a:latin typeface="Times New Roman" pitchFamily="18" charset="0"/>
                <a:cs typeface="Times New Roman" pitchFamily="18" charset="0"/>
              </a:rPr>
              <a:t> *str = “Hello”;</a:t>
            </a:r>
          </a:p>
          <a:p>
            <a:pPr lvl="4">
              <a:buNone/>
            </a:pPr>
            <a:endParaRPr lang="en-US" sz="3200" dirty="0">
              <a:latin typeface="Times New Roman" pitchFamily="18" charset="0"/>
              <a:cs typeface="Times New Roman" pitchFamily="18" charset="0"/>
            </a:endParaRPr>
          </a:p>
        </p:txBody>
      </p:sp>
      <p:pic>
        <p:nvPicPr>
          <p:cNvPr id="11" name="Picture 24">
            <a:extLst>
              <a:ext uri="{FF2B5EF4-FFF2-40B4-BE49-F238E27FC236}">
                <a16:creationId xmlns:a16="http://schemas.microsoft.com/office/drawing/2014/main" id="{302627BA-24AC-4EE6-A776-8C4833D7E7B7}"/>
              </a:ext>
            </a:extLst>
          </p:cNvPr>
          <p:cNvPicPr>
            <a:picLocks noChangeAspect="1" noChangeArrowheads="1"/>
          </p:cNvPicPr>
          <p:nvPr/>
        </p:nvPicPr>
        <p:blipFill>
          <a:blip r:embed="rId3"/>
          <a:srcRect/>
          <a:stretch>
            <a:fillRect/>
          </a:stretch>
        </p:blipFill>
        <p:spPr bwMode="auto">
          <a:xfrm>
            <a:off x="2121452" y="3700462"/>
            <a:ext cx="7315200" cy="1219200"/>
          </a:xfrm>
          <a:prstGeom prst="rect">
            <a:avLst/>
          </a:prstGeom>
          <a:noFill/>
          <a:ln w="9525">
            <a:noFill/>
            <a:miter lim="800000"/>
            <a:headEnd/>
            <a:tailEnd/>
          </a:ln>
          <a:effectLst/>
        </p:spPr>
      </p:pic>
    </p:spTree>
    <p:extLst>
      <p:ext uri="{BB962C8B-B14F-4D97-AF65-F5344CB8AC3E}">
        <p14:creationId xmlns:p14="http://schemas.microsoft.com/office/powerpoint/2010/main" val="302279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2697</TotalTime>
  <Words>348</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1168</cp:revision>
  <dcterms:created xsi:type="dcterms:W3CDTF">2011-04-06T04:04:31Z</dcterms:created>
  <dcterms:modified xsi:type="dcterms:W3CDTF">2018-02-18T18:12:27Z</dcterms:modified>
</cp:coreProperties>
</file>