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4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01/03/2018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33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04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33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23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08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51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8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133600" y="762000"/>
            <a:ext cx="84582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Khái niệm về tập 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Vì sao phải l</a:t>
              </a:r>
              <a:r>
                <a:rPr lang="vi-VN" sz="2800" b="1">
                  <a:latin typeface="Times New Roman" pitchFamily="18" charset="0"/>
                  <a:cs typeface="Times New Roman" pitchFamily="18" charset="0"/>
                </a:rPr>
                <a:t>ư</a:t>
              </a:r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u tập tin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/>
              <a:t>Trang </a:t>
            </a:r>
            <a:fld id="{99166BD8-DA3C-4BE0-9C00-AA0485D1F6DE}" type="slidenum">
              <a:rPr lang="en-US" sz="2800" smtClean="0"/>
              <a:pPr/>
              <a:t>2</a:t>
            </a:fld>
            <a:endParaRPr lang="en-US" sz="280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v"/>
            </a:pPr>
            <a:r>
              <a:rPr lang="vi-VN">
                <a:solidFill>
                  <a:srgbClr val="002060"/>
                </a:solidFill>
                <a:latin typeface="Cambria" panose="02040503050406030204" pitchFamily="18" charset="0"/>
              </a:rPr>
              <a:t>Vì sao phải lưu tập tin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vi-VN">
                <a:solidFill>
                  <a:srgbClr val="002060"/>
                </a:solidFill>
                <a:latin typeface="Cambria" panose="02040503050406030204" pitchFamily="18" charset="0"/>
              </a:rPr>
              <a:t>Các loại tập tin lưu trữ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Các hàm t</a:t>
            </a:r>
            <a:r>
              <a:rPr lang="vi-VN">
                <a:solidFill>
                  <a:srgbClr val="002060"/>
                </a:solidFill>
                <a:latin typeface="Cambria" panose="02040503050406030204" pitchFamily="18" charset="0"/>
              </a:rPr>
              <a:t>ư</a:t>
            </a: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ơng tác file</a:t>
            </a:r>
          </a:p>
        </p:txBody>
      </p:sp>
    </p:spTree>
    <p:extLst>
      <p:ext uri="{BB962C8B-B14F-4D97-AF65-F5344CB8AC3E}">
        <p14:creationId xmlns:p14="http://schemas.microsoft.com/office/powerpoint/2010/main" val="367741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Vì sao phải l</a:t>
              </a:r>
              <a:r>
                <a:rPr lang="vi-VN" sz="2800" b="1">
                  <a:latin typeface="Times New Roman" pitchFamily="18" charset="0"/>
                  <a:cs typeface="Times New Roman" pitchFamily="18" charset="0"/>
                </a:rPr>
                <a:t>ư</a:t>
              </a:r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u tập tin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/>
              <a:t>Trang </a:t>
            </a:r>
            <a:fld id="{99166BD8-DA3C-4BE0-9C00-AA0485D1F6DE}" type="slidenum">
              <a:rPr lang="en-US" sz="2800" smtClean="0"/>
              <a:pPr/>
              <a:t>3</a:t>
            </a:fld>
            <a:endParaRPr lang="en-US" sz="280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Các dữ liệu ta đang thao tác là trên thanh RAM</a:t>
            </a: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mất dữ liệu khi tắt phần mềm, tắt máy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Nên cần phải lưu trữ vào thiết bị lưu trữ vĩnh cửu rồi nạp trở lại bộ nhớ.</a:t>
            </a:r>
            <a:endParaRPr lang="vi-VN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812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Vì sao phải l</a:t>
              </a:r>
              <a:r>
                <a:rPr lang="vi-VN" sz="2800" b="1">
                  <a:latin typeface="Times New Roman" pitchFamily="18" charset="0"/>
                  <a:cs typeface="Times New Roman" pitchFamily="18" charset="0"/>
                </a:rPr>
                <a:t>ư</a:t>
              </a:r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u tập tin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/>
              <a:t>Trang </a:t>
            </a:r>
            <a:fld id="{99166BD8-DA3C-4BE0-9C00-AA0485D1F6DE}" type="slidenum">
              <a:rPr lang="en-US" sz="2800" smtClean="0"/>
              <a:pPr/>
              <a:t>4</a:t>
            </a:fld>
            <a:endParaRPr lang="en-US" sz="280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vi-VN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4" descr="Image result for laptop">
            <a:extLst>
              <a:ext uri="{FF2B5EF4-FFF2-40B4-BE49-F238E27FC236}">
                <a16:creationId xmlns:a16="http://schemas.microsoft.com/office/drawing/2014/main" id="{597BE8E4-565B-491B-B63E-E7DFBC9F6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0" y="2955631"/>
            <a:ext cx="2281205" cy="157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RAM">
            <a:extLst>
              <a:ext uri="{FF2B5EF4-FFF2-40B4-BE49-F238E27FC236}">
                <a16:creationId xmlns:a16="http://schemas.microsoft.com/office/drawing/2014/main" id="{39C3764C-828C-4C7F-B20A-5A1684D83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083" y="1431630"/>
            <a:ext cx="1524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Image result for HDD">
            <a:extLst>
              <a:ext uri="{FF2B5EF4-FFF2-40B4-BE49-F238E27FC236}">
                <a16:creationId xmlns:a16="http://schemas.microsoft.com/office/drawing/2014/main" id="{A8E40DB3-2A08-4AD8-9972-41E2361FD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9" y="4022430"/>
            <a:ext cx="2234084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ular Callout 7">
            <a:extLst>
              <a:ext uri="{FF2B5EF4-FFF2-40B4-BE49-F238E27FC236}">
                <a16:creationId xmlns:a16="http://schemas.microsoft.com/office/drawing/2014/main" id="{42E87ECF-B86E-42DD-BF92-B40A8CF9F662}"/>
              </a:ext>
            </a:extLst>
          </p:cNvPr>
          <p:cNvSpPr/>
          <p:nvPr/>
        </p:nvSpPr>
        <p:spPr>
          <a:xfrm>
            <a:off x="7010400" y="990600"/>
            <a:ext cx="1798605" cy="1507830"/>
          </a:xfrm>
          <a:prstGeom prst="wedgeRectCallout">
            <a:avLst>
              <a:gd name="adj1" fmla="val -105737"/>
              <a:gd name="adj2" fmla="val -1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Dữ liệu trong phần mềm mà  ta đang thao tác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129E7B-9F14-497B-90DA-D683F9F28BC7}"/>
              </a:ext>
            </a:extLst>
          </p:cNvPr>
          <p:cNvCxnSpPr/>
          <p:nvPr/>
        </p:nvCxnSpPr>
        <p:spPr>
          <a:xfrm flipH="1" flipV="1">
            <a:off x="6248819" y="2574630"/>
            <a:ext cx="990180" cy="1447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49FCBD-4905-430C-A196-09F0DD72DACF}"/>
              </a:ext>
            </a:extLst>
          </p:cNvPr>
          <p:cNvCxnSpPr/>
          <p:nvPr/>
        </p:nvCxnSpPr>
        <p:spPr>
          <a:xfrm flipH="1">
            <a:off x="4678815" y="4466891"/>
            <a:ext cx="234407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D06EB10-FA1F-4D33-A52A-F26DAAB0C55A}"/>
              </a:ext>
            </a:extLst>
          </p:cNvPr>
          <p:cNvSpPr txBox="1"/>
          <p:nvPr/>
        </p:nvSpPr>
        <p:spPr>
          <a:xfrm>
            <a:off x="3446671" y="1431630"/>
            <a:ext cx="14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Bộ nhớ trong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DB687A-E2F5-4F7A-8B00-1A9D283882BB}"/>
              </a:ext>
            </a:extLst>
          </p:cNvPr>
          <p:cNvSpPr txBox="1"/>
          <p:nvPr/>
        </p:nvSpPr>
        <p:spPr>
          <a:xfrm>
            <a:off x="3446670" y="355832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Bộ nhớ ngoài</a:t>
            </a:r>
          </a:p>
        </p:txBody>
      </p:sp>
      <p:sp>
        <p:nvSpPr>
          <p:cNvPr id="20" name="Freeform 13">
            <a:extLst>
              <a:ext uri="{FF2B5EF4-FFF2-40B4-BE49-F238E27FC236}">
                <a16:creationId xmlns:a16="http://schemas.microsoft.com/office/drawing/2014/main" id="{58B10F35-1AFA-4192-B6FC-C1AEC4900D17}"/>
              </a:ext>
            </a:extLst>
          </p:cNvPr>
          <p:cNvSpPr/>
          <p:nvPr/>
        </p:nvSpPr>
        <p:spPr>
          <a:xfrm>
            <a:off x="4671810" y="1668817"/>
            <a:ext cx="2498502" cy="2704563"/>
          </a:xfrm>
          <a:custGeom>
            <a:avLst/>
            <a:gdLst>
              <a:gd name="connsiteX0" fmla="*/ 2498502 w 2498502"/>
              <a:gd name="connsiteY0" fmla="*/ 0 h 2704563"/>
              <a:gd name="connsiteX1" fmla="*/ 2421228 w 2498502"/>
              <a:gd name="connsiteY1" fmla="*/ 77273 h 2704563"/>
              <a:gd name="connsiteX2" fmla="*/ 2369713 w 2498502"/>
              <a:gd name="connsiteY2" fmla="*/ 90152 h 2704563"/>
              <a:gd name="connsiteX3" fmla="*/ 2266682 w 2498502"/>
              <a:gd name="connsiteY3" fmla="*/ 141668 h 2704563"/>
              <a:gd name="connsiteX4" fmla="*/ 2228045 w 2498502"/>
              <a:gd name="connsiteY4" fmla="*/ 154546 h 2704563"/>
              <a:gd name="connsiteX5" fmla="*/ 2137893 w 2498502"/>
              <a:gd name="connsiteY5" fmla="*/ 193183 h 2704563"/>
              <a:gd name="connsiteX6" fmla="*/ 2086378 w 2498502"/>
              <a:gd name="connsiteY6" fmla="*/ 218941 h 2704563"/>
              <a:gd name="connsiteX7" fmla="*/ 1983347 w 2498502"/>
              <a:gd name="connsiteY7" fmla="*/ 270456 h 2704563"/>
              <a:gd name="connsiteX8" fmla="*/ 1906074 w 2498502"/>
              <a:gd name="connsiteY8" fmla="*/ 309093 h 2704563"/>
              <a:gd name="connsiteX9" fmla="*/ 1854558 w 2498502"/>
              <a:gd name="connsiteY9" fmla="*/ 347729 h 2704563"/>
              <a:gd name="connsiteX10" fmla="*/ 1777285 w 2498502"/>
              <a:gd name="connsiteY10" fmla="*/ 399245 h 2704563"/>
              <a:gd name="connsiteX11" fmla="*/ 1738648 w 2498502"/>
              <a:gd name="connsiteY11" fmla="*/ 425003 h 2704563"/>
              <a:gd name="connsiteX12" fmla="*/ 1700012 w 2498502"/>
              <a:gd name="connsiteY12" fmla="*/ 463639 h 2704563"/>
              <a:gd name="connsiteX13" fmla="*/ 1661375 w 2498502"/>
              <a:gd name="connsiteY13" fmla="*/ 489397 h 2704563"/>
              <a:gd name="connsiteX14" fmla="*/ 1545465 w 2498502"/>
              <a:gd name="connsiteY14" fmla="*/ 592428 h 2704563"/>
              <a:gd name="connsiteX15" fmla="*/ 1481071 w 2498502"/>
              <a:gd name="connsiteY15" fmla="*/ 682580 h 2704563"/>
              <a:gd name="connsiteX16" fmla="*/ 1442434 w 2498502"/>
              <a:gd name="connsiteY16" fmla="*/ 695459 h 2704563"/>
              <a:gd name="connsiteX17" fmla="*/ 1403797 w 2498502"/>
              <a:gd name="connsiteY17" fmla="*/ 734096 h 2704563"/>
              <a:gd name="connsiteX18" fmla="*/ 1352282 w 2498502"/>
              <a:gd name="connsiteY18" fmla="*/ 772732 h 2704563"/>
              <a:gd name="connsiteX19" fmla="*/ 1262130 w 2498502"/>
              <a:gd name="connsiteY19" fmla="*/ 862884 h 2704563"/>
              <a:gd name="connsiteX20" fmla="*/ 1184857 w 2498502"/>
              <a:gd name="connsiteY20" fmla="*/ 953037 h 2704563"/>
              <a:gd name="connsiteX21" fmla="*/ 1159099 w 2498502"/>
              <a:gd name="connsiteY21" fmla="*/ 991673 h 2704563"/>
              <a:gd name="connsiteX22" fmla="*/ 1120462 w 2498502"/>
              <a:gd name="connsiteY22" fmla="*/ 1043189 h 2704563"/>
              <a:gd name="connsiteX23" fmla="*/ 1081826 w 2498502"/>
              <a:gd name="connsiteY23" fmla="*/ 1081825 h 2704563"/>
              <a:gd name="connsiteX24" fmla="*/ 1043189 w 2498502"/>
              <a:gd name="connsiteY24" fmla="*/ 1146220 h 2704563"/>
              <a:gd name="connsiteX25" fmla="*/ 940158 w 2498502"/>
              <a:gd name="connsiteY25" fmla="*/ 1262129 h 2704563"/>
              <a:gd name="connsiteX26" fmla="*/ 862885 w 2498502"/>
              <a:gd name="connsiteY26" fmla="*/ 1352282 h 2704563"/>
              <a:gd name="connsiteX27" fmla="*/ 798490 w 2498502"/>
              <a:gd name="connsiteY27" fmla="*/ 1468191 h 2704563"/>
              <a:gd name="connsiteX28" fmla="*/ 759854 w 2498502"/>
              <a:gd name="connsiteY28" fmla="*/ 1493949 h 2704563"/>
              <a:gd name="connsiteX29" fmla="*/ 734096 w 2498502"/>
              <a:gd name="connsiteY29" fmla="*/ 1545465 h 2704563"/>
              <a:gd name="connsiteX30" fmla="*/ 682581 w 2498502"/>
              <a:gd name="connsiteY30" fmla="*/ 1596980 h 2704563"/>
              <a:gd name="connsiteX31" fmla="*/ 669702 w 2498502"/>
              <a:gd name="connsiteY31" fmla="*/ 1648496 h 2704563"/>
              <a:gd name="connsiteX32" fmla="*/ 643944 w 2498502"/>
              <a:gd name="connsiteY32" fmla="*/ 1700011 h 2704563"/>
              <a:gd name="connsiteX33" fmla="*/ 553792 w 2498502"/>
              <a:gd name="connsiteY33" fmla="*/ 1841679 h 2704563"/>
              <a:gd name="connsiteX34" fmla="*/ 502276 w 2498502"/>
              <a:gd name="connsiteY34" fmla="*/ 1918952 h 2704563"/>
              <a:gd name="connsiteX35" fmla="*/ 437882 w 2498502"/>
              <a:gd name="connsiteY35" fmla="*/ 2060620 h 2704563"/>
              <a:gd name="connsiteX36" fmla="*/ 399245 w 2498502"/>
              <a:gd name="connsiteY36" fmla="*/ 2112135 h 2704563"/>
              <a:gd name="connsiteX37" fmla="*/ 373488 w 2498502"/>
              <a:gd name="connsiteY37" fmla="*/ 2163651 h 2704563"/>
              <a:gd name="connsiteX38" fmla="*/ 347730 w 2498502"/>
              <a:gd name="connsiteY38" fmla="*/ 2202287 h 2704563"/>
              <a:gd name="connsiteX39" fmla="*/ 321972 w 2498502"/>
              <a:gd name="connsiteY39" fmla="*/ 2253803 h 2704563"/>
              <a:gd name="connsiteX40" fmla="*/ 283335 w 2498502"/>
              <a:gd name="connsiteY40" fmla="*/ 2292439 h 2704563"/>
              <a:gd name="connsiteX41" fmla="*/ 218941 w 2498502"/>
              <a:gd name="connsiteY41" fmla="*/ 2369713 h 2704563"/>
              <a:gd name="connsiteX42" fmla="*/ 167426 w 2498502"/>
              <a:gd name="connsiteY42" fmla="*/ 2459865 h 2704563"/>
              <a:gd name="connsiteX43" fmla="*/ 128789 w 2498502"/>
              <a:gd name="connsiteY43" fmla="*/ 2485622 h 2704563"/>
              <a:gd name="connsiteX44" fmla="*/ 115910 w 2498502"/>
              <a:gd name="connsiteY44" fmla="*/ 2524259 h 2704563"/>
              <a:gd name="connsiteX45" fmla="*/ 25758 w 2498502"/>
              <a:gd name="connsiteY45" fmla="*/ 2627290 h 2704563"/>
              <a:gd name="connsiteX46" fmla="*/ 0 w 2498502"/>
              <a:gd name="connsiteY46" fmla="*/ 2704563 h 270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498502" h="2704563">
                <a:moveTo>
                  <a:pt x="2498502" y="0"/>
                </a:moveTo>
                <a:cubicBezTo>
                  <a:pt x="2472744" y="25758"/>
                  <a:pt x="2451070" y="56383"/>
                  <a:pt x="2421228" y="77273"/>
                </a:cubicBezTo>
                <a:cubicBezTo>
                  <a:pt x="2406727" y="87423"/>
                  <a:pt x="2386505" y="84555"/>
                  <a:pt x="2369713" y="90152"/>
                </a:cubicBezTo>
                <a:cubicBezTo>
                  <a:pt x="2236005" y="134722"/>
                  <a:pt x="2361341" y="94340"/>
                  <a:pt x="2266682" y="141668"/>
                </a:cubicBezTo>
                <a:cubicBezTo>
                  <a:pt x="2254540" y="147739"/>
                  <a:pt x="2240924" y="150253"/>
                  <a:pt x="2228045" y="154546"/>
                </a:cubicBezTo>
                <a:cubicBezTo>
                  <a:pt x="2149748" y="206746"/>
                  <a:pt x="2232939" y="157541"/>
                  <a:pt x="2137893" y="193183"/>
                </a:cubicBezTo>
                <a:cubicBezTo>
                  <a:pt x="2119917" y="199924"/>
                  <a:pt x="2104024" y="211378"/>
                  <a:pt x="2086378" y="218941"/>
                </a:cubicBezTo>
                <a:cubicBezTo>
                  <a:pt x="1953916" y="275711"/>
                  <a:pt x="2188597" y="158501"/>
                  <a:pt x="1983347" y="270456"/>
                </a:cubicBezTo>
                <a:cubicBezTo>
                  <a:pt x="1958065" y="284246"/>
                  <a:pt x="1930768" y="294277"/>
                  <a:pt x="1906074" y="309093"/>
                </a:cubicBezTo>
                <a:cubicBezTo>
                  <a:pt x="1887668" y="320137"/>
                  <a:pt x="1872143" y="335420"/>
                  <a:pt x="1854558" y="347729"/>
                </a:cubicBezTo>
                <a:cubicBezTo>
                  <a:pt x="1829197" y="365482"/>
                  <a:pt x="1803043" y="382073"/>
                  <a:pt x="1777285" y="399245"/>
                </a:cubicBezTo>
                <a:cubicBezTo>
                  <a:pt x="1764406" y="407831"/>
                  <a:pt x="1749593" y="414058"/>
                  <a:pt x="1738648" y="425003"/>
                </a:cubicBezTo>
                <a:cubicBezTo>
                  <a:pt x="1725769" y="437882"/>
                  <a:pt x="1714004" y="451979"/>
                  <a:pt x="1700012" y="463639"/>
                </a:cubicBezTo>
                <a:cubicBezTo>
                  <a:pt x="1688121" y="473548"/>
                  <a:pt x="1672944" y="479114"/>
                  <a:pt x="1661375" y="489397"/>
                </a:cubicBezTo>
                <a:cubicBezTo>
                  <a:pt x="1529047" y="607021"/>
                  <a:pt x="1633154" y="533969"/>
                  <a:pt x="1545465" y="592428"/>
                </a:cubicBezTo>
                <a:cubicBezTo>
                  <a:pt x="1524000" y="622479"/>
                  <a:pt x="1507184" y="656467"/>
                  <a:pt x="1481071" y="682580"/>
                </a:cubicBezTo>
                <a:cubicBezTo>
                  <a:pt x="1471472" y="692179"/>
                  <a:pt x="1453730" y="687929"/>
                  <a:pt x="1442434" y="695459"/>
                </a:cubicBezTo>
                <a:cubicBezTo>
                  <a:pt x="1427279" y="705562"/>
                  <a:pt x="1417626" y="722243"/>
                  <a:pt x="1403797" y="734096"/>
                </a:cubicBezTo>
                <a:cubicBezTo>
                  <a:pt x="1387500" y="748065"/>
                  <a:pt x="1367460" y="757554"/>
                  <a:pt x="1352282" y="772732"/>
                </a:cubicBezTo>
                <a:cubicBezTo>
                  <a:pt x="1232080" y="892934"/>
                  <a:pt x="1399502" y="759856"/>
                  <a:pt x="1262130" y="862884"/>
                </a:cubicBezTo>
                <a:cubicBezTo>
                  <a:pt x="1202998" y="951582"/>
                  <a:pt x="1278544" y="843735"/>
                  <a:pt x="1184857" y="953037"/>
                </a:cubicBezTo>
                <a:cubicBezTo>
                  <a:pt x="1174784" y="964789"/>
                  <a:pt x="1168096" y="979078"/>
                  <a:pt x="1159099" y="991673"/>
                </a:cubicBezTo>
                <a:cubicBezTo>
                  <a:pt x="1146623" y="1009140"/>
                  <a:pt x="1134431" y="1026892"/>
                  <a:pt x="1120462" y="1043189"/>
                </a:cubicBezTo>
                <a:cubicBezTo>
                  <a:pt x="1108609" y="1057017"/>
                  <a:pt x="1092754" y="1067254"/>
                  <a:pt x="1081826" y="1081825"/>
                </a:cubicBezTo>
                <a:cubicBezTo>
                  <a:pt x="1066807" y="1101851"/>
                  <a:pt x="1057544" y="1125713"/>
                  <a:pt x="1043189" y="1146220"/>
                </a:cubicBezTo>
                <a:cubicBezTo>
                  <a:pt x="1004288" y="1201794"/>
                  <a:pt x="986565" y="1215723"/>
                  <a:pt x="940158" y="1262129"/>
                </a:cubicBezTo>
                <a:cubicBezTo>
                  <a:pt x="916257" y="1357735"/>
                  <a:pt x="949459" y="1276530"/>
                  <a:pt x="862885" y="1352282"/>
                </a:cubicBezTo>
                <a:cubicBezTo>
                  <a:pt x="790600" y="1415531"/>
                  <a:pt x="853520" y="1391149"/>
                  <a:pt x="798490" y="1468191"/>
                </a:cubicBezTo>
                <a:cubicBezTo>
                  <a:pt x="789493" y="1480786"/>
                  <a:pt x="772733" y="1485363"/>
                  <a:pt x="759854" y="1493949"/>
                </a:cubicBezTo>
                <a:cubicBezTo>
                  <a:pt x="751268" y="1511121"/>
                  <a:pt x="745615" y="1530106"/>
                  <a:pt x="734096" y="1545465"/>
                </a:cubicBezTo>
                <a:cubicBezTo>
                  <a:pt x="719525" y="1564893"/>
                  <a:pt x="695452" y="1576387"/>
                  <a:pt x="682581" y="1596980"/>
                </a:cubicBezTo>
                <a:cubicBezTo>
                  <a:pt x="673200" y="1611990"/>
                  <a:pt x="675917" y="1631923"/>
                  <a:pt x="669702" y="1648496"/>
                </a:cubicBezTo>
                <a:cubicBezTo>
                  <a:pt x="662961" y="1666472"/>
                  <a:pt x="653822" y="1683548"/>
                  <a:pt x="643944" y="1700011"/>
                </a:cubicBezTo>
                <a:cubicBezTo>
                  <a:pt x="615146" y="1748008"/>
                  <a:pt x="584060" y="1794595"/>
                  <a:pt x="553792" y="1841679"/>
                </a:cubicBezTo>
                <a:lnTo>
                  <a:pt x="502276" y="1918952"/>
                </a:lnTo>
                <a:cubicBezTo>
                  <a:pt x="485399" y="1969583"/>
                  <a:pt x="472432" y="2014554"/>
                  <a:pt x="437882" y="2060620"/>
                </a:cubicBezTo>
                <a:cubicBezTo>
                  <a:pt x="425003" y="2077792"/>
                  <a:pt x="410621" y="2093933"/>
                  <a:pt x="399245" y="2112135"/>
                </a:cubicBezTo>
                <a:cubicBezTo>
                  <a:pt x="389070" y="2128416"/>
                  <a:pt x="383013" y="2146982"/>
                  <a:pt x="373488" y="2163651"/>
                </a:cubicBezTo>
                <a:cubicBezTo>
                  <a:pt x="365809" y="2177090"/>
                  <a:pt x="355409" y="2188848"/>
                  <a:pt x="347730" y="2202287"/>
                </a:cubicBezTo>
                <a:cubicBezTo>
                  <a:pt x="338205" y="2218956"/>
                  <a:pt x="333131" y="2238180"/>
                  <a:pt x="321972" y="2253803"/>
                </a:cubicBezTo>
                <a:cubicBezTo>
                  <a:pt x="311386" y="2268624"/>
                  <a:pt x="296214" y="2279560"/>
                  <a:pt x="283335" y="2292439"/>
                </a:cubicBezTo>
                <a:cubicBezTo>
                  <a:pt x="228080" y="2402953"/>
                  <a:pt x="291754" y="2296902"/>
                  <a:pt x="218941" y="2369713"/>
                </a:cubicBezTo>
                <a:cubicBezTo>
                  <a:pt x="168155" y="2420499"/>
                  <a:pt x="217940" y="2399248"/>
                  <a:pt x="167426" y="2459865"/>
                </a:cubicBezTo>
                <a:cubicBezTo>
                  <a:pt x="157517" y="2471756"/>
                  <a:pt x="141668" y="2477036"/>
                  <a:pt x="128789" y="2485622"/>
                </a:cubicBezTo>
                <a:cubicBezTo>
                  <a:pt x="124496" y="2498501"/>
                  <a:pt x="124391" y="2513658"/>
                  <a:pt x="115910" y="2524259"/>
                </a:cubicBezTo>
                <a:cubicBezTo>
                  <a:pt x="55809" y="2599386"/>
                  <a:pt x="77274" y="2472743"/>
                  <a:pt x="25758" y="2627290"/>
                </a:cubicBezTo>
                <a:lnTo>
                  <a:pt x="0" y="2704563"/>
                </a:ln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69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>
                  <a:solidFill>
                    <a:srgbClr val="002060"/>
                  </a:solidFill>
                  <a:latin typeface="Cambria" panose="02040503050406030204" pitchFamily="18" charset="0"/>
                </a:rPr>
                <a:t>Các loại tập tin lưu trữ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/>
              <a:t>Trang </a:t>
            </a:r>
            <a:fld id="{99166BD8-DA3C-4BE0-9C00-AA0485D1F6DE}" type="slidenum">
              <a:rPr lang="en-US" sz="2800" smtClean="0"/>
              <a:pPr/>
              <a:t>5</a:t>
            </a:fld>
            <a:endParaRPr lang="en-US" sz="280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Có rất nhiều loại: Text stream và Binary stream</a:t>
            </a:r>
          </a:p>
        </p:txBody>
      </p:sp>
    </p:spTree>
    <p:extLst>
      <p:ext uri="{BB962C8B-B14F-4D97-AF65-F5344CB8AC3E}">
        <p14:creationId xmlns:p14="http://schemas.microsoft.com/office/powerpoint/2010/main" val="3373150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002060"/>
                  </a:solidFill>
                  <a:latin typeface="Cambria" panose="02040503050406030204" pitchFamily="18" charset="0"/>
                </a:rPr>
                <a:t>Text stream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/>
              <a:t>Trang </a:t>
            </a:r>
            <a:fld id="{99166BD8-DA3C-4BE0-9C00-AA0485D1F6DE}" type="slidenum">
              <a:rPr lang="en-US" sz="2800" smtClean="0"/>
              <a:pPr/>
              <a:t>6</a:t>
            </a:fld>
            <a:endParaRPr lang="en-US" sz="280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>
                <a:solidFill>
                  <a:srgbClr val="002060"/>
                </a:solidFill>
                <a:latin typeface="Cambria" panose="02040503050406030204" pitchFamily="18" charset="0"/>
              </a:rPr>
              <a:t>Một text stream là một ch</a:t>
            </a: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uỗ</a:t>
            </a:r>
            <a:r>
              <a:rPr lang="vi-VN">
                <a:solidFill>
                  <a:srgbClr val="002060"/>
                </a:solidFill>
                <a:latin typeface="Cambria" panose="02040503050406030204" pitchFamily="18" charset="0"/>
              </a:rPr>
              <a:t>i các ký tự. Trong một text stream, một số ký tự có thể bị chuyển </a:t>
            </a: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đ</a:t>
            </a:r>
            <a:r>
              <a:rPr lang="vi-VN">
                <a:solidFill>
                  <a:srgbClr val="002060"/>
                </a:solidFill>
                <a:latin typeface="Cambria" panose="02040503050406030204" pitchFamily="18" charset="0"/>
              </a:rPr>
              <a:t>ổi (</a:t>
            </a: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đ</a:t>
            </a:r>
            <a:r>
              <a:rPr lang="vi-VN">
                <a:solidFill>
                  <a:srgbClr val="002060"/>
                </a:solidFill>
                <a:latin typeface="Cambria" panose="02040503050406030204" pitchFamily="18" charset="0"/>
              </a:rPr>
              <a:t>ược hiểu như là một</a:t>
            </a: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vi-VN">
                <a:solidFill>
                  <a:srgbClr val="002060"/>
                </a:solidFill>
                <a:latin typeface="Cambria" panose="02040503050406030204" pitchFamily="18" charset="0"/>
              </a:rPr>
              <a:t>ký tự khác) tùy thuộc môi trường. Ví dụ, ký tự newline ('\n') có thể bị </a:t>
            </a: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đ</a:t>
            </a:r>
            <a:r>
              <a:rPr lang="vi-VN">
                <a:solidFill>
                  <a:srgbClr val="002060"/>
                </a:solidFill>
                <a:latin typeface="Cambria" panose="02040503050406030204" pitchFamily="18" charset="0"/>
              </a:rPr>
              <a:t>ổi thành cặp ký tự carriage return/linefeed (ký tự xuống dòng và về </a:t>
            </a: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đ</a:t>
            </a:r>
            <a:r>
              <a:rPr lang="vi-VN">
                <a:solidFill>
                  <a:srgbClr val="002060"/>
                </a:solidFill>
                <a:latin typeface="Cambria" panose="02040503050406030204" pitchFamily="18" charset="0"/>
              </a:rPr>
              <a:t>ầu dòng). Vì vậy, không có sự quan hệ một-một giữa các ký  tự </a:t>
            </a: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đ</a:t>
            </a:r>
            <a:r>
              <a:rPr lang="vi-VN">
                <a:solidFill>
                  <a:srgbClr val="002060"/>
                </a:solidFill>
                <a:latin typeface="Cambria" panose="02040503050406030204" pitchFamily="18" charset="0"/>
              </a:rPr>
              <a:t>ược viết (hay </a:t>
            </a: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đ</a:t>
            </a:r>
            <a:r>
              <a:rPr lang="vi-VN">
                <a:solidFill>
                  <a:srgbClr val="002060"/>
                </a:solidFill>
                <a:latin typeface="Cambria" panose="02040503050406030204" pitchFamily="18" charset="0"/>
              </a:rPr>
              <a:t>ọc) và những ký tự trên các thiết bị ngoài. Do </a:t>
            </a: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đ</a:t>
            </a:r>
            <a:r>
              <a:rPr lang="vi-VN">
                <a:solidFill>
                  <a:srgbClr val="002060"/>
                </a:solidFill>
                <a:latin typeface="Cambria" panose="02040503050406030204" pitchFamily="18" charset="0"/>
              </a:rPr>
              <a:t>ó, bởi vì có khả năng xảy ra sự chuyển </a:t>
            </a: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đ</a:t>
            </a:r>
            <a:r>
              <a:rPr lang="vi-VN">
                <a:solidFill>
                  <a:srgbClr val="002060"/>
                </a:solidFill>
                <a:latin typeface="Cambria" panose="02040503050406030204" pitchFamily="18" charset="0"/>
              </a:rPr>
              <a:t>ổi, nên số ký tự </a:t>
            </a: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đ</a:t>
            </a:r>
            <a:r>
              <a:rPr lang="vi-VN">
                <a:solidFill>
                  <a:srgbClr val="002060"/>
                </a:solidFill>
                <a:latin typeface="Cambria" panose="02040503050406030204" pitchFamily="18" charset="0"/>
              </a:rPr>
              <a:t>ược viết (hay </a:t>
            </a: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đ</a:t>
            </a:r>
            <a:r>
              <a:rPr lang="vi-VN">
                <a:solidFill>
                  <a:srgbClr val="002060"/>
                </a:solidFill>
                <a:latin typeface="Cambria" panose="02040503050406030204" pitchFamily="18" charset="0"/>
              </a:rPr>
              <a:t>ọc) có thể khác số số ký tự trên thiết bị ngoài.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70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002060"/>
                  </a:solidFill>
                  <a:latin typeface="Cambria" panose="02040503050406030204" pitchFamily="18" charset="0"/>
                </a:rPr>
                <a:t>Binary stream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/>
              <a:t>Trang </a:t>
            </a:r>
            <a:fld id="{99166BD8-DA3C-4BE0-9C00-AA0485D1F6DE}" type="slidenum">
              <a:rPr lang="en-US" sz="2800" smtClean="0"/>
              <a:pPr/>
              <a:t>7</a:t>
            </a:fld>
            <a:endParaRPr lang="en-US" sz="280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>
                <a:solidFill>
                  <a:srgbClr val="002060"/>
                </a:solidFill>
                <a:latin typeface="Cambria" panose="02040503050406030204" pitchFamily="18" charset="0"/>
              </a:rPr>
              <a:t>Một binary stream là một ch</a:t>
            </a: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uỗ</a:t>
            </a:r>
            <a:r>
              <a:rPr lang="vi-VN">
                <a:solidFill>
                  <a:srgbClr val="002060"/>
                </a:solidFill>
                <a:latin typeface="Cambria" panose="02040503050406030204" pitchFamily="18" charset="0"/>
              </a:rPr>
              <a:t>i bytes mà có sự tương</a:t>
            </a: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vi-VN">
                <a:solidFill>
                  <a:srgbClr val="002060"/>
                </a:solidFill>
                <a:latin typeface="Cambria" panose="02040503050406030204" pitchFamily="18" charset="0"/>
              </a:rPr>
              <a:t>ứng một-một</a:t>
            </a: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vi-VN">
                <a:solidFill>
                  <a:srgbClr val="002060"/>
                </a:solidFill>
                <a:latin typeface="Cambria" panose="02040503050406030204" pitchFamily="18" charset="0"/>
              </a:rPr>
              <a:t>với ch</a:t>
            </a: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uỗ</a:t>
            </a:r>
            <a:r>
              <a:rPr lang="vi-VN">
                <a:solidFill>
                  <a:srgbClr val="002060"/>
                </a:solidFill>
                <a:latin typeface="Cambria" panose="02040503050406030204" pitchFamily="18" charset="0"/>
              </a:rPr>
              <a:t>i bytes trên thiết bị ngoài. Nghĩa là không</a:t>
            </a: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vi-VN">
                <a:solidFill>
                  <a:srgbClr val="002060"/>
                </a:solidFill>
                <a:latin typeface="Cambria" panose="02040503050406030204" pitchFamily="18" charset="0"/>
              </a:rPr>
              <a:t>có sự chuyển </a:t>
            </a: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đ</a:t>
            </a:r>
            <a:r>
              <a:rPr lang="vi-VN">
                <a:solidFill>
                  <a:srgbClr val="002060"/>
                </a:solidFill>
                <a:latin typeface="Cambria" panose="02040503050406030204" pitchFamily="18" charset="0"/>
              </a:rPr>
              <a:t>ổi xảy ra. Do </a:t>
            </a: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đ</a:t>
            </a:r>
            <a:r>
              <a:rPr lang="vi-VN">
                <a:solidFill>
                  <a:srgbClr val="002060"/>
                </a:solidFill>
                <a:latin typeface="Cambria" panose="02040503050406030204" pitchFamily="18" charset="0"/>
              </a:rPr>
              <a:t>ó, số bytes </a:t>
            </a: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đ</a:t>
            </a:r>
            <a:r>
              <a:rPr lang="vi-VN">
                <a:solidFill>
                  <a:srgbClr val="002060"/>
                </a:solidFill>
                <a:latin typeface="Cambria" panose="02040503050406030204" pitchFamily="18" charset="0"/>
              </a:rPr>
              <a:t>ược viết (hay </a:t>
            </a: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đ</a:t>
            </a:r>
            <a:r>
              <a:rPr lang="vi-VN">
                <a:solidFill>
                  <a:srgbClr val="002060"/>
                </a:solidFill>
                <a:latin typeface="Cambria" panose="02040503050406030204" pitchFamily="18" charset="0"/>
              </a:rPr>
              <a:t>ọc) thì</a:t>
            </a: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vi-VN">
                <a:solidFill>
                  <a:srgbClr val="002060"/>
                </a:solidFill>
                <a:latin typeface="Cambria" panose="02040503050406030204" pitchFamily="18" charset="0"/>
              </a:rPr>
              <a:t>bằng với số bytes trên thiết bị ngoài. 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647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002060"/>
                  </a:solidFill>
                  <a:latin typeface="Cambria" panose="02040503050406030204" pitchFamily="18" charset="0"/>
                </a:rPr>
                <a:t>File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/>
              <a:t>Trang </a:t>
            </a:r>
            <a:fld id="{99166BD8-DA3C-4BE0-9C00-AA0485D1F6DE}" type="slidenum">
              <a:rPr lang="en-US" sz="2800" smtClean="0"/>
              <a:pPr/>
              <a:t>8</a:t>
            </a:fld>
            <a:endParaRPr lang="en-US" sz="280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>
                <a:solidFill>
                  <a:srgbClr val="002060"/>
                </a:solidFill>
                <a:latin typeface="Cambria" panose="02040503050406030204" pitchFamily="18" charset="0"/>
              </a:rPr>
              <a:t>Một file có thể là một tập tin trên </a:t>
            </a: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đ</a:t>
            </a:r>
            <a:r>
              <a:rPr lang="vi-VN">
                <a:solidFill>
                  <a:srgbClr val="002060"/>
                </a:solidFill>
                <a:latin typeface="Cambria" panose="02040503050406030204" pitchFamily="18" charset="0"/>
              </a:rPr>
              <a:t>ĩa, một terminal, hay máy in. </a:t>
            </a: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để</a:t>
            </a:r>
            <a:r>
              <a:rPr lang="vi-VN">
                <a:solidFill>
                  <a:srgbClr val="002060"/>
                </a:solidFill>
                <a:latin typeface="Cambria" panose="02040503050406030204" pitchFamily="18" charset="0"/>
              </a:rPr>
              <a:t> tạo kết nối (associate) giữa một stream với một file ta dùng hoạt </a:t>
            </a: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đ</a:t>
            </a:r>
            <a:r>
              <a:rPr lang="vi-VN">
                <a:solidFill>
                  <a:srgbClr val="002060"/>
                </a:solidFill>
                <a:latin typeface="Cambria" panose="02040503050406030204" pitchFamily="18" charset="0"/>
              </a:rPr>
              <a:t>ộng mở (open). Một khi một file </a:t>
            </a: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đ</a:t>
            </a:r>
            <a:r>
              <a:rPr lang="vi-VN">
                <a:solidFill>
                  <a:srgbClr val="002060"/>
                </a:solidFill>
                <a:latin typeface="Cambria" panose="02040503050406030204" pitchFamily="18" charset="0"/>
              </a:rPr>
              <a:t>ược mở, thông tin có thể </a:t>
            </a: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đ</a:t>
            </a:r>
            <a:r>
              <a:rPr lang="vi-VN">
                <a:solidFill>
                  <a:srgbClr val="002060"/>
                </a:solidFill>
                <a:latin typeface="Cambria" panose="02040503050406030204" pitchFamily="18" charset="0"/>
              </a:rPr>
              <a:t>ược trao </a:t>
            </a: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đ</a:t>
            </a:r>
            <a:r>
              <a:rPr lang="vi-VN">
                <a:solidFill>
                  <a:srgbClr val="002060"/>
                </a:solidFill>
                <a:latin typeface="Cambria" panose="02040503050406030204" pitchFamily="18" charset="0"/>
              </a:rPr>
              <a:t>ổi giữa nó và chương trình. 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Mỗi stream liên đới với một file có một cấu trúc kiểu FILE. </a:t>
            </a:r>
          </a:p>
        </p:txBody>
      </p:sp>
    </p:spTree>
    <p:extLst>
      <p:ext uri="{BB962C8B-B14F-4D97-AF65-F5344CB8AC3E}">
        <p14:creationId xmlns:p14="http://schemas.microsoft.com/office/powerpoint/2010/main" val="1971724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002060"/>
                  </a:solidFill>
                  <a:latin typeface="Cambria" panose="02040503050406030204" pitchFamily="18" charset="0"/>
                </a:rPr>
                <a:t>Sử dụng các hàm t</a:t>
              </a:r>
              <a:r>
                <a:rPr lang="vi-VN" sz="2800" b="1">
                  <a:solidFill>
                    <a:srgbClr val="002060"/>
                  </a:solidFill>
                  <a:latin typeface="Cambria" panose="02040503050406030204" pitchFamily="18" charset="0"/>
                </a:rPr>
                <a:t>ư</a:t>
              </a:r>
              <a:r>
                <a:rPr lang="en-US" sz="2800" b="1">
                  <a:solidFill>
                    <a:srgbClr val="002060"/>
                  </a:solidFill>
                  <a:latin typeface="Cambria" panose="02040503050406030204" pitchFamily="18" charset="0"/>
                </a:rPr>
                <a:t>ơng tác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/>
              <a:t>Trang </a:t>
            </a:r>
            <a:fld id="{99166BD8-DA3C-4BE0-9C00-AA0485D1F6DE}" type="slidenum">
              <a:rPr lang="en-US" sz="2800" smtClean="0"/>
              <a:pPr/>
              <a:t>9</a:t>
            </a:fld>
            <a:endParaRPr lang="en-US" sz="280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>
                <a:solidFill>
                  <a:srgbClr val="002060"/>
                </a:solidFill>
                <a:latin typeface="Cambria" panose="02040503050406030204" pitchFamily="18" charset="0"/>
              </a:rPr>
              <a:t>stdio.h</a:t>
            </a: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 là một trong những th</a:t>
            </a:r>
            <a:r>
              <a:rPr lang="vi-VN">
                <a:solidFill>
                  <a:srgbClr val="002060"/>
                </a:solidFill>
                <a:latin typeface="Cambria" panose="02040503050406030204" pitchFamily="18" charset="0"/>
              </a:rPr>
              <a:t>ư</a:t>
            </a: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 viện dùng để t</a:t>
            </a:r>
            <a:r>
              <a:rPr lang="vi-VN">
                <a:solidFill>
                  <a:srgbClr val="002060"/>
                </a:solidFill>
                <a:latin typeface="Cambria" panose="02040503050406030204" pitchFamily="18" charset="0"/>
              </a:rPr>
              <a:t>ư</a:t>
            </a: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ơng tác file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BA516E5-E064-425A-866D-525C031D1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929660"/>
              </p:ext>
            </p:extLst>
          </p:nvPr>
        </p:nvGraphicFramePr>
        <p:xfrm>
          <a:off x="685800" y="1799165"/>
          <a:ext cx="10820400" cy="3259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880392667"/>
                    </a:ext>
                  </a:extLst>
                </a:gridCol>
                <a:gridCol w="7848600">
                  <a:extLst>
                    <a:ext uri="{9D8B030D-6E8A-4147-A177-3AD203B41FA5}">
                      <a16:colId xmlns:a16="http://schemas.microsoft.com/office/drawing/2014/main" val="1496405588"/>
                    </a:ext>
                  </a:extLst>
                </a:gridCol>
              </a:tblGrid>
              <a:tr h="465667"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Tên hàm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Chức năng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601948"/>
                  </a:ext>
                </a:extLst>
              </a:tr>
              <a:tr h="465667">
                <a:tc>
                  <a:txBody>
                    <a:bodyPr/>
                    <a:lstStyle/>
                    <a:p>
                      <a:r>
                        <a:rPr lang="en-US" sz="2400"/>
                        <a:t>fopen(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Mở một file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701426"/>
                  </a:ext>
                </a:extLst>
              </a:tr>
              <a:tr h="465667">
                <a:tc>
                  <a:txBody>
                    <a:bodyPr/>
                    <a:lstStyle/>
                    <a:p>
                      <a:r>
                        <a:rPr lang="en-US" sz="2400"/>
                        <a:t>fclose(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Đóng một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853871"/>
                  </a:ext>
                </a:extLst>
              </a:tr>
              <a:tr h="465667">
                <a:tc>
                  <a:txBody>
                    <a:bodyPr/>
                    <a:lstStyle/>
                    <a:p>
                      <a:r>
                        <a:rPr lang="en-US" sz="2400"/>
                        <a:t>fputs(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Viết một chuỗi đến một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066516"/>
                  </a:ext>
                </a:extLst>
              </a:tr>
              <a:tr h="465667">
                <a:tc>
                  <a:txBody>
                    <a:bodyPr/>
                    <a:lstStyle/>
                    <a:p>
                      <a:r>
                        <a:rPr lang="en-US" sz="2400"/>
                        <a:t>fgets(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Đọc một chuỗi từ một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107313"/>
                  </a:ext>
                </a:extLst>
              </a:tr>
              <a:tr h="465667">
                <a:tc>
                  <a:txBody>
                    <a:bodyPr/>
                    <a:lstStyle/>
                    <a:p>
                      <a:r>
                        <a:rPr lang="en-US" sz="2400"/>
                        <a:t>feof(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Trả về true nếu duyệt đến cuối file (end-of-file).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250568"/>
                  </a:ext>
                </a:extLst>
              </a:tr>
              <a:tr h="465667">
                <a:tc>
                  <a:txBody>
                    <a:bodyPr/>
                    <a:lstStyle/>
                    <a:p>
                      <a:r>
                        <a:rPr lang="en-US" sz="2400"/>
                        <a:t>remove(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Xóa một file.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752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814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2798</TotalTime>
  <Words>530</Words>
  <Application>Microsoft Office PowerPoint</Application>
  <PresentationFormat>Widescreen</PresentationFormat>
  <Paragraphs>59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1286</cp:revision>
  <dcterms:created xsi:type="dcterms:W3CDTF">2011-04-06T04:04:31Z</dcterms:created>
  <dcterms:modified xsi:type="dcterms:W3CDTF">2018-03-01T16:39:21Z</dcterms:modified>
</cp:coreProperties>
</file>