
<file path=[Content_Types].xml><?xml version="1.0" encoding="utf-8"?>
<Types xmlns="http://schemas.openxmlformats.org/package/2006/content-types">
  <Default Extension="jpeg" ContentType="image/jpe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svg" ContentType="image/svg+xml"/>
  <Override PartName="/ppt/media/image10.svg" ContentType="image/svg+xml"/>
  <Override PartName="/ppt/media/image11.svg" ContentType="image/svg+xml"/>
  <Override PartName="/ppt/media/image12.svg" ContentType="image/svg+xml"/>
  <Override PartName="/ppt/media/image13.svg" ContentType="image/svg+xml"/>
  <Override PartName="/ppt/media/image14.svg" ContentType="image/svg+xml"/>
  <Override PartName="/ppt/media/image15.svg" ContentType="image/svg+xml"/>
  <Override PartName="/ppt/media/image16.svg" ContentType="image/svg+xml"/>
  <Override PartName="/ppt/media/image17.svg" ContentType="image/svg+xml"/>
  <Override PartName="/ppt/media/image18.svg" ContentType="image/svg+xml"/>
  <Override PartName="/ppt/media/image19.svg" ContentType="image/svg+xml"/>
  <Override PartName="/ppt/media/image2.svg" ContentType="image/svg+xml"/>
  <Override PartName="/ppt/media/image20.svg" ContentType="image/svg+xml"/>
  <Override PartName="/ppt/media/image21.svg" ContentType="image/svg+xml"/>
  <Override PartName="/ppt/media/image22.svg" ContentType="image/svg+xml"/>
  <Override PartName="/ppt/media/image23.svg" ContentType="image/svg+xml"/>
  <Override PartName="/ppt/media/image3.svg" ContentType="image/svg+xml"/>
  <Override PartName="/ppt/media/image4.svg" ContentType="image/svg+xml"/>
  <Override PartName="/ppt/media/image5.svg" ContentType="image/svg+xml"/>
  <Override PartName="/ppt/media/image6.svg" ContentType="image/svg+xml"/>
  <Override PartName="/ppt/media/image7.svg" ContentType="image/svg+xml"/>
  <Override PartName="/ppt/media/image8.svg" ContentType="image/svg+xml"/>
  <Override PartName="/ppt/media/image9.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Lst>
  <p:sldSz cx="18288000" cy="10287000"/>
  <p:notesSz cx="6858000" cy="9144000"/>
  <p:embeddedFontLst>
    <p:embeddedFont>
      <p:font typeface="Nunito Bold" panose="00000800000000000000"/>
      <p:bold r:id="rId65"/>
    </p:embeddedFont>
    <p:embeddedFont>
      <p:font typeface="Nunito" panose="00000500000000000000"/>
      <p:regular r:id="rId66"/>
    </p:embeddedFont>
    <p:embeddedFont>
      <p:font typeface="Nunito Heavy"/>
      <p:bold r:id="rId67"/>
    </p:embeddedFont>
    <p:embeddedFont>
      <p:font typeface="Calibri" panose="020F0502020204030204" charset="0"/>
      <p:regular r:id="rId68"/>
      <p:bold r:id="rId69"/>
      <p:italic r:id="rId70"/>
      <p:boldItalic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901"/>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font" Target="fonts/font7.fntdata"/><Relationship Id="rId70" Type="http://schemas.openxmlformats.org/officeDocument/2006/relationships/font" Target="fonts/font6.fntdata"/><Relationship Id="rId7" Type="http://schemas.openxmlformats.org/officeDocument/2006/relationships/slide" Target="slides/slide5.xml"/><Relationship Id="rId69" Type="http://schemas.openxmlformats.org/officeDocument/2006/relationships/font" Target="fonts/font5.fntdata"/><Relationship Id="rId68" Type="http://schemas.openxmlformats.org/officeDocument/2006/relationships/font" Target="fonts/font4.fntdata"/><Relationship Id="rId67" Type="http://schemas.openxmlformats.org/officeDocument/2006/relationships/font" Target="fonts/font3.fntdata"/><Relationship Id="rId66" Type="http://schemas.openxmlformats.org/officeDocument/2006/relationships/font" Target="fonts/font2.fntdata"/><Relationship Id="rId65" Type="http://schemas.openxmlformats.org/officeDocument/2006/relationships/font" Target="fonts/font1.fntdata"/><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4.svg"/><Relationship Id="rId7" Type="http://schemas.openxmlformats.org/officeDocument/2006/relationships/image" Target="../media/image4.png"/><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image" Target="../media/image2.svg"/><Relationship Id="rId3" Type="http://schemas.openxmlformats.org/officeDocument/2006/relationships/image" Target="../media/image2.png"/><Relationship Id="rId21" Type="http://schemas.openxmlformats.org/officeDocument/2006/relationships/slideLayout" Target="../slideLayouts/slideLayout7.xml"/><Relationship Id="rId20" Type="http://schemas.openxmlformats.org/officeDocument/2006/relationships/image" Target="../media/image10.svg"/><Relationship Id="rId2" Type="http://schemas.openxmlformats.org/officeDocument/2006/relationships/image" Target="../media/image1.svg"/><Relationship Id="rId19" Type="http://schemas.openxmlformats.org/officeDocument/2006/relationships/image" Target="../media/image10.png"/><Relationship Id="rId18" Type="http://schemas.openxmlformats.org/officeDocument/2006/relationships/image" Target="../media/image9.svg"/><Relationship Id="rId17" Type="http://schemas.openxmlformats.org/officeDocument/2006/relationships/image" Target="../media/image9.png"/><Relationship Id="rId16" Type="http://schemas.openxmlformats.org/officeDocument/2006/relationships/image" Target="../media/image8.svg"/><Relationship Id="rId15" Type="http://schemas.openxmlformats.org/officeDocument/2006/relationships/image" Target="../media/image8.png"/><Relationship Id="rId14" Type="http://schemas.openxmlformats.org/officeDocument/2006/relationships/image" Target="../media/image7.svg"/><Relationship Id="rId13" Type="http://schemas.openxmlformats.org/officeDocument/2006/relationships/image" Target="../media/image7.png"/><Relationship Id="rId12" Type="http://schemas.openxmlformats.org/officeDocument/2006/relationships/image" Target="../media/image6.svg"/><Relationship Id="rId11" Type="http://schemas.openxmlformats.org/officeDocument/2006/relationships/image" Target="../media/image6.png"/><Relationship Id="rId10" Type="http://schemas.openxmlformats.org/officeDocument/2006/relationships/image" Target="../media/image5.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18.svg"/><Relationship Id="rId8" Type="http://schemas.openxmlformats.org/officeDocument/2006/relationships/image" Target="../media/image19.png"/><Relationship Id="rId7" Type="http://schemas.openxmlformats.org/officeDocument/2006/relationships/image" Target="../media/image17.svg"/><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0" Type="http://schemas.openxmlformats.org/officeDocument/2006/relationships/slideLayout" Target="../slideLayouts/slideLayout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2.png"/><Relationship Id="rId4" Type="http://schemas.openxmlformats.org/officeDocument/2006/relationships/image" Target="../media/image20.svg"/><Relationship Id="rId3" Type="http://schemas.openxmlformats.org/officeDocument/2006/relationships/image" Target="../media/image21.png"/><Relationship Id="rId2" Type="http://schemas.openxmlformats.org/officeDocument/2006/relationships/image" Target="../media/image19.svg"/><Relationship Id="rId1"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image" Target="../media/image1.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image" Target="../media/image1.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9.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8.png"/><Relationship Id="rId4" Type="http://schemas.openxmlformats.org/officeDocument/2006/relationships/image" Target="../media/image4.svg"/><Relationship Id="rId3" Type="http://schemas.openxmlformats.org/officeDocument/2006/relationships/image" Target="../media/image4.png"/><Relationship Id="rId2" Type="http://schemas.openxmlformats.org/officeDocument/2006/relationships/image" Target="../media/image11.svg"/><Relationship Id="rId19" Type="http://schemas.openxmlformats.org/officeDocument/2006/relationships/slideLayout" Target="../slideLayouts/slideLayout7.xml"/><Relationship Id="rId18" Type="http://schemas.openxmlformats.org/officeDocument/2006/relationships/image" Target="../media/image3.svg"/><Relationship Id="rId17" Type="http://schemas.openxmlformats.org/officeDocument/2006/relationships/image" Target="../media/image3.png"/><Relationship Id="rId16" Type="http://schemas.openxmlformats.org/officeDocument/2006/relationships/image" Target="../media/image10.svg"/><Relationship Id="rId15" Type="http://schemas.openxmlformats.org/officeDocument/2006/relationships/image" Target="../media/image10.png"/><Relationship Id="rId14" Type="http://schemas.openxmlformats.org/officeDocument/2006/relationships/image" Target="../media/image7.svg"/><Relationship Id="rId13" Type="http://schemas.openxmlformats.org/officeDocument/2006/relationships/image" Target="../media/image7.png"/><Relationship Id="rId12" Type="http://schemas.openxmlformats.org/officeDocument/2006/relationships/image" Target="../media/image6.svg"/><Relationship Id="rId11" Type="http://schemas.openxmlformats.org/officeDocument/2006/relationships/image" Target="../media/image6.png"/><Relationship Id="rId10" Type="http://schemas.openxmlformats.org/officeDocument/2006/relationships/image" Target="../media/image5.svg"/><Relationship Id="rId1" Type="http://schemas.openxmlformats.org/officeDocument/2006/relationships/image" Target="../media/image11.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image" Target="../media/image1.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7.png"/><Relationship Id="rId3" Type="http://schemas.openxmlformats.org/officeDocument/2006/relationships/image" Target="../media/image20.svg"/><Relationship Id="rId2" Type="http://schemas.openxmlformats.org/officeDocument/2006/relationships/image" Target="../media/image21.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image" Target="../media/image1.png"/></Relationships>
</file>

<file path=ppt/slides/_rels/slide23.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3.svg"/><Relationship Id="rId5" Type="http://schemas.openxmlformats.org/officeDocument/2006/relationships/image" Target="../media/image31.png"/><Relationship Id="rId4" Type="http://schemas.openxmlformats.org/officeDocument/2006/relationships/image" Target="../media/image30.png"/><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image" Target="../media/image1.png"/></Relationships>
</file>

<file path=ppt/slides/_rels/slide2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2.png"/><Relationship Id="rId4" Type="http://schemas.openxmlformats.org/officeDocument/2006/relationships/image" Target="../media/image20.svg"/><Relationship Id="rId3" Type="http://schemas.openxmlformats.org/officeDocument/2006/relationships/image" Target="../media/image21.png"/><Relationship Id="rId2" Type="http://schemas.openxmlformats.org/officeDocument/2006/relationships/image" Target="../media/image19.svg"/><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image" Target="../media/image1.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image" Target="../media/image1.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7.png"/><Relationship Id="rId3" Type="http://schemas.openxmlformats.org/officeDocument/2006/relationships/image" Target="../media/image20.svg"/><Relationship Id="rId2" Type="http://schemas.openxmlformats.org/officeDocument/2006/relationships/image" Target="../media/image21.png"/><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9.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8.png"/><Relationship Id="rId4" Type="http://schemas.openxmlformats.org/officeDocument/2006/relationships/image" Target="../media/image4.svg"/><Relationship Id="rId3" Type="http://schemas.openxmlformats.org/officeDocument/2006/relationships/image" Target="../media/image4.png"/><Relationship Id="rId2" Type="http://schemas.openxmlformats.org/officeDocument/2006/relationships/image" Target="../media/image11.svg"/><Relationship Id="rId19" Type="http://schemas.openxmlformats.org/officeDocument/2006/relationships/slideLayout" Target="../slideLayouts/slideLayout7.xml"/><Relationship Id="rId18" Type="http://schemas.openxmlformats.org/officeDocument/2006/relationships/image" Target="../media/image3.svg"/><Relationship Id="rId17" Type="http://schemas.openxmlformats.org/officeDocument/2006/relationships/image" Target="../media/image3.png"/><Relationship Id="rId16" Type="http://schemas.openxmlformats.org/officeDocument/2006/relationships/image" Target="../media/image10.svg"/><Relationship Id="rId15" Type="http://schemas.openxmlformats.org/officeDocument/2006/relationships/image" Target="../media/image10.png"/><Relationship Id="rId14" Type="http://schemas.openxmlformats.org/officeDocument/2006/relationships/image" Target="../media/image7.svg"/><Relationship Id="rId13" Type="http://schemas.openxmlformats.org/officeDocument/2006/relationships/image" Target="../media/image7.png"/><Relationship Id="rId12" Type="http://schemas.openxmlformats.org/officeDocument/2006/relationships/image" Target="../media/image6.svg"/><Relationship Id="rId11" Type="http://schemas.openxmlformats.org/officeDocument/2006/relationships/image" Target="../media/image6.png"/><Relationship Id="rId10" Type="http://schemas.openxmlformats.org/officeDocument/2006/relationships/image" Target="../media/image5.svg"/><Relationship Id="rId1" Type="http://schemas.openxmlformats.org/officeDocument/2006/relationships/image" Target="../media/image11.png"/></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png"/></Relationships>
</file>

<file path=ppt/slides/_rels/slide3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png"/></Relationships>
</file>

<file path=ppt/slides/_rels/slide3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0.png"/><Relationship Id="rId2" Type="http://schemas.openxmlformats.org/officeDocument/2006/relationships/image" Target="../media/image2.png"/><Relationship Id="rId1"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1.png"/><Relationship Id="rId2" Type="http://schemas.openxmlformats.org/officeDocument/2006/relationships/image" Target="../media/image2.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2.png"/><Relationship Id="rId2" Type="http://schemas.openxmlformats.org/officeDocument/2006/relationships/image" Target="../media/image2.png"/><Relationship Id="rId1" Type="http://schemas.openxmlformats.org/officeDocument/2006/relationships/image" Target="../media/image1.png"/></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7.png"/><Relationship Id="rId3" Type="http://schemas.openxmlformats.org/officeDocument/2006/relationships/image" Target="../media/image20.svg"/><Relationship Id="rId2" Type="http://schemas.openxmlformats.org/officeDocument/2006/relationships/image" Target="../media/image21.png"/><Relationship Id="rId1" Type="http://schemas.openxmlformats.org/officeDocument/2006/relationships/image" Target="../media/image11.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44.png"/><Relationship Id="rId4" Type="http://schemas.openxmlformats.org/officeDocument/2006/relationships/image" Target="../media/image4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image" Target="../media/image19.png"/></Relationships>
</file>

<file path=ppt/slides/_rels/slide4.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9.svg"/><Relationship Id="rId7" Type="http://schemas.openxmlformats.org/officeDocument/2006/relationships/image" Target="../media/image9.png"/><Relationship Id="rId6" Type="http://schemas.openxmlformats.org/officeDocument/2006/relationships/image" Target="../media/image8.svg"/><Relationship Id="rId5" Type="http://schemas.openxmlformats.org/officeDocument/2006/relationships/image" Target="../media/image8.png"/><Relationship Id="rId4" Type="http://schemas.openxmlformats.org/officeDocument/2006/relationships/image" Target="../media/image4.svg"/><Relationship Id="rId3" Type="http://schemas.openxmlformats.org/officeDocument/2006/relationships/image" Target="../media/image4.png"/><Relationship Id="rId2" Type="http://schemas.openxmlformats.org/officeDocument/2006/relationships/image" Target="../media/image11.svg"/><Relationship Id="rId19" Type="http://schemas.openxmlformats.org/officeDocument/2006/relationships/slideLayout" Target="../slideLayouts/slideLayout7.xml"/><Relationship Id="rId18" Type="http://schemas.openxmlformats.org/officeDocument/2006/relationships/image" Target="../media/image3.svg"/><Relationship Id="rId17" Type="http://schemas.openxmlformats.org/officeDocument/2006/relationships/image" Target="../media/image3.png"/><Relationship Id="rId16" Type="http://schemas.openxmlformats.org/officeDocument/2006/relationships/image" Target="../media/image10.svg"/><Relationship Id="rId15" Type="http://schemas.openxmlformats.org/officeDocument/2006/relationships/image" Target="../media/image10.png"/><Relationship Id="rId14" Type="http://schemas.openxmlformats.org/officeDocument/2006/relationships/image" Target="../media/image7.svg"/><Relationship Id="rId13" Type="http://schemas.openxmlformats.org/officeDocument/2006/relationships/image" Target="../media/image7.png"/><Relationship Id="rId12" Type="http://schemas.openxmlformats.org/officeDocument/2006/relationships/image" Target="../media/image6.svg"/><Relationship Id="rId11" Type="http://schemas.openxmlformats.org/officeDocument/2006/relationships/image" Target="../media/image6.png"/><Relationship Id="rId10" Type="http://schemas.openxmlformats.org/officeDocument/2006/relationships/image" Target="../media/image5.svg"/><Relationship Id="rId1" Type="http://schemas.openxmlformats.org/officeDocument/2006/relationships/image" Target="../media/image11.png"/></Relationships>
</file>

<file path=ppt/slides/_rels/slide4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18.png"/><Relationship Id="rId4" Type="http://schemas.openxmlformats.org/officeDocument/2006/relationships/image" Target="../media/image45.png"/><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image" Target="../media/image1.png"/></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7.png"/><Relationship Id="rId2" Type="http://schemas.openxmlformats.org/officeDocument/2006/relationships/image" Target="../media/image2.png"/><Relationship Id="rId1" Type="http://schemas.openxmlformats.org/officeDocument/2006/relationships/image" Target="../media/image1.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8.png"/><Relationship Id="rId2" Type="http://schemas.openxmlformats.org/officeDocument/2006/relationships/image" Target="../media/image2.png"/><Relationship Id="rId1" Type="http://schemas.openxmlformats.org/officeDocument/2006/relationships/image" Target="../media/image1.png"/></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9.png"/><Relationship Id="rId2" Type="http://schemas.openxmlformats.org/officeDocument/2006/relationships/image" Target="../media/image2.png"/><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png"/></Relationships>
</file>

<file path=ppt/slides/_rels/slide45.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2.png"/><Relationship Id="rId4" Type="http://schemas.openxmlformats.org/officeDocument/2006/relationships/image" Target="../media/image20.svg"/><Relationship Id="rId3" Type="http://schemas.openxmlformats.org/officeDocument/2006/relationships/image" Target="../media/image21.png"/><Relationship Id="rId2" Type="http://schemas.openxmlformats.org/officeDocument/2006/relationships/image" Target="../media/image19.svg"/><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4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image" Target="../media/image1.png"/></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1.png"/><Relationship Id="rId2" Type="http://schemas.openxmlformats.org/officeDocument/2006/relationships/image" Target="../media/image2.png"/><Relationship Id="rId1" Type="http://schemas.openxmlformats.org/officeDocument/2006/relationships/image" Target="../media/image1.png"/></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2.png"/><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svg"/><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1.png"/></Relationships>
</file>

<file path=ppt/slides/_rels/slide50.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2.png"/><Relationship Id="rId4" Type="http://schemas.openxmlformats.org/officeDocument/2006/relationships/image" Target="../media/image20.svg"/><Relationship Id="rId3" Type="http://schemas.openxmlformats.org/officeDocument/2006/relationships/image" Target="../media/image21.png"/><Relationship Id="rId2" Type="http://schemas.openxmlformats.org/officeDocument/2006/relationships/image" Target="../media/image19.svg"/><Relationship Id="rId1"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5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oleObject" Target="../embeddings/oleObject2.bin"/><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4.png"/><Relationship Id="rId2" Type="http://schemas.openxmlformats.org/officeDocument/2006/relationships/image" Target="../media/image2.png"/><Relationship Id="rId1" Type="http://schemas.openxmlformats.org/officeDocument/2006/relationships/image" Target="../media/image1.png"/></Relationships>
</file>

<file path=ppt/slides/_rels/slide54.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2.png"/><Relationship Id="rId4" Type="http://schemas.openxmlformats.org/officeDocument/2006/relationships/image" Target="../media/image20.svg"/><Relationship Id="rId3" Type="http://schemas.openxmlformats.org/officeDocument/2006/relationships/image" Target="../media/image21.png"/><Relationship Id="rId2" Type="http://schemas.openxmlformats.org/officeDocument/2006/relationships/image" Target="../media/image19.svg"/><Relationship Id="rId1" Type="http://schemas.openxmlformats.org/officeDocument/2006/relationships/image" Target="../media/image20.png"/></Relationships>
</file>

<file path=ppt/slides/_rels/slide5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image" Target="../media/image1.png"/></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image" Target="../media/image1.png"/></Relationships>
</file>

<file path=ppt/slides/_rels/slide5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5.png"/><Relationship Id="rId2" Type="http://schemas.openxmlformats.org/officeDocument/2006/relationships/image" Target="../media/image2.png"/><Relationship Id="rId1"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5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2.png"/><Relationship Id="rId2" Type="http://schemas.openxmlformats.org/officeDocument/2006/relationships/image" Target="../media/image19.svg"/><Relationship Id="rId1" Type="http://schemas.openxmlformats.org/officeDocument/2006/relationships/image" Target="../media/image20.png"/></Relationships>
</file>

<file path=ppt/slides/_rels/slide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4.svg"/><Relationship Id="rId7" Type="http://schemas.openxmlformats.org/officeDocument/2006/relationships/image" Target="../media/image14.png"/><Relationship Id="rId6" Type="http://schemas.openxmlformats.org/officeDocument/2006/relationships/image" Target="../media/image13.svg"/><Relationship Id="rId5" Type="http://schemas.openxmlformats.org/officeDocument/2006/relationships/image" Target="../media/image13.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svg"/><Relationship Id="rId7"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5.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svg"/><Relationship Id="rId7"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5.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6.svg"/><Relationship Id="rId7" Type="http://schemas.openxmlformats.org/officeDocument/2006/relationships/image" Target="../media/image16.png"/><Relationship Id="rId6" Type="http://schemas.openxmlformats.org/officeDocument/2006/relationships/image" Target="../media/image15.svg"/><Relationship Id="rId5" Type="http://schemas.openxmlformats.org/officeDocument/2006/relationships/image" Target="../media/image15.png"/><Relationship Id="rId4" Type="http://schemas.openxmlformats.org/officeDocument/2006/relationships/image" Target="../media/image2.svg"/><Relationship Id="rId3" Type="http://schemas.openxmlformats.org/officeDocument/2006/relationships/image" Target="../media/image2.png"/><Relationship Id="rId2" Type="http://schemas.openxmlformats.org/officeDocument/2006/relationships/image" Target="../media/image1.sv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0823544" y="-6277760"/>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2477909">
            <a:off x="-5253835" y="4177984"/>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2993309" y="3338254"/>
            <a:ext cx="12213139" cy="3674752"/>
          </a:xfrm>
          <a:prstGeom prst="rect">
            <a:avLst/>
          </a:prstGeom>
        </p:spPr>
        <p:txBody>
          <a:bodyPr lIns="0" tIns="0" rIns="0" bIns="0" rtlCol="0" anchor="t">
            <a:spAutoFit/>
          </a:bodyPr>
          <a:lstStyle/>
          <a:p>
            <a:pPr algn="ctr">
              <a:lnSpc>
                <a:spcPts val="7260"/>
              </a:lnSpc>
            </a:pPr>
            <a:r>
              <a:rPr lang="en-US" sz="6600" b="1">
                <a:solidFill>
                  <a:srgbClr val="2D799C"/>
                </a:solidFill>
                <a:latin typeface="Nunito Bold" panose="00000800000000000000"/>
                <a:ea typeface="Nunito Bold" panose="00000800000000000000"/>
                <a:cs typeface="Nunito Bold" panose="00000800000000000000"/>
                <a:sym typeface="Nunito Bold" panose="00000800000000000000"/>
              </a:rPr>
              <a:t>PHÂN TÍCH KHÁM PHÁ TẬP DỮ LIỆU CHẨN ĐOÁN BỆNH TIỂU ĐƯỜNG</a:t>
            </a:r>
            <a:endParaRPr lang="en-US" sz="6600" b="1">
              <a:solidFill>
                <a:srgbClr val="2D799C"/>
              </a:solidFill>
              <a:latin typeface="Nunito Bold" panose="00000800000000000000"/>
              <a:ea typeface="Nunito Bold" panose="00000800000000000000"/>
              <a:cs typeface="Nunito Bold" panose="00000800000000000000"/>
              <a:sym typeface="Nunito Bold" panose="00000800000000000000"/>
            </a:endParaRPr>
          </a:p>
          <a:p>
            <a:pPr algn="ctr">
              <a:lnSpc>
                <a:spcPts val="7260"/>
              </a:lnSpc>
            </a:pPr>
          </a:p>
        </p:txBody>
      </p:sp>
      <p:sp>
        <p:nvSpPr>
          <p:cNvPr id="5" name="Freeform 5"/>
          <p:cNvSpPr/>
          <p:nvPr/>
        </p:nvSpPr>
        <p:spPr>
          <a:xfrm rot="-1200000">
            <a:off x="684629" y="5561221"/>
            <a:ext cx="3652098" cy="4228745"/>
          </a:xfrm>
          <a:custGeom>
            <a:avLst/>
            <a:gdLst/>
            <a:ahLst/>
            <a:cxnLst/>
            <a:rect l="l" t="t" r="r" b="b"/>
            <a:pathLst>
              <a:path w="3652098" h="4228745">
                <a:moveTo>
                  <a:pt x="0" y="0"/>
                </a:moveTo>
                <a:lnTo>
                  <a:pt x="3652098" y="0"/>
                </a:lnTo>
                <a:lnTo>
                  <a:pt x="3652098" y="4228746"/>
                </a:lnTo>
                <a:lnTo>
                  <a:pt x="0" y="422874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320000">
            <a:off x="489934" y="3704289"/>
            <a:ext cx="2008993" cy="1848274"/>
          </a:xfrm>
          <a:custGeom>
            <a:avLst/>
            <a:gdLst/>
            <a:ahLst/>
            <a:cxnLst/>
            <a:rect l="l" t="t" r="r" b="b"/>
            <a:pathLst>
              <a:path w="2008993" h="1848274">
                <a:moveTo>
                  <a:pt x="0" y="0"/>
                </a:moveTo>
                <a:lnTo>
                  <a:pt x="2008993" y="0"/>
                </a:lnTo>
                <a:lnTo>
                  <a:pt x="2008993" y="1848273"/>
                </a:lnTo>
                <a:lnTo>
                  <a:pt x="0" y="184827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7" name="Freeform 7"/>
          <p:cNvSpPr/>
          <p:nvPr/>
        </p:nvSpPr>
        <p:spPr>
          <a:xfrm rot="69782">
            <a:off x="16311134" y="1106579"/>
            <a:ext cx="1247524" cy="2318035"/>
          </a:xfrm>
          <a:custGeom>
            <a:avLst/>
            <a:gdLst/>
            <a:ahLst/>
            <a:cxnLst/>
            <a:rect l="l" t="t" r="r" b="b"/>
            <a:pathLst>
              <a:path w="1247524" h="2318035">
                <a:moveTo>
                  <a:pt x="0" y="0"/>
                </a:moveTo>
                <a:lnTo>
                  <a:pt x="1247525" y="0"/>
                </a:lnTo>
                <a:lnTo>
                  <a:pt x="1247525" y="2318034"/>
                </a:lnTo>
                <a:lnTo>
                  <a:pt x="0" y="231803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8" name="Freeform 8"/>
          <p:cNvSpPr/>
          <p:nvPr/>
        </p:nvSpPr>
        <p:spPr>
          <a:xfrm rot="5257292">
            <a:off x="15801246" y="3579589"/>
            <a:ext cx="1407347" cy="2097672"/>
          </a:xfrm>
          <a:custGeom>
            <a:avLst/>
            <a:gdLst/>
            <a:ahLst/>
            <a:cxnLst/>
            <a:rect l="l" t="t" r="r" b="b"/>
            <a:pathLst>
              <a:path w="1407347" h="2097672">
                <a:moveTo>
                  <a:pt x="0" y="0"/>
                </a:moveTo>
                <a:lnTo>
                  <a:pt x="1407348" y="0"/>
                </a:lnTo>
                <a:lnTo>
                  <a:pt x="1407348" y="2097673"/>
                </a:lnTo>
                <a:lnTo>
                  <a:pt x="0" y="2097673"/>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9" name="Freeform 9"/>
          <p:cNvSpPr/>
          <p:nvPr/>
        </p:nvSpPr>
        <p:spPr>
          <a:xfrm>
            <a:off x="12959453" y="498207"/>
            <a:ext cx="1091934" cy="2461327"/>
          </a:xfrm>
          <a:custGeom>
            <a:avLst/>
            <a:gdLst/>
            <a:ahLst/>
            <a:cxnLst/>
            <a:rect l="l" t="t" r="r" b="b"/>
            <a:pathLst>
              <a:path w="1091934" h="2461327">
                <a:moveTo>
                  <a:pt x="0" y="0"/>
                </a:moveTo>
                <a:lnTo>
                  <a:pt x="1091934" y="0"/>
                </a:lnTo>
                <a:lnTo>
                  <a:pt x="1091934" y="2461326"/>
                </a:lnTo>
                <a:lnTo>
                  <a:pt x="0" y="2461326"/>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0" name="Freeform 10"/>
          <p:cNvSpPr/>
          <p:nvPr/>
        </p:nvSpPr>
        <p:spPr>
          <a:xfrm rot="1800000">
            <a:off x="5327875" y="7745979"/>
            <a:ext cx="1245036" cy="1956486"/>
          </a:xfrm>
          <a:custGeom>
            <a:avLst/>
            <a:gdLst/>
            <a:ahLst/>
            <a:cxnLst/>
            <a:rect l="l" t="t" r="r" b="b"/>
            <a:pathLst>
              <a:path w="1245036" h="1956486">
                <a:moveTo>
                  <a:pt x="0" y="0"/>
                </a:moveTo>
                <a:lnTo>
                  <a:pt x="1245037" y="0"/>
                </a:lnTo>
                <a:lnTo>
                  <a:pt x="1245037" y="1956485"/>
                </a:lnTo>
                <a:lnTo>
                  <a:pt x="0" y="1956485"/>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1" name="Freeform 11"/>
          <p:cNvSpPr/>
          <p:nvPr/>
        </p:nvSpPr>
        <p:spPr>
          <a:xfrm rot="-3300000">
            <a:off x="7311724" y="8510998"/>
            <a:ext cx="466624" cy="1807345"/>
          </a:xfrm>
          <a:custGeom>
            <a:avLst/>
            <a:gdLst/>
            <a:ahLst/>
            <a:cxnLst/>
            <a:rect l="l" t="t" r="r" b="b"/>
            <a:pathLst>
              <a:path w="466624" h="1807345">
                <a:moveTo>
                  <a:pt x="0" y="0"/>
                </a:moveTo>
                <a:lnTo>
                  <a:pt x="466623" y="0"/>
                </a:lnTo>
                <a:lnTo>
                  <a:pt x="466623" y="1807345"/>
                </a:lnTo>
                <a:lnTo>
                  <a:pt x="0" y="1807345"/>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
        <p:nvSpPr>
          <p:cNvPr id="12" name="Freeform 12"/>
          <p:cNvSpPr/>
          <p:nvPr/>
        </p:nvSpPr>
        <p:spPr>
          <a:xfrm rot="-6593113">
            <a:off x="11535962" y="-110252"/>
            <a:ext cx="525989" cy="2277903"/>
          </a:xfrm>
          <a:custGeom>
            <a:avLst/>
            <a:gdLst/>
            <a:ahLst/>
            <a:cxnLst/>
            <a:rect l="l" t="t" r="r" b="b"/>
            <a:pathLst>
              <a:path w="525989" h="2277903">
                <a:moveTo>
                  <a:pt x="0" y="0"/>
                </a:moveTo>
                <a:lnTo>
                  <a:pt x="525989" y="0"/>
                </a:lnTo>
                <a:lnTo>
                  <a:pt x="525989" y="2277904"/>
                </a:lnTo>
                <a:lnTo>
                  <a:pt x="0" y="2277904"/>
                </a:lnTo>
                <a:lnTo>
                  <a:pt x="0" y="0"/>
                </a:lnTo>
                <a:close/>
              </a:path>
            </a:pathLst>
          </a:custGeom>
          <a:blipFill>
            <a:blip r:embed="rId19">
              <a:extLst>
                <a:ext uri="{96DAC541-7B7A-43D3-8B79-37D633B846F1}">
                  <asvg:svgBlip xmlns:asvg="http://schemas.microsoft.com/office/drawing/2016/SVG/main" r:embed="rId20"/>
                </a:ext>
              </a:extLst>
            </a:blip>
            <a:stretch>
              <a:fillRect/>
            </a:stretch>
          </a:blipFill>
        </p:spPr>
      </p:sp>
      <p:sp>
        <p:nvSpPr>
          <p:cNvPr id="13" name="TextBox 13"/>
          <p:cNvSpPr txBox="1"/>
          <p:nvPr/>
        </p:nvSpPr>
        <p:spPr>
          <a:xfrm>
            <a:off x="8419103" y="6667500"/>
            <a:ext cx="10162378" cy="2590800"/>
          </a:xfrm>
          <a:prstGeom prst="rect">
            <a:avLst/>
          </a:prstGeom>
        </p:spPr>
        <p:txBody>
          <a:bodyPr lIns="0" tIns="0" rIns="0" bIns="0" rtlCol="0" anchor="t">
            <a:spAutoFit/>
          </a:bodyPr>
          <a:lstStyle/>
          <a:p>
            <a:pPr algn="just">
              <a:lnSpc>
                <a:spcPts val="5160"/>
              </a:lnSpc>
            </a:pPr>
            <a:r>
              <a:rPr lang="en-US" sz="4300">
                <a:solidFill>
                  <a:srgbClr val="5C3224"/>
                </a:solidFill>
                <a:latin typeface="Nunito" panose="00000500000000000000"/>
                <a:ea typeface="Nunito" panose="00000500000000000000"/>
                <a:cs typeface="Nunito" panose="00000500000000000000"/>
                <a:sym typeface="Nunito" panose="00000500000000000000"/>
              </a:rPr>
              <a:t>Trần Hồ Minh Hải</a:t>
            </a:r>
            <a:endParaRPr lang="en-US" sz="4300">
              <a:solidFill>
                <a:srgbClr val="5C3224"/>
              </a:solidFill>
              <a:latin typeface="Nunito" panose="00000500000000000000"/>
              <a:ea typeface="Nunito" panose="00000500000000000000"/>
              <a:cs typeface="Nunito" panose="00000500000000000000"/>
              <a:sym typeface="Nunito" panose="00000500000000000000"/>
            </a:endParaRPr>
          </a:p>
          <a:p>
            <a:pPr algn="just">
              <a:lnSpc>
                <a:spcPts val="5160"/>
              </a:lnSpc>
            </a:pPr>
            <a:r>
              <a:rPr lang="en-US" sz="4300">
                <a:solidFill>
                  <a:srgbClr val="5C3224"/>
                </a:solidFill>
                <a:latin typeface="Nunito" panose="00000500000000000000"/>
                <a:ea typeface="Nunito" panose="00000500000000000000"/>
                <a:cs typeface="Nunito" panose="00000500000000000000"/>
                <a:sym typeface="Nunito" panose="00000500000000000000"/>
              </a:rPr>
              <a:t>Trương Văn Thiện</a:t>
            </a:r>
            <a:endParaRPr lang="en-US" sz="4300">
              <a:solidFill>
                <a:srgbClr val="5C3224"/>
              </a:solidFill>
              <a:latin typeface="Nunito" panose="00000500000000000000"/>
              <a:ea typeface="Nunito" panose="00000500000000000000"/>
              <a:cs typeface="Nunito" panose="00000500000000000000"/>
              <a:sym typeface="Nunito" panose="00000500000000000000"/>
            </a:endParaRPr>
          </a:p>
          <a:p>
            <a:pPr algn="just">
              <a:lnSpc>
                <a:spcPts val="5160"/>
              </a:lnSpc>
            </a:pPr>
            <a:r>
              <a:rPr lang="en-US" sz="4300">
                <a:solidFill>
                  <a:srgbClr val="5C3224"/>
                </a:solidFill>
                <a:latin typeface="Nunito" panose="00000500000000000000"/>
                <a:ea typeface="Nunito" panose="00000500000000000000"/>
                <a:cs typeface="Nunito" panose="00000500000000000000"/>
                <a:sym typeface="Nunito" panose="00000500000000000000"/>
              </a:rPr>
              <a:t>Phan Đức Nhân</a:t>
            </a:r>
            <a:endParaRPr lang="en-US" sz="4300">
              <a:solidFill>
                <a:srgbClr val="5C3224"/>
              </a:solidFill>
              <a:latin typeface="Nunito" panose="00000500000000000000"/>
              <a:ea typeface="Nunito" panose="00000500000000000000"/>
              <a:cs typeface="Nunito" panose="00000500000000000000"/>
              <a:sym typeface="Nunito" panose="00000500000000000000"/>
            </a:endParaRPr>
          </a:p>
          <a:p>
            <a:pPr algn="just">
              <a:lnSpc>
                <a:spcPts val="5160"/>
              </a:lnSpc>
            </a:pPr>
            <a:r>
              <a:rPr lang="en-US" sz="4300">
                <a:solidFill>
                  <a:srgbClr val="5C3224"/>
                </a:solidFill>
                <a:latin typeface="Nunito" panose="00000500000000000000"/>
                <a:ea typeface="Nunito" panose="00000500000000000000"/>
                <a:cs typeface="Nunito" panose="00000500000000000000"/>
                <a:sym typeface="Nunito" panose="00000500000000000000"/>
              </a:rPr>
              <a:t>Võ Gia Kiệt</a:t>
            </a:r>
            <a:endParaRPr lang="en-US" sz="4300">
              <a:solidFill>
                <a:srgbClr val="5C3224"/>
              </a:solidFill>
              <a:latin typeface="Nunito" panose="00000500000000000000"/>
              <a:ea typeface="Nunito" panose="00000500000000000000"/>
              <a:cs typeface="Nunito" panose="00000500000000000000"/>
              <a:sym typeface="Nunito" panose="00000500000000000000"/>
            </a:endParaRPr>
          </a:p>
        </p:txBody>
      </p:sp>
      <p:sp>
        <p:nvSpPr>
          <p:cNvPr id="14" name="Freeform 14"/>
          <p:cNvSpPr/>
          <p:nvPr/>
        </p:nvSpPr>
        <p:spPr>
          <a:xfrm rot="-9907623">
            <a:off x="14728830" y="601164"/>
            <a:ext cx="1371001" cy="2043497"/>
          </a:xfrm>
          <a:custGeom>
            <a:avLst/>
            <a:gdLst/>
            <a:ahLst/>
            <a:cxnLst/>
            <a:rect l="l" t="t" r="r" b="b"/>
            <a:pathLst>
              <a:path w="1371001" h="2043497">
                <a:moveTo>
                  <a:pt x="0" y="0"/>
                </a:moveTo>
                <a:lnTo>
                  <a:pt x="1371001" y="0"/>
                </a:lnTo>
                <a:lnTo>
                  <a:pt x="1371001" y="2043498"/>
                </a:lnTo>
                <a:lnTo>
                  <a:pt x="0" y="2043498"/>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856955" y="3204681"/>
            <a:ext cx="14574089" cy="6332380"/>
          </a:xfrm>
          <a:custGeom>
            <a:avLst/>
            <a:gdLst/>
            <a:ahLst/>
            <a:cxnLst/>
            <a:rect l="l" t="t" r="r" b="b"/>
            <a:pathLst>
              <a:path w="14574089" h="6332380">
                <a:moveTo>
                  <a:pt x="0" y="0"/>
                </a:moveTo>
                <a:lnTo>
                  <a:pt x="14574090" y="0"/>
                </a:lnTo>
                <a:lnTo>
                  <a:pt x="14574090" y="6332380"/>
                </a:lnTo>
                <a:lnTo>
                  <a:pt x="0" y="6332380"/>
                </a:lnTo>
                <a:lnTo>
                  <a:pt x="0" y="0"/>
                </a:lnTo>
                <a:close/>
              </a:path>
            </a:pathLst>
          </a:custGeom>
          <a:blipFill>
            <a:blip r:embed="rId5"/>
            <a:stretch>
              <a:fillRect/>
            </a:stretch>
          </a:blipFill>
        </p:spPr>
      </p:sp>
      <p:sp>
        <p:nvSpPr>
          <p:cNvPr id="5" name="Freeform 5"/>
          <p:cNvSpPr/>
          <p:nvPr/>
        </p:nvSpPr>
        <p:spPr>
          <a:xfrm>
            <a:off x="-856655" y="5143500"/>
            <a:ext cx="3770709" cy="5457606"/>
          </a:xfrm>
          <a:custGeom>
            <a:avLst/>
            <a:gdLst/>
            <a:ahLst/>
            <a:cxnLst/>
            <a:rect l="l" t="t" r="r" b="b"/>
            <a:pathLst>
              <a:path w="3770709" h="5457606">
                <a:moveTo>
                  <a:pt x="0" y="0"/>
                </a:moveTo>
                <a:lnTo>
                  <a:pt x="3770710" y="0"/>
                </a:lnTo>
                <a:lnTo>
                  <a:pt x="3770710" y="5457606"/>
                </a:lnTo>
                <a:lnTo>
                  <a:pt x="0" y="545760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5607191" y="613436"/>
            <a:ext cx="2847805" cy="8287263"/>
          </a:xfrm>
          <a:custGeom>
            <a:avLst/>
            <a:gdLst/>
            <a:ahLst/>
            <a:cxnLst/>
            <a:rect l="l" t="t" r="r" b="b"/>
            <a:pathLst>
              <a:path w="2847805" h="8287263">
                <a:moveTo>
                  <a:pt x="0" y="0"/>
                </a:moveTo>
                <a:lnTo>
                  <a:pt x="2847805" y="0"/>
                </a:lnTo>
                <a:lnTo>
                  <a:pt x="2847805" y="8287263"/>
                </a:lnTo>
                <a:lnTo>
                  <a:pt x="0" y="828726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TextBox 7"/>
          <p:cNvSpPr txBox="1"/>
          <p:nvPr/>
        </p:nvSpPr>
        <p:spPr>
          <a:xfrm>
            <a:off x="243771" y="602151"/>
            <a:ext cx="9685940"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TÓM TẮT DỮ LIỆU (DATA SUMMARY)</a:t>
            </a:r>
            <a:endParaRPr lang="en-US" sz="6700" b="1" spc="66">
              <a:solidFill>
                <a:srgbClr val="2D799C"/>
              </a:solidFill>
              <a:latin typeface="Nunito Heavy"/>
              <a:ea typeface="Nunito Heavy"/>
              <a:cs typeface="Nunito Heavy"/>
              <a:sym typeface="Nunito Heav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6688435">
            <a:off x="-3212140" y="-3589335"/>
            <a:ext cx="18171247" cy="15396002"/>
          </a:xfrm>
          <a:custGeom>
            <a:avLst/>
            <a:gdLst/>
            <a:ahLst/>
            <a:cxnLst/>
            <a:rect l="l" t="t" r="r" b="b"/>
            <a:pathLst>
              <a:path w="18171247" h="15396002">
                <a:moveTo>
                  <a:pt x="0" y="0"/>
                </a:moveTo>
                <a:lnTo>
                  <a:pt x="18171247" y="0"/>
                </a:lnTo>
                <a:lnTo>
                  <a:pt x="18171247" y="15396003"/>
                </a:lnTo>
                <a:lnTo>
                  <a:pt x="0" y="1539600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832044" y="6428849"/>
            <a:ext cx="2082878" cy="984633"/>
          </a:xfrm>
          <a:custGeom>
            <a:avLst/>
            <a:gdLst/>
            <a:ahLst/>
            <a:cxnLst/>
            <a:rect l="l" t="t" r="r" b="b"/>
            <a:pathLst>
              <a:path w="2082878" h="984633">
                <a:moveTo>
                  <a:pt x="0" y="0"/>
                </a:moveTo>
                <a:lnTo>
                  <a:pt x="2082878" y="0"/>
                </a:lnTo>
                <a:lnTo>
                  <a:pt x="2082878" y="984633"/>
                </a:lnTo>
                <a:lnTo>
                  <a:pt x="0" y="9846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717429" y="2435442"/>
            <a:ext cx="10312108" cy="3308350"/>
          </a:xfrm>
          <a:prstGeom prst="rect">
            <a:avLst/>
          </a:prstGeom>
        </p:spPr>
        <p:txBody>
          <a:bodyPr lIns="0" tIns="0" rIns="0" bIns="0" rtlCol="0" anchor="t">
            <a:spAutoFit/>
          </a:bodyPr>
          <a:lstStyle/>
          <a:p>
            <a:pPr algn="ctr">
              <a:lnSpc>
                <a:spcPts val="8750"/>
              </a:lnSpc>
            </a:pPr>
            <a:r>
              <a:rPr lang="en-US" sz="7000" b="1" spc="70">
                <a:solidFill>
                  <a:srgbClr val="FFC9B3"/>
                </a:solidFill>
                <a:latin typeface="Nunito Heavy"/>
                <a:ea typeface="Nunito Heavy"/>
                <a:cs typeface="Nunito Heavy"/>
                <a:sym typeface="Nunito Heavy"/>
              </a:rPr>
              <a:t>PHÂN TÍCH ĐƠN BIẾN (UNIVARIATE ANALYSIS)</a:t>
            </a:r>
            <a:endParaRPr lang="en-US" sz="7000" b="1" spc="70">
              <a:solidFill>
                <a:srgbClr val="FFC9B3"/>
              </a:solidFill>
              <a:latin typeface="Nunito Heavy"/>
              <a:ea typeface="Nunito Heavy"/>
              <a:cs typeface="Nunito Heavy"/>
              <a:sym typeface="Nunito Heavy"/>
            </a:endParaRPr>
          </a:p>
        </p:txBody>
      </p:sp>
      <p:sp>
        <p:nvSpPr>
          <p:cNvPr id="5" name="Freeform 5"/>
          <p:cNvSpPr/>
          <p:nvPr/>
        </p:nvSpPr>
        <p:spPr>
          <a:xfrm>
            <a:off x="10135013" y="1873683"/>
            <a:ext cx="6228154" cy="9110331"/>
          </a:xfrm>
          <a:custGeom>
            <a:avLst/>
            <a:gdLst/>
            <a:ahLst/>
            <a:cxnLst/>
            <a:rect l="l" t="t" r="r" b="b"/>
            <a:pathLst>
              <a:path w="6228154" h="9110331">
                <a:moveTo>
                  <a:pt x="0" y="0"/>
                </a:moveTo>
                <a:lnTo>
                  <a:pt x="6228154" y="0"/>
                </a:lnTo>
                <a:lnTo>
                  <a:pt x="6228154" y="9110332"/>
                </a:lnTo>
                <a:lnTo>
                  <a:pt x="0" y="91103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3034583" y="3126914"/>
            <a:ext cx="12218834" cy="2334260"/>
          </a:xfrm>
          <a:prstGeom prst="rect">
            <a:avLst/>
          </a:prstGeom>
        </p:spPr>
        <p:txBody>
          <a:bodyPr lIns="0" tIns="0" rIns="0" bIns="0" rtlCol="0" anchor="t">
            <a:spAutoFit/>
          </a:bodyPr>
          <a:lstStyle/>
          <a:p>
            <a:pPr algn="ctr">
              <a:lnSpc>
                <a:spcPts val="9250"/>
              </a:lnSpc>
            </a:pPr>
            <a:r>
              <a:rPr lang="en-US" sz="7400" b="1" spc="73">
                <a:solidFill>
                  <a:srgbClr val="FFC9B3"/>
                </a:solidFill>
                <a:latin typeface="Nunito Heavy"/>
                <a:ea typeface="Nunito Heavy"/>
                <a:cs typeface="Nunito Heavy"/>
                <a:sym typeface="Nunito Heavy"/>
              </a:rPr>
              <a:t>PHÂN TÍCH ĐƠN BIẾN (UNIVARIATE ANALYSIS)</a:t>
            </a:r>
            <a:endParaRPr lang="en-US" sz="7400" b="1" spc="73">
              <a:solidFill>
                <a:srgbClr val="FFC9B3"/>
              </a:solidFill>
              <a:latin typeface="Nunito Heavy"/>
              <a:ea typeface="Nunito Heavy"/>
              <a:cs typeface="Nunito Heavy"/>
              <a:sym typeface="Nunito Heavy"/>
            </a:endParaRPr>
          </a:p>
        </p:txBody>
      </p:sp>
      <p:sp>
        <p:nvSpPr>
          <p:cNvPr id="3" name="Freeform 3"/>
          <p:cNvSpPr/>
          <p:nvPr/>
        </p:nvSpPr>
        <p:spPr>
          <a:xfrm rot="6590698" flipH="1" flipV="1">
            <a:off x="-7476913" y="-9003195"/>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1"/>
            <a:stretch>
              <a:fillRect/>
            </a:stretch>
          </a:blipFill>
        </p:spPr>
      </p:sp>
      <p:sp>
        <p:nvSpPr>
          <p:cNvPr id="4" name="Freeform 4"/>
          <p:cNvSpPr/>
          <p:nvPr/>
        </p:nvSpPr>
        <p:spPr>
          <a:xfrm rot="6590698">
            <a:off x="10415723" y="5513470"/>
            <a:ext cx="15744553" cy="13339931"/>
          </a:xfrm>
          <a:custGeom>
            <a:avLst/>
            <a:gdLst/>
            <a:ahLst/>
            <a:cxnLst/>
            <a:rect l="l" t="t" r="r" b="b"/>
            <a:pathLst>
              <a:path w="15744553" h="13339931">
                <a:moveTo>
                  <a:pt x="0" y="0"/>
                </a:moveTo>
                <a:lnTo>
                  <a:pt x="15744554" y="0"/>
                </a:lnTo>
                <a:lnTo>
                  <a:pt x="15744554" y="13339931"/>
                </a:lnTo>
                <a:lnTo>
                  <a:pt x="0" y="13339931"/>
                </a:lnTo>
                <a:lnTo>
                  <a:pt x="0" y="0"/>
                </a:lnTo>
                <a:close/>
              </a:path>
            </a:pathLst>
          </a:custGeom>
          <a:blipFill>
            <a:blip r:embed="rId1"/>
            <a:stretch>
              <a:fillRect/>
            </a:stretch>
          </a:blipFill>
        </p:spPr>
      </p:sp>
      <p:sp>
        <p:nvSpPr>
          <p:cNvPr id="5" name="Freeform 5"/>
          <p:cNvSpPr/>
          <p:nvPr/>
        </p:nvSpPr>
        <p:spPr>
          <a:xfrm rot="6590698">
            <a:off x="10697654" y="6164122"/>
            <a:ext cx="15744553" cy="13339931"/>
          </a:xfrm>
          <a:custGeom>
            <a:avLst/>
            <a:gdLst/>
            <a:ahLst/>
            <a:cxnLst/>
            <a:rect l="l" t="t" r="r" b="b"/>
            <a:pathLst>
              <a:path w="15744553" h="13339931">
                <a:moveTo>
                  <a:pt x="0" y="0"/>
                </a:moveTo>
                <a:lnTo>
                  <a:pt x="15744554" y="0"/>
                </a:lnTo>
                <a:lnTo>
                  <a:pt x="15744554" y="13339931"/>
                </a:lnTo>
                <a:lnTo>
                  <a:pt x="0" y="13339931"/>
                </a:lnTo>
                <a:lnTo>
                  <a:pt x="0" y="0"/>
                </a:lnTo>
                <a:close/>
              </a:path>
            </a:pathLst>
          </a:custGeom>
          <a:blipFill>
            <a:blip r:embed="rId2"/>
            <a:stretch>
              <a:fillRect/>
            </a:stretch>
          </a:blipFill>
        </p:spPr>
      </p:sp>
      <p:sp>
        <p:nvSpPr>
          <p:cNvPr id="6" name="Freeform 6"/>
          <p:cNvSpPr/>
          <p:nvPr/>
        </p:nvSpPr>
        <p:spPr>
          <a:xfrm rot="6737149" flipH="1" flipV="1">
            <a:off x="-7687719" y="-9827318"/>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2"/>
            <a:stretch>
              <a:fillRect/>
            </a:stretch>
          </a:blipFill>
        </p:spPr>
      </p:sp>
      <p:sp>
        <p:nvSpPr>
          <p:cNvPr id="7" name="TextBox 7"/>
          <p:cNvSpPr txBox="1"/>
          <p:nvPr/>
        </p:nvSpPr>
        <p:spPr>
          <a:xfrm>
            <a:off x="1028700" y="6383344"/>
            <a:ext cx="12551360" cy="1895475"/>
          </a:xfrm>
          <a:prstGeom prst="rect">
            <a:avLst/>
          </a:prstGeom>
        </p:spPr>
        <p:txBody>
          <a:bodyPr lIns="0" tIns="0" rIns="0" bIns="0" rtlCol="0" anchor="t">
            <a:spAutoFit/>
          </a:bodyPr>
          <a:lstStyle/>
          <a:p>
            <a:pPr algn="l">
              <a:lnSpc>
                <a:spcPts val="3750"/>
              </a:lnSpc>
              <a:spcBef>
                <a:spcPct val="0"/>
              </a:spcBef>
            </a:pPr>
            <a:r>
              <a:rPr lang="en-US" sz="3000" spc="30">
                <a:solidFill>
                  <a:srgbClr val="FCEDE9"/>
                </a:solidFill>
                <a:latin typeface="Nunito" panose="00000500000000000000"/>
                <a:ea typeface="Nunito" panose="00000500000000000000"/>
                <a:cs typeface="Nunito" panose="00000500000000000000"/>
                <a:sym typeface="Nunito" panose="00000500000000000000"/>
              </a:rPr>
              <a:t>1. HISTOGRAM HOẶC KDE PLOT CHO CÁC BIẾN SỐ (GLUCOSE, BMI, AGE, INSULIN...).</a:t>
            </a:r>
            <a:endParaRPr lang="en-US" sz="3000" spc="30">
              <a:solidFill>
                <a:srgbClr val="FCEDE9"/>
              </a:solidFill>
              <a:latin typeface="Nunito" panose="00000500000000000000"/>
              <a:ea typeface="Nunito" panose="00000500000000000000"/>
              <a:cs typeface="Nunito" panose="00000500000000000000"/>
              <a:sym typeface="Nunito" panose="00000500000000000000"/>
            </a:endParaRPr>
          </a:p>
          <a:p>
            <a:pPr algn="l">
              <a:lnSpc>
                <a:spcPts val="3750"/>
              </a:lnSpc>
              <a:spcBef>
                <a:spcPct val="0"/>
              </a:spcBef>
            </a:pPr>
            <a:r>
              <a:rPr lang="en-US" sz="3000" spc="30">
                <a:solidFill>
                  <a:srgbClr val="FCEDE9"/>
                </a:solidFill>
                <a:latin typeface="Nunito" panose="00000500000000000000"/>
                <a:ea typeface="Nunito" panose="00000500000000000000"/>
                <a:cs typeface="Nunito" panose="00000500000000000000"/>
                <a:sym typeface="Nunito" panose="00000500000000000000"/>
              </a:rPr>
              <a:t>2. BOX PLOT CHO TẤT CẢ CÁC BIẾN SỐ ĐỂ PHÁT HIỆN OUTLIER.</a:t>
            </a:r>
            <a:endParaRPr lang="en-US" sz="3000" spc="30">
              <a:solidFill>
                <a:srgbClr val="FCEDE9"/>
              </a:solidFill>
              <a:latin typeface="Nunito" panose="00000500000000000000"/>
              <a:ea typeface="Nunito" panose="00000500000000000000"/>
              <a:cs typeface="Nunito" panose="00000500000000000000"/>
              <a:sym typeface="Nunito" panose="00000500000000000000"/>
            </a:endParaRPr>
          </a:p>
          <a:p>
            <a:pPr algn="l">
              <a:lnSpc>
                <a:spcPts val="3750"/>
              </a:lnSpc>
              <a:spcBef>
                <a:spcPct val="0"/>
              </a:spcBef>
            </a:pPr>
            <a:r>
              <a:rPr lang="en-US" sz="3000" spc="30">
                <a:solidFill>
                  <a:srgbClr val="FCEDE9"/>
                </a:solidFill>
                <a:latin typeface="Nunito" panose="00000500000000000000"/>
                <a:ea typeface="Nunito" panose="00000500000000000000"/>
                <a:cs typeface="Nunito" panose="00000500000000000000"/>
                <a:sym typeface="Nunito" panose="00000500000000000000"/>
              </a:rPr>
              <a:t>3. COUNT PLOT (BAR CHART) CHO BIẾN MỤC TIÊU OUTCOME.</a:t>
            </a:r>
            <a:endParaRPr lang="en-US" sz="3000" spc="30">
              <a:solidFill>
                <a:srgbClr val="FCEDE9"/>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388501" y="2953589"/>
            <a:ext cx="10022404" cy="6681602"/>
          </a:xfrm>
          <a:custGeom>
            <a:avLst/>
            <a:gdLst/>
            <a:ahLst/>
            <a:cxnLst/>
            <a:rect l="l" t="t" r="r" b="b"/>
            <a:pathLst>
              <a:path w="10022404" h="6681602">
                <a:moveTo>
                  <a:pt x="0" y="0"/>
                </a:moveTo>
                <a:lnTo>
                  <a:pt x="10022404" y="0"/>
                </a:lnTo>
                <a:lnTo>
                  <a:pt x="10022404" y="6681602"/>
                </a:lnTo>
                <a:lnTo>
                  <a:pt x="0" y="6681602"/>
                </a:lnTo>
                <a:lnTo>
                  <a:pt x="0" y="0"/>
                </a:lnTo>
                <a:close/>
              </a:path>
            </a:pathLst>
          </a:custGeom>
          <a:blipFill>
            <a:blip r:embed="rId3"/>
            <a:stretch>
              <a:fillRect/>
            </a:stretch>
          </a:blipFill>
        </p:spPr>
      </p:sp>
      <p:sp>
        <p:nvSpPr>
          <p:cNvPr id="5" name="TextBox 5"/>
          <p:cNvSpPr txBox="1"/>
          <p:nvPr/>
        </p:nvSpPr>
        <p:spPr>
          <a:xfrm>
            <a:off x="388501" y="584861"/>
            <a:ext cx="11246074"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ĐƠN BIẾN (UNIVARIATE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10608897" y="3213341"/>
            <a:ext cx="7679103" cy="5848350"/>
          </a:xfrm>
          <a:prstGeom prst="rect">
            <a:avLst/>
          </a:prstGeom>
        </p:spPr>
        <p:txBody>
          <a:bodyPr lIns="0" tIns="0" rIns="0" bIns="0" rtlCol="0" anchor="t">
            <a:spAutoFit/>
          </a:bodyPr>
          <a:lstStyle/>
          <a:p>
            <a:pPr algn="l">
              <a:lnSpc>
                <a:spcPts val="4200"/>
              </a:lnSpc>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Từ histogram ta có thể nhận xét được:</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 Các thuộc tính có phân phối gần chuẩn với tần suất cao ở vùng trung tâm: </a:t>
            </a:r>
            <a:r>
              <a:rPr lang="en-US" sz="3000" u="none" strike="noStrike">
                <a:solidFill>
                  <a:srgbClr val="EA3D3D"/>
                </a:solidFill>
                <a:latin typeface="Nunito" panose="00000500000000000000"/>
                <a:ea typeface="Nunito" panose="00000500000000000000"/>
                <a:cs typeface="Nunito" panose="00000500000000000000"/>
                <a:sym typeface="Nunito" panose="00000500000000000000"/>
              </a:rPr>
              <a:t>glucose, blood_pressure, BMI</a:t>
            </a: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 (peak ở trung tâm).</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 Các thuộc tính có phân phối lệch phải với tần suất cao ở giá trị thấp: </a:t>
            </a:r>
            <a:r>
              <a:rPr lang="en-US" sz="3000" u="none" strike="noStrike">
                <a:solidFill>
                  <a:srgbClr val="EA3D3D"/>
                </a:solidFill>
                <a:latin typeface="Nunito" panose="00000500000000000000"/>
                <a:ea typeface="Nunito" panose="00000500000000000000"/>
                <a:cs typeface="Nunito" panose="00000500000000000000"/>
                <a:sym typeface="Nunito" panose="00000500000000000000"/>
              </a:rPr>
              <a:t>age, insulin,</a:t>
            </a: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 skin_thickness, pregnancies (peak ở giá trị thấp).</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 Đặc biệt: </a:t>
            </a:r>
            <a:r>
              <a:rPr lang="en-US" sz="3000" u="none" strike="noStrike">
                <a:solidFill>
                  <a:srgbClr val="EA3D3D"/>
                </a:solidFill>
                <a:latin typeface="Nunito" panose="00000500000000000000"/>
                <a:ea typeface="Nunito" panose="00000500000000000000"/>
                <a:cs typeface="Nunito" panose="00000500000000000000"/>
                <a:sym typeface="Nunito" panose="00000500000000000000"/>
              </a:rPr>
              <a:t>glucose, bmi, blood_pressure,</a:t>
            </a:r>
            <a:r>
              <a:rPr lang="en-US" sz="3000" u="none" strike="noStrike">
                <a:solidFill>
                  <a:srgbClr val="EA3D3D"/>
                </a:solidFill>
                <a:latin typeface="Nunito" panose="00000500000000000000"/>
                <a:ea typeface="Nunito" panose="00000500000000000000"/>
                <a:cs typeface="Nunito" panose="00000500000000000000"/>
                <a:sym typeface="Nunito" panose="00000500000000000000"/>
              </a:rPr>
              <a:t> insulin và skin_thickness</a:t>
            </a: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 có nhiều giá trị bằng 0 (có thể là dữ liệu missing).</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p:txBody>
      </p:sp>
      <p:sp>
        <p:nvSpPr>
          <p:cNvPr id="7" name="TextBox 7"/>
          <p:cNvSpPr txBox="1"/>
          <p:nvPr/>
        </p:nvSpPr>
        <p:spPr>
          <a:xfrm>
            <a:off x="2698750" y="9578340"/>
            <a:ext cx="6878320" cy="538480"/>
          </a:xfrm>
          <a:prstGeom prst="rect">
            <a:avLst/>
          </a:prstGeom>
        </p:spPr>
        <p:txBody>
          <a:bodyPr wrap="square" lIns="0" tIns="0" rIns="0" bIns="0" rtlCol="0" anchor="t">
            <a:spAutoFit/>
          </a:bodyPr>
          <a:lstStyle/>
          <a:p>
            <a:pPr marL="0" lvl="1" indent="0" algn="l">
              <a:lnSpc>
                <a:spcPts val="4200"/>
              </a:lnSpc>
              <a:spcBef>
                <a:spcPct val="0"/>
              </a:spcBef>
            </a:pP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Chart 1. Histogram</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 của</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 các thuộc tính</a:t>
            </a:r>
            <a:endPar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388501" y="2880458"/>
            <a:ext cx="10022404" cy="6681602"/>
          </a:xfrm>
          <a:custGeom>
            <a:avLst/>
            <a:gdLst/>
            <a:ahLst/>
            <a:cxnLst/>
            <a:rect l="l" t="t" r="r" b="b"/>
            <a:pathLst>
              <a:path w="10022404" h="6681602">
                <a:moveTo>
                  <a:pt x="0" y="0"/>
                </a:moveTo>
                <a:lnTo>
                  <a:pt x="10022404" y="0"/>
                </a:lnTo>
                <a:lnTo>
                  <a:pt x="10022404" y="6681602"/>
                </a:lnTo>
                <a:lnTo>
                  <a:pt x="0" y="6681602"/>
                </a:lnTo>
                <a:lnTo>
                  <a:pt x="0" y="0"/>
                </a:lnTo>
                <a:close/>
              </a:path>
            </a:pathLst>
          </a:custGeom>
          <a:blipFill>
            <a:blip r:embed="rId3"/>
            <a:stretch>
              <a:fillRect/>
            </a:stretch>
          </a:blipFill>
        </p:spPr>
      </p:sp>
      <p:sp>
        <p:nvSpPr>
          <p:cNvPr id="5" name="TextBox 5"/>
          <p:cNvSpPr txBox="1"/>
          <p:nvPr/>
        </p:nvSpPr>
        <p:spPr>
          <a:xfrm>
            <a:off x="388501" y="584861"/>
            <a:ext cx="11246074"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ĐƠN BIẾN (UNIVARIATE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2223135" y="9504680"/>
            <a:ext cx="6541135" cy="538480"/>
          </a:xfrm>
          <a:prstGeom prst="rect">
            <a:avLst/>
          </a:prstGeom>
        </p:spPr>
        <p:txBody>
          <a:bodyPr wrap="square" lIns="0" tIns="0" rIns="0" bIns="0" rtlCol="0" anchor="t">
            <a:spAutoFit/>
          </a:bodyPr>
          <a:lstStyle/>
          <a:p>
            <a:pPr algn="l">
              <a:lnSpc>
                <a:spcPts val="4200"/>
              </a:lnSpc>
              <a:spcBef>
                <a:spcPct val="0"/>
              </a:spcBef>
            </a:pP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Chart </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2</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KDE Pl</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o</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t củ</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a các thuộc tính</a:t>
            </a:r>
            <a:endPar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
        <p:nvSpPr>
          <p:cNvPr id="7" name="TextBox 7"/>
          <p:cNvSpPr txBox="1"/>
          <p:nvPr/>
        </p:nvSpPr>
        <p:spPr>
          <a:xfrm>
            <a:off x="10898136" y="3091427"/>
            <a:ext cx="7289113" cy="6424930"/>
          </a:xfrm>
          <a:prstGeom prst="rect">
            <a:avLst/>
          </a:prstGeom>
        </p:spPr>
        <p:txBody>
          <a:bodyPr lIns="0" tIns="0" rIns="0" bIns="0" rtlCol="0" anchor="t">
            <a:spAutoFit/>
          </a:bodyPr>
          <a:lstStyle/>
          <a:p>
            <a:pPr marL="0" lvl="1" indent="0"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Từ KDE Plot ta có nhận xét:</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EA3D3D"/>
                </a:solidFill>
                <a:latin typeface="Nunito" panose="00000500000000000000"/>
                <a:ea typeface="Nunito" panose="00000500000000000000"/>
                <a:cs typeface="Nunito" panose="00000500000000000000"/>
                <a:sym typeface="Nunito" panose="00000500000000000000"/>
              </a:rPr>
              <a:t>1. Glucose:</a:t>
            </a:r>
            <a:endParaRPr lang="en-US" sz="2800" u="none" strike="noStrike">
              <a:solidFill>
                <a:srgbClr val="EA3D3D"/>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Phân phối gần chuẩn, đỉnh quanh 100-120 mg/dL</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Ít outliers, phân phối tập trung → chất lượng data tốt</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EA3D3D"/>
                </a:solidFill>
                <a:latin typeface="Nunito" panose="00000500000000000000"/>
                <a:ea typeface="Nunito" panose="00000500000000000000"/>
                <a:cs typeface="Nunito" panose="00000500000000000000"/>
                <a:sym typeface="Nunito" panose="00000500000000000000"/>
              </a:rPr>
              <a:t>2. BMI:</a:t>
            </a:r>
            <a:endParaRPr lang="en-US" sz="2800" u="none" strike="noStrike">
              <a:solidFill>
                <a:srgbClr val="EA3D3D"/>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Phân phối chuẩn lệch phải nhẹ, đỉnh quanh 30-35</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Không có giá trị âm (KDE mở rộng do bandwidth)</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BMI trung bình khá cao (hơn 30) → nhiều đối tượng thừa cân</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388501" y="2880458"/>
            <a:ext cx="10022404" cy="6681602"/>
          </a:xfrm>
          <a:custGeom>
            <a:avLst/>
            <a:gdLst/>
            <a:ahLst/>
            <a:cxnLst/>
            <a:rect l="l" t="t" r="r" b="b"/>
            <a:pathLst>
              <a:path w="10022404" h="6681602">
                <a:moveTo>
                  <a:pt x="0" y="0"/>
                </a:moveTo>
                <a:lnTo>
                  <a:pt x="10022404" y="0"/>
                </a:lnTo>
                <a:lnTo>
                  <a:pt x="10022404" y="6681602"/>
                </a:lnTo>
                <a:lnTo>
                  <a:pt x="0" y="6681602"/>
                </a:lnTo>
                <a:lnTo>
                  <a:pt x="0" y="0"/>
                </a:lnTo>
                <a:close/>
              </a:path>
            </a:pathLst>
          </a:custGeom>
          <a:blipFill>
            <a:blip r:embed="rId3"/>
            <a:stretch>
              <a:fillRect/>
            </a:stretch>
          </a:blipFill>
        </p:spPr>
      </p:sp>
      <p:sp>
        <p:nvSpPr>
          <p:cNvPr id="5" name="TextBox 5"/>
          <p:cNvSpPr txBox="1"/>
          <p:nvPr/>
        </p:nvSpPr>
        <p:spPr>
          <a:xfrm>
            <a:off x="388501" y="584861"/>
            <a:ext cx="11246074"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ĐƠN BIẾN (UNIVARIATE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2223135" y="9504680"/>
            <a:ext cx="6657340" cy="538480"/>
          </a:xfrm>
          <a:prstGeom prst="rect">
            <a:avLst/>
          </a:prstGeom>
        </p:spPr>
        <p:txBody>
          <a:bodyPr wrap="square" lIns="0" tIns="0" rIns="0" bIns="0" rtlCol="0" anchor="t">
            <a:spAutoFit/>
          </a:bodyPr>
          <a:lstStyle/>
          <a:p>
            <a:pPr algn="l">
              <a:lnSpc>
                <a:spcPts val="4200"/>
              </a:lnSpc>
              <a:spcBef>
                <a:spcPct val="0"/>
              </a:spcBef>
            </a:pP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Chart </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2</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KDE Pl</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o</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t củ</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a các thuộc tính</a:t>
            </a:r>
            <a:endPar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
        <p:nvSpPr>
          <p:cNvPr id="7" name="TextBox 7"/>
          <p:cNvSpPr txBox="1"/>
          <p:nvPr/>
        </p:nvSpPr>
        <p:spPr>
          <a:xfrm>
            <a:off x="10898136" y="2890150"/>
            <a:ext cx="7289113" cy="4939030"/>
          </a:xfrm>
          <a:prstGeom prst="rect">
            <a:avLst/>
          </a:prstGeom>
        </p:spPr>
        <p:txBody>
          <a:bodyPr lIns="0" tIns="0" rIns="0" bIns="0" rtlCol="0" anchor="t">
            <a:spAutoFit/>
          </a:bodyPr>
          <a:lstStyle/>
          <a:p>
            <a:pPr marL="0" lvl="1" indent="0" algn="l">
              <a:lnSpc>
                <a:spcPts val="3920"/>
              </a:lnSpc>
              <a:spcBef>
                <a:spcPct val="0"/>
              </a:spcBef>
            </a:pPr>
            <a:r>
              <a:rPr lang="en-US" sz="2800" u="none" strike="noStrike">
                <a:solidFill>
                  <a:srgbClr val="EA3D3D"/>
                </a:solidFill>
                <a:latin typeface="Nunito" panose="00000500000000000000"/>
                <a:ea typeface="Nunito" panose="00000500000000000000"/>
                <a:cs typeface="Nunito" panose="00000500000000000000"/>
                <a:sym typeface="Nunito" panose="00000500000000000000"/>
              </a:rPr>
              <a:t>3</a:t>
            </a:r>
            <a:r>
              <a:rPr lang="en-US" sz="2800" u="none" strike="noStrike">
                <a:solidFill>
                  <a:srgbClr val="EA3D3D"/>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EA3D3D"/>
                </a:solidFill>
                <a:latin typeface="Nunito" panose="00000500000000000000"/>
                <a:ea typeface="Nunito" panose="00000500000000000000"/>
                <a:cs typeface="Nunito" panose="00000500000000000000"/>
                <a:sym typeface="Nunito" panose="00000500000000000000"/>
              </a:rPr>
              <a:t>Ag</a:t>
            </a:r>
            <a:r>
              <a:rPr lang="en-US" sz="2800" u="none" strike="noStrike">
                <a:solidFill>
                  <a:srgbClr val="EA3D3D"/>
                </a:solidFill>
                <a:latin typeface="Nunito" panose="00000500000000000000"/>
                <a:ea typeface="Nunito" panose="00000500000000000000"/>
                <a:cs typeface="Nunito" panose="00000500000000000000"/>
                <a:sym typeface="Nunito" panose="00000500000000000000"/>
              </a:rPr>
              <a:t>e:</a:t>
            </a:r>
            <a:endParaRPr lang="en-US" sz="2800" u="none" strike="noStrike">
              <a:solidFill>
                <a:srgbClr val="EA3D3D"/>
              </a:solidFill>
              <a:latin typeface="Nunito" panose="00000500000000000000"/>
              <a:ea typeface="Nunito" panose="00000500000000000000"/>
              <a:cs typeface="Nunito" panose="00000500000000000000"/>
              <a:sym typeface="Nunito" panose="00000500000000000000"/>
            </a:endParaRPr>
          </a:p>
          <a:p>
            <a:pPr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Phân phối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lệch</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p</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h</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ải rõ rệt</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Đa số bệ</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n</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h</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nh</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ân</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trẻ t</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u</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ổi</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20</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-35</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tu</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ổ</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i</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Phù</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hợ</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p</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với</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đ</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ối t</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ượng</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ng</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hiên</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c</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ứu (p</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h</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ụ</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nữ tro</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ng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độ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t</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uổi</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sinh sản)</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EA3D3D"/>
                </a:solidFill>
                <a:latin typeface="Nunito" panose="00000500000000000000"/>
                <a:ea typeface="Nunito" panose="00000500000000000000"/>
                <a:cs typeface="Nunito" panose="00000500000000000000"/>
                <a:sym typeface="Nunito" panose="00000500000000000000"/>
              </a:rPr>
              <a:t>4</a:t>
            </a:r>
            <a:r>
              <a:rPr lang="en-US" sz="2800" u="none" strike="noStrike">
                <a:solidFill>
                  <a:srgbClr val="EA3D3D"/>
                </a:solidFill>
                <a:latin typeface="Nunito" panose="00000500000000000000"/>
                <a:ea typeface="Nunito" panose="00000500000000000000"/>
                <a:cs typeface="Nunito" panose="00000500000000000000"/>
                <a:sym typeface="Nunito" panose="00000500000000000000"/>
              </a:rPr>
              <a:t>. I</a:t>
            </a:r>
            <a:r>
              <a:rPr lang="en-US" sz="2800" u="none" strike="noStrike">
                <a:solidFill>
                  <a:srgbClr val="EA3D3D"/>
                </a:solidFill>
                <a:latin typeface="Nunito" panose="00000500000000000000"/>
                <a:ea typeface="Nunito" panose="00000500000000000000"/>
                <a:cs typeface="Nunito" panose="00000500000000000000"/>
                <a:sym typeface="Nunito" panose="00000500000000000000"/>
              </a:rPr>
              <a:t>nsulin</a:t>
            </a:r>
            <a:r>
              <a:rPr lang="en-US" sz="2800" u="none" strike="noStrike">
                <a:solidFill>
                  <a:srgbClr val="EA3D3D"/>
                </a:solidFill>
                <a:latin typeface="Nunito" panose="00000500000000000000"/>
                <a:ea typeface="Nunito" panose="00000500000000000000"/>
                <a:cs typeface="Nunito" panose="00000500000000000000"/>
                <a:sym typeface="Nunito" panose="00000500000000000000"/>
              </a:rPr>
              <a:t>:</a:t>
            </a:r>
            <a:endParaRPr lang="en-US" sz="2800" u="none" strike="noStrike">
              <a:solidFill>
                <a:srgbClr val="EA3D3D"/>
              </a:solidFill>
              <a:latin typeface="Nunito" panose="00000500000000000000"/>
              <a:ea typeface="Nunito" panose="00000500000000000000"/>
              <a:cs typeface="Nunito" panose="00000500000000000000"/>
              <a:sym typeface="Nunito" panose="00000500000000000000"/>
            </a:endParaRPr>
          </a:p>
          <a:p>
            <a:pPr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Phân phối lệch phải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mạ</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nh,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pe</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a</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k</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ở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g</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iá</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trị thấp</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C</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ó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một số outliers ở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giá trị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cao</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&gt;400)</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Phản</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ánh đúng đặc điể</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m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insulin: nhiều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ng</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ười</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có</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i</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n</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sul</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i</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n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th</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ấp,</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í</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t</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ng</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ười</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có i</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n</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sulin</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rất</a:t>
            </a: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 cao</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388501" y="2880458"/>
            <a:ext cx="10022404" cy="6681602"/>
          </a:xfrm>
          <a:custGeom>
            <a:avLst/>
            <a:gdLst/>
            <a:ahLst/>
            <a:cxnLst/>
            <a:rect l="l" t="t" r="r" b="b"/>
            <a:pathLst>
              <a:path w="10022404" h="6681602">
                <a:moveTo>
                  <a:pt x="0" y="0"/>
                </a:moveTo>
                <a:lnTo>
                  <a:pt x="10022404" y="0"/>
                </a:lnTo>
                <a:lnTo>
                  <a:pt x="10022404" y="6681602"/>
                </a:lnTo>
                <a:lnTo>
                  <a:pt x="0" y="6681602"/>
                </a:lnTo>
                <a:lnTo>
                  <a:pt x="0" y="0"/>
                </a:lnTo>
                <a:close/>
              </a:path>
            </a:pathLst>
          </a:custGeom>
          <a:blipFill>
            <a:blip r:embed="rId3"/>
            <a:stretch>
              <a:fillRect/>
            </a:stretch>
          </a:blipFill>
        </p:spPr>
      </p:sp>
      <p:sp>
        <p:nvSpPr>
          <p:cNvPr id="5" name="TextBox 5"/>
          <p:cNvSpPr txBox="1"/>
          <p:nvPr/>
        </p:nvSpPr>
        <p:spPr>
          <a:xfrm>
            <a:off x="388501" y="584861"/>
            <a:ext cx="11246074"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ĐƠN BIẾN (UNIVARIATE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2223135" y="9504680"/>
            <a:ext cx="6598285" cy="538480"/>
          </a:xfrm>
          <a:prstGeom prst="rect">
            <a:avLst/>
          </a:prstGeom>
        </p:spPr>
        <p:txBody>
          <a:bodyPr wrap="square" lIns="0" tIns="0" rIns="0" bIns="0" rtlCol="0" anchor="t">
            <a:spAutoFit/>
          </a:bodyPr>
          <a:lstStyle/>
          <a:p>
            <a:pPr algn="l">
              <a:lnSpc>
                <a:spcPts val="4200"/>
              </a:lnSpc>
              <a:spcBef>
                <a:spcPct val="0"/>
              </a:spcBef>
            </a:pP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Chart </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2</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KDE Pl</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o</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t củ</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a các thuộc tính</a:t>
            </a:r>
            <a:endPar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
        <p:nvSpPr>
          <p:cNvPr id="7" name="TextBox 7"/>
          <p:cNvSpPr txBox="1"/>
          <p:nvPr/>
        </p:nvSpPr>
        <p:spPr>
          <a:xfrm>
            <a:off x="10898136" y="3263429"/>
            <a:ext cx="7289113" cy="4939030"/>
          </a:xfrm>
          <a:prstGeom prst="rect">
            <a:avLst/>
          </a:prstGeom>
        </p:spPr>
        <p:txBody>
          <a:bodyPr lIns="0" tIns="0" rIns="0" bIns="0" rtlCol="0" anchor="t">
            <a:spAutoFit/>
          </a:bodyPr>
          <a:lstStyle/>
          <a:p>
            <a:pPr algn="l">
              <a:lnSpc>
                <a:spcPts val="3920"/>
              </a:lnSpc>
            </a:pPr>
            <a:r>
              <a:rPr lang="en-US" sz="2800">
                <a:solidFill>
                  <a:srgbClr val="EA3D3D"/>
                </a:solidFill>
                <a:latin typeface="Nunito" panose="00000500000000000000"/>
                <a:ea typeface="Nunito" panose="00000500000000000000"/>
                <a:cs typeface="Nunito" panose="00000500000000000000"/>
                <a:sym typeface="Nunito" panose="00000500000000000000"/>
              </a:rPr>
              <a:t>5. Blood Pressure:</a:t>
            </a:r>
            <a:endParaRPr lang="en-US" sz="2800">
              <a:solidFill>
                <a:srgbClr val="EA3D3D"/>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Phân phối gần chuẩn, đỉnh quanh 70-80 mmHg</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Huyết áp trong ngưỡng bình thường</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EA3D3D"/>
                </a:solidFill>
                <a:latin typeface="Nunito" panose="00000500000000000000"/>
                <a:ea typeface="Nunito" panose="00000500000000000000"/>
                <a:cs typeface="Nunito" panose="00000500000000000000"/>
                <a:sym typeface="Nunito" panose="00000500000000000000"/>
              </a:rPr>
              <a:t>6. Skin Thickness:</a:t>
            </a:r>
            <a:endParaRPr lang="en-US" sz="2800" u="none" strike="noStrike">
              <a:solidFill>
                <a:srgbClr val="EA3D3D"/>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Phân phối lệch phải, tập trung ở giá trị thấp</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EA3D3D"/>
                </a:solidFill>
                <a:latin typeface="Nunito" panose="00000500000000000000"/>
                <a:ea typeface="Nunito" panose="00000500000000000000"/>
                <a:cs typeface="Nunito" panose="00000500000000000000"/>
                <a:sym typeface="Nunito" panose="00000500000000000000"/>
              </a:rPr>
              <a:t>7. Pregnancies:</a:t>
            </a:r>
            <a:endParaRPr lang="en-US" sz="2800" u="none" strike="noStrike">
              <a:solidFill>
                <a:srgbClr val="EA3D3D"/>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Phân phối lệch phải rõ rệt, peak ở giá trị thấp</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u="none" strike="noStrike">
                <a:solidFill>
                  <a:srgbClr val="5C3224"/>
                </a:solidFill>
                <a:latin typeface="Nunito" panose="00000500000000000000"/>
                <a:ea typeface="Nunito" panose="00000500000000000000"/>
                <a:cs typeface="Nunito" panose="00000500000000000000"/>
                <a:sym typeface="Nunito" panose="00000500000000000000"/>
              </a:rPr>
              <a:t>Đa số có 0-2 lần mang thai</a:t>
            </a:r>
            <a:endParaRPr lang="en-US" sz="28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388501" y="2782949"/>
            <a:ext cx="10022404" cy="6681602"/>
          </a:xfrm>
          <a:custGeom>
            <a:avLst/>
            <a:gdLst/>
            <a:ahLst/>
            <a:cxnLst/>
            <a:rect l="l" t="t" r="r" b="b"/>
            <a:pathLst>
              <a:path w="10022404" h="6681602">
                <a:moveTo>
                  <a:pt x="0" y="0"/>
                </a:moveTo>
                <a:lnTo>
                  <a:pt x="10022404" y="0"/>
                </a:lnTo>
                <a:lnTo>
                  <a:pt x="10022404" y="6681603"/>
                </a:lnTo>
                <a:lnTo>
                  <a:pt x="0" y="6681603"/>
                </a:lnTo>
                <a:lnTo>
                  <a:pt x="0" y="0"/>
                </a:lnTo>
                <a:close/>
              </a:path>
            </a:pathLst>
          </a:custGeom>
          <a:blipFill>
            <a:blip r:embed="rId3"/>
            <a:stretch>
              <a:fillRect/>
            </a:stretch>
          </a:blipFill>
        </p:spPr>
      </p:sp>
      <p:sp>
        <p:nvSpPr>
          <p:cNvPr id="5" name="TextBox 5"/>
          <p:cNvSpPr txBox="1"/>
          <p:nvPr/>
        </p:nvSpPr>
        <p:spPr>
          <a:xfrm>
            <a:off x="388501" y="584861"/>
            <a:ext cx="11246074"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ĐƠN BIẾN (UNIVARIATE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2223135" y="9504680"/>
            <a:ext cx="6502400" cy="538480"/>
          </a:xfrm>
          <a:prstGeom prst="rect">
            <a:avLst/>
          </a:prstGeom>
        </p:spPr>
        <p:txBody>
          <a:bodyPr wrap="square" lIns="0" tIns="0" rIns="0" bIns="0" rtlCol="0" anchor="t">
            <a:spAutoFit/>
          </a:bodyPr>
          <a:lstStyle/>
          <a:p>
            <a:pPr algn="l">
              <a:lnSpc>
                <a:spcPts val="4200"/>
              </a:lnSpc>
              <a:spcBef>
                <a:spcPct val="0"/>
              </a:spcBef>
            </a:pP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Chart 3. Box Plot </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củ</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a các thuộc tính</a:t>
            </a:r>
            <a:endPar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
        <p:nvSpPr>
          <p:cNvPr id="7" name="TextBox 7"/>
          <p:cNvSpPr txBox="1"/>
          <p:nvPr/>
        </p:nvSpPr>
        <p:spPr>
          <a:xfrm>
            <a:off x="10693076" y="2725799"/>
            <a:ext cx="7494172" cy="6920230"/>
          </a:xfrm>
          <a:prstGeom prst="rect">
            <a:avLst/>
          </a:prstGeom>
        </p:spPr>
        <p:txBody>
          <a:bodyPr lIns="0" tIns="0" rIns="0" bIns="0" rtlCol="0" anchor="t">
            <a:spAutoFit/>
          </a:bodyPr>
          <a:lstStyle/>
          <a:p>
            <a:pPr algn="l">
              <a:lnSpc>
                <a:spcPts val="3920"/>
              </a:lnSpc>
            </a:pPr>
            <a:r>
              <a:rPr lang="en-US" sz="2800">
                <a:solidFill>
                  <a:srgbClr val="EA3D3D"/>
                </a:solidFill>
                <a:latin typeface="Nunito" panose="00000500000000000000"/>
                <a:ea typeface="Nunito" panose="00000500000000000000"/>
                <a:cs typeface="Nunito" panose="00000500000000000000"/>
                <a:sym typeface="Nunito" panose="00000500000000000000"/>
              </a:rPr>
              <a:t>1. Gulucose</a:t>
            </a:r>
            <a:endParaRPr lang="en-US" sz="2800">
              <a:solidFill>
                <a:srgbClr val="EA3D3D"/>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Biến glucose có phân phối tương đối cân đối</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Xuất hiện ít ngoại lai ở phía dưới</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Hầu hết giá trị glucose tập trung trong khoảng 80-140 mg/dL</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EA3D3D"/>
                </a:solidFill>
                <a:latin typeface="Nunito" panose="00000500000000000000"/>
                <a:ea typeface="Nunito" panose="00000500000000000000"/>
                <a:cs typeface="Nunito" panose="00000500000000000000"/>
                <a:sym typeface="Nunito" panose="00000500000000000000"/>
              </a:rPr>
              <a:t>2. Insulin</a:t>
            </a:r>
            <a:endParaRPr lang="en-US" sz="2800">
              <a:solidFill>
                <a:srgbClr val="EA3D3D"/>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Phân phối lệch phải rõ rệt</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Có nhiều điểm ngoại lai ở phía trên và một ít ở phía dưới</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Đa số giá trị insulin dưới 200 μU/ml</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EA3D3D"/>
                </a:solidFill>
                <a:latin typeface="Nunito" panose="00000500000000000000"/>
                <a:ea typeface="Nunito" panose="00000500000000000000"/>
                <a:cs typeface="Nunito" panose="00000500000000000000"/>
                <a:sym typeface="Nunito" panose="00000500000000000000"/>
              </a:rPr>
              <a:t>3. Blood pressure</a:t>
            </a:r>
            <a:endParaRPr lang="en-US" sz="2800">
              <a:solidFill>
                <a:srgbClr val="EA3D3D"/>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Phân phối gần như đối xứng</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Có nhiều điểm ngoại lai xuất hiện ở cả hai phía</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a:solidFill>
                  <a:srgbClr val="5C3224"/>
                </a:solidFill>
                <a:latin typeface="Nunito" panose="00000500000000000000"/>
                <a:ea typeface="Nunito" panose="00000500000000000000"/>
                <a:cs typeface="Nunito" panose="00000500000000000000"/>
                <a:sym typeface="Nunito" panose="00000500000000000000"/>
              </a:rPr>
              <a:t>Huyết áp trung bình khoảng 70-90 mmHg</a:t>
            </a:r>
            <a:endParaRPr lang="en-US" sz="2800">
              <a:solidFill>
                <a:srgbClr val="5C3224"/>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388501" y="2782949"/>
            <a:ext cx="10022404" cy="6681602"/>
          </a:xfrm>
          <a:custGeom>
            <a:avLst/>
            <a:gdLst/>
            <a:ahLst/>
            <a:cxnLst/>
            <a:rect l="l" t="t" r="r" b="b"/>
            <a:pathLst>
              <a:path w="10022404" h="6681602">
                <a:moveTo>
                  <a:pt x="0" y="0"/>
                </a:moveTo>
                <a:lnTo>
                  <a:pt x="10022404" y="0"/>
                </a:lnTo>
                <a:lnTo>
                  <a:pt x="10022404" y="6681603"/>
                </a:lnTo>
                <a:lnTo>
                  <a:pt x="0" y="6681603"/>
                </a:lnTo>
                <a:lnTo>
                  <a:pt x="0" y="0"/>
                </a:lnTo>
                <a:close/>
              </a:path>
            </a:pathLst>
          </a:custGeom>
          <a:blipFill>
            <a:blip r:embed="rId3"/>
            <a:stretch>
              <a:fillRect/>
            </a:stretch>
          </a:blipFill>
        </p:spPr>
      </p:sp>
      <p:sp>
        <p:nvSpPr>
          <p:cNvPr id="5" name="TextBox 5"/>
          <p:cNvSpPr txBox="1"/>
          <p:nvPr/>
        </p:nvSpPr>
        <p:spPr>
          <a:xfrm>
            <a:off x="388501" y="584861"/>
            <a:ext cx="11246074"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ĐƠN BIẾN (UNIVARIATE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2223135" y="9504680"/>
            <a:ext cx="6489065" cy="538480"/>
          </a:xfrm>
          <a:prstGeom prst="rect">
            <a:avLst/>
          </a:prstGeom>
        </p:spPr>
        <p:txBody>
          <a:bodyPr wrap="square" lIns="0" tIns="0" rIns="0" bIns="0" rtlCol="0" anchor="t">
            <a:spAutoFit/>
          </a:bodyPr>
          <a:lstStyle/>
          <a:p>
            <a:pPr algn="l">
              <a:lnSpc>
                <a:spcPts val="4200"/>
              </a:lnSpc>
              <a:spcBef>
                <a:spcPct val="0"/>
              </a:spcBef>
            </a:pP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Chart 3. Box Plot </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củ</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a các thuộc tính</a:t>
            </a:r>
            <a:endPar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
        <p:nvSpPr>
          <p:cNvPr id="7" name="TextBox 7"/>
          <p:cNvSpPr txBox="1"/>
          <p:nvPr/>
        </p:nvSpPr>
        <p:spPr>
          <a:xfrm>
            <a:off x="10693076" y="3106624"/>
            <a:ext cx="7494172" cy="4443730"/>
          </a:xfrm>
          <a:prstGeom prst="rect">
            <a:avLst/>
          </a:prstGeom>
        </p:spPr>
        <p:txBody>
          <a:bodyPr lIns="0" tIns="0" rIns="0" bIns="0" rtlCol="0" anchor="t">
            <a:spAutoFit/>
          </a:bodyPr>
          <a:lstStyle/>
          <a:p>
            <a:pPr algn="l">
              <a:lnSpc>
                <a:spcPts val="3920"/>
              </a:lnSpc>
            </a:pPr>
            <a:r>
              <a:rPr lang="en-US" sz="2800">
                <a:solidFill>
                  <a:srgbClr val="EA3D3D"/>
                </a:solidFill>
                <a:latin typeface="Nunito" panose="00000500000000000000"/>
                <a:ea typeface="Nunito" panose="00000500000000000000"/>
                <a:cs typeface="Nunito" panose="00000500000000000000"/>
                <a:sym typeface="Nunito" panose="00000500000000000000"/>
              </a:rPr>
              <a:t>4. BMI</a:t>
            </a:r>
            <a:endParaRPr lang="en-US" sz="2800">
              <a:solidFill>
                <a:srgbClr val="EA3D3D"/>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Phân phối lệch nhẹ về bên phải</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Xuất hiện một số điểm ngoại lai ở giá trị cao</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Chỉ số BMI chủ yếu trong khoảng 25-35 kg/m²</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EA3D3D"/>
                </a:solidFill>
                <a:latin typeface="Nunito" panose="00000500000000000000"/>
                <a:ea typeface="Nunito" panose="00000500000000000000"/>
                <a:cs typeface="Nunito" panose="00000500000000000000"/>
                <a:sym typeface="Nunito" panose="00000500000000000000"/>
              </a:rPr>
              <a:t>5. Age</a:t>
            </a:r>
            <a:endParaRPr lang="en-US" sz="2800">
              <a:solidFill>
                <a:srgbClr val="EA3D3D"/>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Phân phối lệch phải</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Có điểm ngoại lai ở độ tuổi cao</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Độ tuổi phổ biến từ 20-40 tuổi</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388501" y="2782949"/>
            <a:ext cx="10022404" cy="6681602"/>
          </a:xfrm>
          <a:custGeom>
            <a:avLst/>
            <a:gdLst/>
            <a:ahLst/>
            <a:cxnLst/>
            <a:rect l="l" t="t" r="r" b="b"/>
            <a:pathLst>
              <a:path w="10022404" h="6681602">
                <a:moveTo>
                  <a:pt x="0" y="0"/>
                </a:moveTo>
                <a:lnTo>
                  <a:pt x="10022404" y="0"/>
                </a:lnTo>
                <a:lnTo>
                  <a:pt x="10022404" y="6681603"/>
                </a:lnTo>
                <a:lnTo>
                  <a:pt x="0" y="6681603"/>
                </a:lnTo>
                <a:lnTo>
                  <a:pt x="0" y="0"/>
                </a:lnTo>
                <a:close/>
              </a:path>
            </a:pathLst>
          </a:custGeom>
          <a:blipFill>
            <a:blip r:embed="rId3"/>
            <a:stretch>
              <a:fillRect/>
            </a:stretch>
          </a:blipFill>
        </p:spPr>
      </p:sp>
      <p:sp>
        <p:nvSpPr>
          <p:cNvPr id="5" name="TextBox 5"/>
          <p:cNvSpPr txBox="1"/>
          <p:nvPr/>
        </p:nvSpPr>
        <p:spPr>
          <a:xfrm>
            <a:off x="388501" y="584861"/>
            <a:ext cx="11246074"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ĐƠN BIẾN (UNIVARIATE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2223135" y="9504680"/>
            <a:ext cx="6459220" cy="538480"/>
          </a:xfrm>
          <a:prstGeom prst="rect">
            <a:avLst/>
          </a:prstGeom>
        </p:spPr>
        <p:txBody>
          <a:bodyPr wrap="square" lIns="0" tIns="0" rIns="0" bIns="0" rtlCol="0" anchor="t">
            <a:spAutoFit/>
          </a:bodyPr>
          <a:lstStyle/>
          <a:p>
            <a:pPr algn="l">
              <a:lnSpc>
                <a:spcPts val="4200"/>
              </a:lnSpc>
              <a:spcBef>
                <a:spcPct val="0"/>
              </a:spcBef>
            </a:pP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Chart 3. Box Plot </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củ</a:t>
            </a: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a các thuộc tính</a:t>
            </a:r>
            <a:endPar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
        <p:nvSpPr>
          <p:cNvPr id="7" name="TextBox 7"/>
          <p:cNvSpPr txBox="1"/>
          <p:nvPr/>
        </p:nvSpPr>
        <p:spPr>
          <a:xfrm>
            <a:off x="10693076" y="3106624"/>
            <a:ext cx="7494172" cy="3948430"/>
          </a:xfrm>
          <a:prstGeom prst="rect">
            <a:avLst/>
          </a:prstGeom>
        </p:spPr>
        <p:txBody>
          <a:bodyPr lIns="0" tIns="0" rIns="0" bIns="0" rtlCol="0" anchor="t">
            <a:spAutoFit/>
          </a:bodyPr>
          <a:lstStyle/>
          <a:p>
            <a:pPr algn="l">
              <a:lnSpc>
                <a:spcPts val="3920"/>
              </a:lnSpc>
            </a:pPr>
            <a:r>
              <a:rPr lang="en-US" sz="2800">
                <a:solidFill>
                  <a:srgbClr val="EA3D3D"/>
                </a:solidFill>
                <a:latin typeface="Nunito" panose="00000500000000000000"/>
                <a:ea typeface="Nunito" panose="00000500000000000000"/>
                <a:cs typeface="Nunito" panose="00000500000000000000"/>
                <a:sym typeface="Nunito" panose="00000500000000000000"/>
              </a:rPr>
              <a:t>6. Skin thickness</a:t>
            </a:r>
            <a:endParaRPr lang="en-US" sz="2800">
              <a:solidFill>
                <a:srgbClr val="EA3D3D"/>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Phân phối lệch phải</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Ít điểm ngoại lai</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Giá trị tập trung chủ yếu dưới 40 mm</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EA3D3D"/>
                </a:solidFill>
                <a:latin typeface="Nunito" panose="00000500000000000000"/>
                <a:ea typeface="Nunito" panose="00000500000000000000"/>
                <a:cs typeface="Nunito" panose="00000500000000000000"/>
                <a:sym typeface="Nunito" panose="00000500000000000000"/>
              </a:rPr>
              <a:t>7. Pregnancies</a:t>
            </a:r>
            <a:endParaRPr lang="en-US" sz="2800">
              <a:solidFill>
                <a:srgbClr val="EA3D3D"/>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Phân phối lệch phải mạnh</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Có ít điểm ngoại lai xuất hiện ở phía trên</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a:solidFill>
                  <a:srgbClr val="5C3224"/>
                </a:solidFill>
                <a:latin typeface="Nunito" panose="00000500000000000000"/>
                <a:ea typeface="Nunito" panose="00000500000000000000"/>
                <a:cs typeface="Nunito" panose="00000500000000000000"/>
                <a:sym typeface="Nunito" panose="00000500000000000000"/>
              </a:rPr>
              <a:t>Số lần mang thai chủ yếu từ 0-5</a:t>
            </a:r>
            <a:endParaRPr lang="en-US" sz="2800">
              <a:solidFill>
                <a:srgbClr val="5C3224"/>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1028700" y="2562755"/>
            <a:ext cx="9428680" cy="1098550"/>
          </a:xfrm>
          <a:prstGeom prst="rect">
            <a:avLst/>
          </a:prstGeom>
        </p:spPr>
        <p:txBody>
          <a:bodyPr lIns="0" tIns="0" rIns="0" bIns="0" rtlCol="0" anchor="t">
            <a:spAutoFit/>
          </a:bodyPr>
          <a:lstStyle/>
          <a:p>
            <a:pPr algn="l">
              <a:lnSpc>
                <a:spcPts val="8750"/>
              </a:lnSpc>
            </a:pPr>
            <a:r>
              <a:rPr lang="en-US" sz="7000" b="1" spc="70">
                <a:solidFill>
                  <a:srgbClr val="FFC9B3"/>
                </a:solidFill>
                <a:latin typeface="Nunito Heavy"/>
                <a:ea typeface="Nunito Heavy"/>
                <a:cs typeface="Nunito Heavy"/>
                <a:sym typeface="Nunito Heavy"/>
              </a:rPr>
              <a:t>VẤN ĐỀ THẢO LUẬN</a:t>
            </a:r>
            <a:endParaRPr lang="en-US" sz="7000" b="1" spc="70">
              <a:solidFill>
                <a:srgbClr val="FFC9B3"/>
              </a:solidFill>
              <a:latin typeface="Nunito Heavy"/>
              <a:ea typeface="Nunito Heavy"/>
              <a:cs typeface="Nunito Heavy"/>
              <a:sym typeface="Nunito Heavy"/>
            </a:endParaRPr>
          </a:p>
        </p:txBody>
      </p:sp>
      <p:sp>
        <p:nvSpPr>
          <p:cNvPr id="3" name="TextBox 3"/>
          <p:cNvSpPr txBox="1"/>
          <p:nvPr/>
        </p:nvSpPr>
        <p:spPr>
          <a:xfrm>
            <a:off x="1028700" y="3853253"/>
            <a:ext cx="9285360" cy="2941320"/>
          </a:xfrm>
          <a:prstGeom prst="rect">
            <a:avLst/>
          </a:prstGeom>
        </p:spPr>
        <p:txBody>
          <a:bodyPr lIns="0" tIns="0" rIns="0" bIns="0" rtlCol="0" anchor="t">
            <a:spAutoFit/>
          </a:bodyPr>
          <a:lstStyle/>
          <a:p>
            <a:pPr marL="906780" lvl="1" indent="-453390" algn="l">
              <a:lnSpc>
                <a:spcPts val="5880"/>
              </a:lnSpc>
              <a:buFont typeface="Arial" panose="020B0604020202020204"/>
              <a:buChar char="•"/>
            </a:pPr>
            <a:r>
              <a:rPr lang="en-US" sz="4200">
                <a:solidFill>
                  <a:srgbClr val="FFC9B3"/>
                </a:solidFill>
                <a:latin typeface="Nunito" panose="00000500000000000000"/>
                <a:ea typeface="Nunito" panose="00000500000000000000"/>
                <a:cs typeface="Nunito" panose="00000500000000000000"/>
                <a:sym typeface="Nunito" panose="00000500000000000000"/>
              </a:rPr>
              <a:t>Danh mục (Agenda)</a:t>
            </a:r>
            <a:endParaRPr lang="en-US" sz="4200">
              <a:solidFill>
                <a:srgbClr val="FFC9B3"/>
              </a:solidFill>
              <a:latin typeface="Nunito" panose="00000500000000000000"/>
              <a:ea typeface="Nunito" panose="00000500000000000000"/>
              <a:cs typeface="Nunito" panose="00000500000000000000"/>
              <a:sym typeface="Nunito" panose="00000500000000000000"/>
            </a:endParaRPr>
          </a:p>
          <a:p>
            <a:pPr marL="906780" lvl="1" indent="-453390" algn="l">
              <a:lnSpc>
                <a:spcPts val="5880"/>
              </a:lnSpc>
              <a:buFont typeface="Arial" panose="020B0604020202020204"/>
              <a:buChar char="•"/>
            </a:pPr>
            <a:r>
              <a:rPr lang="en-US" sz="4200">
                <a:solidFill>
                  <a:srgbClr val="FFC9B3"/>
                </a:solidFill>
                <a:latin typeface="Nunito" panose="00000500000000000000"/>
                <a:ea typeface="Nunito" panose="00000500000000000000"/>
                <a:cs typeface="Nunito" panose="00000500000000000000"/>
                <a:sym typeface="Nunito" panose="00000500000000000000"/>
              </a:rPr>
              <a:t>Bản đồ nhiệt tương quan (Correlation heatmap)</a:t>
            </a:r>
            <a:endParaRPr lang="en-US" sz="4200">
              <a:solidFill>
                <a:srgbClr val="FFC9B3"/>
              </a:solidFill>
              <a:latin typeface="Nunito" panose="00000500000000000000"/>
              <a:ea typeface="Nunito" panose="00000500000000000000"/>
              <a:cs typeface="Nunito" panose="00000500000000000000"/>
              <a:sym typeface="Nunito" panose="00000500000000000000"/>
            </a:endParaRPr>
          </a:p>
          <a:p>
            <a:pPr marL="906780" lvl="1" indent="-453390" algn="l">
              <a:lnSpc>
                <a:spcPts val="5880"/>
              </a:lnSpc>
              <a:buFont typeface="Arial" panose="020B0604020202020204"/>
              <a:buChar char="•"/>
            </a:pPr>
            <a:r>
              <a:rPr lang="en-US" sz="4200">
                <a:solidFill>
                  <a:srgbClr val="FFC9B3"/>
                </a:solidFill>
                <a:latin typeface="Nunito" panose="00000500000000000000"/>
                <a:ea typeface="Nunito" panose="00000500000000000000"/>
                <a:cs typeface="Nunito" panose="00000500000000000000"/>
                <a:sym typeface="Nunito" panose="00000500000000000000"/>
              </a:rPr>
              <a:t>Kết luận (Conclusion)</a:t>
            </a:r>
            <a:endParaRPr lang="en-US" sz="4200">
              <a:solidFill>
                <a:srgbClr val="FFC9B3"/>
              </a:solidFill>
              <a:latin typeface="Nunito" panose="00000500000000000000"/>
              <a:ea typeface="Nunito" panose="00000500000000000000"/>
              <a:cs typeface="Nunito" panose="00000500000000000000"/>
              <a:sym typeface="Nunito" panose="00000500000000000000"/>
            </a:endParaRPr>
          </a:p>
        </p:txBody>
      </p:sp>
      <p:sp>
        <p:nvSpPr>
          <p:cNvPr id="4" name="Freeform 4"/>
          <p:cNvSpPr/>
          <p:nvPr/>
        </p:nvSpPr>
        <p:spPr>
          <a:xfrm rot="-4816066">
            <a:off x="7720133" y="-2011109"/>
            <a:ext cx="16888561" cy="14309217"/>
          </a:xfrm>
          <a:custGeom>
            <a:avLst/>
            <a:gdLst/>
            <a:ahLst/>
            <a:cxnLst/>
            <a:rect l="l" t="t" r="r" b="b"/>
            <a:pathLst>
              <a:path w="16888561" h="14309217">
                <a:moveTo>
                  <a:pt x="0" y="0"/>
                </a:moveTo>
                <a:lnTo>
                  <a:pt x="16888561" y="0"/>
                </a:lnTo>
                <a:lnTo>
                  <a:pt x="16888561" y="14309218"/>
                </a:lnTo>
                <a:lnTo>
                  <a:pt x="0" y="1430921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rot="1324296">
            <a:off x="11006456" y="3811847"/>
            <a:ext cx="2143032" cy="1971589"/>
          </a:xfrm>
          <a:custGeom>
            <a:avLst/>
            <a:gdLst/>
            <a:ahLst/>
            <a:cxnLst/>
            <a:rect l="l" t="t" r="r" b="b"/>
            <a:pathLst>
              <a:path w="2143032" h="1971589">
                <a:moveTo>
                  <a:pt x="0" y="0"/>
                </a:moveTo>
                <a:lnTo>
                  <a:pt x="2143032" y="0"/>
                </a:lnTo>
                <a:lnTo>
                  <a:pt x="2143032" y="1971589"/>
                </a:lnTo>
                <a:lnTo>
                  <a:pt x="0" y="197158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1410219">
            <a:off x="15723655" y="3406228"/>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1881308">
            <a:off x="16205968" y="6115462"/>
            <a:ext cx="495646" cy="1919755"/>
          </a:xfrm>
          <a:custGeom>
            <a:avLst/>
            <a:gdLst/>
            <a:ahLst/>
            <a:cxnLst/>
            <a:rect l="l" t="t" r="r" b="b"/>
            <a:pathLst>
              <a:path w="495646" h="1919755">
                <a:moveTo>
                  <a:pt x="0" y="0"/>
                </a:moveTo>
                <a:lnTo>
                  <a:pt x="495646" y="0"/>
                </a:lnTo>
                <a:lnTo>
                  <a:pt x="495646" y="1919755"/>
                </a:lnTo>
                <a:lnTo>
                  <a:pt x="0" y="19197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69782">
            <a:off x="14045811" y="1708376"/>
            <a:ext cx="1362403" cy="2531492"/>
          </a:xfrm>
          <a:custGeom>
            <a:avLst/>
            <a:gdLst/>
            <a:ahLst/>
            <a:cxnLst/>
            <a:rect l="l" t="t" r="r" b="b"/>
            <a:pathLst>
              <a:path w="1362403" h="2531492">
                <a:moveTo>
                  <a:pt x="0" y="0"/>
                </a:moveTo>
                <a:lnTo>
                  <a:pt x="1362404" y="0"/>
                </a:lnTo>
                <a:lnTo>
                  <a:pt x="1362404" y="2531493"/>
                </a:lnTo>
                <a:lnTo>
                  <a:pt x="0" y="253149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rot="3932114">
            <a:off x="15718479" y="1159083"/>
            <a:ext cx="1470624" cy="2191987"/>
          </a:xfrm>
          <a:custGeom>
            <a:avLst/>
            <a:gdLst/>
            <a:ahLst/>
            <a:cxnLst/>
            <a:rect l="l" t="t" r="r" b="b"/>
            <a:pathLst>
              <a:path w="1470624" h="2191987">
                <a:moveTo>
                  <a:pt x="0" y="0"/>
                </a:moveTo>
                <a:lnTo>
                  <a:pt x="1470624" y="0"/>
                </a:lnTo>
                <a:lnTo>
                  <a:pt x="1470624" y="2191987"/>
                </a:lnTo>
                <a:lnTo>
                  <a:pt x="0" y="219198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Freeform 10"/>
          <p:cNvSpPr/>
          <p:nvPr/>
        </p:nvSpPr>
        <p:spPr>
          <a:xfrm>
            <a:off x="11843487" y="819451"/>
            <a:ext cx="1180961" cy="2662002"/>
          </a:xfrm>
          <a:custGeom>
            <a:avLst/>
            <a:gdLst/>
            <a:ahLst/>
            <a:cxnLst/>
            <a:rect l="l" t="t" r="r" b="b"/>
            <a:pathLst>
              <a:path w="1180961" h="2662002">
                <a:moveTo>
                  <a:pt x="0" y="0"/>
                </a:moveTo>
                <a:lnTo>
                  <a:pt x="1180960" y="0"/>
                </a:lnTo>
                <a:lnTo>
                  <a:pt x="1180960" y="2662001"/>
                </a:lnTo>
                <a:lnTo>
                  <a:pt x="0" y="266200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1" name="Freeform 11"/>
          <p:cNvSpPr/>
          <p:nvPr/>
        </p:nvSpPr>
        <p:spPr>
          <a:xfrm rot="-3492097">
            <a:off x="10273047" y="1011500"/>
            <a:ext cx="525989" cy="2277903"/>
          </a:xfrm>
          <a:custGeom>
            <a:avLst/>
            <a:gdLst/>
            <a:ahLst/>
            <a:cxnLst/>
            <a:rect l="l" t="t" r="r" b="b"/>
            <a:pathLst>
              <a:path w="525989" h="2277903">
                <a:moveTo>
                  <a:pt x="0" y="0"/>
                </a:moveTo>
                <a:lnTo>
                  <a:pt x="525988" y="0"/>
                </a:lnTo>
                <a:lnTo>
                  <a:pt x="525988" y="2277903"/>
                </a:lnTo>
                <a:lnTo>
                  <a:pt x="0" y="227790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2" name="Freeform 12"/>
          <p:cNvSpPr/>
          <p:nvPr/>
        </p:nvSpPr>
        <p:spPr>
          <a:xfrm rot="-7467239">
            <a:off x="13018389" y="1338935"/>
            <a:ext cx="1470624" cy="2191987"/>
          </a:xfrm>
          <a:custGeom>
            <a:avLst/>
            <a:gdLst/>
            <a:ahLst/>
            <a:cxnLst/>
            <a:rect l="l" t="t" r="r" b="b"/>
            <a:pathLst>
              <a:path w="1470624" h="2191987">
                <a:moveTo>
                  <a:pt x="0" y="0"/>
                </a:moveTo>
                <a:lnTo>
                  <a:pt x="1470624" y="0"/>
                </a:lnTo>
                <a:lnTo>
                  <a:pt x="1470624" y="2191987"/>
                </a:lnTo>
                <a:lnTo>
                  <a:pt x="0" y="219198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546365">
            <a:off x="12141907" y="5261694"/>
            <a:ext cx="3497479" cy="4049712"/>
          </a:xfrm>
          <a:custGeom>
            <a:avLst/>
            <a:gdLst/>
            <a:ahLst/>
            <a:cxnLst/>
            <a:rect l="l" t="t" r="r" b="b"/>
            <a:pathLst>
              <a:path w="3497479" h="4049712">
                <a:moveTo>
                  <a:pt x="0" y="0"/>
                </a:moveTo>
                <a:lnTo>
                  <a:pt x="3497479" y="0"/>
                </a:lnTo>
                <a:lnTo>
                  <a:pt x="3497479" y="4049713"/>
                </a:lnTo>
                <a:lnTo>
                  <a:pt x="0" y="40497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870663" y="2803166"/>
            <a:ext cx="9034067" cy="6575534"/>
          </a:xfrm>
          <a:custGeom>
            <a:avLst/>
            <a:gdLst/>
            <a:ahLst/>
            <a:cxnLst/>
            <a:rect l="l" t="t" r="r" b="b"/>
            <a:pathLst>
              <a:path w="9034067" h="6575534">
                <a:moveTo>
                  <a:pt x="0" y="0"/>
                </a:moveTo>
                <a:lnTo>
                  <a:pt x="9034068" y="0"/>
                </a:lnTo>
                <a:lnTo>
                  <a:pt x="9034068" y="6575534"/>
                </a:lnTo>
                <a:lnTo>
                  <a:pt x="0" y="6575534"/>
                </a:lnTo>
                <a:lnTo>
                  <a:pt x="0" y="0"/>
                </a:lnTo>
                <a:close/>
              </a:path>
            </a:pathLst>
          </a:custGeom>
          <a:blipFill>
            <a:blip r:embed="rId3"/>
            <a:stretch>
              <a:fillRect/>
            </a:stretch>
          </a:blipFill>
        </p:spPr>
      </p:sp>
      <p:sp>
        <p:nvSpPr>
          <p:cNvPr id="5" name="TextBox 5"/>
          <p:cNvSpPr txBox="1"/>
          <p:nvPr/>
        </p:nvSpPr>
        <p:spPr>
          <a:xfrm>
            <a:off x="388501" y="584861"/>
            <a:ext cx="11246074"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ĐƠN BIẾN (UNIVARIATE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1631315" y="9439275"/>
            <a:ext cx="7657465" cy="538480"/>
          </a:xfrm>
          <a:prstGeom prst="rect">
            <a:avLst/>
          </a:prstGeom>
        </p:spPr>
        <p:txBody>
          <a:bodyPr wrap="square" lIns="0" tIns="0" rIns="0" bIns="0" rtlCol="0" anchor="t">
            <a:spAutoFit/>
          </a:bodyPr>
          <a:lstStyle/>
          <a:p>
            <a:pPr algn="l">
              <a:lnSpc>
                <a:spcPts val="4200"/>
              </a:lnSpc>
              <a:spcBef>
                <a:spcPct val="0"/>
              </a:spcBef>
            </a:pP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Chart 4. Count Plot của biến mục tiêu class</a:t>
            </a:r>
            <a:endPar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
        <p:nvSpPr>
          <p:cNvPr id="7" name="TextBox 7"/>
          <p:cNvSpPr txBox="1"/>
          <p:nvPr/>
        </p:nvSpPr>
        <p:spPr>
          <a:xfrm>
            <a:off x="10203284" y="3131765"/>
            <a:ext cx="7494172" cy="2957830"/>
          </a:xfrm>
          <a:prstGeom prst="rect">
            <a:avLst/>
          </a:prstGeom>
        </p:spPr>
        <p:txBody>
          <a:bodyPr lIns="0" tIns="0" rIns="0" bIns="0" rtlCol="0" anchor="t">
            <a:spAutoFit/>
          </a:bodyPr>
          <a:lstStyle/>
          <a:p>
            <a:pPr algn="l">
              <a:lnSpc>
                <a:spcPts val="3920"/>
              </a:lnSpc>
            </a:pPr>
            <a:r>
              <a:rPr lang="en-US" sz="2800">
                <a:solidFill>
                  <a:srgbClr val="5C3224"/>
                </a:solidFill>
                <a:latin typeface="Nunito" panose="00000500000000000000"/>
                <a:ea typeface="Nunito" panose="00000500000000000000"/>
                <a:cs typeface="Nunito" panose="00000500000000000000"/>
                <a:sym typeface="Nunito" panose="00000500000000000000"/>
              </a:rPr>
              <a:t>Từ biểu đồ tròn t</a:t>
            </a:r>
            <a:r>
              <a:rPr lang="en-US" sz="2800">
                <a:solidFill>
                  <a:srgbClr val="5C3224"/>
                </a:solidFill>
                <a:latin typeface="Nunito" panose="00000500000000000000"/>
                <a:ea typeface="Nunito" panose="00000500000000000000"/>
                <a:cs typeface="Nunito" panose="00000500000000000000"/>
                <a:sym typeface="Nunito" panose="00000500000000000000"/>
              </a:rPr>
              <a:t>hể hiện tỉ lệ mắc bệnh tiểu đường trong tập dataset, ta có nhận xét sau: </a:t>
            </a:r>
            <a:endParaRPr lang="en-US" sz="2800">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3920"/>
              </a:lnSpc>
              <a:spcBef>
                <a:spcPct val="0"/>
              </a:spcBef>
            </a:pPr>
            <a:r>
              <a:rPr lang="en-US" sz="2800">
                <a:solidFill>
                  <a:srgbClr val="5C3224"/>
                </a:solidFill>
                <a:latin typeface="Nunito" panose="00000500000000000000"/>
                <a:ea typeface="Nunito" panose="00000500000000000000"/>
                <a:cs typeface="Nunito" panose="00000500000000000000"/>
                <a:sym typeface="Nunito" panose="00000500000000000000"/>
              </a:rPr>
              <a:t>Biểu đồ cho thấy sự phân bố của biến mục tiêu với 65.2% mẫu không mắc bệnh tiểu đường và 34.8% mắc bệnh. Dataset có sự chênh lệch đáng kể giữa hai lớp.</a:t>
            </a:r>
            <a:endParaRPr lang="en-US" sz="2800">
              <a:solidFill>
                <a:srgbClr val="5C3224"/>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6097147">
            <a:off x="-7190832" y="-3173615"/>
            <a:ext cx="17288011" cy="14647660"/>
          </a:xfrm>
          <a:custGeom>
            <a:avLst/>
            <a:gdLst/>
            <a:ahLst/>
            <a:cxnLst/>
            <a:rect l="l" t="t" r="r" b="b"/>
            <a:pathLst>
              <a:path w="17288011" h="14647660">
                <a:moveTo>
                  <a:pt x="0" y="0"/>
                </a:moveTo>
                <a:lnTo>
                  <a:pt x="17288011" y="0"/>
                </a:lnTo>
                <a:lnTo>
                  <a:pt x="17288011" y="14647659"/>
                </a:lnTo>
                <a:lnTo>
                  <a:pt x="0" y="14647659"/>
                </a:lnTo>
                <a:lnTo>
                  <a:pt x="0" y="0"/>
                </a:lnTo>
                <a:close/>
              </a:path>
            </a:pathLst>
          </a:custGeom>
          <a:blipFill>
            <a:blip r:embed="rId1"/>
            <a:stretch>
              <a:fillRect/>
            </a:stretch>
          </a:blipFill>
        </p:spPr>
      </p:sp>
      <p:sp>
        <p:nvSpPr>
          <p:cNvPr id="3" name="TextBox 3"/>
          <p:cNvSpPr txBox="1"/>
          <p:nvPr/>
        </p:nvSpPr>
        <p:spPr>
          <a:xfrm>
            <a:off x="6470457" y="2672006"/>
            <a:ext cx="11785740" cy="3308350"/>
          </a:xfrm>
          <a:prstGeom prst="rect">
            <a:avLst/>
          </a:prstGeom>
        </p:spPr>
        <p:txBody>
          <a:bodyPr lIns="0" tIns="0" rIns="0" bIns="0" rtlCol="0" anchor="t">
            <a:spAutoFit/>
          </a:bodyPr>
          <a:lstStyle/>
          <a:p>
            <a:pPr algn="ctr">
              <a:lnSpc>
                <a:spcPts val="8750"/>
              </a:lnSpc>
            </a:pPr>
            <a:r>
              <a:rPr lang="en-US" sz="7000" b="1" spc="70">
                <a:solidFill>
                  <a:srgbClr val="FFC9B3"/>
                </a:solidFill>
                <a:latin typeface="Nunito Heavy"/>
                <a:ea typeface="Nunito Heavy"/>
                <a:cs typeface="Nunito Heavy"/>
                <a:sym typeface="Nunito Heavy"/>
              </a:rPr>
              <a:t>XỬ LÝ DỮ LIỆU BỊ MẤT (MISSING VALUES PROCCESSING)</a:t>
            </a:r>
            <a:endParaRPr lang="en-US" sz="7000" b="1" spc="70">
              <a:solidFill>
                <a:srgbClr val="FFC9B3"/>
              </a:solidFill>
              <a:latin typeface="Nunito Heavy"/>
              <a:ea typeface="Nunito Heavy"/>
              <a:cs typeface="Nunito Heavy"/>
              <a:sym typeface="Nunito Heavy"/>
            </a:endParaRPr>
          </a:p>
        </p:txBody>
      </p:sp>
      <p:sp>
        <p:nvSpPr>
          <p:cNvPr id="4" name="Freeform 4"/>
          <p:cNvSpPr/>
          <p:nvPr/>
        </p:nvSpPr>
        <p:spPr>
          <a:xfrm>
            <a:off x="11321888" y="6741564"/>
            <a:ext cx="2082878" cy="984633"/>
          </a:xfrm>
          <a:custGeom>
            <a:avLst/>
            <a:gdLst/>
            <a:ahLst/>
            <a:cxnLst/>
            <a:rect l="l" t="t" r="r" b="b"/>
            <a:pathLst>
              <a:path w="2082878" h="984633">
                <a:moveTo>
                  <a:pt x="0" y="0"/>
                </a:moveTo>
                <a:lnTo>
                  <a:pt x="2082878" y="0"/>
                </a:lnTo>
                <a:lnTo>
                  <a:pt x="2082878" y="984633"/>
                </a:lnTo>
                <a:lnTo>
                  <a:pt x="0" y="984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453173" y="2318574"/>
            <a:ext cx="5918765" cy="8845980"/>
          </a:xfrm>
          <a:custGeom>
            <a:avLst/>
            <a:gdLst/>
            <a:ahLst/>
            <a:cxnLst/>
            <a:rect l="l" t="t" r="r" b="b"/>
            <a:pathLst>
              <a:path w="5918765" h="8845980">
                <a:moveTo>
                  <a:pt x="0" y="0"/>
                </a:moveTo>
                <a:lnTo>
                  <a:pt x="5918765" y="0"/>
                </a:lnTo>
                <a:lnTo>
                  <a:pt x="5918765" y="8845980"/>
                </a:lnTo>
                <a:lnTo>
                  <a:pt x="0" y="88459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3070890" y="-7387689"/>
            <a:ext cx="11159046" cy="12081644"/>
          </a:xfrm>
          <a:custGeom>
            <a:avLst/>
            <a:gdLst/>
            <a:ahLst/>
            <a:cxnLst/>
            <a:rect l="l" t="t" r="r" b="b"/>
            <a:pathLst>
              <a:path w="11159046" h="12081644">
                <a:moveTo>
                  <a:pt x="0" y="12081645"/>
                </a:moveTo>
                <a:lnTo>
                  <a:pt x="11159046" y="12081645"/>
                </a:lnTo>
                <a:lnTo>
                  <a:pt x="11159046" y="0"/>
                </a:lnTo>
                <a:lnTo>
                  <a:pt x="0" y="0"/>
                </a:lnTo>
                <a:lnTo>
                  <a:pt x="0" y="12081645"/>
                </a:lnTo>
                <a:close/>
              </a:path>
            </a:pathLst>
          </a:custGeom>
          <a:blipFill>
            <a:blip r:embed="rId1"/>
            <a:stretch>
              <a:fillRect/>
            </a:stretch>
          </a:blipFill>
        </p:spPr>
      </p:sp>
      <p:sp>
        <p:nvSpPr>
          <p:cNvPr id="3" name="Freeform 3"/>
          <p:cNvSpPr/>
          <p:nvPr/>
        </p:nvSpPr>
        <p:spPr>
          <a:xfrm rot="-2477909">
            <a:off x="-7713407" y="5667661"/>
            <a:ext cx="12537058" cy="13573586"/>
          </a:xfrm>
          <a:custGeom>
            <a:avLst/>
            <a:gdLst/>
            <a:ahLst/>
            <a:cxnLst/>
            <a:rect l="l" t="t" r="r" b="b"/>
            <a:pathLst>
              <a:path w="12537058" h="13573586">
                <a:moveTo>
                  <a:pt x="0" y="0"/>
                </a:moveTo>
                <a:lnTo>
                  <a:pt x="12537058" y="0"/>
                </a:lnTo>
                <a:lnTo>
                  <a:pt x="12537058" y="13573586"/>
                </a:lnTo>
                <a:lnTo>
                  <a:pt x="0" y="13573586"/>
                </a:lnTo>
                <a:lnTo>
                  <a:pt x="0" y="0"/>
                </a:lnTo>
                <a:close/>
              </a:path>
            </a:pathLst>
          </a:custGeom>
          <a:blipFill>
            <a:blip r:embed="rId2"/>
            <a:stretch>
              <a:fillRect/>
            </a:stretch>
          </a:blipFill>
        </p:spPr>
      </p:sp>
      <p:sp>
        <p:nvSpPr>
          <p:cNvPr id="4" name="Freeform 4"/>
          <p:cNvSpPr/>
          <p:nvPr/>
        </p:nvSpPr>
        <p:spPr>
          <a:xfrm>
            <a:off x="1345006" y="4199916"/>
            <a:ext cx="15040105" cy="4211229"/>
          </a:xfrm>
          <a:custGeom>
            <a:avLst/>
            <a:gdLst/>
            <a:ahLst/>
            <a:cxnLst/>
            <a:rect l="l" t="t" r="r" b="b"/>
            <a:pathLst>
              <a:path w="15040105" h="4211229">
                <a:moveTo>
                  <a:pt x="0" y="0"/>
                </a:moveTo>
                <a:lnTo>
                  <a:pt x="15040105" y="0"/>
                </a:lnTo>
                <a:lnTo>
                  <a:pt x="15040105" y="4211229"/>
                </a:lnTo>
                <a:lnTo>
                  <a:pt x="0" y="4211229"/>
                </a:lnTo>
                <a:lnTo>
                  <a:pt x="0" y="0"/>
                </a:lnTo>
                <a:close/>
              </a:path>
            </a:pathLst>
          </a:custGeom>
          <a:blipFill>
            <a:blip r:embed="rId3"/>
            <a:stretch>
              <a:fillRect/>
            </a:stretch>
          </a:blipFill>
        </p:spPr>
      </p:sp>
      <p:sp>
        <p:nvSpPr>
          <p:cNvPr id="5" name="TextBox 5"/>
          <p:cNvSpPr txBox="1"/>
          <p:nvPr/>
        </p:nvSpPr>
        <p:spPr>
          <a:xfrm>
            <a:off x="1028700" y="403886"/>
            <a:ext cx="10563515" cy="3157855"/>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XỬ LÝ DỮ LIỆU BỊ MẤT (MISSING VALUES PROCCESSING)</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1345006" y="3685566"/>
            <a:ext cx="3067050" cy="514350"/>
          </a:xfrm>
          <a:prstGeom prst="rect">
            <a:avLst/>
          </a:prstGeom>
        </p:spPr>
        <p:txBody>
          <a:bodyPr lIns="0" tIns="0" rIns="0" bIns="0" rtlCol="0" anchor="t">
            <a:spAutoFit/>
          </a:bodyPr>
          <a:lstStyle/>
          <a:p>
            <a:pPr algn="l">
              <a:lnSpc>
                <a:spcPts val="4200"/>
              </a:lnSpc>
              <a:spcBef>
                <a:spcPct val="0"/>
              </a:spcBef>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Thông tin dữ liệu:</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p:txBody>
      </p:sp>
      <p:sp>
        <p:nvSpPr>
          <p:cNvPr id="7" name="TextBox 7"/>
          <p:cNvSpPr txBox="1"/>
          <p:nvPr/>
        </p:nvSpPr>
        <p:spPr>
          <a:xfrm>
            <a:off x="1345006" y="8536658"/>
            <a:ext cx="14505284" cy="1047750"/>
          </a:xfrm>
          <a:prstGeom prst="rect">
            <a:avLst/>
          </a:prstGeom>
        </p:spPr>
        <p:txBody>
          <a:bodyPr lIns="0" tIns="0" rIns="0" bIns="0" rtlCol="0" anchor="t">
            <a:spAutoFit/>
          </a:bodyPr>
          <a:lstStyle/>
          <a:p>
            <a:pPr algn="l">
              <a:lnSpc>
                <a:spcPts val="4200"/>
              </a:lnSpc>
              <a:spcBef>
                <a:spcPct val="0"/>
              </a:spcBef>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Từ đó, ta có thể phát hiện ra những giá trị bất thường: Các giá trị min là 0 ở các cột Glucose, BloodPresure, SkinThickness, Insulin, BMI =&gt; Không hợp lý</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3070890" y="-7387689"/>
            <a:ext cx="11159046" cy="12081644"/>
          </a:xfrm>
          <a:custGeom>
            <a:avLst/>
            <a:gdLst/>
            <a:ahLst/>
            <a:cxnLst/>
            <a:rect l="l" t="t" r="r" b="b"/>
            <a:pathLst>
              <a:path w="11159046" h="12081644">
                <a:moveTo>
                  <a:pt x="0" y="12081645"/>
                </a:moveTo>
                <a:lnTo>
                  <a:pt x="11159046" y="12081645"/>
                </a:lnTo>
                <a:lnTo>
                  <a:pt x="11159046" y="0"/>
                </a:lnTo>
                <a:lnTo>
                  <a:pt x="0" y="0"/>
                </a:lnTo>
                <a:lnTo>
                  <a:pt x="0" y="12081645"/>
                </a:lnTo>
                <a:close/>
              </a:path>
            </a:pathLst>
          </a:custGeom>
          <a:blipFill>
            <a:blip r:embed="rId1"/>
            <a:stretch>
              <a:fillRect/>
            </a:stretch>
          </a:blipFill>
        </p:spPr>
      </p:sp>
      <p:sp>
        <p:nvSpPr>
          <p:cNvPr id="3" name="Freeform 3"/>
          <p:cNvSpPr/>
          <p:nvPr/>
        </p:nvSpPr>
        <p:spPr>
          <a:xfrm rot="-2477909">
            <a:off x="-7713407" y="5667661"/>
            <a:ext cx="12537058" cy="13573586"/>
          </a:xfrm>
          <a:custGeom>
            <a:avLst/>
            <a:gdLst/>
            <a:ahLst/>
            <a:cxnLst/>
            <a:rect l="l" t="t" r="r" b="b"/>
            <a:pathLst>
              <a:path w="12537058" h="13573586">
                <a:moveTo>
                  <a:pt x="0" y="0"/>
                </a:moveTo>
                <a:lnTo>
                  <a:pt x="12537058" y="0"/>
                </a:lnTo>
                <a:lnTo>
                  <a:pt x="12537058" y="13573586"/>
                </a:lnTo>
                <a:lnTo>
                  <a:pt x="0" y="13573586"/>
                </a:lnTo>
                <a:lnTo>
                  <a:pt x="0" y="0"/>
                </a:lnTo>
                <a:close/>
              </a:path>
            </a:pathLst>
          </a:custGeom>
          <a:blipFill>
            <a:blip r:embed="rId2"/>
            <a:stretch>
              <a:fillRect/>
            </a:stretch>
          </a:blipFill>
        </p:spPr>
      </p:sp>
      <p:sp>
        <p:nvSpPr>
          <p:cNvPr id="4" name="Freeform 4"/>
          <p:cNvSpPr/>
          <p:nvPr/>
        </p:nvSpPr>
        <p:spPr>
          <a:xfrm>
            <a:off x="3177762" y="4308491"/>
            <a:ext cx="3699176" cy="5250672"/>
          </a:xfrm>
          <a:custGeom>
            <a:avLst/>
            <a:gdLst/>
            <a:ahLst/>
            <a:cxnLst/>
            <a:rect l="l" t="t" r="r" b="b"/>
            <a:pathLst>
              <a:path w="3699176" h="5250672">
                <a:moveTo>
                  <a:pt x="0" y="0"/>
                </a:moveTo>
                <a:lnTo>
                  <a:pt x="3699175" y="0"/>
                </a:lnTo>
                <a:lnTo>
                  <a:pt x="3699175" y="5250672"/>
                </a:lnTo>
                <a:lnTo>
                  <a:pt x="0" y="5250672"/>
                </a:lnTo>
                <a:lnTo>
                  <a:pt x="0" y="0"/>
                </a:lnTo>
                <a:close/>
              </a:path>
            </a:pathLst>
          </a:custGeom>
          <a:blipFill>
            <a:blip r:embed="rId3"/>
            <a:stretch>
              <a:fillRect b="-12163"/>
            </a:stretch>
          </a:blipFill>
        </p:spPr>
      </p:sp>
      <p:sp>
        <p:nvSpPr>
          <p:cNvPr id="5" name="Freeform 5"/>
          <p:cNvSpPr/>
          <p:nvPr/>
        </p:nvSpPr>
        <p:spPr>
          <a:xfrm>
            <a:off x="10666455" y="4308491"/>
            <a:ext cx="3677938" cy="5250672"/>
          </a:xfrm>
          <a:custGeom>
            <a:avLst/>
            <a:gdLst/>
            <a:ahLst/>
            <a:cxnLst/>
            <a:rect l="l" t="t" r="r" b="b"/>
            <a:pathLst>
              <a:path w="3677938" h="5250672">
                <a:moveTo>
                  <a:pt x="0" y="0"/>
                </a:moveTo>
                <a:lnTo>
                  <a:pt x="3677937" y="0"/>
                </a:lnTo>
                <a:lnTo>
                  <a:pt x="3677937" y="5250672"/>
                </a:lnTo>
                <a:lnTo>
                  <a:pt x="0" y="5250672"/>
                </a:lnTo>
                <a:lnTo>
                  <a:pt x="0" y="0"/>
                </a:lnTo>
                <a:close/>
              </a:path>
            </a:pathLst>
          </a:custGeom>
          <a:blipFill>
            <a:blip r:embed="rId4"/>
            <a:stretch>
              <a:fillRect b="-11914"/>
            </a:stretch>
          </a:blipFill>
        </p:spPr>
      </p:sp>
      <p:sp>
        <p:nvSpPr>
          <p:cNvPr id="6" name="Freeform 6"/>
          <p:cNvSpPr/>
          <p:nvPr/>
        </p:nvSpPr>
        <p:spPr>
          <a:xfrm>
            <a:off x="7743712" y="6455851"/>
            <a:ext cx="2055967" cy="613052"/>
          </a:xfrm>
          <a:custGeom>
            <a:avLst/>
            <a:gdLst/>
            <a:ahLst/>
            <a:cxnLst/>
            <a:rect l="l" t="t" r="r" b="b"/>
            <a:pathLst>
              <a:path w="2055967" h="613052">
                <a:moveTo>
                  <a:pt x="0" y="0"/>
                </a:moveTo>
                <a:lnTo>
                  <a:pt x="2055968" y="0"/>
                </a:lnTo>
                <a:lnTo>
                  <a:pt x="2055968" y="613052"/>
                </a:lnTo>
                <a:lnTo>
                  <a:pt x="0" y="61305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TextBox 7"/>
          <p:cNvSpPr txBox="1"/>
          <p:nvPr/>
        </p:nvSpPr>
        <p:spPr>
          <a:xfrm>
            <a:off x="1028700" y="60691"/>
            <a:ext cx="10563515" cy="3157855"/>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XỬ LÝ DỮ LIỆU BỊ MẤT (MISSING VALUES PROCCESSING)</a:t>
            </a:r>
            <a:endParaRPr lang="en-US" sz="6700" b="1" spc="66">
              <a:solidFill>
                <a:srgbClr val="2D799C"/>
              </a:solidFill>
              <a:latin typeface="Nunito Heavy"/>
              <a:ea typeface="Nunito Heavy"/>
              <a:cs typeface="Nunito Heavy"/>
              <a:sym typeface="Nunito Heavy"/>
            </a:endParaRPr>
          </a:p>
        </p:txBody>
      </p:sp>
      <p:sp>
        <p:nvSpPr>
          <p:cNvPr id="8" name="TextBox 8"/>
          <p:cNvSpPr txBox="1"/>
          <p:nvPr/>
        </p:nvSpPr>
        <p:spPr>
          <a:xfrm>
            <a:off x="1112877" y="3161396"/>
            <a:ext cx="16632311" cy="1581150"/>
          </a:xfrm>
          <a:prstGeom prst="rect">
            <a:avLst/>
          </a:prstGeom>
        </p:spPr>
        <p:txBody>
          <a:bodyPr lIns="0" tIns="0" rIns="0" bIns="0" rtlCol="0" anchor="t">
            <a:spAutoFit/>
          </a:bodyPr>
          <a:lstStyle/>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Xử lí các giá trị bị thiếu thành NaN: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các giá trị thiếu bằng cách điền trung bình (mean) cho các biến Glucose, BloodPressure và trung vị (median) cho các biến SkinThickness, Insulin, BMI.</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p>
        </p:txBody>
      </p:sp>
      <p:sp>
        <p:nvSpPr>
          <p:cNvPr id="9" name="TextBox 9"/>
          <p:cNvSpPr txBox="1"/>
          <p:nvPr/>
        </p:nvSpPr>
        <p:spPr>
          <a:xfrm>
            <a:off x="1112877" y="9620250"/>
            <a:ext cx="16062246" cy="514350"/>
          </a:xfrm>
          <a:prstGeom prst="rect">
            <a:avLst/>
          </a:prstGeom>
        </p:spPr>
        <p:txBody>
          <a:bodyPr lIns="0" tIns="0" rIns="0" bIns="0" rtlCol="0" anchor="t">
            <a:spAutoFit/>
          </a:bodyPr>
          <a:lstStyle/>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Ta có thể thấy được các giá trị bị thiếu sau khi xử lí thay thê thay thế các giá trị 0 thành NaN</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6688435">
            <a:off x="-3212140" y="-3589335"/>
            <a:ext cx="18171247" cy="15396002"/>
          </a:xfrm>
          <a:custGeom>
            <a:avLst/>
            <a:gdLst/>
            <a:ahLst/>
            <a:cxnLst/>
            <a:rect l="l" t="t" r="r" b="b"/>
            <a:pathLst>
              <a:path w="18171247" h="15396002">
                <a:moveTo>
                  <a:pt x="0" y="0"/>
                </a:moveTo>
                <a:lnTo>
                  <a:pt x="18171247" y="0"/>
                </a:lnTo>
                <a:lnTo>
                  <a:pt x="18171247" y="15396003"/>
                </a:lnTo>
                <a:lnTo>
                  <a:pt x="0" y="15396003"/>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832044" y="6428849"/>
            <a:ext cx="2082878" cy="984633"/>
          </a:xfrm>
          <a:custGeom>
            <a:avLst/>
            <a:gdLst/>
            <a:ahLst/>
            <a:cxnLst/>
            <a:rect l="l" t="t" r="r" b="b"/>
            <a:pathLst>
              <a:path w="2082878" h="984633">
                <a:moveTo>
                  <a:pt x="0" y="0"/>
                </a:moveTo>
                <a:lnTo>
                  <a:pt x="2082878" y="0"/>
                </a:lnTo>
                <a:lnTo>
                  <a:pt x="2082878" y="984633"/>
                </a:lnTo>
                <a:lnTo>
                  <a:pt x="0" y="9846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717429" y="2435442"/>
            <a:ext cx="10312108" cy="3308350"/>
          </a:xfrm>
          <a:prstGeom prst="rect">
            <a:avLst/>
          </a:prstGeom>
        </p:spPr>
        <p:txBody>
          <a:bodyPr lIns="0" tIns="0" rIns="0" bIns="0" rtlCol="0" anchor="t">
            <a:spAutoFit/>
          </a:bodyPr>
          <a:lstStyle/>
          <a:p>
            <a:pPr algn="ctr">
              <a:lnSpc>
                <a:spcPts val="8750"/>
              </a:lnSpc>
            </a:pPr>
            <a:r>
              <a:rPr lang="en-US" sz="7000" b="1" spc="70">
                <a:solidFill>
                  <a:srgbClr val="FFC9B3"/>
                </a:solidFill>
                <a:latin typeface="Nunito Heavy"/>
                <a:ea typeface="Nunito Heavy"/>
                <a:cs typeface="Nunito Heavy"/>
                <a:sym typeface="Nunito Heavy"/>
              </a:rPr>
              <a:t>PHÂN TÍCH ĐA BIẾN (MULVARIATE ANALYSIS)</a:t>
            </a:r>
            <a:endParaRPr lang="en-US" sz="7000" b="1" spc="70">
              <a:solidFill>
                <a:srgbClr val="FFC9B3"/>
              </a:solidFill>
              <a:latin typeface="Nunito Heavy"/>
              <a:ea typeface="Nunito Heavy"/>
              <a:cs typeface="Nunito Heavy"/>
              <a:sym typeface="Nunito Heavy"/>
            </a:endParaRPr>
          </a:p>
        </p:txBody>
      </p:sp>
      <p:sp>
        <p:nvSpPr>
          <p:cNvPr id="5" name="Freeform 5"/>
          <p:cNvSpPr/>
          <p:nvPr/>
        </p:nvSpPr>
        <p:spPr>
          <a:xfrm>
            <a:off x="10135013" y="1873683"/>
            <a:ext cx="6228154" cy="9110331"/>
          </a:xfrm>
          <a:custGeom>
            <a:avLst/>
            <a:gdLst/>
            <a:ahLst/>
            <a:cxnLst/>
            <a:rect l="l" t="t" r="r" b="b"/>
            <a:pathLst>
              <a:path w="6228154" h="9110331">
                <a:moveTo>
                  <a:pt x="0" y="0"/>
                </a:moveTo>
                <a:lnTo>
                  <a:pt x="6228154" y="0"/>
                </a:lnTo>
                <a:lnTo>
                  <a:pt x="6228154" y="9110332"/>
                </a:lnTo>
                <a:lnTo>
                  <a:pt x="0" y="91103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3070890" y="-7387689"/>
            <a:ext cx="11159046" cy="12081644"/>
          </a:xfrm>
          <a:custGeom>
            <a:avLst/>
            <a:gdLst/>
            <a:ahLst/>
            <a:cxnLst/>
            <a:rect l="l" t="t" r="r" b="b"/>
            <a:pathLst>
              <a:path w="11159046" h="12081644">
                <a:moveTo>
                  <a:pt x="0" y="12081645"/>
                </a:moveTo>
                <a:lnTo>
                  <a:pt x="11159046" y="12081645"/>
                </a:lnTo>
                <a:lnTo>
                  <a:pt x="11159046" y="0"/>
                </a:lnTo>
                <a:lnTo>
                  <a:pt x="0" y="0"/>
                </a:lnTo>
                <a:lnTo>
                  <a:pt x="0" y="12081645"/>
                </a:lnTo>
                <a:close/>
              </a:path>
            </a:pathLst>
          </a:custGeom>
          <a:blipFill>
            <a:blip r:embed="rId1"/>
            <a:stretch>
              <a:fillRect/>
            </a:stretch>
          </a:blipFill>
        </p:spPr>
      </p:sp>
      <p:sp>
        <p:nvSpPr>
          <p:cNvPr id="3" name="Freeform 3"/>
          <p:cNvSpPr/>
          <p:nvPr/>
        </p:nvSpPr>
        <p:spPr>
          <a:xfrm rot="-2477909">
            <a:off x="-7713407" y="5667661"/>
            <a:ext cx="12537058" cy="13573586"/>
          </a:xfrm>
          <a:custGeom>
            <a:avLst/>
            <a:gdLst/>
            <a:ahLst/>
            <a:cxnLst/>
            <a:rect l="l" t="t" r="r" b="b"/>
            <a:pathLst>
              <a:path w="12537058" h="13573586">
                <a:moveTo>
                  <a:pt x="0" y="0"/>
                </a:moveTo>
                <a:lnTo>
                  <a:pt x="12537058" y="0"/>
                </a:lnTo>
                <a:lnTo>
                  <a:pt x="12537058" y="13573586"/>
                </a:lnTo>
                <a:lnTo>
                  <a:pt x="0" y="13573586"/>
                </a:lnTo>
                <a:lnTo>
                  <a:pt x="0" y="0"/>
                </a:lnTo>
                <a:close/>
              </a:path>
            </a:pathLst>
          </a:custGeom>
          <a:blipFill>
            <a:blip r:embed="rId2"/>
            <a:stretch>
              <a:fillRect/>
            </a:stretch>
          </a:blipFill>
        </p:spPr>
      </p:sp>
      <p:sp>
        <p:nvSpPr>
          <p:cNvPr id="4" name="Freeform 4"/>
          <p:cNvSpPr/>
          <p:nvPr/>
        </p:nvSpPr>
        <p:spPr>
          <a:xfrm>
            <a:off x="690241" y="3218546"/>
            <a:ext cx="7053471" cy="6797783"/>
          </a:xfrm>
          <a:custGeom>
            <a:avLst/>
            <a:gdLst/>
            <a:ahLst/>
            <a:cxnLst/>
            <a:rect l="l" t="t" r="r" b="b"/>
            <a:pathLst>
              <a:path w="7053471" h="6797783">
                <a:moveTo>
                  <a:pt x="0" y="0"/>
                </a:moveTo>
                <a:lnTo>
                  <a:pt x="7053471" y="0"/>
                </a:lnTo>
                <a:lnTo>
                  <a:pt x="7053471" y="6797783"/>
                </a:lnTo>
                <a:lnTo>
                  <a:pt x="0" y="6797783"/>
                </a:lnTo>
                <a:lnTo>
                  <a:pt x="0" y="0"/>
                </a:lnTo>
                <a:close/>
              </a:path>
            </a:pathLst>
          </a:custGeom>
          <a:blipFill>
            <a:blip r:embed="rId3"/>
            <a:stretch>
              <a:fillRect/>
            </a:stretch>
          </a:blipFill>
        </p:spPr>
      </p:sp>
      <p:sp>
        <p:nvSpPr>
          <p:cNvPr id="5" name="TextBox 5"/>
          <p:cNvSpPr txBox="1"/>
          <p:nvPr/>
        </p:nvSpPr>
        <p:spPr>
          <a:xfrm>
            <a:off x="8098057" y="3397988"/>
            <a:ext cx="9699811" cy="5848350"/>
          </a:xfrm>
          <a:prstGeom prst="rect">
            <a:avLst/>
          </a:prstGeom>
        </p:spPr>
        <p:txBody>
          <a:bodyPr lIns="0" tIns="0" rIns="0" bIns="0" rtlCol="0" anchor="t">
            <a:spAutoFit/>
          </a:bodyPr>
          <a:lstStyle/>
          <a:p>
            <a:pPr marL="0" lvl="0" indent="0" algn="l">
              <a:lnSpc>
                <a:spcPts val="4200"/>
              </a:lnSpc>
              <a:spcBef>
                <a:spcPct val="0"/>
              </a:spcBef>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Với sơ đồ trên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ta có thể thấy</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các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dữ liệu tươn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quan:</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1. B</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ến quan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tr</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ọng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nhấ</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 (Phân biệt rõ Outcome)</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Gl</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u</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cose:</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Outcome = 1 tập tru</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ng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ở giá trị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ao (&gt;120)</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BMI: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Outcome = 1 tập trung nhiều ở BMI cao (&gt;30)</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Age:</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Outco</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me</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 1 xuất hiệ</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h</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iều ở</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tuổi &gt;40.</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2. C</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ác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cặp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biến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giúp tăng sức phân biệt</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Glucose</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 B</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MI: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Outcome = 1 rõ rệt ở vùng 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l</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uc</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o</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se ca</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o</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 BMI cao.</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Gl</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u</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cos</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e </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A</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g</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e:</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Outco</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me</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 1 nh</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ều hơ</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ở</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Glu</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co</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se</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c</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ao và</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tuổ</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tru</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ni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ê</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trở lên.</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BM</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I</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 + Age:</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Outcome = 1 thườ</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g ở t</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u</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ổ</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cao và</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BMI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cao</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p:txBody>
      </p:sp>
      <p:sp>
        <p:nvSpPr>
          <p:cNvPr id="6" name="TextBox 6"/>
          <p:cNvSpPr txBox="1"/>
          <p:nvPr/>
        </p:nvSpPr>
        <p:spPr>
          <a:xfrm>
            <a:off x="1028700" y="475102"/>
            <a:ext cx="11489844"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ĐA BIẾN (MULVARIATE ANALYSIS)</a:t>
            </a:r>
            <a:endParaRPr lang="en-US" sz="6700" b="1" spc="66">
              <a:solidFill>
                <a:srgbClr val="2D799C"/>
              </a:solidFill>
              <a:latin typeface="Nunito Heavy"/>
              <a:ea typeface="Nunito Heavy"/>
              <a:cs typeface="Nunito Heavy"/>
              <a:sym typeface="Nunito Heavy"/>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3070890" y="-7387689"/>
            <a:ext cx="11159046" cy="12081644"/>
          </a:xfrm>
          <a:custGeom>
            <a:avLst/>
            <a:gdLst/>
            <a:ahLst/>
            <a:cxnLst/>
            <a:rect l="l" t="t" r="r" b="b"/>
            <a:pathLst>
              <a:path w="11159046" h="12081644">
                <a:moveTo>
                  <a:pt x="0" y="12081645"/>
                </a:moveTo>
                <a:lnTo>
                  <a:pt x="11159046" y="12081645"/>
                </a:lnTo>
                <a:lnTo>
                  <a:pt x="11159046" y="0"/>
                </a:lnTo>
                <a:lnTo>
                  <a:pt x="0" y="0"/>
                </a:lnTo>
                <a:lnTo>
                  <a:pt x="0" y="12081645"/>
                </a:lnTo>
                <a:close/>
              </a:path>
            </a:pathLst>
          </a:custGeom>
          <a:blipFill>
            <a:blip r:embed="rId1"/>
            <a:stretch>
              <a:fillRect/>
            </a:stretch>
          </a:blipFill>
        </p:spPr>
      </p:sp>
      <p:sp>
        <p:nvSpPr>
          <p:cNvPr id="3" name="Freeform 3"/>
          <p:cNvSpPr/>
          <p:nvPr/>
        </p:nvSpPr>
        <p:spPr>
          <a:xfrm rot="-2477909">
            <a:off x="-7713407" y="5667661"/>
            <a:ext cx="12537058" cy="13573586"/>
          </a:xfrm>
          <a:custGeom>
            <a:avLst/>
            <a:gdLst/>
            <a:ahLst/>
            <a:cxnLst/>
            <a:rect l="l" t="t" r="r" b="b"/>
            <a:pathLst>
              <a:path w="12537058" h="13573586">
                <a:moveTo>
                  <a:pt x="0" y="0"/>
                </a:moveTo>
                <a:lnTo>
                  <a:pt x="12537058" y="0"/>
                </a:lnTo>
                <a:lnTo>
                  <a:pt x="12537058" y="13573586"/>
                </a:lnTo>
                <a:lnTo>
                  <a:pt x="0" y="13573586"/>
                </a:lnTo>
                <a:lnTo>
                  <a:pt x="0" y="0"/>
                </a:lnTo>
                <a:close/>
              </a:path>
            </a:pathLst>
          </a:custGeom>
          <a:blipFill>
            <a:blip r:embed="rId2"/>
            <a:stretch>
              <a:fillRect/>
            </a:stretch>
          </a:blipFill>
        </p:spPr>
      </p:sp>
      <p:sp>
        <p:nvSpPr>
          <p:cNvPr id="4" name="Freeform 4"/>
          <p:cNvSpPr/>
          <p:nvPr/>
        </p:nvSpPr>
        <p:spPr>
          <a:xfrm>
            <a:off x="690241" y="3218546"/>
            <a:ext cx="7053471" cy="6797783"/>
          </a:xfrm>
          <a:custGeom>
            <a:avLst/>
            <a:gdLst/>
            <a:ahLst/>
            <a:cxnLst/>
            <a:rect l="l" t="t" r="r" b="b"/>
            <a:pathLst>
              <a:path w="7053471" h="6797783">
                <a:moveTo>
                  <a:pt x="0" y="0"/>
                </a:moveTo>
                <a:lnTo>
                  <a:pt x="7053471" y="0"/>
                </a:lnTo>
                <a:lnTo>
                  <a:pt x="7053471" y="6797783"/>
                </a:lnTo>
                <a:lnTo>
                  <a:pt x="0" y="6797783"/>
                </a:lnTo>
                <a:lnTo>
                  <a:pt x="0" y="0"/>
                </a:lnTo>
                <a:close/>
              </a:path>
            </a:pathLst>
          </a:custGeom>
          <a:blipFill>
            <a:blip r:embed="rId3"/>
            <a:stretch>
              <a:fillRect/>
            </a:stretch>
          </a:blipFill>
        </p:spPr>
      </p:sp>
      <p:sp>
        <p:nvSpPr>
          <p:cNvPr id="5" name="TextBox 5"/>
          <p:cNvSpPr txBox="1"/>
          <p:nvPr/>
        </p:nvSpPr>
        <p:spPr>
          <a:xfrm>
            <a:off x="1028700" y="475102"/>
            <a:ext cx="11489844"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ĐA BIẾN (MULVARIATE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8171188" y="4998188"/>
            <a:ext cx="9699811" cy="3181350"/>
          </a:xfrm>
          <a:prstGeom prst="rect">
            <a:avLst/>
          </a:prstGeom>
        </p:spPr>
        <p:txBody>
          <a:bodyPr lIns="0" tIns="0" rIns="0" bIns="0" rtlCol="0" anchor="t">
            <a:spAutoFit/>
          </a:bodyPr>
          <a:lstStyle/>
          <a:p>
            <a:pPr marL="0" lvl="0" indent="0" algn="l">
              <a:lnSpc>
                <a:spcPts val="4200"/>
              </a:lnSpc>
              <a:spcBef>
                <a:spcPct val="0"/>
              </a:spcBef>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C</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ác biến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có</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sức mạnh phân loại tốt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nhấ</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 tr</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o</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ng data</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set</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này</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là</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Gl</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ucose, BMI,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Age và</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Pregnan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es,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đặc</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b</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iệ</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khi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kết</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hợp</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t</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heo</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cặp</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Các biến nh</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ư</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B</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lo</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o</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dP</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r</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essu</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r</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e,</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Ski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Thi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kn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e</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ss,</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s</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u</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l</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in,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DPF</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ít có khả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nă</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ng phân biệt Outcome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rõ</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rệ</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6097147">
            <a:off x="-7190832" y="-3173615"/>
            <a:ext cx="17288011" cy="14647660"/>
          </a:xfrm>
          <a:custGeom>
            <a:avLst/>
            <a:gdLst/>
            <a:ahLst/>
            <a:cxnLst/>
            <a:rect l="l" t="t" r="r" b="b"/>
            <a:pathLst>
              <a:path w="17288011" h="14647660">
                <a:moveTo>
                  <a:pt x="0" y="0"/>
                </a:moveTo>
                <a:lnTo>
                  <a:pt x="17288011" y="0"/>
                </a:lnTo>
                <a:lnTo>
                  <a:pt x="17288011" y="14647659"/>
                </a:lnTo>
                <a:lnTo>
                  <a:pt x="0" y="14647659"/>
                </a:lnTo>
                <a:lnTo>
                  <a:pt x="0" y="0"/>
                </a:lnTo>
                <a:close/>
              </a:path>
            </a:pathLst>
          </a:custGeom>
          <a:blipFill>
            <a:blip r:embed="rId1"/>
            <a:stretch>
              <a:fillRect/>
            </a:stretch>
          </a:blipFill>
        </p:spPr>
      </p:sp>
      <p:sp>
        <p:nvSpPr>
          <p:cNvPr id="3" name="TextBox 3"/>
          <p:cNvSpPr txBox="1"/>
          <p:nvPr/>
        </p:nvSpPr>
        <p:spPr>
          <a:xfrm>
            <a:off x="6470457" y="2280474"/>
            <a:ext cx="11785740" cy="3308350"/>
          </a:xfrm>
          <a:prstGeom prst="rect">
            <a:avLst/>
          </a:prstGeom>
        </p:spPr>
        <p:txBody>
          <a:bodyPr lIns="0" tIns="0" rIns="0" bIns="0" rtlCol="0" anchor="t">
            <a:spAutoFit/>
          </a:bodyPr>
          <a:lstStyle/>
          <a:p>
            <a:pPr algn="ctr">
              <a:lnSpc>
                <a:spcPts val="8750"/>
              </a:lnSpc>
            </a:pPr>
            <a:r>
              <a:rPr lang="en-US" sz="7000" b="1" spc="70">
                <a:solidFill>
                  <a:srgbClr val="FFC9B3"/>
                </a:solidFill>
                <a:latin typeface="Nunito Heavy"/>
                <a:ea typeface="Nunito Heavy"/>
                <a:cs typeface="Nunito Heavy"/>
                <a:sym typeface="Nunito Heavy"/>
              </a:rPr>
              <a:t>PHÂN TÍCH THEO NHÓM TUỔI (AGE GROUP WISE ANALYSIS)</a:t>
            </a:r>
            <a:endParaRPr lang="en-US" sz="7000" b="1" spc="70">
              <a:solidFill>
                <a:srgbClr val="FFC9B3"/>
              </a:solidFill>
              <a:latin typeface="Nunito Heavy"/>
              <a:ea typeface="Nunito Heavy"/>
              <a:cs typeface="Nunito Heavy"/>
              <a:sym typeface="Nunito Heavy"/>
            </a:endParaRPr>
          </a:p>
        </p:txBody>
      </p:sp>
      <p:sp>
        <p:nvSpPr>
          <p:cNvPr id="4" name="Freeform 4"/>
          <p:cNvSpPr/>
          <p:nvPr/>
        </p:nvSpPr>
        <p:spPr>
          <a:xfrm>
            <a:off x="11321888" y="6249247"/>
            <a:ext cx="2082878" cy="984633"/>
          </a:xfrm>
          <a:custGeom>
            <a:avLst/>
            <a:gdLst/>
            <a:ahLst/>
            <a:cxnLst/>
            <a:rect l="l" t="t" r="r" b="b"/>
            <a:pathLst>
              <a:path w="2082878" h="984633">
                <a:moveTo>
                  <a:pt x="0" y="0"/>
                </a:moveTo>
                <a:lnTo>
                  <a:pt x="2082878" y="0"/>
                </a:lnTo>
                <a:lnTo>
                  <a:pt x="2082878" y="984634"/>
                </a:lnTo>
                <a:lnTo>
                  <a:pt x="0" y="98463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453173" y="2318574"/>
            <a:ext cx="5918765" cy="8845980"/>
          </a:xfrm>
          <a:custGeom>
            <a:avLst/>
            <a:gdLst/>
            <a:ahLst/>
            <a:cxnLst/>
            <a:rect l="l" t="t" r="r" b="b"/>
            <a:pathLst>
              <a:path w="5918765" h="8845980">
                <a:moveTo>
                  <a:pt x="0" y="0"/>
                </a:moveTo>
                <a:lnTo>
                  <a:pt x="5918765" y="0"/>
                </a:lnTo>
                <a:lnTo>
                  <a:pt x="5918765" y="8845980"/>
                </a:lnTo>
                <a:lnTo>
                  <a:pt x="0" y="88459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2276635" y="2809240"/>
            <a:ext cx="14693956" cy="2334260"/>
          </a:xfrm>
          <a:prstGeom prst="rect">
            <a:avLst/>
          </a:prstGeom>
        </p:spPr>
        <p:txBody>
          <a:bodyPr lIns="0" tIns="0" rIns="0" bIns="0" rtlCol="0" anchor="t">
            <a:spAutoFit/>
          </a:bodyPr>
          <a:lstStyle/>
          <a:p>
            <a:pPr algn="ctr">
              <a:lnSpc>
                <a:spcPts val="9250"/>
              </a:lnSpc>
            </a:pPr>
            <a:r>
              <a:rPr lang="en-US" sz="7400" b="1" spc="73">
                <a:solidFill>
                  <a:srgbClr val="FFC9B3"/>
                </a:solidFill>
                <a:latin typeface="Nunito Heavy"/>
                <a:ea typeface="Nunito Heavy"/>
                <a:cs typeface="Nunito Heavy"/>
                <a:sym typeface="Nunito Heavy"/>
              </a:rPr>
              <a:t>PHÂN TÍCH THEO NHÓM TUỔI (AGE GROUP WISE ANALYSIS)</a:t>
            </a:r>
            <a:endParaRPr lang="en-US" sz="7400" b="1" spc="73">
              <a:solidFill>
                <a:srgbClr val="FFC9B3"/>
              </a:solidFill>
              <a:latin typeface="Nunito Heavy"/>
              <a:ea typeface="Nunito Heavy"/>
              <a:cs typeface="Nunito Heavy"/>
              <a:sym typeface="Nunito Heavy"/>
            </a:endParaRPr>
          </a:p>
        </p:txBody>
      </p:sp>
      <p:sp>
        <p:nvSpPr>
          <p:cNvPr id="3" name="Freeform 3"/>
          <p:cNvSpPr/>
          <p:nvPr/>
        </p:nvSpPr>
        <p:spPr>
          <a:xfrm rot="6590698" flipH="1" flipV="1">
            <a:off x="-7476913" y="-9003195"/>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1"/>
            <a:stretch>
              <a:fillRect/>
            </a:stretch>
          </a:blipFill>
        </p:spPr>
      </p:sp>
      <p:sp>
        <p:nvSpPr>
          <p:cNvPr id="4" name="Freeform 4"/>
          <p:cNvSpPr/>
          <p:nvPr/>
        </p:nvSpPr>
        <p:spPr>
          <a:xfrm rot="6590698">
            <a:off x="10415723" y="5513470"/>
            <a:ext cx="15744553" cy="13339931"/>
          </a:xfrm>
          <a:custGeom>
            <a:avLst/>
            <a:gdLst/>
            <a:ahLst/>
            <a:cxnLst/>
            <a:rect l="l" t="t" r="r" b="b"/>
            <a:pathLst>
              <a:path w="15744553" h="13339931">
                <a:moveTo>
                  <a:pt x="0" y="0"/>
                </a:moveTo>
                <a:lnTo>
                  <a:pt x="15744554" y="0"/>
                </a:lnTo>
                <a:lnTo>
                  <a:pt x="15744554" y="13339931"/>
                </a:lnTo>
                <a:lnTo>
                  <a:pt x="0" y="13339931"/>
                </a:lnTo>
                <a:lnTo>
                  <a:pt x="0" y="0"/>
                </a:lnTo>
                <a:close/>
              </a:path>
            </a:pathLst>
          </a:custGeom>
          <a:blipFill>
            <a:blip r:embed="rId1"/>
            <a:stretch>
              <a:fillRect/>
            </a:stretch>
          </a:blipFill>
        </p:spPr>
      </p:sp>
      <p:sp>
        <p:nvSpPr>
          <p:cNvPr id="5" name="Freeform 5"/>
          <p:cNvSpPr/>
          <p:nvPr/>
        </p:nvSpPr>
        <p:spPr>
          <a:xfrm rot="6590698">
            <a:off x="10697654" y="6164122"/>
            <a:ext cx="15744553" cy="13339931"/>
          </a:xfrm>
          <a:custGeom>
            <a:avLst/>
            <a:gdLst/>
            <a:ahLst/>
            <a:cxnLst/>
            <a:rect l="l" t="t" r="r" b="b"/>
            <a:pathLst>
              <a:path w="15744553" h="13339931">
                <a:moveTo>
                  <a:pt x="0" y="0"/>
                </a:moveTo>
                <a:lnTo>
                  <a:pt x="15744554" y="0"/>
                </a:lnTo>
                <a:lnTo>
                  <a:pt x="15744554" y="13339931"/>
                </a:lnTo>
                <a:lnTo>
                  <a:pt x="0" y="13339931"/>
                </a:lnTo>
                <a:lnTo>
                  <a:pt x="0" y="0"/>
                </a:lnTo>
                <a:close/>
              </a:path>
            </a:pathLst>
          </a:custGeom>
          <a:blipFill>
            <a:blip r:embed="rId2"/>
            <a:stretch>
              <a:fillRect/>
            </a:stretch>
          </a:blipFill>
        </p:spPr>
      </p:sp>
      <p:sp>
        <p:nvSpPr>
          <p:cNvPr id="6" name="Freeform 6"/>
          <p:cNvSpPr/>
          <p:nvPr/>
        </p:nvSpPr>
        <p:spPr>
          <a:xfrm rot="6737149" flipH="1" flipV="1">
            <a:off x="-7687719" y="-9827318"/>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2"/>
            <a:stretch>
              <a:fillRect/>
            </a:stretch>
          </a:blipFill>
        </p:spPr>
      </p:sp>
      <p:sp>
        <p:nvSpPr>
          <p:cNvPr id="7" name="TextBox 7"/>
          <p:cNvSpPr txBox="1"/>
          <p:nvPr/>
        </p:nvSpPr>
        <p:spPr>
          <a:xfrm>
            <a:off x="1028700" y="5907094"/>
            <a:ext cx="12624158" cy="2847975"/>
          </a:xfrm>
          <a:prstGeom prst="rect">
            <a:avLst/>
          </a:prstGeom>
        </p:spPr>
        <p:txBody>
          <a:bodyPr lIns="0" tIns="0" rIns="0" bIns="0" rtlCol="0" anchor="t">
            <a:spAutoFit/>
          </a:bodyPr>
          <a:lstStyle/>
          <a:p>
            <a:pPr algn="l">
              <a:lnSpc>
                <a:spcPts val="3750"/>
              </a:lnSpc>
            </a:pPr>
            <a:r>
              <a:rPr lang="en-US" sz="3000" b="1" spc="30">
                <a:solidFill>
                  <a:srgbClr val="FCEDE9"/>
                </a:solidFill>
                <a:latin typeface="Nunito Bold" panose="00000800000000000000"/>
                <a:ea typeface="Nunito Bold" panose="00000800000000000000"/>
                <a:cs typeface="Nunito Bold" panose="00000800000000000000"/>
                <a:sym typeface="Nunito Bold" panose="00000800000000000000"/>
              </a:rPr>
              <a:t>CÂU HỎI PHÂN TÍCH:</a:t>
            </a:r>
            <a:endParaRPr lang="en-US" sz="3000" b="1" spc="30">
              <a:solidFill>
                <a:srgbClr val="FCEDE9"/>
              </a:solidFill>
              <a:latin typeface="Nunito Bold" panose="00000800000000000000"/>
              <a:ea typeface="Nunito Bold" panose="00000800000000000000"/>
              <a:cs typeface="Nunito Bold" panose="00000800000000000000"/>
              <a:sym typeface="Nunito Bold" panose="00000800000000000000"/>
            </a:endParaRPr>
          </a:p>
          <a:p>
            <a:pPr algn="l">
              <a:lnSpc>
                <a:spcPts val="3750"/>
              </a:lnSpc>
            </a:pPr>
            <a:r>
              <a:rPr lang="en-US" sz="3000" spc="30">
                <a:solidFill>
                  <a:srgbClr val="FCEDE9"/>
                </a:solidFill>
                <a:latin typeface="Nunito" panose="00000500000000000000"/>
                <a:ea typeface="Nunito" panose="00000500000000000000"/>
                <a:cs typeface="Nunito" panose="00000500000000000000"/>
                <a:sym typeface="Nunito" panose="00000500000000000000"/>
              </a:rPr>
              <a:t>- TỶ LỆ MẮC BỆNH (OUTCOME=1) Ở NHÓM TUỔI NÀO LÀ CAO NHẤT? (KỲ VỌNG: TỶ LỆ TĂNG DẦN THEO TUỔI).</a:t>
            </a:r>
            <a:endParaRPr lang="en-US" sz="3000" spc="30">
              <a:solidFill>
                <a:srgbClr val="FCEDE9"/>
              </a:solidFill>
              <a:latin typeface="Nunito" panose="00000500000000000000"/>
              <a:ea typeface="Nunito" panose="00000500000000000000"/>
              <a:cs typeface="Nunito" panose="00000500000000000000"/>
              <a:sym typeface="Nunito" panose="00000500000000000000"/>
            </a:endParaRPr>
          </a:p>
          <a:p>
            <a:pPr algn="l">
              <a:lnSpc>
                <a:spcPts val="3750"/>
              </a:lnSpc>
              <a:spcBef>
                <a:spcPct val="0"/>
              </a:spcBef>
            </a:pPr>
            <a:r>
              <a:rPr lang="en-US" sz="3000" spc="30">
                <a:solidFill>
                  <a:srgbClr val="FCEDE9"/>
                </a:solidFill>
                <a:latin typeface="Nunito" panose="00000500000000000000"/>
                <a:ea typeface="Nunito" panose="00000500000000000000"/>
                <a:cs typeface="Nunito" panose="00000500000000000000"/>
                <a:sym typeface="Nunito" panose="00000500000000000000"/>
              </a:rPr>
              <a:t>- Ở NHÓM TUỔI TRẺ (&lt;30), NHỮNG NGƯỜI VẪN MẮC BỆNH CÓ ĐẶC ĐIỂM CHUNG GÌ? (GLUCOSE RẤT CAO? BMI RẤT CAO? TIỀN SỬ GIA ĐÌNH NẶNG?).</a:t>
            </a:r>
            <a:endParaRPr lang="en-US" sz="3000" spc="30">
              <a:solidFill>
                <a:srgbClr val="FCEDE9"/>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293006" y="5143500"/>
            <a:ext cx="3770709" cy="5457606"/>
          </a:xfrm>
          <a:custGeom>
            <a:avLst/>
            <a:gdLst/>
            <a:ahLst/>
            <a:cxnLst/>
            <a:rect l="l" t="t" r="r" b="b"/>
            <a:pathLst>
              <a:path w="3770709" h="5457606">
                <a:moveTo>
                  <a:pt x="0" y="0"/>
                </a:moveTo>
                <a:lnTo>
                  <a:pt x="3770710" y="0"/>
                </a:lnTo>
                <a:lnTo>
                  <a:pt x="3770710" y="5457606"/>
                </a:lnTo>
                <a:lnTo>
                  <a:pt x="0" y="5457606"/>
                </a:lnTo>
                <a:lnTo>
                  <a:pt x="0" y="0"/>
                </a:lnTo>
                <a:close/>
              </a:path>
            </a:pathLst>
          </a:custGeom>
          <a:blipFill>
            <a:blip r:embed="rId3"/>
            <a:stretch>
              <a:fillRect/>
            </a:stretch>
          </a:blipFill>
        </p:spPr>
      </p:sp>
      <p:sp>
        <p:nvSpPr>
          <p:cNvPr id="5" name="Freeform 5"/>
          <p:cNvSpPr/>
          <p:nvPr/>
        </p:nvSpPr>
        <p:spPr>
          <a:xfrm>
            <a:off x="15607191" y="613436"/>
            <a:ext cx="2847805" cy="8287263"/>
          </a:xfrm>
          <a:custGeom>
            <a:avLst/>
            <a:gdLst/>
            <a:ahLst/>
            <a:cxnLst/>
            <a:rect l="l" t="t" r="r" b="b"/>
            <a:pathLst>
              <a:path w="2847805" h="8287263">
                <a:moveTo>
                  <a:pt x="0" y="0"/>
                </a:moveTo>
                <a:lnTo>
                  <a:pt x="2847805" y="0"/>
                </a:lnTo>
                <a:lnTo>
                  <a:pt x="2847805" y="8287263"/>
                </a:lnTo>
                <a:lnTo>
                  <a:pt x="0" y="8287263"/>
                </a:lnTo>
                <a:lnTo>
                  <a:pt x="0" y="0"/>
                </a:lnTo>
                <a:close/>
              </a:path>
            </a:pathLst>
          </a:custGeom>
          <a:blipFill>
            <a:blip r:embed="rId4"/>
            <a:stretch>
              <a:fillRect/>
            </a:stretch>
          </a:blipFill>
        </p:spPr>
      </p:sp>
      <p:sp>
        <p:nvSpPr>
          <p:cNvPr id="6" name="Freeform 6"/>
          <p:cNvSpPr/>
          <p:nvPr/>
        </p:nvSpPr>
        <p:spPr>
          <a:xfrm>
            <a:off x="3493371" y="5519067"/>
            <a:ext cx="11301259" cy="2443897"/>
          </a:xfrm>
          <a:custGeom>
            <a:avLst/>
            <a:gdLst/>
            <a:ahLst/>
            <a:cxnLst/>
            <a:rect l="l" t="t" r="r" b="b"/>
            <a:pathLst>
              <a:path w="11301259" h="2443897">
                <a:moveTo>
                  <a:pt x="0" y="0"/>
                </a:moveTo>
                <a:lnTo>
                  <a:pt x="11301258" y="0"/>
                </a:lnTo>
                <a:lnTo>
                  <a:pt x="11301258" y="2443897"/>
                </a:lnTo>
                <a:lnTo>
                  <a:pt x="0" y="2443897"/>
                </a:lnTo>
                <a:lnTo>
                  <a:pt x="0" y="0"/>
                </a:lnTo>
                <a:close/>
              </a:path>
            </a:pathLst>
          </a:custGeom>
          <a:blipFill>
            <a:blip r:embed="rId5"/>
            <a:stretch>
              <a:fillRect/>
            </a:stretch>
          </a:blipFill>
        </p:spPr>
      </p:sp>
      <p:sp>
        <p:nvSpPr>
          <p:cNvPr id="7" name="TextBox 7"/>
          <p:cNvSpPr txBox="1"/>
          <p:nvPr/>
        </p:nvSpPr>
        <p:spPr>
          <a:xfrm>
            <a:off x="388501" y="1447033"/>
            <a:ext cx="13433563"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NHÓM TUỔI (AGE GROUP WISE ANALYSIS)</a:t>
            </a:r>
            <a:endParaRPr lang="en-US" sz="6700" b="1" spc="66">
              <a:solidFill>
                <a:srgbClr val="2D799C"/>
              </a:solidFill>
              <a:latin typeface="Nunito Heavy"/>
              <a:ea typeface="Nunito Heavy"/>
              <a:cs typeface="Nunito Heavy"/>
              <a:sym typeface="Nunito Heavy"/>
            </a:endParaRPr>
          </a:p>
        </p:txBody>
      </p:sp>
      <p:sp>
        <p:nvSpPr>
          <p:cNvPr id="8" name="TextBox 8"/>
          <p:cNvSpPr txBox="1"/>
          <p:nvPr/>
        </p:nvSpPr>
        <p:spPr>
          <a:xfrm>
            <a:off x="1772920" y="4261485"/>
            <a:ext cx="5405120" cy="538480"/>
          </a:xfrm>
          <a:prstGeom prst="rect">
            <a:avLst/>
          </a:prstGeom>
        </p:spPr>
        <p:txBody>
          <a:bodyPr wrap="square" lIns="0" tIns="0" rIns="0" bIns="0" rtlCol="0" anchor="t">
            <a:spAutoFit/>
          </a:bodyPr>
          <a:lstStyle/>
          <a:p>
            <a:pPr marL="0" lvl="1" indent="0" algn="l">
              <a:lnSpc>
                <a:spcPts val="4200"/>
              </a:lnSpc>
              <a:spcBef>
                <a:spcPct val="0"/>
              </a:spcBef>
            </a:pPr>
            <a:r>
              <a:rPr lang="en-US" sz="3000">
                <a:solidFill>
                  <a:srgbClr val="5C3224"/>
                </a:solidFill>
                <a:latin typeface="Nunito" panose="00000500000000000000"/>
                <a:ea typeface="Nunito" panose="00000500000000000000"/>
                <a:cs typeface="Nunito" panose="00000500000000000000"/>
                <a:sym typeface="Nunito" panose="00000500000000000000"/>
              </a:rPr>
              <a:t>Xem unique của thuộc tính age:</a:t>
            </a:r>
            <a:endParaRPr lang="en-US" sz="3000">
              <a:solidFill>
                <a:srgbClr val="5C3224"/>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429260" y="497205"/>
            <a:ext cx="9719945" cy="1041400"/>
          </a:xfrm>
          <a:prstGeom prst="rect">
            <a:avLst/>
          </a:prstGeom>
        </p:spPr>
        <p:txBody>
          <a:bodyPr wrap="square" lIns="0" tIns="0" rIns="0" bIns="0" rtlCol="0" anchor="t">
            <a:spAutoFit/>
          </a:bodyPr>
          <a:lstStyle/>
          <a:p>
            <a:pPr algn="l">
              <a:lnSpc>
                <a:spcPts val="8125"/>
              </a:lnSpc>
            </a:pPr>
            <a:r>
              <a:rPr lang="en-US" sz="6500" b="1" spc="65">
                <a:solidFill>
                  <a:srgbClr val="FFC9B3"/>
                </a:solidFill>
                <a:latin typeface="Nunito Heavy"/>
                <a:ea typeface="Nunito Heavy"/>
                <a:cs typeface="Nunito Heavy"/>
                <a:sym typeface="Nunito Heavy"/>
              </a:rPr>
              <a:t>DANH MỤC (AGENDA)</a:t>
            </a:r>
            <a:endParaRPr lang="en-US" sz="6500" b="1" spc="65">
              <a:solidFill>
                <a:srgbClr val="FFC9B3"/>
              </a:solidFill>
              <a:latin typeface="Nunito Heavy"/>
              <a:ea typeface="Nunito Heavy"/>
              <a:cs typeface="Nunito Heavy"/>
              <a:sym typeface="Nunito Heavy"/>
            </a:endParaRPr>
          </a:p>
        </p:txBody>
      </p:sp>
      <p:sp>
        <p:nvSpPr>
          <p:cNvPr id="3" name="TextBox 3"/>
          <p:cNvSpPr txBox="1"/>
          <p:nvPr/>
        </p:nvSpPr>
        <p:spPr>
          <a:xfrm>
            <a:off x="429070" y="1703253"/>
            <a:ext cx="10940598" cy="7859395"/>
          </a:xfrm>
          <a:prstGeom prst="rect">
            <a:avLst/>
          </a:prstGeom>
        </p:spPr>
        <p:txBody>
          <a:bodyPr lIns="0" tIns="0" rIns="0" bIns="0" rtlCol="0" anchor="t">
            <a:spAutoFit/>
          </a:bodyPr>
          <a:lstStyle/>
          <a:p>
            <a:pPr marL="798830" lvl="1" indent="-399415" algn="l">
              <a:lnSpc>
                <a:spcPts val="5180"/>
              </a:lnSpc>
              <a:buFont typeface="Arial" panose="020B0604020202020204"/>
              <a:buChar char="•"/>
            </a:pPr>
            <a:r>
              <a:rPr lang="en-US" sz="3700">
                <a:solidFill>
                  <a:srgbClr val="FFC9B3"/>
                </a:solidFill>
                <a:latin typeface="Nunito" panose="00000500000000000000"/>
                <a:ea typeface="Nunito" panose="00000500000000000000"/>
                <a:cs typeface="Nunito" panose="00000500000000000000"/>
                <a:sym typeface="Nunito" panose="00000500000000000000"/>
              </a:rPr>
              <a:t>Tóm tắt dữ liệu (Data Summary)</a:t>
            </a:r>
            <a:endParaRPr lang="en-US" sz="3700">
              <a:solidFill>
                <a:srgbClr val="FFC9B3"/>
              </a:solidFill>
              <a:latin typeface="Nunito" panose="00000500000000000000"/>
              <a:ea typeface="Nunito" panose="00000500000000000000"/>
              <a:cs typeface="Nunito" panose="00000500000000000000"/>
              <a:sym typeface="Nunito" panose="00000500000000000000"/>
            </a:endParaRPr>
          </a:p>
          <a:p>
            <a:pPr marL="798830" lvl="1" indent="-399415" algn="l">
              <a:lnSpc>
                <a:spcPts val="5180"/>
              </a:lnSpc>
              <a:buFont typeface="Arial" panose="020B0604020202020204"/>
              <a:buChar char="•"/>
            </a:pPr>
            <a:r>
              <a:rPr lang="en-US" sz="3700">
                <a:solidFill>
                  <a:srgbClr val="FFC9B3"/>
                </a:solidFill>
                <a:latin typeface="Nunito" panose="00000500000000000000"/>
                <a:ea typeface="Nunito" panose="00000500000000000000"/>
                <a:cs typeface="Nunito" panose="00000500000000000000"/>
                <a:sym typeface="Nunito" panose="00000500000000000000"/>
              </a:rPr>
              <a:t>Phân tích đơn biến (Univariate analysis)</a:t>
            </a:r>
            <a:endParaRPr lang="en-US" sz="3700">
              <a:solidFill>
                <a:srgbClr val="FFC9B3"/>
              </a:solidFill>
              <a:latin typeface="Nunito" panose="00000500000000000000"/>
              <a:ea typeface="Nunito" panose="00000500000000000000"/>
              <a:cs typeface="Nunito" panose="00000500000000000000"/>
              <a:sym typeface="Nunito" panose="00000500000000000000"/>
            </a:endParaRPr>
          </a:p>
          <a:p>
            <a:pPr marL="798830" lvl="1" indent="-399415" algn="l">
              <a:lnSpc>
                <a:spcPts val="5180"/>
              </a:lnSpc>
              <a:buFont typeface="Arial" panose="020B0604020202020204"/>
              <a:buChar char="•"/>
            </a:pPr>
            <a:r>
              <a:rPr lang="en-US" sz="3700">
                <a:solidFill>
                  <a:srgbClr val="FFC9B3"/>
                </a:solidFill>
                <a:latin typeface="Nunito" panose="00000500000000000000"/>
                <a:ea typeface="Nunito" panose="00000500000000000000"/>
                <a:cs typeface="Nunito" panose="00000500000000000000"/>
                <a:sym typeface="Nunito" panose="00000500000000000000"/>
              </a:rPr>
              <a:t>Xử lý dữ liệu bị mất (Missing values proccessing)</a:t>
            </a:r>
            <a:endParaRPr lang="en-US" sz="3700">
              <a:solidFill>
                <a:srgbClr val="FFC9B3"/>
              </a:solidFill>
              <a:latin typeface="Nunito" panose="00000500000000000000"/>
              <a:ea typeface="Nunito" panose="00000500000000000000"/>
              <a:cs typeface="Nunito" panose="00000500000000000000"/>
              <a:sym typeface="Nunito" panose="00000500000000000000"/>
            </a:endParaRPr>
          </a:p>
          <a:p>
            <a:pPr marL="798830" lvl="1" indent="-399415" algn="l">
              <a:lnSpc>
                <a:spcPts val="5180"/>
              </a:lnSpc>
              <a:buFont typeface="Arial" panose="020B0604020202020204"/>
              <a:buChar char="•"/>
            </a:pPr>
            <a:r>
              <a:rPr lang="en-US" sz="3700">
                <a:solidFill>
                  <a:srgbClr val="FFC9B3"/>
                </a:solidFill>
                <a:latin typeface="Nunito" panose="00000500000000000000"/>
                <a:ea typeface="Nunito" panose="00000500000000000000"/>
                <a:cs typeface="Nunito" panose="00000500000000000000"/>
                <a:sym typeface="Nunito" panose="00000500000000000000"/>
              </a:rPr>
              <a:t>Phân tích đa biến (Mulvariate analysis)</a:t>
            </a:r>
            <a:endParaRPr lang="en-US" sz="3700">
              <a:solidFill>
                <a:srgbClr val="FFC9B3"/>
              </a:solidFill>
              <a:latin typeface="Nunito" panose="00000500000000000000"/>
              <a:ea typeface="Nunito" panose="00000500000000000000"/>
              <a:cs typeface="Nunito" panose="00000500000000000000"/>
              <a:sym typeface="Nunito" panose="00000500000000000000"/>
            </a:endParaRPr>
          </a:p>
          <a:p>
            <a:pPr marL="798830" lvl="1" indent="-399415" algn="l">
              <a:lnSpc>
                <a:spcPts val="5180"/>
              </a:lnSpc>
              <a:buFont typeface="Arial" panose="020B0604020202020204"/>
              <a:buChar char="•"/>
            </a:pPr>
            <a:r>
              <a:rPr lang="en-US" sz="3700">
                <a:solidFill>
                  <a:srgbClr val="FFC9B3"/>
                </a:solidFill>
                <a:latin typeface="Nunito" panose="00000500000000000000"/>
                <a:ea typeface="Nunito" panose="00000500000000000000"/>
                <a:cs typeface="Nunito" panose="00000500000000000000"/>
                <a:sym typeface="Nunito" panose="00000500000000000000"/>
              </a:rPr>
              <a:t>Phân tích theo Nhóm Tuổi (Age Group wise analysis)</a:t>
            </a:r>
            <a:endParaRPr lang="en-US" sz="3700">
              <a:solidFill>
                <a:srgbClr val="FFC9B3"/>
              </a:solidFill>
              <a:latin typeface="Nunito" panose="00000500000000000000"/>
              <a:ea typeface="Nunito" panose="00000500000000000000"/>
              <a:cs typeface="Nunito" panose="00000500000000000000"/>
              <a:sym typeface="Nunito" panose="00000500000000000000"/>
            </a:endParaRPr>
          </a:p>
          <a:p>
            <a:pPr marL="798830" lvl="1" indent="-399415" algn="l">
              <a:lnSpc>
                <a:spcPts val="5180"/>
              </a:lnSpc>
              <a:buFont typeface="Arial" panose="020B0604020202020204"/>
              <a:buChar char="•"/>
            </a:pPr>
            <a:r>
              <a:rPr lang="en-US" sz="3700">
                <a:solidFill>
                  <a:srgbClr val="FFC9B3"/>
                </a:solidFill>
                <a:latin typeface="Nunito" panose="00000500000000000000"/>
                <a:ea typeface="Nunito" panose="00000500000000000000"/>
                <a:cs typeface="Nunito" panose="00000500000000000000"/>
                <a:sym typeface="Nunito" panose="00000500000000000000"/>
              </a:rPr>
              <a:t>Phân tích theo Mức độ Béo phì (BMI Category analysis)</a:t>
            </a:r>
            <a:endParaRPr lang="en-US" sz="3700">
              <a:solidFill>
                <a:srgbClr val="FFC9B3"/>
              </a:solidFill>
              <a:latin typeface="Nunito" panose="00000500000000000000"/>
              <a:ea typeface="Nunito" panose="00000500000000000000"/>
              <a:cs typeface="Nunito" panose="00000500000000000000"/>
              <a:sym typeface="Nunito" panose="00000500000000000000"/>
            </a:endParaRPr>
          </a:p>
          <a:p>
            <a:pPr marL="798830" lvl="1" indent="-399415" algn="l">
              <a:lnSpc>
                <a:spcPts val="5180"/>
              </a:lnSpc>
              <a:buFont typeface="Arial" panose="020B0604020202020204"/>
              <a:buChar char="•"/>
            </a:pPr>
            <a:r>
              <a:rPr lang="en-US" sz="3700">
                <a:solidFill>
                  <a:srgbClr val="FFC9B3"/>
                </a:solidFill>
                <a:latin typeface="Nunito" panose="00000500000000000000"/>
                <a:ea typeface="Nunito" panose="00000500000000000000"/>
                <a:cs typeface="Nunito" panose="00000500000000000000"/>
                <a:sym typeface="Nunito" panose="00000500000000000000"/>
              </a:rPr>
              <a:t>Phân tích theo Ngưỡng Đường huyết (Glucose Threshold analysis)</a:t>
            </a:r>
            <a:endParaRPr lang="en-US" sz="3700">
              <a:solidFill>
                <a:srgbClr val="FFC9B3"/>
              </a:solidFill>
              <a:latin typeface="Nunito" panose="00000500000000000000"/>
              <a:ea typeface="Nunito" panose="00000500000000000000"/>
              <a:cs typeface="Nunito" panose="00000500000000000000"/>
              <a:sym typeface="Nunito" panose="00000500000000000000"/>
            </a:endParaRPr>
          </a:p>
          <a:p>
            <a:pPr marL="798830" lvl="1" indent="-399415" algn="l">
              <a:lnSpc>
                <a:spcPts val="5180"/>
              </a:lnSpc>
              <a:buFont typeface="Arial" panose="020B0604020202020204"/>
              <a:buChar char="•"/>
            </a:pPr>
            <a:r>
              <a:rPr lang="en-US" sz="3700">
                <a:solidFill>
                  <a:srgbClr val="FFC9B3"/>
                </a:solidFill>
                <a:latin typeface="Nunito" panose="00000500000000000000"/>
                <a:ea typeface="Nunito" panose="00000500000000000000"/>
                <a:cs typeface="Nunito" panose="00000500000000000000"/>
                <a:sym typeface="Nunito" panose="00000500000000000000"/>
              </a:rPr>
              <a:t>Phân tích theo Tiền sử Gia đình (Pedigree Function analysis)</a:t>
            </a:r>
            <a:endParaRPr lang="en-US" sz="3700">
              <a:solidFill>
                <a:srgbClr val="FFC9B3"/>
              </a:solidFill>
              <a:latin typeface="Nunito" panose="00000500000000000000"/>
              <a:ea typeface="Nunito" panose="00000500000000000000"/>
              <a:cs typeface="Nunito" panose="00000500000000000000"/>
              <a:sym typeface="Nunito" panose="00000500000000000000"/>
            </a:endParaRPr>
          </a:p>
        </p:txBody>
      </p:sp>
      <p:sp>
        <p:nvSpPr>
          <p:cNvPr id="4" name="Freeform 4"/>
          <p:cNvSpPr/>
          <p:nvPr/>
        </p:nvSpPr>
        <p:spPr>
          <a:xfrm rot="-4816066">
            <a:off x="8486398" y="-2356967"/>
            <a:ext cx="16888561" cy="14309217"/>
          </a:xfrm>
          <a:custGeom>
            <a:avLst/>
            <a:gdLst/>
            <a:ahLst/>
            <a:cxnLst/>
            <a:rect l="l" t="t" r="r" b="b"/>
            <a:pathLst>
              <a:path w="16888561" h="14309217">
                <a:moveTo>
                  <a:pt x="0" y="0"/>
                </a:moveTo>
                <a:lnTo>
                  <a:pt x="16888562" y="0"/>
                </a:lnTo>
                <a:lnTo>
                  <a:pt x="16888562" y="14309217"/>
                </a:lnTo>
                <a:lnTo>
                  <a:pt x="0" y="1430921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rot="1324296">
            <a:off x="11455713" y="4157705"/>
            <a:ext cx="2143032" cy="1971589"/>
          </a:xfrm>
          <a:custGeom>
            <a:avLst/>
            <a:gdLst/>
            <a:ahLst/>
            <a:cxnLst/>
            <a:rect l="l" t="t" r="r" b="b"/>
            <a:pathLst>
              <a:path w="2143032" h="1971589">
                <a:moveTo>
                  <a:pt x="0" y="0"/>
                </a:moveTo>
                <a:lnTo>
                  <a:pt x="2143032" y="0"/>
                </a:lnTo>
                <a:lnTo>
                  <a:pt x="2143032" y="1971590"/>
                </a:lnTo>
                <a:lnTo>
                  <a:pt x="0" y="19715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1410219">
            <a:off x="15723655" y="3406228"/>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1881308">
            <a:off x="16205968" y="6115462"/>
            <a:ext cx="495646" cy="1919755"/>
          </a:xfrm>
          <a:custGeom>
            <a:avLst/>
            <a:gdLst/>
            <a:ahLst/>
            <a:cxnLst/>
            <a:rect l="l" t="t" r="r" b="b"/>
            <a:pathLst>
              <a:path w="495646" h="1919755">
                <a:moveTo>
                  <a:pt x="0" y="0"/>
                </a:moveTo>
                <a:lnTo>
                  <a:pt x="495646" y="0"/>
                </a:lnTo>
                <a:lnTo>
                  <a:pt x="495646" y="1919755"/>
                </a:lnTo>
                <a:lnTo>
                  <a:pt x="0" y="19197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69782">
            <a:off x="14045811" y="1708376"/>
            <a:ext cx="1362403" cy="2531492"/>
          </a:xfrm>
          <a:custGeom>
            <a:avLst/>
            <a:gdLst/>
            <a:ahLst/>
            <a:cxnLst/>
            <a:rect l="l" t="t" r="r" b="b"/>
            <a:pathLst>
              <a:path w="1362403" h="2531492">
                <a:moveTo>
                  <a:pt x="0" y="0"/>
                </a:moveTo>
                <a:lnTo>
                  <a:pt x="1362404" y="0"/>
                </a:lnTo>
                <a:lnTo>
                  <a:pt x="1362404" y="2531493"/>
                </a:lnTo>
                <a:lnTo>
                  <a:pt x="0" y="253149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rot="3932114">
            <a:off x="15718479" y="1159083"/>
            <a:ext cx="1470624" cy="2191987"/>
          </a:xfrm>
          <a:custGeom>
            <a:avLst/>
            <a:gdLst/>
            <a:ahLst/>
            <a:cxnLst/>
            <a:rect l="l" t="t" r="r" b="b"/>
            <a:pathLst>
              <a:path w="1470624" h="2191987">
                <a:moveTo>
                  <a:pt x="0" y="0"/>
                </a:moveTo>
                <a:lnTo>
                  <a:pt x="1470624" y="0"/>
                </a:lnTo>
                <a:lnTo>
                  <a:pt x="1470624" y="2191987"/>
                </a:lnTo>
                <a:lnTo>
                  <a:pt x="0" y="219198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Freeform 10"/>
          <p:cNvSpPr/>
          <p:nvPr/>
        </p:nvSpPr>
        <p:spPr>
          <a:xfrm>
            <a:off x="11481214" y="438927"/>
            <a:ext cx="1180961" cy="2662002"/>
          </a:xfrm>
          <a:custGeom>
            <a:avLst/>
            <a:gdLst/>
            <a:ahLst/>
            <a:cxnLst/>
            <a:rect l="l" t="t" r="r" b="b"/>
            <a:pathLst>
              <a:path w="1180961" h="2662002">
                <a:moveTo>
                  <a:pt x="0" y="0"/>
                </a:moveTo>
                <a:lnTo>
                  <a:pt x="1180961" y="0"/>
                </a:lnTo>
                <a:lnTo>
                  <a:pt x="1180961" y="2662002"/>
                </a:lnTo>
                <a:lnTo>
                  <a:pt x="0" y="266200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1" name="Freeform 11"/>
          <p:cNvSpPr/>
          <p:nvPr/>
        </p:nvSpPr>
        <p:spPr>
          <a:xfrm rot="-3492097">
            <a:off x="10702117" y="8324378"/>
            <a:ext cx="525989" cy="2277903"/>
          </a:xfrm>
          <a:custGeom>
            <a:avLst/>
            <a:gdLst/>
            <a:ahLst/>
            <a:cxnLst/>
            <a:rect l="l" t="t" r="r" b="b"/>
            <a:pathLst>
              <a:path w="525989" h="2277903">
                <a:moveTo>
                  <a:pt x="0" y="0"/>
                </a:moveTo>
                <a:lnTo>
                  <a:pt x="525988" y="0"/>
                </a:lnTo>
                <a:lnTo>
                  <a:pt x="525988" y="2277903"/>
                </a:lnTo>
                <a:lnTo>
                  <a:pt x="0" y="227790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2" name="Freeform 12"/>
          <p:cNvSpPr/>
          <p:nvPr/>
        </p:nvSpPr>
        <p:spPr>
          <a:xfrm rot="-7467239">
            <a:off x="12671967" y="1504941"/>
            <a:ext cx="1470624" cy="2191987"/>
          </a:xfrm>
          <a:custGeom>
            <a:avLst/>
            <a:gdLst/>
            <a:ahLst/>
            <a:cxnLst/>
            <a:rect l="l" t="t" r="r" b="b"/>
            <a:pathLst>
              <a:path w="1470624" h="2191987">
                <a:moveTo>
                  <a:pt x="0" y="0"/>
                </a:moveTo>
                <a:lnTo>
                  <a:pt x="1470624" y="0"/>
                </a:lnTo>
                <a:lnTo>
                  <a:pt x="1470624" y="2191987"/>
                </a:lnTo>
                <a:lnTo>
                  <a:pt x="0" y="219198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546365">
            <a:off x="12141907" y="5261694"/>
            <a:ext cx="3497479" cy="4049712"/>
          </a:xfrm>
          <a:custGeom>
            <a:avLst/>
            <a:gdLst/>
            <a:ahLst/>
            <a:cxnLst/>
            <a:rect l="l" t="t" r="r" b="b"/>
            <a:pathLst>
              <a:path w="3497479" h="4049712">
                <a:moveTo>
                  <a:pt x="0" y="0"/>
                </a:moveTo>
                <a:lnTo>
                  <a:pt x="3497479" y="0"/>
                </a:lnTo>
                <a:lnTo>
                  <a:pt x="3497479" y="4049713"/>
                </a:lnTo>
                <a:lnTo>
                  <a:pt x="0" y="40497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293006" y="5143500"/>
            <a:ext cx="3770709" cy="5457606"/>
          </a:xfrm>
          <a:custGeom>
            <a:avLst/>
            <a:gdLst/>
            <a:ahLst/>
            <a:cxnLst/>
            <a:rect l="l" t="t" r="r" b="b"/>
            <a:pathLst>
              <a:path w="3770709" h="5457606">
                <a:moveTo>
                  <a:pt x="0" y="0"/>
                </a:moveTo>
                <a:lnTo>
                  <a:pt x="3770710" y="0"/>
                </a:lnTo>
                <a:lnTo>
                  <a:pt x="3770710" y="5457606"/>
                </a:lnTo>
                <a:lnTo>
                  <a:pt x="0" y="5457606"/>
                </a:lnTo>
                <a:lnTo>
                  <a:pt x="0" y="0"/>
                </a:lnTo>
                <a:close/>
              </a:path>
            </a:pathLst>
          </a:custGeom>
          <a:blipFill>
            <a:blip r:embed="rId3"/>
            <a:stretch>
              <a:fillRect/>
            </a:stretch>
          </a:blipFill>
        </p:spPr>
      </p:sp>
      <p:sp>
        <p:nvSpPr>
          <p:cNvPr id="5" name="Freeform 5"/>
          <p:cNvSpPr/>
          <p:nvPr/>
        </p:nvSpPr>
        <p:spPr>
          <a:xfrm>
            <a:off x="15607191" y="613436"/>
            <a:ext cx="2847805" cy="8287263"/>
          </a:xfrm>
          <a:custGeom>
            <a:avLst/>
            <a:gdLst/>
            <a:ahLst/>
            <a:cxnLst/>
            <a:rect l="l" t="t" r="r" b="b"/>
            <a:pathLst>
              <a:path w="2847805" h="8287263">
                <a:moveTo>
                  <a:pt x="0" y="0"/>
                </a:moveTo>
                <a:lnTo>
                  <a:pt x="2847805" y="0"/>
                </a:lnTo>
                <a:lnTo>
                  <a:pt x="2847805" y="8287263"/>
                </a:lnTo>
                <a:lnTo>
                  <a:pt x="0" y="8287263"/>
                </a:lnTo>
                <a:lnTo>
                  <a:pt x="0" y="0"/>
                </a:lnTo>
                <a:close/>
              </a:path>
            </a:pathLst>
          </a:custGeom>
          <a:blipFill>
            <a:blip r:embed="rId4"/>
            <a:stretch>
              <a:fillRect/>
            </a:stretch>
          </a:blipFill>
        </p:spPr>
      </p:sp>
      <p:sp>
        <p:nvSpPr>
          <p:cNvPr id="6" name="Freeform 6"/>
          <p:cNvSpPr/>
          <p:nvPr/>
        </p:nvSpPr>
        <p:spPr>
          <a:xfrm>
            <a:off x="3883985" y="4856447"/>
            <a:ext cx="11301259" cy="1991847"/>
          </a:xfrm>
          <a:custGeom>
            <a:avLst/>
            <a:gdLst/>
            <a:ahLst/>
            <a:cxnLst/>
            <a:rect l="l" t="t" r="r" b="b"/>
            <a:pathLst>
              <a:path w="11301259" h="1991847">
                <a:moveTo>
                  <a:pt x="0" y="0"/>
                </a:moveTo>
                <a:lnTo>
                  <a:pt x="11301259" y="0"/>
                </a:lnTo>
                <a:lnTo>
                  <a:pt x="11301259" y="1991847"/>
                </a:lnTo>
                <a:lnTo>
                  <a:pt x="0" y="1991847"/>
                </a:lnTo>
                <a:lnTo>
                  <a:pt x="0" y="0"/>
                </a:lnTo>
                <a:close/>
              </a:path>
            </a:pathLst>
          </a:custGeom>
          <a:blipFill>
            <a:blip r:embed="rId5"/>
            <a:stretch>
              <a:fillRect/>
            </a:stretch>
          </a:blipFill>
        </p:spPr>
      </p:sp>
      <p:sp>
        <p:nvSpPr>
          <p:cNvPr id="7" name="Freeform 7"/>
          <p:cNvSpPr/>
          <p:nvPr/>
        </p:nvSpPr>
        <p:spPr>
          <a:xfrm>
            <a:off x="3883985" y="7135347"/>
            <a:ext cx="11301259" cy="2698176"/>
          </a:xfrm>
          <a:custGeom>
            <a:avLst/>
            <a:gdLst/>
            <a:ahLst/>
            <a:cxnLst/>
            <a:rect l="l" t="t" r="r" b="b"/>
            <a:pathLst>
              <a:path w="11301259" h="2698176">
                <a:moveTo>
                  <a:pt x="0" y="0"/>
                </a:moveTo>
                <a:lnTo>
                  <a:pt x="11301259" y="0"/>
                </a:lnTo>
                <a:lnTo>
                  <a:pt x="11301259" y="2698175"/>
                </a:lnTo>
                <a:lnTo>
                  <a:pt x="0" y="2698175"/>
                </a:lnTo>
                <a:lnTo>
                  <a:pt x="0" y="0"/>
                </a:lnTo>
                <a:close/>
              </a:path>
            </a:pathLst>
          </a:custGeom>
          <a:blipFill>
            <a:blip r:embed="rId6"/>
            <a:stretch>
              <a:fillRect/>
            </a:stretch>
          </a:blipFill>
        </p:spPr>
      </p:sp>
      <p:sp>
        <p:nvSpPr>
          <p:cNvPr id="8" name="TextBox 8"/>
          <p:cNvSpPr txBox="1"/>
          <p:nvPr/>
        </p:nvSpPr>
        <p:spPr>
          <a:xfrm>
            <a:off x="388501" y="1447033"/>
            <a:ext cx="13433563"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NHÓM TUỔI (AGE GROUP WISE ANALYSIS)</a:t>
            </a:r>
            <a:endParaRPr lang="en-US" sz="6700" b="1" spc="66">
              <a:solidFill>
                <a:srgbClr val="2D799C"/>
              </a:solidFill>
              <a:latin typeface="Nunito Heavy"/>
              <a:ea typeface="Nunito Heavy"/>
              <a:cs typeface="Nunito Heavy"/>
              <a:sym typeface="Nunito Heavy"/>
            </a:endParaRPr>
          </a:p>
        </p:txBody>
      </p:sp>
      <p:sp>
        <p:nvSpPr>
          <p:cNvPr id="9" name="TextBox 9"/>
          <p:cNvSpPr txBox="1"/>
          <p:nvPr/>
        </p:nvSpPr>
        <p:spPr>
          <a:xfrm>
            <a:off x="1592580" y="4074160"/>
            <a:ext cx="10365105" cy="538480"/>
          </a:xfrm>
          <a:prstGeom prst="rect">
            <a:avLst/>
          </a:prstGeom>
        </p:spPr>
        <p:txBody>
          <a:bodyPr wrap="square" lIns="0" tIns="0" rIns="0" bIns="0" rtlCol="0" anchor="t">
            <a:spAutoFit/>
          </a:bodyPr>
          <a:lstStyle/>
          <a:p>
            <a:pPr marL="0" lvl="1" indent="0" algn="l">
              <a:lnSpc>
                <a:spcPts val="4200"/>
              </a:lnSpc>
              <a:spcBef>
                <a:spcPct val="0"/>
              </a:spcBef>
            </a:pPr>
            <a:r>
              <a:rPr lang="en-US" sz="3000">
                <a:solidFill>
                  <a:srgbClr val="5C3224"/>
                </a:solidFill>
                <a:latin typeface="Nunito" panose="00000500000000000000"/>
                <a:ea typeface="Nunito" panose="00000500000000000000"/>
                <a:cs typeface="Nunito" panose="00000500000000000000"/>
                <a:sym typeface="Nunito" panose="00000500000000000000"/>
              </a:rPr>
              <a:t>Chia biến Age thành các nhóm (vd: &lt;30, 30-45, 45-60, &gt;60)</a:t>
            </a:r>
            <a:endParaRPr lang="en-US" sz="3000">
              <a:solidFill>
                <a:srgbClr val="5C3224"/>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856655" y="5143500"/>
            <a:ext cx="3770709" cy="5457606"/>
          </a:xfrm>
          <a:custGeom>
            <a:avLst/>
            <a:gdLst/>
            <a:ahLst/>
            <a:cxnLst/>
            <a:rect l="l" t="t" r="r" b="b"/>
            <a:pathLst>
              <a:path w="3770709" h="5457606">
                <a:moveTo>
                  <a:pt x="0" y="0"/>
                </a:moveTo>
                <a:lnTo>
                  <a:pt x="3770710" y="0"/>
                </a:lnTo>
                <a:lnTo>
                  <a:pt x="3770710" y="5457606"/>
                </a:lnTo>
                <a:lnTo>
                  <a:pt x="0" y="5457606"/>
                </a:lnTo>
                <a:lnTo>
                  <a:pt x="0" y="0"/>
                </a:lnTo>
                <a:close/>
              </a:path>
            </a:pathLst>
          </a:custGeom>
          <a:blipFill>
            <a:blip r:embed="rId3"/>
            <a:stretch>
              <a:fillRect/>
            </a:stretch>
          </a:blipFill>
        </p:spPr>
      </p:sp>
      <p:sp>
        <p:nvSpPr>
          <p:cNvPr id="5" name="Freeform 5"/>
          <p:cNvSpPr/>
          <p:nvPr/>
        </p:nvSpPr>
        <p:spPr>
          <a:xfrm>
            <a:off x="15607191" y="613436"/>
            <a:ext cx="2847805" cy="8287263"/>
          </a:xfrm>
          <a:custGeom>
            <a:avLst/>
            <a:gdLst/>
            <a:ahLst/>
            <a:cxnLst/>
            <a:rect l="l" t="t" r="r" b="b"/>
            <a:pathLst>
              <a:path w="2847805" h="8287263">
                <a:moveTo>
                  <a:pt x="0" y="0"/>
                </a:moveTo>
                <a:lnTo>
                  <a:pt x="2847805" y="0"/>
                </a:lnTo>
                <a:lnTo>
                  <a:pt x="2847805" y="8287263"/>
                </a:lnTo>
                <a:lnTo>
                  <a:pt x="0" y="8287263"/>
                </a:lnTo>
                <a:lnTo>
                  <a:pt x="0" y="0"/>
                </a:lnTo>
                <a:close/>
              </a:path>
            </a:pathLst>
          </a:custGeom>
          <a:blipFill>
            <a:blip r:embed="rId4"/>
            <a:stretch>
              <a:fillRect/>
            </a:stretch>
          </a:blipFill>
        </p:spPr>
      </p:sp>
      <p:sp>
        <p:nvSpPr>
          <p:cNvPr id="6" name="Freeform 6"/>
          <p:cNvSpPr/>
          <p:nvPr/>
        </p:nvSpPr>
        <p:spPr>
          <a:xfrm>
            <a:off x="1876209" y="5410030"/>
            <a:ext cx="11301259" cy="2345011"/>
          </a:xfrm>
          <a:custGeom>
            <a:avLst/>
            <a:gdLst/>
            <a:ahLst/>
            <a:cxnLst/>
            <a:rect l="l" t="t" r="r" b="b"/>
            <a:pathLst>
              <a:path w="11301259" h="2345011">
                <a:moveTo>
                  <a:pt x="0" y="0"/>
                </a:moveTo>
                <a:lnTo>
                  <a:pt x="11301259" y="0"/>
                </a:lnTo>
                <a:lnTo>
                  <a:pt x="11301259" y="2345011"/>
                </a:lnTo>
                <a:lnTo>
                  <a:pt x="0" y="2345011"/>
                </a:lnTo>
                <a:lnTo>
                  <a:pt x="0" y="0"/>
                </a:lnTo>
                <a:close/>
              </a:path>
            </a:pathLst>
          </a:custGeom>
          <a:blipFill>
            <a:blip r:embed="rId5"/>
            <a:stretch>
              <a:fillRect/>
            </a:stretch>
          </a:blipFill>
        </p:spPr>
      </p:sp>
      <p:sp>
        <p:nvSpPr>
          <p:cNvPr id="7" name="Freeform 7"/>
          <p:cNvSpPr/>
          <p:nvPr/>
        </p:nvSpPr>
        <p:spPr>
          <a:xfrm>
            <a:off x="13506035" y="5410030"/>
            <a:ext cx="4202311" cy="3848270"/>
          </a:xfrm>
          <a:custGeom>
            <a:avLst/>
            <a:gdLst/>
            <a:ahLst/>
            <a:cxnLst/>
            <a:rect l="l" t="t" r="r" b="b"/>
            <a:pathLst>
              <a:path w="4202311" h="3848270">
                <a:moveTo>
                  <a:pt x="0" y="0"/>
                </a:moveTo>
                <a:lnTo>
                  <a:pt x="4202312" y="0"/>
                </a:lnTo>
                <a:lnTo>
                  <a:pt x="4202312" y="3848270"/>
                </a:lnTo>
                <a:lnTo>
                  <a:pt x="0" y="3848270"/>
                </a:lnTo>
                <a:lnTo>
                  <a:pt x="0" y="0"/>
                </a:lnTo>
                <a:close/>
              </a:path>
            </a:pathLst>
          </a:custGeom>
          <a:blipFill>
            <a:blip r:embed="rId6"/>
            <a:stretch>
              <a:fillRect/>
            </a:stretch>
          </a:blipFill>
        </p:spPr>
      </p:sp>
      <p:sp>
        <p:nvSpPr>
          <p:cNvPr id="8" name="TextBox 8"/>
          <p:cNvSpPr txBox="1"/>
          <p:nvPr/>
        </p:nvSpPr>
        <p:spPr>
          <a:xfrm>
            <a:off x="388501" y="1252016"/>
            <a:ext cx="13433563"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NHÓM TUỔI (AGE GROUP WISE ANALYSIS)</a:t>
            </a:r>
            <a:endParaRPr lang="en-US" sz="6700" b="1" spc="66">
              <a:solidFill>
                <a:srgbClr val="2D799C"/>
              </a:solidFill>
              <a:latin typeface="Nunito Heavy"/>
              <a:ea typeface="Nunito Heavy"/>
              <a:cs typeface="Nunito Heavy"/>
              <a:sym typeface="Nunito Heavy"/>
            </a:endParaRPr>
          </a:p>
        </p:txBody>
      </p:sp>
      <p:sp>
        <p:nvSpPr>
          <p:cNvPr id="9" name="TextBox 9"/>
          <p:cNvSpPr txBox="1"/>
          <p:nvPr/>
        </p:nvSpPr>
        <p:spPr>
          <a:xfrm>
            <a:off x="1997781" y="3737892"/>
            <a:ext cx="11508254" cy="1019175"/>
          </a:xfrm>
          <a:prstGeom prst="rect">
            <a:avLst/>
          </a:prstGeom>
        </p:spPr>
        <p:txBody>
          <a:bodyPr lIns="0" tIns="0" rIns="0" bIns="0" rtlCol="0" anchor="t">
            <a:spAutoFit/>
          </a:bodyPr>
          <a:lstStyle/>
          <a:p>
            <a:pPr marL="0" lvl="1" indent="0" algn="l">
              <a:lnSpc>
                <a:spcPts val="4200"/>
              </a:lnSpc>
              <a:spcBef>
                <a:spcPct val="0"/>
              </a:spcBef>
            </a:pPr>
            <a:r>
              <a:rPr lang="en-US" sz="3000">
                <a:solidFill>
                  <a:srgbClr val="5C3224"/>
                </a:solidFill>
                <a:latin typeface="Nunito" panose="00000500000000000000"/>
                <a:ea typeface="Nunito" panose="00000500000000000000"/>
                <a:cs typeface="Nunito" panose="00000500000000000000"/>
                <a:sym typeface="Nunito" panose="00000500000000000000"/>
              </a:rPr>
              <a:t>Tính số lượng các nhóm tuổi tương ứng và bao nhiêu người trong số đó bị tiểu đường (positive) </a:t>
            </a:r>
            <a:endParaRPr lang="en-US" sz="3000">
              <a:solidFill>
                <a:srgbClr val="5C3224"/>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856655" y="5143500"/>
            <a:ext cx="3770709" cy="5457606"/>
          </a:xfrm>
          <a:custGeom>
            <a:avLst/>
            <a:gdLst/>
            <a:ahLst/>
            <a:cxnLst/>
            <a:rect l="l" t="t" r="r" b="b"/>
            <a:pathLst>
              <a:path w="3770709" h="5457606">
                <a:moveTo>
                  <a:pt x="0" y="0"/>
                </a:moveTo>
                <a:lnTo>
                  <a:pt x="3770710" y="0"/>
                </a:lnTo>
                <a:lnTo>
                  <a:pt x="3770710" y="5457606"/>
                </a:lnTo>
                <a:lnTo>
                  <a:pt x="0" y="5457606"/>
                </a:lnTo>
                <a:lnTo>
                  <a:pt x="0" y="0"/>
                </a:lnTo>
                <a:close/>
              </a:path>
            </a:pathLst>
          </a:custGeom>
          <a:blipFill>
            <a:blip r:embed="rId3"/>
            <a:stretch>
              <a:fillRect/>
            </a:stretch>
          </a:blipFill>
        </p:spPr>
      </p:sp>
      <p:sp>
        <p:nvSpPr>
          <p:cNvPr id="5" name="Freeform 5"/>
          <p:cNvSpPr/>
          <p:nvPr/>
        </p:nvSpPr>
        <p:spPr>
          <a:xfrm>
            <a:off x="15607191" y="613436"/>
            <a:ext cx="2847805" cy="8287263"/>
          </a:xfrm>
          <a:custGeom>
            <a:avLst/>
            <a:gdLst/>
            <a:ahLst/>
            <a:cxnLst/>
            <a:rect l="l" t="t" r="r" b="b"/>
            <a:pathLst>
              <a:path w="2847805" h="8287263">
                <a:moveTo>
                  <a:pt x="0" y="0"/>
                </a:moveTo>
                <a:lnTo>
                  <a:pt x="2847805" y="0"/>
                </a:lnTo>
                <a:lnTo>
                  <a:pt x="2847805" y="8287263"/>
                </a:lnTo>
                <a:lnTo>
                  <a:pt x="0" y="8287263"/>
                </a:lnTo>
                <a:lnTo>
                  <a:pt x="0" y="0"/>
                </a:lnTo>
                <a:close/>
              </a:path>
            </a:pathLst>
          </a:custGeom>
          <a:blipFill>
            <a:blip r:embed="rId4"/>
            <a:stretch>
              <a:fillRect/>
            </a:stretch>
          </a:blipFill>
        </p:spPr>
      </p:sp>
      <p:sp>
        <p:nvSpPr>
          <p:cNvPr id="6" name="Freeform 6"/>
          <p:cNvSpPr/>
          <p:nvPr/>
        </p:nvSpPr>
        <p:spPr>
          <a:xfrm>
            <a:off x="2520805" y="4411997"/>
            <a:ext cx="11301259" cy="1271392"/>
          </a:xfrm>
          <a:custGeom>
            <a:avLst/>
            <a:gdLst/>
            <a:ahLst/>
            <a:cxnLst/>
            <a:rect l="l" t="t" r="r" b="b"/>
            <a:pathLst>
              <a:path w="11301259" h="1271392">
                <a:moveTo>
                  <a:pt x="0" y="0"/>
                </a:moveTo>
                <a:lnTo>
                  <a:pt x="11301259" y="0"/>
                </a:lnTo>
                <a:lnTo>
                  <a:pt x="11301259" y="1271391"/>
                </a:lnTo>
                <a:lnTo>
                  <a:pt x="0" y="1271391"/>
                </a:lnTo>
                <a:lnTo>
                  <a:pt x="0" y="0"/>
                </a:lnTo>
                <a:close/>
              </a:path>
            </a:pathLst>
          </a:custGeom>
          <a:blipFill>
            <a:blip r:embed="rId5"/>
            <a:stretch>
              <a:fillRect/>
            </a:stretch>
          </a:blipFill>
        </p:spPr>
      </p:sp>
      <p:sp>
        <p:nvSpPr>
          <p:cNvPr id="7" name="Freeform 7"/>
          <p:cNvSpPr/>
          <p:nvPr/>
        </p:nvSpPr>
        <p:spPr>
          <a:xfrm>
            <a:off x="7956979" y="6480093"/>
            <a:ext cx="5865085" cy="3466978"/>
          </a:xfrm>
          <a:custGeom>
            <a:avLst/>
            <a:gdLst/>
            <a:ahLst/>
            <a:cxnLst/>
            <a:rect l="l" t="t" r="r" b="b"/>
            <a:pathLst>
              <a:path w="5865085" h="3466978">
                <a:moveTo>
                  <a:pt x="0" y="0"/>
                </a:moveTo>
                <a:lnTo>
                  <a:pt x="5865085" y="0"/>
                </a:lnTo>
                <a:lnTo>
                  <a:pt x="5865085" y="3466978"/>
                </a:lnTo>
                <a:lnTo>
                  <a:pt x="0" y="3466978"/>
                </a:lnTo>
                <a:lnTo>
                  <a:pt x="0" y="0"/>
                </a:lnTo>
                <a:close/>
              </a:path>
            </a:pathLst>
          </a:custGeom>
          <a:blipFill>
            <a:blip r:embed="rId6"/>
            <a:stretch>
              <a:fillRect/>
            </a:stretch>
          </a:blipFill>
        </p:spPr>
      </p:sp>
      <p:sp>
        <p:nvSpPr>
          <p:cNvPr id="8" name="TextBox 8"/>
          <p:cNvSpPr txBox="1"/>
          <p:nvPr/>
        </p:nvSpPr>
        <p:spPr>
          <a:xfrm>
            <a:off x="388501" y="1252016"/>
            <a:ext cx="13433563"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NHÓM TUỔI (AGE GROUP WISE ANALYSIS)</a:t>
            </a:r>
            <a:endParaRPr lang="en-US" sz="6700" b="1" spc="66">
              <a:solidFill>
                <a:srgbClr val="2D799C"/>
              </a:solidFill>
              <a:latin typeface="Nunito Heavy"/>
              <a:ea typeface="Nunito Heavy"/>
              <a:cs typeface="Nunito Heavy"/>
              <a:sym typeface="Nunito Heavy"/>
            </a:endParaRPr>
          </a:p>
        </p:txBody>
      </p:sp>
      <p:sp>
        <p:nvSpPr>
          <p:cNvPr id="9" name="TextBox 9"/>
          <p:cNvSpPr txBox="1"/>
          <p:nvPr/>
        </p:nvSpPr>
        <p:spPr>
          <a:xfrm>
            <a:off x="2520805" y="3610834"/>
            <a:ext cx="10240645" cy="495300"/>
          </a:xfrm>
          <a:prstGeom prst="rect">
            <a:avLst/>
          </a:prstGeom>
        </p:spPr>
        <p:txBody>
          <a:bodyPr lIns="0" tIns="0" rIns="0" bIns="0" rtlCol="0" anchor="t">
            <a:spAutoFit/>
          </a:bodyPr>
          <a:lstStyle/>
          <a:p>
            <a:pPr marL="0" lvl="1" indent="0" algn="l">
              <a:lnSpc>
                <a:spcPts val="4200"/>
              </a:lnSpc>
              <a:spcBef>
                <a:spcPct val="0"/>
              </a:spcBef>
            </a:pPr>
            <a:r>
              <a:rPr lang="en-US" sz="3000">
                <a:solidFill>
                  <a:srgbClr val="5C3224"/>
                </a:solidFill>
                <a:latin typeface="Nunito" panose="00000500000000000000"/>
                <a:ea typeface="Nunito" panose="00000500000000000000"/>
                <a:cs typeface="Nunito" panose="00000500000000000000"/>
                <a:sym typeface="Nunito" panose="00000500000000000000"/>
              </a:rPr>
              <a:t>Tính phần trăm người mắc bệnh tiểu đường theo nhóm tuổi:</a:t>
            </a:r>
            <a:endParaRPr lang="en-US" sz="3000">
              <a:solidFill>
                <a:srgbClr val="5C3224"/>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1028700" y="3352596"/>
            <a:ext cx="9648564" cy="6150959"/>
          </a:xfrm>
          <a:custGeom>
            <a:avLst/>
            <a:gdLst/>
            <a:ahLst/>
            <a:cxnLst/>
            <a:rect l="l" t="t" r="r" b="b"/>
            <a:pathLst>
              <a:path w="9648564" h="6150959">
                <a:moveTo>
                  <a:pt x="0" y="0"/>
                </a:moveTo>
                <a:lnTo>
                  <a:pt x="9648564" y="0"/>
                </a:lnTo>
                <a:lnTo>
                  <a:pt x="9648564" y="6150960"/>
                </a:lnTo>
                <a:lnTo>
                  <a:pt x="0" y="6150960"/>
                </a:lnTo>
                <a:lnTo>
                  <a:pt x="0" y="0"/>
                </a:lnTo>
                <a:close/>
              </a:path>
            </a:pathLst>
          </a:custGeom>
          <a:blipFill>
            <a:blip r:embed="rId3"/>
            <a:stretch>
              <a:fillRect/>
            </a:stretch>
          </a:blipFill>
        </p:spPr>
      </p:sp>
      <p:sp>
        <p:nvSpPr>
          <p:cNvPr id="5" name="TextBox 5"/>
          <p:cNvSpPr txBox="1"/>
          <p:nvPr/>
        </p:nvSpPr>
        <p:spPr>
          <a:xfrm>
            <a:off x="388501" y="1252016"/>
            <a:ext cx="13433563"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NHÓM TUỔI (AGE GROUP WISE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11086141" y="4950748"/>
            <a:ext cx="6514439" cy="2887980"/>
          </a:xfrm>
          <a:prstGeom prst="rect">
            <a:avLst/>
          </a:prstGeom>
        </p:spPr>
        <p:txBody>
          <a:bodyPr lIns="0" tIns="0" rIns="0" bIns="0" rtlCol="0" anchor="t">
            <a:spAutoFit/>
          </a:bodyPr>
          <a:lstStyle/>
          <a:p>
            <a:pPr marL="0" lvl="1" indent="0" algn="l">
              <a:lnSpc>
                <a:spcPts val="4620"/>
              </a:lnSpc>
              <a:spcBef>
                <a:spcPct val="0"/>
              </a:spcBef>
            </a:pPr>
            <a:r>
              <a:rPr lang="en-US" sz="3300" b="1">
                <a:solidFill>
                  <a:srgbClr val="5C3224"/>
                </a:solidFill>
                <a:latin typeface="Nunito Bold" panose="00000800000000000000"/>
                <a:ea typeface="Nunito Bold" panose="00000800000000000000"/>
                <a:cs typeface="Nunito Bold" panose="00000800000000000000"/>
                <a:sym typeface="Nunito Bold" panose="00000800000000000000"/>
              </a:rPr>
              <a:t>Nhận xét:</a:t>
            </a:r>
            <a:r>
              <a:rPr lang="en-US" sz="3300">
                <a:solidFill>
                  <a:srgbClr val="5C3224"/>
                </a:solidFill>
                <a:latin typeface="Nunito" panose="00000500000000000000"/>
                <a:ea typeface="Nunito" panose="00000500000000000000"/>
                <a:cs typeface="Nunito" panose="00000500000000000000"/>
                <a:sym typeface="Nunito" panose="00000500000000000000"/>
              </a:rPr>
              <a:t> Xu hướng chung: Tỷ lệ mắc tiểu đường tăng dần theo độ tuổi từ nhóm trẻ đến nhóm trung niên, sau đó giảm nhẹ ở nhóm cao tuổi.</a:t>
            </a:r>
            <a:endParaRPr lang="en-US" sz="3300">
              <a:solidFill>
                <a:srgbClr val="5C3224"/>
              </a:solidFill>
              <a:latin typeface="Nunito" panose="00000500000000000000"/>
              <a:ea typeface="Nunito" panose="00000500000000000000"/>
              <a:cs typeface="Nunito" panose="00000500000000000000"/>
              <a:sym typeface="Nunito" panose="00000500000000000000"/>
            </a:endParaRPr>
          </a:p>
        </p:txBody>
      </p:sp>
      <p:sp>
        <p:nvSpPr>
          <p:cNvPr id="7" name="TextBox 7"/>
          <p:cNvSpPr txBox="1"/>
          <p:nvPr/>
        </p:nvSpPr>
        <p:spPr>
          <a:xfrm>
            <a:off x="1487170" y="9631045"/>
            <a:ext cx="8919845" cy="400685"/>
          </a:xfrm>
          <a:prstGeom prst="rect">
            <a:avLst/>
          </a:prstGeom>
        </p:spPr>
        <p:txBody>
          <a:bodyPr wrap="square" lIns="0" tIns="0" rIns="0" bIns="0" rtlCol="0" anchor="t">
            <a:spAutoFit/>
          </a:bodyPr>
          <a:lstStyle/>
          <a:p>
            <a:pPr algn="ctr">
              <a:lnSpc>
                <a:spcPts val="3125"/>
              </a:lnSpc>
              <a:spcBef>
                <a:spcPct val="0"/>
              </a:spcBef>
            </a:pPr>
            <a:r>
              <a:rPr lang="en-US" sz="2500" b="1" spc="25">
                <a:solidFill>
                  <a:srgbClr val="5B1229"/>
                </a:solidFill>
                <a:latin typeface="Nunito Bold" panose="00000800000000000000"/>
                <a:ea typeface="Nunito Bold" panose="00000800000000000000"/>
                <a:cs typeface="Nunito Bold" panose="00000800000000000000"/>
                <a:sym typeface="Nunito Bold" panose="00000800000000000000"/>
              </a:rPr>
              <a:t>TỈ LỆ NGƯỜI MẮC BỆNH TIỂU ĐƯỜNG THEO NHÓM TUỔI</a:t>
            </a:r>
            <a:endParaRPr lang="en-US" sz="2500" b="1" spc="25">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7363048" y="5473041"/>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TextBox 4"/>
          <p:cNvSpPr txBox="1"/>
          <p:nvPr/>
        </p:nvSpPr>
        <p:spPr>
          <a:xfrm>
            <a:off x="388501" y="1252016"/>
            <a:ext cx="13433563"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NHÓM TUỔI (AGE GROUP WISE ANALYSIS)</a:t>
            </a:r>
            <a:endParaRPr lang="en-US" sz="6700" b="1" spc="66">
              <a:solidFill>
                <a:srgbClr val="2D799C"/>
              </a:solidFill>
              <a:latin typeface="Nunito Heavy"/>
              <a:ea typeface="Nunito Heavy"/>
              <a:cs typeface="Nunito Heavy"/>
              <a:sym typeface="Nunito Heavy"/>
            </a:endParaRPr>
          </a:p>
        </p:txBody>
      </p:sp>
      <p:sp>
        <p:nvSpPr>
          <p:cNvPr id="5" name="TextBox 5"/>
          <p:cNvSpPr txBox="1"/>
          <p:nvPr/>
        </p:nvSpPr>
        <p:spPr>
          <a:xfrm>
            <a:off x="1028700" y="4277625"/>
            <a:ext cx="16230600" cy="4631055"/>
          </a:xfrm>
          <a:prstGeom prst="rect">
            <a:avLst/>
          </a:prstGeom>
        </p:spPr>
        <p:txBody>
          <a:bodyPr lIns="0" tIns="0" rIns="0" bIns="0" rtlCol="0" anchor="t">
            <a:spAutoFit/>
          </a:bodyPr>
          <a:lstStyle/>
          <a:p>
            <a:pPr algn="l">
              <a:lnSpc>
                <a:spcPts val="4620"/>
              </a:lnSpc>
            </a:pPr>
            <a:r>
              <a:rPr lang="en-US" sz="3300" b="1">
                <a:solidFill>
                  <a:srgbClr val="EA3D3D"/>
                </a:solidFill>
                <a:latin typeface="Nunito Bold" panose="00000800000000000000"/>
                <a:ea typeface="Nunito Bold" panose="00000800000000000000"/>
                <a:cs typeface="Nunito Bold" panose="00000800000000000000"/>
                <a:sym typeface="Nunito Bold" panose="00000800000000000000"/>
              </a:rPr>
              <a:t>Nhóm &lt; 30 tuổi</a:t>
            </a:r>
            <a:r>
              <a:rPr lang="en-US" sz="3300" b="1">
                <a:solidFill>
                  <a:srgbClr val="5C3224"/>
                </a:solidFill>
                <a:latin typeface="Nunito Bold" panose="00000800000000000000"/>
                <a:ea typeface="Nunito Bold" panose="00000800000000000000"/>
                <a:cs typeface="Nunito Bold" panose="00000800000000000000"/>
                <a:sym typeface="Nunito Bold" panose="00000800000000000000"/>
              </a:rPr>
              <a:t>: tỷ lệ mắc bệnh thấp (~21%), nhưng không bằng 0 → chứng tỏ vẫn có rủi ro ở tuổi trẻ, chủ yếu do glucose cao hoặc BMI cao.</a:t>
            </a:r>
            <a:endParaRPr lang="en-US" sz="3300" b="1">
              <a:solidFill>
                <a:srgbClr val="5C3224"/>
              </a:solidFill>
              <a:latin typeface="Nunito Bold" panose="00000800000000000000"/>
              <a:ea typeface="Nunito Bold" panose="00000800000000000000"/>
              <a:cs typeface="Nunito Bold" panose="00000800000000000000"/>
              <a:sym typeface="Nunito Bold" panose="00000800000000000000"/>
            </a:endParaRPr>
          </a:p>
          <a:p>
            <a:pPr algn="l">
              <a:lnSpc>
                <a:spcPts val="4620"/>
              </a:lnSpc>
            </a:pPr>
            <a:r>
              <a:rPr lang="en-US" sz="3300" b="1">
                <a:solidFill>
                  <a:srgbClr val="EA3D3D"/>
                </a:solidFill>
                <a:latin typeface="Nunito Bold" panose="00000800000000000000"/>
                <a:ea typeface="Nunito Bold" panose="00000800000000000000"/>
                <a:cs typeface="Nunito Bold" panose="00000800000000000000"/>
                <a:sym typeface="Nunito Bold" panose="00000800000000000000"/>
              </a:rPr>
              <a:t>Nhóm 30–45 tuổi:</a:t>
            </a:r>
            <a:r>
              <a:rPr lang="en-US" sz="3300" b="1">
                <a:solidFill>
                  <a:srgbClr val="5C3224"/>
                </a:solidFill>
                <a:latin typeface="Nunito Bold" panose="00000800000000000000"/>
                <a:ea typeface="Nunito Bold" panose="00000800000000000000"/>
                <a:cs typeface="Nunito Bold" panose="00000800000000000000"/>
                <a:sym typeface="Nunito Bold" panose="00000800000000000000"/>
              </a:rPr>
              <a:t> tỷ lệ mắc tăng mạnh (~50%), đồng thời đây cũng là nhóm có số ca mắc tuyệt đối cao nhất trong toàn bộ dataset.</a:t>
            </a:r>
            <a:endParaRPr lang="en-US" sz="3300" b="1">
              <a:solidFill>
                <a:srgbClr val="5C3224"/>
              </a:solidFill>
              <a:latin typeface="Nunito Bold" panose="00000800000000000000"/>
              <a:ea typeface="Nunito Bold" panose="00000800000000000000"/>
              <a:cs typeface="Nunito Bold" panose="00000800000000000000"/>
              <a:sym typeface="Nunito Bold" panose="00000800000000000000"/>
            </a:endParaRPr>
          </a:p>
          <a:p>
            <a:pPr algn="l">
              <a:lnSpc>
                <a:spcPts val="4620"/>
              </a:lnSpc>
            </a:pPr>
            <a:r>
              <a:rPr lang="en-US" sz="3300" b="1">
                <a:solidFill>
                  <a:srgbClr val="EA3D3D"/>
                </a:solidFill>
                <a:latin typeface="Nunito Bold" panose="00000800000000000000"/>
                <a:ea typeface="Nunito Bold" panose="00000800000000000000"/>
                <a:cs typeface="Nunito Bold" panose="00000800000000000000"/>
                <a:sym typeface="Nunito Bold" panose="00000800000000000000"/>
              </a:rPr>
              <a:t>Nhóm 45–60 tuổi:</a:t>
            </a:r>
            <a:r>
              <a:rPr lang="en-US" sz="3300" b="1">
                <a:solidFill>
                  <a:srgbClr val="5C3224"/>
                </a:solidFill>
                <a:latin typeface="Nunito Bold" panose="00000800000000000000"/>
                <a:ea typeface="Nunito Bold" panose="00000800000000000000"/>
                <a:cs typeface="Nunito Bold" panose="00000800000000000000"/>
                <a:sym typeface="Nunito Bold" panose="00000800000000000000"/>
              </a:rPr>
              <a:t> có tỷ lệ mắc bệnh cao nhất (~56%), phản ánh rõ rệt tác động của tuổi tác.</a:t>
            </a:r>
            <a:endParaRPr lang="en-US" sz="3300" b="1">
              <a:solidFill>
                <a:srgbClr val="5C3224"/>
              </a:solidFill>
              <a:latin typeface="Nunito Bold" panose="00000800000000000000"/>
              <a:ea typeface="Nunito Bold" panose="00000800000000000000"/>
              <a:cs typeface="Nunito Bold" panose="00000800000000000000"/>
              <a:sym typeface="Nunito Bold" panose="00000800000000000000"/>
            </a:endParaRPr>
          </a:p>
          <a:p>
            <a:pPr algn="l">
              <a:lnSpc>
                <a:spcPts val="4620"/>
              </a:lnSpc>
              <a:spcBef>
                <a:spcPct val="0"/>
              </a:spcBef>
            </a:pPr>
            <a:r>
              <a:rPr lang="en-US" sz="3300" b="1">
                <a:solidFill>
                  <a:srgbClr val="EA3D3D"/>
                </a:solidFill>
                <a:latin typeface="Nunito Bold" panose="00000800000000000000"/>
                <a:ea typeface="Nunito Bold" panose="00000800000000000000"/>
                <a:cs typeface="Nunito Bold" panose="00000800000000000000"/>
                <a:sym typeface="Nunito Bold" panose="00000800000000000000"/>
              </a:rPr>
              <a:t>Nhóm &gt;60 tuổi:</a:t>
            </a:r>
            <a:r>
              <a:rPr lang="en-US" sz="3300" b="1">
                <a:solidFill>
                  <a:srgbClr val="5C3224"/>
                </a:solidFill>
                <a:latin typeface="Nunito Bold" panose="00000800000000000000"/>
                <a:ea typeface="Nunito Bold" panose="00000800000000000000"/>
                <a:cs typeface="Nunito Bold" panose="00000800000000000000"/>
                <a:sym typeface="Nunito Bold" panose="00000800000000000000"/>
              </a:rPr>
              <a:t> tỷ lệ mắc giảm còn ~26%. Nguyên nhân có thể do kích thước mẫu nhỏ (ít người trên 60 trong dataset) → cần thận trọng khi diễn giải.</a:t>
            </a:r>
            <a:endParaRPr lang="en-US" sz="3300" b="1">
              <a:solidFill>
                <a:srgbClr val="5C3224"/>
              </a:solidFill>
              <a:latin typeface="Nunito Bold" panose="00000800000000000000"/>
              <a:ea typeface="Nunito Bold" panose="00000800000000000000"/>
              <a:cs typeface="Nunito Bold" panose="00000800000000000000"/>
              <a:sym typeface="Nunito Bold" panose="0000080000000000000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3066113" y="-7631176"/>
            <a:ext cx="11159046" cy="12081644"/>
          </a:xfrm>
          <a:custGeom>
            <a:avLst/>
            <a:gdLst/>
            <a:ahLst/>
            <a:cxnLst/>
            <a:rect l="l" t="t" r="r" b="b"/>
            <a:pathLst>
              <a:path w="11159046" h="12081644">
                <a:moveTo>
                  <a:pt x="0" y="12081645"/>
                </a:moveTo>
                <a:lnTo>
                  <a:pt x="11159046" y="12081645"/>
                </a:lnTo>
                <a:lnTo>
                  <a:pt x="11159046" y="0"/>
                </a:lnTo>
                <a:lnTo>
                  <a:pt x="0" y="0"/>
                </a:lnTo>
                <a:lnTo>
                  <a:pt x="0" y="12081645"/>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TextBox 4"/>
          <p:cNvSpPr txBox="1"/>
          <p:nvPr/>
        </p:nvSpPr>
        <p:spPr>
          <a:xfrm>
            <a:off x="388501" y="1000125"/>
            <a:ext cx="13433563"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NHÓM TUỔI (AGE GROUP WISE ANALYSIS)</a:t>
            </a:r>
            <a:endParaRPr lang="en-US" sz="6700" b="1" spc="66">
              <a:solidFill>
                <a:srgbClr val="2D799C"/>
              </a:solidFill>
              <a:latin typeface="Nunito Heavy"/>
              <a:ea typeface="Nunito Heavy"/>
              <a:cs typeface="Nunito Heavy"/>
              <a:sym typeface="Nunito Heavy"/>
            </a:endParaRPr>
          </a:p>
        </p:txBody>
      </p:sp>
      <p:sp>
        <p:nvSpPr>
          <p:cNvPr id="5" name="Freeform 5"/>
          <p:cNvSpPr/>
          <p:nvPr/>
        </p:nvSpPr>
        <p:spPr>
          <a:xfrm>
            <a:off x="1028700" y="3188331"/>
            <a:ext cx="7656624" cy="6370060"/>
          </a:xfrm>
          <a:custGeom>
            <a:avLst/>
            <a:gdLst/>
            <a:ahLst/>
            <a:cxnLst/>
            <a:rect l="l" t="t" r="r" b="b"/>
            <a:pathLst>
              <a:path w="7656624" h="6370060">
                <a:moveTo>
                  <a:pt x="0" y="0"/>
                </a:moveTo>
                <a:lnTo>
                  <a:pt x="7656624" y="0"/>
                </a:lnTo>
                <a:lnTo>
                  <a:pt x="7656624" y="6370060"/>
                </a:lnTo>
                <a:lnTo>
                  <a:pt x="0" y="6370060"/>
                </a:lnTo>
                <a:lnTo>
                  <a:pt x="0" y="0"/>
                </a:lnTo>
                <a:close/>
              </a:path>
            </a:pathLst>
          </a:custGeom>
          <a:blipFill>
            <a:blip r:embed="rId3"/>
            <a:stretch>
              <a:fillRect/>
            </a:stretch>
          </a:blipFill>
        </p:spPr>
      </p:sp>
      <p:sp>
        <p:nvSpPr>
          <p:cNvPr id="6" name="TextBox 6"/>
          <p:cNvSpPr txBox="1"/>
          <p:nvPr/>
        </p:nvSpPr>
        <p:spPr>
          <a:xfrm>
            <a:off x="9144000" y="4059714"/>
            <a:ext cx="9144000" cy="4248150"/>
          </a:xfrm>
          <a:prstGeom prst="rect">
            <a:avLst/>
          </a:prstGeom>
        </p:spPr>
        <p:txBody>
          <a:bodyPr lIns="0" tIns="0" rIns="0" bIns="0" rtlCol="0" anchor="t">
            <a:spAutoFit/>
          </a:bodyPr>
          <a:lstStyle/>
          <a:p>
            <a:pPr algn="l">
              <a:lnSpc>
                <a:spcPts val="4200"/>
              </a:lnSpc>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Nhận xét:</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a:solidFill>
                  <a:srgbClr val="EA3D3D"/>
                </a:solidFill>
                <a:latin typeface="Nunito Bold" panose="00000800000000000000"/>
                <a:ea typeface="Nunito Bold" panose="00000800000000000000"/>
                <a:cs typeface="Nunito Bold" panose="00000800000000000000"/>
                <a:sym typeface="Nunito Bold" panose="00000800000000000000"/>
              </a:rPr>
              <a:t>Nhóm 30–45 tuổi</a:t>
            </a: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 có 126 người mắc bệnh → là số ca mắc tuyệt đối cao nhất trong các nhóm tuổi của dataset</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1" indent="0" algn="l">
              <a:lnSpc>
                <a:spcPts val="4200"/>
              </a:lnSpc>
              <a:spcBef>
                <a:spcPct val="0"/>
              </a:spcBef>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a:solidFill>
                  <a:srgbClr val="EA3D3D"/>
                </a:solidFill>
                <a:latin typeface="Nunito Bold" panose="00000800000000000000"/>
                <a:ea typeface="Nunito Bold" panose="00000800000000000000"/>
                <a:cs typeface="Nunito Bold" panose="00000800000000000000"/>
                <a:sym typeface="Nunito Bold" panose="00000800000000000000"/>
              </a:rPr>
              <a:t>Nhóm 45–60</a:t>
            </a: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 mặc dù tỷ lệ % cao hơn (56%), nhưng số người mắc thực tế chỉ 51 → thấp hơn nhóm 30–45.</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spcBef>
                <a:spcPct val="0"/>
              </a:spcBef>
            </a:pPr>
          </a:p>
        </p:txBody>
      </p:sp>
      <p:sp>
        <p:nvSpPr>
          <p:cNvPr id="7" name="TextBox 7"/>
          <p:cNvSpPr txBox="1"/>
          <p:nvPr/>
        </p:nvSpPr>
        <p:spPr>
          <a:xfrm>
            <a:off x="1063625" y="9625330"/>
            <a:ext cx="7766050" cy="400685"/>
          </a:xfrm>
          <a:prstGeom prst="rect">
            <a:avLst/>
          </a:prstGeom>
        </p:spPr>
        <p:txBody>
          <a:bodyPr wrap="square" lIns="0" tIns="0" rIns="0" bIns="0" rtlCol="0" anchor="t">
            <a:spAutoFit/>
          </a:bodyPr>
          <a:lstStyle/>
          <a:p>
            <a:pPr algn="ctr">
              <a:lnSpc>
                <a:spcPts val="3125"/>
              </a:lnSpc>
              <a:spcBef>
                <a:spcPct val="0"/>
              </a:spcBef>
            </a:pPr>
            <a:r>
              <a:rPr lang="en-US" sz="2500" b="1" spc="25">
                <a:solidFill>
                  <a:srgbClr val="5B1229"/>
                </a:solidFill>
                <a:latin typeface="Nunito Bold" panose="00000800000000000000"/>
                <a:ea typeface="Nunito Bold" panose="00000800000000000000"/>
                <a:cs typeface="Nunito Bold" panose="00000800000000000000"/>
                <a:sym typeface="Nunito Bold" panose="00000800000000000000"/>
              </a:rPr>
              <a:t>SỐ</a:t>
            </a:r>
            <a:r>
              <a:rPr lang="en-US" sz="2500" b="1" spc="25">
                <a:solidFill>
                  <a:srgbClr val="5B1229"/>
                </a:solidFill>
                <a:latin typeface="Nunito Bold" panose="00000800000000000000"/>
                <a:ea typeface="Nunito Bold" panose="00000800000000000000"/>
                <a:cs typeface="Nunito Bold" panose="00000800000000000000"/>
                <a:sym typeface="Nunito Bold" panose="00000800000000000000"/>
              </a:rPr>
              <a:t> NGƯỜI MẮC / KHÔNG MẮC THEO NHÓM TUỔI</a:t>
            </a:r>
            <a:endParaRPr lang="en-US" sz="2500" b="1" spc="25">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3254861" y="-7821622"/>
            <a:ext cx="11159046" cy="12081644"/>
          </a:xfrm>
          <a:custGeom>
            <a:avLst/>
            <a:gdLst/>
            <a:ahLst/>
            <a:cxnLst/>
            <a:rect l="l" t="t" r="r" b="b"/>
            <a:pathLst>
              <a:path w="11159046" h="12081644">
                <a:moveTo>
                  <a:pt x="0" y="12081644"/>
                </a:moveTo>
                <a:lnTo>
                  <a:pt x="11159047" y="12081644"/>
                </a:lnTo>
                <a:lnTo>
                  <a:pt x="11159047"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754634" y="2831065"/>
            <a:ext cx="5735557" cy="6381704"/>
          </a:xfrm>
          <a:custGeom>
            <a:avLst/>
            <a:gdLst/>
            <a:ahLst/>
            <a:cxnLst/>
            <a:rect l="l" t="t" r="r" b="b"/>
            <a:pathLst>
              <a:path w="5735557" h="6381704">
                <a:moveTo>
                  <a:pt x="0" y="0"/>
                </a:moveTo>
                <a:lnTo>
                  <a:pt x="5735556" y="0"/>
                </a:lnTo>
                <a:lnTo>
                  <a:pt x="5735556" y="6381704"/>
                </a:lnTo>
                <a:lnTo>
                  <a:pt x="0" y="6381704"/>
                </a:lnTo>
                <a:lnTo>
                  <a:pt x="0" y="0"/>
                </a:lnTo>
                <a:close/>
              </a:path>
            </a:pathLst>
          </a:custGeom>
          <a:blipFill>
            <a:blip r:embed="rId3"/>
            <a:stretch>
              <a:fillRect/>
            </a:stretch>
          </a:blipFill>
        </p:spPr>
      </p:sp>
      <p:sp>
        <p:nvSpPr>
          <p:cNvPr id="5" name="TextBox 5"/>
          <p:cNvSpPr txBox="1"/>
          <p:nvPr/>
        </p:nvSpPr>
        <p:spPr>
          <a:xfrm>
            <a:off x="388501" y="730485"/>
            <a:ext cx="13433563"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NHÓM TUỔI (AGE GROUP WISE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6929141" y="3070519"/>
            <a:ext cx="11182717" cy="7448550"/>
          </a:xfrm>
          <a:prstGeom prst="rect">
            <a:avLst/>
          </a:prstGeom>
        </p:spPr>
        <p:txBody>
          <a:bodyPr lIns="0" tIns="0" rIns="0" bIns="0" rtlCol="0" anchor="t">
            <a:spAutoFit/>
          </a:bodyPr>
          <a:lstStyle/>
          <a:p>
            <a:pPr algn="l">
              <a:lnSpc>
                <a:spcPts val="4200"/>
              </a:lnSpc>
            </a:pPr>
            <a:r>
              <a:rPr lang="en-US" sz="3000" b="1">
                <a:solidFill>
                  <a:srgbClr val="EA3D3D"/>
                </a:solidFill>
                <a:latin typeface="Nunito Bold" panose="00000800000000000000"/>
                <a:ea typeface="Nunito Bold" panose="00000800000000000000"/>
                <a:cs typeface="Nunito Bold" panose="00000800000000000000"/>
                <a:sym typeface="Nunito Bold" panose="00000800000000000000"/>
              </a:rPr>
              <a:t>1. Biểu đồ Glucose</a:t>
            </a:r>
            <a:endParaRPr lang="en-US" sz="3000" b="1">
              <a:solidFill>
                <a:srgbClr val="EA3D3D"/>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 Nhóm “bị mắc” có giá trị trung bình và trung vị (median) cao hơn hẳn nhóm “không mắc”.</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 Khoảng giá trị (IQR) cũng lớn hơn, có nhiều outlier cao, nghĩa là một số người có glucose rất cao.</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 Nhìn chung, glucose càng cao → khả năng bị tiểu đường càng lớn, điều này hợp lý về mặt y học.</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pPr>
            <a:r>
              <a:rPr lang="en-US" sz="3000" b="1">
                <a:solidFill>
                  <a:srgbClr val="EA3D3D"/>
                </a:solidFill>
                <a:latin typeface="Nunito Bold" panose="00000800000000000000"/>
                <a:ea typeface="Nunito Bold" panose="00000800000000000000"/>
                <a:cs typeface="Nunito Bold" panose="00000800000000000000"/>
                <a:sym typeface="Nunito Bold" panose="00000800000000000000"/>
              </a:rPr>
              <a:t>2. Biểu đồ BMI</a:t>
            </a:r>
            <a:endParaRPr lang="en-US" sz="3000" b="1">
              <a:solidFill>
                <a:srgbClr val="EA3D3D"/>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 Nhóm “bị mắc” có BMI trung vị cao hơn nhóm “không mắc”.</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 Khoảng IQR cũng rộng hơn, có một vài outlier cao (người rất béo).</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1" indent="0" algn="l">
              <a:lnSpc>
                <a:spcPts val="4200"/>
              </a:lnSpc>
              <a:spcBef>
                <a:spcPct val="0"/>
              </a:spcBef>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 Điều này cho thấy BMI cao có liên quan tới nguy cơ tiểu đường ngay cả ở nhóm &lt; 30 tuổi.</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spcBef>
                <a:spcPct val="0"/>
              </a:spcBef>
            </a:pPr>
          </a:p>
        </p:txBody>
      </p:sp>
      <p:sp>
        <p:nvSpPr>
          <p:cNvPr id="7" name="TextBox 7"/>
          <p:cNvSpPr txBox="1"/>
          <p:nvPr/>
        </p:nvSpPr>
        <p:spPr>
          <a:xfrm>
            <a:off x="480567" y="9248775"/>
            <a:ext cx="6283690" cy="625475"/>
          </a:xfrm>
          <a:prstGeom prst="rect">
            <a:avLst/>
          </a:prstGeom>
        </p:spPr>
        <p:txBody>
          <a:bodyPr lIns="0" tIns="0" rIns="0" bIns="0" rtlCol="0" anchor="t">
            <a:spAutoFit/>
          </a:bodyPr>
          <a:lstStyle/>
          <a:p>
            <a:pPr algn="ctr">
              <a:lnSpc>
                <a:spcPts val="2500"/>
              </a:lnSpc>
              <a:spcBef>
                <a:spcPct val="0"/>
              </a:spcBef>
            </a:pPr>
            <a:r>
              <a:rPr lang="en-US" sz="2000" b="1" spc="20">
                <a:solidFill>
                  <a:srgbClr val="5B1229"/>
                </a:solidFill>
                <a:latin typeface="Nunito Bold" panose="00000800000000000000"/>
                <a:ea typeface="Nunito Bold" panose="00000800000000000000"/>
                <a:cs typeface="Nunito Bold" panose="00000800000000000000"/>
                <a:sym typeface="Nunito Bold" panose="00000800000000000000"/>
              </a:rPr>
              <a:t>PHÂN BỐ GLUCOSE VÀ BMI THEO TÌNH TRẠNG BỆNH Ở NHÓM TUỔI &lt; 30</a:t>
            </a:r>
            <a:endParaRPr lang="en-US" sz="2000" b="1" spc="20">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Freeform 2"/>
          <p:cNvSpPr/>
          <p:nvPr/>
        </p:nvSpPr>
        <p:spPr>
          <a:xfrm rot="6097147">
            <a:off x="-7190832" y="-3173615"/>
            <a:ext cx="17288011" cy="14647660"/>
          </a:xfrm>
          <a:custGeom>
            <a:avLst/>
            <a:gdLst/>
            <a:ahLst/>
            <a:cxnLst/>
            <a:rect l="l" t="t" r="r" b="b"/>
            <a:pathLst>
              <a:path w="17288011" h="14647660">
                <a:moveTo>
                  <a:pt x="0" y="0"/>
                </a:moveTo>
                <a:lnTo>
                  <a:pt x="17288011" y="0"/>
                </a:lnTo>
                <a:lnTo>
                  <a:pt x="17288011" y="14647659"/>
                </a:lnTo>
                <a:lnTo>
                  <a:pt x="0" y="14647659"/>
                </a:lnTo>
                <a:lnTo>
                  <a:pt x="0" y="0"/>
                </a:lnTo>
                <a:close/>
              </a:path>
            </a:pathLst>
          </a:custGeom>
          <a:blipFill>
            <a:blip r:embed="rId1"/>
            <a:stretch>
              <a:fillRect/>
            </a:stretch>
          </a:blipFill>
        </p:spPr>
      </p:sp>
      <p:sp>
        <p:nvSpPr>
          <p:cNvPr id="3" name="TextBox 3"/>
          <p:cNvSpPr txBox="1"/>
          <p:nvPr/>
        </p:nvSpPr>
        <p:spPr>
          <a:xfrm>
            <a:off x="5944144" y="2765792"/>
            <a:ext cx="12343856" cy="3308350"/>
          </a:xfrm>
          <a:prstGeom prst="rect">
            <a:avLst/>
          </a:prstGeom>
        </p:spPr>
        <p:txBody>
          <a:bodyPr lIns="0" tIns="0" rIns="0" bIns="0" rtlCol="0" anchor="t">
            <a:spAutoFit/>
          </a:bodyPr>
          <a:lstStyle/>
          <a:p>
            <a:pPr algn="ctr">
              <a:lnSpc>
                <a:spcPts val="8750"/>
              </a:lnSpc>
            </a:pPr>
            <a:r>
              <a:rPr lang="en-US" sz="7000" b="1" spc="70">
                <a:solidFill>
                  <a:srgbClr val="FFC9B3"/>
                </a:solidFill>
                <a:latin typeface="Nunito Heavy"/>
                <a:ea typeface="Nunito Heavy"/>
                <a:cs typeface="Nunito Heavy"/>
                <a:sym typeface="Nunito Heavy"/>
              </a:rPr>
              <a:t>PHÂN TÍCH THEO MỨC ĐỘ BÉO PHÌ (BMI CATEGORY ANALYSIS)</a:t>
            </a:r>
            <a:endParaRPr lang="en-US" sz="7000" b="1" spc="70">
              <a:solidFill>
                <a:srgbClr val="FFC9B3"/>
              </a:solidFill>
              <a:latin typeface="Nunito Heavy"/>
              <a:ea typeface="Nunito Heavy"/>
              <a:cs typeface="Nunito Heavy"/>
              <a:sym typeface="Nunito Heavy"/>
            </a:endParaRPr>
          </a:p>
        </p:txBody>
      </p:sp>
      <p:sp>
        <p:nvSpPr>
          <p:cNvPr id="4" name="Freeform 4"/>
          <p:cNvSpPr/>
          <p:nvPr/>
        </p:nvSpPr>
        <p:spPr>
          <a:xfrm>
            <a:off x="11074633" y="6741564"/>
            <a:ext cx="2082878" cy="984633"/>
          </a:xfrm>
          <a:custGeom>
            <a:avLst/>
            <a:gdLst/>
            <a:ahLst/>
            <a:cxnLst/>
            <a:rect l="l" t="t" r="r" b="b"/>
            <a:pathLst>
              <a:path w="2082878" h="984633">
                <a:moveTo>
                  <a:pt x="0" y="0"/>
                </a:moveTo>
                <a:lnTo>
                  <a:pt x="2082878" y="0"/>
                </a:lnTo>
                <a:lnTo>
                  <a:pt x="2082878" y="984633"/>
                </a:lnTo>
                <a:lnTo>
                  <a:pt x="0" y="98463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453173" y="2318574"/>
            <a:ext cx="5918765" cy="8845980"/>
          </a:xfrm>
          <a:custGeom>
            <a:avLst/>
            <a:gdLst/>
            <a:ahLst/>
            <a:cxnLst/>
            <a:rect l="l" t="t" r="r" b="b"/>
            <a:pathLst>
              <a:path w="5918765" h="8845980">
                <a:moveTo>
                  <a:pt x="0" y="0"/>
                </a:moveTo>
                <a:lnTo>
                  <a:pt x="5918765" y="0"/>
                </a:lnTo>
                <a:lnTo>
                  <a:pt x="5918765" y="8845980"/>
                </a:lnTo>
                <a:lnTo>
                  <a:pt x="0" y="88459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1851981" y="2809240"/>
            <a:ext cx="15543263" cy="2334260"/>
          </a:xfrm>
          <a:prstGeom prst="rect">
            <a:avLst/>
          </a:prstGeom>
        </p:spPr>
        <p:txBody>
          <a:bodyPr lIns="0" tIns="0" rIns="0" bIns="0" rtlCol="0" anchor="t">
            <a:spAutoFit/>
          </a:bodyPr>
          <a:lstStyle/>
          <a:p>
            <a:pPr algn="ctr">
              <a:lnSpc>
                <a:spcPts val="9250"/>
              </a:lnSpc>
            </a:pPr>
            <a:r>
              <a:rPr lang="en-US" sz="7400" b="1" spc="73">
                <a:solidFill>
                  <a:srgbClr val="FFC9B3"/>
                </a:solidFill>
                <a:latin typeface="Nunito Heavy"/>
                <a:ea typeface="Nunito Heavy"/>
                <a:cs typeface="Nunito Heavy"/>
                <a:sym typeface="Nunito Heavy"/>
              </a:rPr>
              <a:t>PHÂN TÍCH THEO MỨC ĐỘ BÉO PHÌ (BMI CATEGORY ANALYSIS)</a:t>
            </a:r>
            <a:endParaRPr lang="en-US" sz="7400" b="1" spc="73">
              <a:solidFill>
                <a:srgbClr val="FFC9B3"/>
              </a:solidFill>
              <a:latin typeface="Nunito Heavy"/>
              <a:ea typeface="Nunito Heavy"/>
              <a:cs typeface="Nunito Heavy"/>
              <a:sym typeface="Nunito Heavy"/>
            </a:endParaRPr>
          </a:p>
        </p:txBody>
      </p:sp>
      <p:sp>
        <p:nvSpPr>
          <p:cNvPr id="3" name="Freeform 3"/>
          <p:cNvSpPr/>
          <p:nvPr/>
        </p:nvSpPr>
        <p:spPr>
          <a:xfrm rot="6590698" flipH="1" flipV="1">
            <a:off x="-7476913" y="-9003195"/>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1"/>
            <a:stretch>
              <a:fillRect/>
            </a:stretch>
          </a:blipFill>
        </p:spPr>
      </p:sp>
      <p:sp>
        <p:nvSpPr>
          <p:cNvPr id="4" name="Freeform 4"/>
          <p:cNvSpPr/>
          <p:nvPr/>
        </p:nvSpPr>
        <p:spPr>
          <a:xfrm rot="6590698">
            <a:off x="10415723" y="5513470"/>
            <a:ext cx="15744553" cy="13339931"/>
          </a:xfrm>
          <a:custGeom>
            <a:avLst/>
            <a:gdLst/>
            <a:ahLst/>
            <a:cxnLst/>
            <a:rect l="l" t="t" r="r" b="b"/>
            <a:pathLst>
              <a:path w="15744553" h="13339931">
                <a:moveTo>
                  <a:pt x="0" y="0"/>
                </a:moveTo>
                <a:lnTo>
                  <a:pt x="15744554" y="0"/>
                </a:lnTo>
                <a:lnTo>
                  <a:pt x="15744554" y="13339931"/>
                </a:lnTo>
                <a:lnTo>
                  <a:pt x="0" y="13339931"/>
                </a:lnTo>
                <a:lnTo>
                  <a:pt x="0" y="0"/>
                </a:lnTo>
                <a:close/>
              </a:path>
            </a:pathLst>
          </a:custGeom>
          <a:blipFill>
            <a:blip r:embed="rId1"/>
            <a:stretch>
              <a:fillRect/>
            </a:stretch>
          </a:blipFill>
        </p:spPr>
      </p:sp>
      <p:sp>
        <p:nvSpPr>
          <p:cNvPr id="5" name="Freeform 5"/>
          <p:cNvSpPr/>
          <p:nvPr/>
        </p:nvSpPr>
        <p:spPr>
          <a:xfrm rot="6590698">
            <a:off x="10697654" y="6164122"/>
            <a:ext cx="15744553" cy="13339931"/>
          </a:xfrm>
          <a:custGeom>
            <a:avLst/>
            <a:gdLst/>
            <a:ahLst/>
            <a:cxnLst/>
            <a:rect l="l" t="t" r="r" b="b"/>
            <a:pathLst>
              <a:path w="15744553" h="13339931">
                <a:moveTo>
                  <a:pt x="0" y="0"/>
                </a:moveTo>
                <a:lnTo>
                  <a:pt x="15744554" y="0"/>
                </a:lnTo>
                <a:lnTo>
                  <a:pt x="15744554" y="13339931"/>
                </a:lnTo>
                <a:lnTo>
                  <a:pt x="0" y="13339931"/>
                </a:lnTo>
                <a:lnTo>
                  <a:pt x="0" y="0"/>
                </a:lnTo>
                <a:close/>
              </a:path>
            </a:pathLst>
          </a:custGeom>
          <a:blipFill>
            <a:blip r:embed="rId2"/>
            <a:stretch>
              <a:fillRect/>
            </a:stretch>
          </a:blipFill>
        </p:spPr>
      </p:sp>
      <p:sp>
        <p:nvSpPr>
          <p:cNvPr id="6" name="Freeform 6"/>
          <p:cNvSpPr/>
          <p:nvPr/>
        </p:nvSpPr>
        <p:spPr>
          <a:xfrm rot="6737149" flipH="1" flipV="1">
            <a:off x="-7687719" y="-9827318"/>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2"/>
            <a:stretch>
              <a:fillRect/>
            </a:stretch>
          </a:blipFill>
        </p:spPr>
      </p:sp>
      <p:sp>
        <p:nvSpPr>
          <p:cNvPr id="7" name="TextBox 7"/>
          <p:cNvSpPr txBox="1"/>
          <p:nvPr/>
        </p:nvSpPr>
        <p:spPr>
          <a:xfrm>
            <a:off x="1028700" y="5907094"/>
            <a:ext cx="12891083" cy="2847975"/>
          </a:xfrm>
          <a:prstGeom prst="rect">
            <a:avLst/>
          </a:prstGeom>
        </p:spPr>
        <p:txBody>
          <a:bodyPr lIns="0" tIns="0" rIns="0" bIns="0" rtlCol="0" anchor="t">
            <a:spAutoFit/>
          </a:bodyPr>
          <a:lstStyle/>
          <a:p>
            <a:pPr algn="l">
              <a:lnSpc>
                <a:spcPts val="3750"/>
              </a:lnSpc>
            </a:pPr>
            <a:r>
              <a:rPr lang="en-US" sz="3000" b="1" spc="30">
                <a:solidFill>
                  <a:srgbClr val="FCEDE9"/>
                </a:solidFill>
                <a:latin typeface="Nunito Bold" panose="00000800000000000000"/>
                <a:ea typeface="Nunito Bold" panose="00000800000000000000"/>
                <a:cs typeface="Nunito Bold" panose="00000800000000000000"/>
                <a:sym typeface="Nunito Bold" panose="00000800000000000000"/>
              </a:rPr>
              <a:t>CÂU HỎI PHÂN TÍCH:</a:t>
            </a:r>
            <a:endParaRPr lang="en-US" sz="3000" b="1" spc="30">
              <a:solidFill>
                <a:srgbClr val="FCEDE9"/>
              </a:solidFill>
              <a:latin typeface="Nunito Bold" panose="00000800000000000000"/>
              <a:ea typeface="Nunito Bold" panose="00000800000000000000"/>
              <a:cs typeface="Nunito Bold" panose="00000800000000000000"/>
              <a:sym typeface="Nunito Bold" panose="00000800000000000000"/>
            </a:endParaRPr>
          </a:p>
          <a:p>
            <a:pPr algn="l">
              <a:lnSpc>
                <a:spcPts val="3750"/>
              </a:lnSpc>
            </a:pPr>
            <a:r>
              <a:rPr lang="en-US" sz="3000" spc="30">
                <a:solidFill>
                  <a:srgbClr val="FCEDE9"/>
                </a:solidFill>
                <a:latin typeface="Nunito" panose="00000500000000000000"/>
                <a:ea typeface="Nunito" panose="00000500000000000000"/>
                <a:cs typeface="Nunito" panose="00000500000000000000"/>
                <a:sym typeface="Nunito" panose="00000500000000000000"/>
              </a:rPr>
              <a:t>- TỶ LỆ MẮC BỆNH CÓ TĂNG RÕ RỆT THEO CÁC CẤP ĐỘ BMI KHÔNG?</a:t>
            </a:r>
            <a:endParaRPr lang="en-US" sz="3000" spc="30">
              <a:solidFill>
                <a:srgbClr val="FCEDE9"/>
              </a:solidFill>
              <a:latin typeface="Nunito" panose="00000500000000000000"/>
              <a:ea typeface="Nunito" panose="00000500000000000000"/>
              <a:cs typeface="Nunito" panose="00000500000000000000"/>
              <a:sym typeface="Nunito" panose="00000500000000000000"/>
            </a:endParaRPr>
          </a:p>
          <a:p>
            <a:pPr algn="l">
              <a:lnSpc>
                <a:spcPts val="3750"/>
              </a:lnSpc>
              <a:spcBef>
                <a:spcPct val="0"/>
              </a:spcBef>
            </a:pPr>
            <a:r>
              <a:rPr lang="en-US" sz="3000" spc="30">
                <a:solidFill>
                  <a:srgbClr val="FCEDE9"/>
                </a:solidFill>
                <a:latin typeface="Nunito" panose="00000500000000000000"/>
                <a:ea typeface="Nunito" panose="00000500000000000000"/>
                <a:cs typeface="Nunito" panose="00000500000000000000"/>
                <a:sym typeface="Nunito" panose="00000500000000000000"/>
              </a:rPr>
              <a:t>- TRONG NHÓM BMI "BÌNH THƯỜNG", CÓ BAO NHIÊU % VẪN MẮC BỆNH? ĐẶC ĐIỂM CỦA HỌ LÀ GÌ? (CÓ THỂ DO DI TRUYỀN - DIABETESPEDIGREEFUNCTION CAO).</a:t>
            </a:r>
            <a:endParaRPr lang="en-US" sz="3000" spc="30">
              <a:solidFill>
                <a:srgbClr val="FCEDE9"/>
              </a:solidFill>
              <a:latin typeface="Nunito" panose="00000500000000000000"/>
              <a:ea typeface="Nunito" panose="00000500000000000000"/>
              <a:cs typeface="Nunito" panose="00000500000000000000"/>
              <a:sym typeface="Nunito" panose="00000500000000000000"/>
            </a:endParaRPr>
          </a:p>
          <a:p>
            <a:pPr algn="l">
              <a:lnSpc>
                <a:spcPts val="3750"/>
              </a:lnSpc>
              <a:spcBef>
                <a:spcPct val="0"/>
              </a:spcBef>
            </a:p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a:off x="15607191" y="613436"/>
            <a:ext cx="2847805" cy="8287263"/>
          </a:xfrm>
          <a:custGeom>
            <a:avLst/>
            <a:gdLst/>
            <a:ahLst/>
            <a:cxnLst/>
            <a:rect l="l" t="t" r="r" b="b"/>
            <a:pathLst>
              <a:path w="2847805" h="8287263">
                <a:moveTo>
                  <a:pt x="0" y="0"/>
                </a:moveTo>
                <a:lnTo>
                  <a:pt x="2847805" y="0"/>
                </a:lnTo>
                <a:lnTo>
                  <a:pt x="2847805" y="8287263"/>
                </a:lnTo>
                <a:lnTo>
                  <a:pt x="0" y="8287263"/>
                </a:lnTo>
                <a:lnTo>
                  <a:pt x="0" y="0"/>
                </a:lnTo>
                <a:close/>
              </a:path>
            </a:pathLst>
          </a:custGeom>
          <a:blipFill>
            <a:blip r:embed="rId1"/>
            <a:stretch>
              <a:fillRect/>
            </a:stretch>
          </a:blipFill>
        </p:spPr>
      </p:sp>
      <p:sp>
        <p:nvSpPr>
          <p:cNvPr id="3" name="Freeform 3"/>
          <p:cNvSpPr/>
          <p:nvPr/>
        </p:nvSpPr>
        <p:spPr>
          <a:xfrm rot="7132171" flipV="1">
            <a:off x="13254861" y="-7821622"/>
            <a:ext cx="11159046" cy="12081644"/>
          </a:xfrm>
          <a:custGeom>
            <a:avLst/>
            <a:gdLst/>
            <a:ahLst/>
            <a:cxnLst/>
            <a:rect l="l" t="t" r="r" b="b"/>
            <a:pathLst>
              <a:path w="11159046" h="12081644">
                <a:moveTo>
                  <a:pt x="0" y="12081644"/>
                </a:moveTo>
                <a:lnTo>
                  <a:pt x="11159047" y="12081644"/>
                </a:lnTo>
                <a:lnTo>
                  <a:pt x="11159047" y="0"/>
                </a:lnTo>
                <a:lnTo>
                  <a:pt x="0" y="0"/>
                </a:lnTo>
                <a:lnTo>
                  <a:pt x="0" y="12081644"/>
                </a:lnTo>
                <a:close/>
              </a:path>
            </a:pathLst>
          </a:custGeom>
          <a:blipFill>
            <a:blip r:embed="rId2"/>
            <a:stretch>
              <a:fillRect/>
            </a:stretch>
          </a:blipFill>
        </p:spPr>
      </p:sp>
      <p:sp>
        <p:nvSpPr>
          <p:cNvPr id="4" name="Freeform 4"/>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3"/>
            <a:stretch>
              <a:fillRect/>
            </a:stretch>
          </a:blipFill>
        </p:spPr>
      </p:sp>
      <p:sp>
        <p:nvSpPr>
          <p:cNvPr id="5" name="Freeform 5"/>
          <p:cNvSpPr/>
          <p:nvPr/>
        </p:nvSpPr>
        <p:spPr>
          <a:xfrm>
            <a:off x="13592519" y="3940047"/>
            <a:ext cx="3666781" cy="5559740"/>
          </a:xfrm>
          <a:custGeom>
            <a:avLst/>
            <a:gdLst/>
            <a:ahLst/>
            <a:cxnLst/>
            <a:rect l="l" t="t" r="r" b="b"/>
            <a:pathLst>
              <a:path w="3666781" h="5559740">
                <a:moveTo>
                  <a:pt x="0" y="0"/>
                </a:moveTo>
                <a:lnTo>
                  <a:pt x="3666781" y="0"/>
                </a:lnTo>
                <a:lnTo>
                  <a:pt x="3666781" y="5559741"/>
                </a:lnTo>
                <a:lnTo>
                  <a:pt x="0" y="5559741"/>
                </a:lnTo>
                <a:lnTo>
                  <a:pt x="0" y="0"/>
                </a:lnTo>
                <a:close/>
              </a:path>
            </a:pathLst>
          </a:custGeom>
          <a:blipFill>
            <a:blip r:embed="rId4"/>
            <a:stretch>
              <a:fillRect/>
            </a:stretch>
          </a:blipFill>
        </p:spPr>
      </p:sp>
      <p:sp>
        <p:nvSpPr>
          <p:cNvPr id="6" name="TextBox 6"/>
          <p:cNvSpPr txBox="1"/>
          <p:nvPr/>
        </p:nvSpPr>
        <p:spPr>
          <a:xfrm>
            <a:off x="388501" y="730485"/>
            <a:ext cx="14026771"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MỨC ĐỘ BÉO PHÌ (BMI CATEGORY ANALYSIS)</a:t>
            </a:r>
            <a:endParaRPr lang="en-US" sz="6700" b="1" spc="66">
              <a:solidFill>
                <a:srgbClr val="2D799C"/>
              </a:solidFill>
              <a:latin typeface="Nunito Heavy"/>
              <a:ea typeface="Nunito Heavy"/>
              <a:cs typeface="Nunito Heavy"/>
              <a:sym typeface="Nunito Heavy"/>
            </a:endParaRPr>
          </a:p>
        </p:txBody>
      </p:sp>
      <p:sp>
        <p:nvSpPr>
          <p:cNvPr id="7" name="TextBox 7"/>
          <p:cNvSpPr txBox="1"/>
          <p:nvPr/>
        </p:nvSpPr>
        <p:spPr>
          <a:xfrm>
            <a:off x="1406196" y="3425697"/>
            <a:ext cx="5503859" cy="514350"/>
          </a:xfrm>
          <a:prstGeom prst="rect">
            <a:avLst/>
          </a:prstGeom>
        </p:spPr>
        <p:txBody>
          <a:bodyPr lIns="0" tIns="0" rIns="0" bIns="0" rtlCol="0" anchor="t">
            <a:spAutoFit/>
          </a:bodyPr>
          <a:lstStyle/>
          <a:p>
            <a:pPr algn="l">
              <a:lnSpc>
                <a:spcPts val="4200"/>
              </a:lnSpc>
              <a:spcBef>
                <a:spcPct val="0"/>
              </a:spcBef>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Chia nhóm các mức độ béo phì:</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p:txBody>
      </p:sp>
      <p:sp>
        <p:nvSpPr>
          <p:cNvPr id="8" name="Freeform 8"/>
          <p:cNvSpPr/>
          <p:nvPr/>
        </p:nvSpPr>
        <p:spPr>
          <a:xfrm>
            <a:off x="1028700" y="4587747"/>
            <a:ext cx="11301259" cy="3446884"/>
          </a:xfrm>
          <a:custGeom>
            <a:avLst/>
            <a:gdLst/>
            <a:ahLst/>
            <a:cxnLst/>
            <a:rect l="l" t="t" r="r" b="b"/>
            <a:pathLst>
              <a:path w="11301259" h="3446884">
                <a:moveTo>
                  <a:pt x="0" y="0"/>
                </a:moveTo>
                <a:lnTo>
                  <a:pt x="11301259" y="0"/>
                </a:lnTo>
                <a:lnTo>
                  <a:pt x="11301259" y="3446884"/>
                </a:lnTo>
                <a:lnTo>
                  <a:pt x="0" y="3446884"/>
                </a:lnTo>
                <a:lnTo>
                  <a:pt x="0" y="0"/>
                </a:lnTo>
                <a:close/>
              </a:path>
            </a:pathLst>
          </a:custGeom>
          <a:blipFill>
            <a:blip r:embed="rId5"/>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429070" y="496888"/>
            <a:ext cx="9898956" cy="1025525"/>
          </a:xfrm>
          <a:prstGeom prst="rect">
            <a:avLst/>
          </a:prstGeom>
        </p:spPr>
        <p:txBody>
          <a:bodyPr lIns="0" tIns="0" rIns="0" bIns="0" rtlCol="0" anchor="t">
            <a:spAutoFit/>
          </a:bodyPr>
          <a:lstStyle/>
          <a:p>
            <a:pPr algn="l">
              <a:lnSpc>
                <a:spcPts val="8125"/>
              </a:lnSpc>
            </a:pPr>
            <a:r>
              <a:rPr lang="en-US" sz="6500" b="1" spc="65">
                <a:solidFill>
                  <a:srgbClr val="FFC9B3"/>
                </a:solidFill>
                <a:latin typeface="Nunito Heavy"/>
                <a:ea typeface="Nunito Heavy"/>
                <a:cs typeface="Nunito Heavy"/>
                <a:sym typeface="Nunito Heavy"/>
              </a:rPr>
              <a:t>PHÂN CÔNG NHIỆM VỤ</a:t>
            </a:r>
            <a:endParaRPr lang="en-US" sz="6500" b="1" spc="65">
              <a:solidFill>
                <a:srgbClr val="FFC9B3"/>
              </a:solidFill>
              <a:latin typeface="Nunito Heavy"/>
              <a:ea typeface="Nunito Heavy"/>
              <a:cs typeface="Nunito Heavy"/>
              <a:sym typeface="Nunito Heavy"/>
            </a:endParaRPr>
          </a:p>
        </p:txBody>
      </p:sp>
      <p:sp>
        <p:nvSpPr>
          <p:cNvPr id="3" name="TextBox 3"/>
          <p:cNvSpPr txBox="1"/>
          <p:nvPr/>
        </p:nvSpPr>
        <p:spPr>
          <a:xfrm>
            <a:off x="429070" y="1637660"/>
            <a:ext cx="10940598" cy="8515350"/>
          </a:xfrm>
          <a:prstGeom prst="rect">
            <a:avLst/>
          </a:prstGeom>
        </p:spPr>
        <p:txBody>
          <a:bodyPr lIns="0" tIns="0" rIns="0" bIns="0" rtlCol="0" anchor="t">
            <a:spAutoFit/>
          </a:bodyPr>
          <a:lstStyle/>
          <a:p>
            <a:pPr algn="l">
              <a:lnSpc>
                <a:spcPts val="4200"/>
              </a:lnSpc>
            </a:pPr>
            <a:r>
              <a:rPr lang="en-US" sz="3000" b="1">
                <a:solidFill>
                  <a:srgbClr val="F5784E"/>
                </a:solidFill>
                <a:latin typeface="Nunito Bold" panose="00000800000000000000"/>
                <a:ea typeface="Nunito Bold" panose="00000800000000000000"/>
                <a:cs typeface="Nunito Bold" panose="00000800000000000000"/>
                <a:sym typeface="Nunito Bold" panose="00000800000000000000"/>
              </a:rPr>
              <a:t>- Người 1: Trần Hồ Minh Hải</a:t>
            </a:r>
            <a:endParaRPr lang="en-US" sz="3000" b="1">
              <a:solidFill>
                <a:srgbClr val="F5784E"/>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pPr>
            <a:r>
              <a:rPr lang="en-US" sz="3000">
                <a:solidFill>
                  <a:srgbClr val="FFC9B3"/>
                </a:solidFill>
                <a:latin typeface="Nunito" panose="00000500000000000000"/>
                <a:ea typeface="Nunito" panose="00000500000000000000"/>
                <a:cs typeface="Nunito" panose="00000500000000000000"/>
                <a:sym typeface="Nunito" panose="00000500000000000000"/>
              </a:rPr>
              <a:t>Tóm tắt dữ liệu (Data Summary) </a:t>
            </a:r>
            <a:endParaRPr lang="en-US" sz="3000">
              <a:solidFill>
                <a:srgbClr val="FFC9B3"/>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a:solidFill>
                  <a:srgbClr val="FFC9B3"/>
                </a:solidFill>
                <a:latin typeface="Nunito" panose="00000500000000000000"/>
                <a:ea typeface="Nunito" panose="00000500000000000000"/>
                <a:cs typeface="Nunito" panose="00000500000000000000"/>
                <a:sym typeface="Nunito" panose="00000500000000000000"/>
              </a:rPr>
              <a:t>Phân tích đơn biến (Univariate analysis) </a:t>
            </a:r>
            <a:endParaRPr lang="en-US" sz="3000">
              <a:solidFill>
                <a:srgbClr val="FFC9B3"/>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a:solidFill>
                  <a:srgbClr val="FFC9B3"/>
                </a:solidFill>
                <a:latin typeface="Nunito" panose="00000500000000000000"/>
                <a:ea typeface="Nunito" panose="00000500000000000000"/>
                <a:cs typeface="Nunito" panose="00000500000000000000"/>
                <a:sym typeface="Nunito" panose="00000500000000000000"/>
              </a:rPr>
              <a:t>Bản đồ nhiệt tương quan (Correlation heatmap) </a:t>
            </a:r>
            <a:endParaRPr lang="en-US" sz="3000">
              <a:solidFill>
                <a:srgbClr val="FFC9B3"/>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a:solidFill>
                  <a:srgbClr val="FFC9B3"/>
                </a:solidFill>
                <a:latin typeface="Nunito" panose="00000500000000000000"/>
                <a:ea typeface="Nunito" panose="00000500000000000000"/>
                <a:cs typeface="Nunito" panose="00000500000000000000"/>
                <a:sym typeface="Nunito" panose="00000500000000000000"/>
              </a:rPr>
              <a:t>Làm powerpoint</a:t>
            </a:r>
            <a:endParaRPr lang="en-US" sz="3000">
              <a:solidFill>
                <a:srgbClr val="FFC9B3"/>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b="1">
                <a:solidFill>
                  <a:srgbClr val="F5784E"/>
                </a:solidFill>
                <a:latin typeface="Nunito Bold" panose="00000800000000000000"/>
                <a:ea typeface="Nunito Bold" panose="00000800000000000000"/>
                <a:cs typeface="Nunito Bold" panose="00000800000000000000"/>
                <a:sym typeface="Nunito Bold" panose="00000800000000000000"/>
              </a:rPr>
              <a:t>- Người 2: Võ Gia Kiệt</a:t>
            </a:r>
            <a:endParaRPr lang="en-US" sz="3000" b="1">
              <a:solidFill>
                <a:srgbClr val="F5784E"/>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pPr>
            <a:r>
              <a:rPr lang="en-US" sz="3000">
                <a:solidFill>
                  <a:srgbClr val="FFC9B3"/>
                </a:solidFill>
                <a:latin typeface="Nunito" panose="00000500000000000000"/>
                <a:ea typeface="Nunito" panose="00000500000000000000"/>
                <a:cs typeface="Nunito" panose="00000500000000000000"/>
                <a:sym typeface="Nunito" panose="00000500000000000000"/>
              </a:rPr>
              <a:t>Xử lý dữ liệu bị mất (Missing values proccessing)</a:t>
            </a:r>
            <a:endParaRPr lang="en-US" sz="3000">
              <a:solidFill>
                <a:srgbClr val="FFC9B3"/>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a:solidFill>
                  <a:srgbClr val="FFC9B3"/>
                </a:solidFill>
                <a:latin typeface="Nunito" panose="00000500000000000000"/>
                <a:ea typeface="Nunito" panose="00000500000000000000"/>
                <a:cs typeface="Nunito" panose="00000500000000000000"/>
                <a:sym typeface="Nunito" panose="00000500000000000000"/>
              </a:rPr>
              <a:t>Phân tích đa biến (Mulvariate analysis) </a:t>
            </a:r>
            <a:endParaRPr lang="en-US" sz="3000">
              <a:solidFill>
                <a:srgbClr val="FFC9B3"/>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a:solidFill>
                  <a:srgbClr val="FFC9B3"/>
                </a:solidFill>
                <a:latin typeface="Nunito" panose="00000500000000000000"/>
                <a:ea typeface="Nunito" panose="00000500000000000000"/>
                <a:cs typeface="Nunito" panose="00000500000000000000"/>
                <a:sym typeface="Nunito" panose="00000500000000000000"/>
              </a:rPr>
              <a:t>Kết luận (Conclusion) </a:t>
            </a:r>
            <a:endParaRPr lang="en-US" sz="3000">
              <a:solidFill>
                <a:srgbClr val="FFC9B3"/>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b="1">
                <a:solidFill>
                  <a:srgbClr val="F5784E"/>
                </a:solidFill>
                <a:latin typeface="Nunito Bold" panose="00000800000000000000"/>
                <a:ea typeface="Nunito Bold" panose="00000800000000000000"/>
                <a:cs typeface="Nunito Bold" panose="00000800000000000000"/>
                <a:sym typeface="Nunito Bold" panose="00000800000000000000"/>
              </a:rPr>
              <a:t>- Người 3: Phan Đức Nhân</a:t>
            </a:r>
            <a:endParaRPr lang="en-US" sz="3000" b="1">
              <a:solidFill>
                <a:srgbClr val="F5784E"/>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pPr>
            <a:r>
              <a:rPr lang="en-US" sz="3000">
                <a:solidFill>
                  <a:srgbClr val="FFC9B3"/>
                </a:solidFill>
                <a:latin typeface="Nunito" panose="00000500000000000000"/>
                <a:ea typeface="Nunito" panose="00000500000000000000"/>
                <a:cs typeface="Nunito" panose="00000500000000000000"/>
                <a:sym typeface="Nunito" panose="00000500000000000000"/>
              </a:rPr>
              <a:t>Phân tích theo Nhóm Tuổi (Age Group wise analysis) </a:t>
            </a:r>
            <a:endParaRPr lang="en-US" sz="3000">
              <a:solidFill>
                <a:srgbClr val="FFC9B3"/>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a:solidFill>
                  <a:srgbClr val="FFC9B3"/>
                </a:solidFill>
                <a:latin typeface="Nunito" panose="00000500000000000000"/>
                <a:ea typeface="Nunito" panose="00000500000000000000"/>
                <a:cs typeface="Nunito" panose="00000500000000000000"/>
                <a:sym typeface="Nunito" panose="00000500000000000000"/>
              </a:rPr>
              <a:t>Phân tích theo Mức độ Béo phì (BMI Category analysis) </a:t>
            </a:r>
            <a:endParaRPr lang="en-US" sz="3000">
              <a:solidFill>
                <a:srgbClr val="FFC9B3"/>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b="1">
                <a:solidFill>
                  <a:srgbClr val="F5784E"/>
                </a:solidFill>
                <a:latin typeface="Nunito Bold" panose="00000800000000000000"/>
                <a:ea typeface="Nunito Bold" panose="00000800000000000000"/>
                <a:cs typeface="Nunito Bold" panose="00000800000000000000"/>
                <a:sym typeface="Nunito Bold" panose="00000800000000000000"/>
              </a:rPr>
              <a:t>- Người 4: Trương Văn Thiện</a:t>
            </a:r>
            <a:endParaRPr lang="en-US" sz="3000" b="1">
              <a:solidFill>
                <a:srgbClr val="F5784E"/>
              </a:solidFill>
              <a:latin typeface="Nunito Bold" panose="00000800000000000000"/>
              <a:ea typeface="Nunito Bold" panose="00000800000000000000"/>
              <a:cs typeface="Nunito Bold" panose="00000800000000000000"/>
              <a:sym typeface="Nunito Bold" panose="00000800000000000000"/>
            </a:endParaRPr>
          </a:p>
          <a:p>
            <a:pPr algn="l">
              <a:lnSpc>
                <a:spcPts val="4200"/>
              </a:lnSpc>
            </a:pPr>
            <a:r>
              <a:rPr lang="en-US" sz="3000">
                <a:solidFill>
                  <a:srgbClr val="FFC9B3"/>
                </a:solidFill>
                <a:latin typeface="Nunito" panose="00000500000000000000"/>
                <a:ea typeface="Nunito" panose="00000500000000000000"/>
                <a:cs typeface="Nunito" panose="00000500000000000000"/>
                <a:sym typeface="Nunito" panose="00000500000000000000"/>
              </a:rPr>
              <a:t>Phân tích theo Ngưỡng Đường huyết (Glucose Threshold analysis) </a:t>
            </a:r>
            <a:endParaRPr lang="en-US" sz="3000">
              <a:solidFill>
                <a:srgbClr val="FFC9B3"/>
              </a:solidFill>
              <a:latin typeface="Nunito" panose="00000500000000000000"/>
              <a:ea typeface="Nunito" panose="00000500000000000000"/>
              <a:cs typeface="Nunito" panose="00000500000000000000"/>
              <a:sym typeface="Nunito" panose="00000500000000000000"/>
            </a:endParaRPr>
          </a:p>
          <a:p>
            <a:pPr algn="l">
              <a:lnSpc>
                <a:spcPts val="4200"/>
              </a:lnSpc>
            </a:pPr>
            <a:r>
              <a:rPr lang="en-US" sz="3000">
                <a:solidFill>
                  <a:srgbClr val="FFC9B3"/>
                </a:solidFill>
                <a:latin typeface="Nunito" panose="00000500000000000000"/>
                <a:ea typeface="Nunito" panose="00000500000000000000"/>
                <a:cs typeface="Nunito" panose="00000500000000000000"/>
                <a:sym typeface="Nunito" panose="00000500000000000000"/>
              </a:rPr>
              <a:t>Phân tích theo Tiền sử Gia đình (Pedigree Function analysis) </a:t>
            </a:r>
            <a:endParaRPr lang="en-US" sz="3000">
              <a:solidFill>
                <a:srgbClr val="FFC9B3"/>
              </a:solidFill>
              <a:latin typeface="Nunito" panose="00000500000000000000"/>
              <a:ea typeface="Nunito" panose="00000500000000000000"/>
              <a:cs typeface="Nunito" panose="00000500000000000000"/>
              <a:sym typeface="Nunito" panose="00000500000000000000"/>
            </a:endParaRPr>
          </a:p>
        </p:txBody>
      </p:sp>
      <p:sp>
        <p:nvSpPr>
          <p:cNvPr id="4" name="Freeform 4"/>
          <p:cNvSpPr/>
          <p:nvPr/>
        </p:nvSpPr>
        <p:spPr>
          <a:xfrm rot="-4816066">
            <a:off x="8486398" y="-2356967"/>
            <a:ext cx="16888561" cy="14309217"/>
          </a:xfrm>
          <a:custGeom>
            <a:avLst/>
            <a:gdLst/>
            <a:ahLst/>
            <a:cxnLst/>
            <a:rect l="l" t="t" r="r" b="b"/>
            <a:pathLst>
              <a:path w="16888561" h="14309217">
                <a:moveTo>
                  <a:pt x="0" y="0"/>
                </a:moveTo>
                <a:lnTo>
                  <a:pt x="16888562" y="0"/>
                </a:lnTo>
                <a:lnTo>
                  <a:pt x="16888562" y="14309217"/>
                </a:lnTo>
                <a:lnTo>
                  <a:pt x="0" y="14309217"/>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rot="1324296">
            <a:off x="11455713" y="4157705"/>
            <a:ext cx="2143032" cy="1971589"/>
          </a:xfrm>
          <a:custGeom>
            <a:avLst/>
            <a:gdLst/>
            <a:ahLst/>
            <a:cxnLst/>
            <a:rect l="l" t="t" r="r" b="b"/>
            <a:pathLst>
              <a:path w="2143032" h="1971589">
                <a:moveTo>
                  <a:pt x="0" y="0"/>
                </a:moveTo>
                <a:lnTo>
                  <a:pt x="2143032" y="0"/>
                </a:lnTo>
                <a:lnTo>
                  <a:pt x="2143032" y="1971590"/>
                </a:lnTo>
                <a:lnTo>
                  <a:pt x="0" y="197159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1410219">
            <a:off x="15723655" y="3406228"/>
            <a:ext cx="1460273" cy="2294715"/>
          </a:xfrm>
          <a:custGeom>
            <a:avLst/>
            <a:gdLst/>
            <a:ahLst/>
            <a:cxnLst/>
            <a:rect l="l" t="t" r="r" b="b"/>
            <a:pathLst>
              <a:path w="1460273" h="2294715">
                <a:moveTo>
                  <a:pt x="0" y="0"/>
                </a:moveTo>
                <a:lnTo>
                  <a:pt x="1460273" y="0"/>
                </a:lnTo>
                <a:lnTo>
                  <a:pt x="1460273" y="2294715"/>
                </a:lnTo>
                <a:lnTo>
                  <a:pt x="0" y="229471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1881308">
            <a:off x="16205968" y="6115462"/>
            <a:ext cx="495646" cy="1919755"/>
          </a:xfrm>
          <a:custGeom>
            <a:avLst/>
            <a:gdLst/>
            <a:ahLst/>
            <a:cxnLst/>
            <a:rect l="l" t="t" r="r" b="b"/>
            <a:pathLst>
              <a:path w="495646" h="1919755">
                <a:moveTo>
                  <a:pt x="0" y="0"/>
                </a:moveTo>
                <a:lnTo>
                  <a:pt x="495646" y="0"/>
                </a:lnTo>
                <a:lnTo>
                  <a:pt x="495646" y="1919755"/>
                </a:lnTo>
                <a:lnTo>
                  <a:pt x="0" y="191975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69782">
            <a:off x="14045811" y="1708376"/>
            <a:ext cx="1362403" cy="2531492"/>
          </a:xfrm>
          <a:custGeom>
            <a:avLst/>
            <a:gdLst/>
            <a:ahLst/>
            <a:cxnLst/>
            <a:rect l="l" t="t" r="r" b="b"/>
            <a:pathLst>
              <a:path w="1362403" h="2531492">
                <a:moveTo>
                  <a:pt x="0" y="0"/>
                </a:moveTo>
                <a:lnTo>
                  <a:pt x="1362404" y="0"/>
                </a:lnTo>
                <a:lnTo>
                  <a:pt x="1362404" y="2531493"/>
                </a:lnTo>
                <a:lnTo>
                  <a:pt x="0" y="2531493"/>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rot="3932114">
            <a:off x="15718479" y="1159083"/>
            <a:ext cx="1470624" cy="2191987"/>
          </a:xfrm>
          <a:custGeom>
            <a:avLst/>
            <a:gdLst/>
            <a:ahLst/>
            <a:cxnLst/>
            <a:rect l="l" t="t" r="r" b="b"/>
            <a:pathLst>
              <a:path w="1470624" h="2191987">
                <a:moveTo>
                  <a:pt x="0" y="0"/>
                </a:moveTo>
                <a:lnTo>
                  <a:pt x="1470624" y="0"/>
                </a:lnTo>
                <a:lnTo>
                  <a:pt x="1470624" y="2191987"/>
                </a:lnTo>
                <a:lnTo>
                  <a:pt x="0" y="219198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0" name="Freeform 10"/>
          <p:cNvSpPr/>
          <p:nvPr/>
        </p:nvSpPr>
        <p:spPr>
          <a:xfrm>
            <a:off x="11481214" y="438927"/>
            <a:ext cx="1180961" cy="2662002"/>
          </a:xfrm>
          <a:custGeom>
            <a:avLst/>
            <a:gdLst/>
            <a:ahLst/>
            <a:cxnLst/>
            <a:rect l="l" t="t" r="r" b="b"/>
            <a:pathLst>
              <a:path w="1180961" h="2662002">
                <a:moveTo>
                  <a:pt x="0" y="0"/>
                </a:moveTo>
                <a:lnTo>
                  <a:pt x="1180961" y="0"/>
                </a:lnTo>
                <a:lnTo>
                  <a:pt x="1180961" y="2662002"/>
                </a:lnTo>
                <a:lnTo>
                  <a:pt x="0" y="2662002"/>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1" name="Freeform 11"/>
          <p:cNvSpPr/>
          <p:nvPr/>
        </p:nvSpPr>
        <p:spPr>
          <a:xfrm rot="-3492097">
            <a:off x="11218220" y="8119348"/>
            <a:ext cx="525989" cy="2277903"/>
          </a:xfrm>
          <a:custGeom>
            <a:avLst/>
            <a:gdLst/>
            <a:ahLst/>
            <a:cxnLst/>
            <a:rect l="l" t="t" r="r" b="b"/>
            <a:pathLst>
              <a:path w="525989" h="2277903">
                <a:moveTo>
                  <a:pt x="0" y="0"/>
                </a:moveTo>
                <a:lnTo>
                  <a:pt x="525988" y="0"/>
                </a:lnTo>
                <a:lnTo>
                  <a:pt x="525988" y="2277904"/>
                </a:lnTo>
                <a:lnTo>
                  <a:pt x="0" y="2277904"/>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2" name="Freeform 12"/>
          <p:cNvSpPr/>
          <p:nvPr/>
        </p:nvSpPr>
        <p:spPr>
          <a:xfrm rot="-7467239">
            <a:off x="12671967" y="1504941"/>
            <a:ext cx="1470624" cy="2191987"/>
          </a:xfrm>
          <a:custGeom>
            <a:avLst/>
            <a:gdLst/>
            <a:ahLst/>
            <a:cxnLst/>
            <a:rect l="l" t="t" r="r" b="b"/>
            <a:pathLst>
              <a:path w="1470624" h="2191987">
                <a:moveTo>
                  <a:pt x="0" y="0"/>
                </a:moveTo>
                <a:lnTo>
                  <a:pt x="1470624" y="0"/>
                </a:lnTo>
                <a:lnTo>
                  <a:pt x="1470624" y="2191987"/>
                </a:lnTo>
                <a:lnTo>
                  <a:pt x="0" y="2191987"/>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546365">
            <a:off x="12141907" y="5261694"/>
            <a:ext cx="3497479" cy="4049712"/>
          </a:xfrm>
          <a:custGeom>
            <a:avLst/>
            <a:gdLst/>
            <a:ahLst/>
            <a:cxnLst/>
            <a:rect l="l" t="t" r="r" b="b"/>
            <a:pathLst>
              <a:path w="3497479" h="4049712">
                <a:moveTo>
                  <a:pt x="0" y="0"/>
                </a:moveTo>
                <a:lnTo>
                  <a:pt x="3497479" y="0"/>
                </a:lnTo>
                <a:lnTo>
                  <a:pt x="3497479" y="4049713"/>
                </a:lnTo>
                <a:lnTo>
                  <a:pt x="0" y="4049713"/>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3254861" y="-7821622"/>
            <a:ext cx="11159046" cy="12081644"/>
          </a:xfrm>
          <a:custGeom>
            <a:avLst/>
            <a:gdLst/>
            <a:ahLst/>
            <a:cxnLst/>
            <a:rect l="l" t="t" r="r" b="b"/>
            <a:pathLst>
              <a:path w="11159046" h="12081644">
                <a:moveTo>
                  <a:pt x="0" y="12081644"/>
                </a:moveTo>
                <a:lnTo>
                  <a:pt x="11159047" y="12081644"/>
                </a:lnTo>
                <a:lnTo>
                  <a:pt x="11159047"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15607191" y="613436"/>
            <a:ext cx="2847805" cy="8287263"/>
          </a:xfrm>
          <a:custGeom>
            <a:avLst/>
            <a:gdLst/>
            <a:ahLst/>
            <a:cxnLst/>
            <a:rect l="l" t="t" r="r" b="b"/>
            <a:pathLst>
              <a:path w="2847805" h="8287263">
                <a:moveTo>
                  <a:pt x="0" y="0"/>
                </a:moveTo>
                <a:lnTo>
                  <a:pt x="2847805" y="0"/>
                </a:lnTo>
                <a:lnTo>
                  <a:pt x="2847805" y="8287263"/>
                </a:lnTo>
                <a:lnTo>
                  <a:pt x="0" y="8287263"/>
                </a:lnTo>
                <a:lnTo>
                  <a:pt x="0" y="0"/>
                </a:lnTo>
                <a:close/>
              </a:path>
            </a:pathLst>
          </a:custGeom>
          <a:blipFill>
            <a:blip r:embed="rId3"/>
            <a:stretch>
              <a:fillRect/>
            </a:stretch>
          </a:blipFill>
        </p:spPr>
      </p:sp>
      <p:sp>
        <p:nvSpPr>
          <p:cNvPr id="5" name="Freeform 5"/>
          <p:cNvSpPr/>
          <p:nvPr/>
        </p:nvSpPr>
        <p:spPr>
          <a:xfrm>
            <a:off x="12329959" y="6975696"/>
            <a:ext cx="5629805" cy="2718253"/>
          </a:xfrm>
          <a:custGeom>
            <a:avLst/>
            <a:gdLst/>
            <a:ahLst/>
            <a:cxnLst/>
            <a:rect l="l" t="t" r="r" b="b"/>
            <a:pathLst>
              <a:path w="5629805" h="2718253">
                <a:moveTo>
                  <a:pt x="0" y="0"/>
                </a:moveTo>
                <a:lnTo>
                  <a:pt x="5629805" y="0"/>
                </a:lnTo>
                <a:lnTo>
                  <a:pt x="5629805" y="2718253"/>
                </a:lnTo>
                <a:lnTo>
                  <a:pt x="0" y="2718253"/>
                </a:lnTo>
                <a:lnTo>
                  <a:pt x="0" y="0"/>
                </a:lnTo>
                <a:close/>
              </a:path>
            </a:pathLst>
          </a:custGeom>
          <a:blipFill>
            <a:blip r:embed="rId4"/>
            <a:stretch>
              <a:fillRect/>
            </a:stretch>
          </a:blipFill>
        </p:spPr>
      </p:sp>
      <p:sp>
        <p:nvSpPr>
          <p:cNvPr id="6" name="TextBox 6"/>
          <p:cNvSpPr txBox="1"/>
          <p:nvPr/>
        </p:nvSpPr>
        <p:spPr>
          <a:xfrm>
            <a:off x="388501" y="730485"/>
            <a:ext cx="14026771"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MỨC ĐỘ BÉO PHÌ (BMI CATEGORY ANALYSIS)</a:t>
            </a:r>
            <a:endParaRPr lang="en-US" sz="6700" b="1" spc="66">
              <a:solidFill>
                <a:srgbClr val="2D799C"/>
              </a:solidFill>
              <a:latin typeface="Nunito Heavy"/>
              <a:ea typeface="Nunito Heavy"/>
              <a:cs typeface="Nunito Heavy"/>
              <a:sym typeface="Nunito Heavy"/>
            </a:endParaRPr>
          </a:p>
        </p:txBody>
      </p:sp>
      <p:sp>
        <p:nvSpPr>
          <p:cNvPr id="7" name="TextBox 7"/>
          <p:cNvSpPr txBox="1"/>
          <p:nvPr/>
        </p:nvSpPr>
        <p:spPr>
          <a:xfrm>
            <a:off x="1406196" y="3207944"/>
            <a:ext cx="9872028" cy="514350"/>
          </a:xfrm>
          <a:prstGeom prst="rect">
            <a:avLst/>
          </a:prstGeom>
        </p:spPr>
        <p:txBody>
          <a:bodyPr lIns="0" tIns="0" rIns="0" bIns="0" rtlCol="0" anchor="t">
            <a:spAutoFit/>
          </a:bodyPr>
          <a:lstStyle/>
          <a:p>
            <a:pPr algn="l">
              <a:lnSpc>
                <a:spcPts val="4200"/>
              </a:lnSpc>
              <a:spcBef>
                <a:spcPct val="0"/>
              </a:spcBef>
            </a:pPr>
            <a:r>
              <a:rPr lang="en-US" sz="3000" b="1">
                <a:solidFill>
                  <a:srgbClr val="5C3224"/>
                </a:solidFill>
                <a:latin typeface="Nunito Bold" panose="00000800000000000000"/>
                <a:ea typeface="Nunito Bold" panose="00000800000000000000"/>
                <a:cs typeface="Nunito Bold" panose="00000800000000000000"/>
                <a:sym typeface="Nunito Bold" panose="00000800000000000000"/>
              </a:rPr>
              <a:t>Tính tổng người theo nhóm và tỉ lệ mắc bệnh tương ứng</a:t>
            </a:r>
            <a:endParaRPr lang="en-US" sz="3000" b="1">
              <a:solidFill>
                <a:srgbClr val="5C3224"/>
              </a:solidFill>
              <a:latin typeface="Nunito Bold" panose="00000800000000000000"/>
              <a:ea typeface="Nunito Bold" panose="00000800000000000000"/>
              <a:cs typeface="Nunito Bold" panose="00000800000000000000"/>
              <a:sym typeface="Nunito Bold" panose="00000800000000000000"/>
            </a:endParaRPr>
          </a:p>
        </p:txBody>
      </p:sp>
      <p:sp>
        <p:nvSpPr>
          <p:cNvPr id="8" name="Freeform 8"/>
          <p:cNvSpPr/>
          <p:nvPr/>
        </p:nvSpPr>
        <p:spPr>
          <a:xfrm>
            <a:off x="-1496853" y="5143500"/>
            <a:ext cx="3770709" cy="5457606"/>
          </a:xfrm>
          <a:custGeom>
            <a:avLst/>
            <a:gdLst/>
            <a:ahLst/>
            <a:cxnLst/>
            <a:rect l="l" t="t" r="r" b="b"/>
            <a:pathLst>
              <a:path w="3770709" h="5457606">
                <a:moveTo>
                  <a:pt x="0" y="0"/>
                </a:moveTo>
                <a:lnTo>
                  <a:pt x="3770709" y="0"/>
                </a:lnTo>
                <a:lnTo>
                  <a:pt x="3770709" y="5457606"/>
                </a:lnTo>
                <a:lnTo>
                  <a:pt x="0" y="5457606"/>
                </a:lnTo>
                <a:lnTo>
                  <a:pt x="0" y="0"/>
                </a:lnTo>
                <a:close/>
              </a:path>
            </a:pathLst>
          </a:custGeom>
          <a:blipFill>
            <a:blip r:embed="rId5"/>
            <a:stretch>
              <a:fillRect/>
            </a:stretch>
          </a:blipFill>
        </p:spPr>
      </p:sp>
      <p:sp>
        <p:nvSpPr>
          <p:cNvPr id="9" name="Freeform 9"/>
          <p:cNvSpPr/>
          <p:nvPr/>
        </p:nvSpPr>
        <p:spPr>
          <a:xfrm>
            <a:off x="1028700" y="3896103"/>
            <a:ext cx="11301259" cy="3079593"/>
          </a:xfrm>
          <a:custGeom>
            <a:avLst/>
            <a:gdLst/>
            <a:ahLst/>
            <a:cxnLst/>
            <a:rect l="l" t="t" r="r" b="b"/>
            <a:pathLst>
              <a:path w="11301259" h="3079593">
                <a:moveTo>
                  <a:pt x="0" y="0"/>
                </a:moveTo>
                <a:lnTo>
                  <a:pt x="11301259" y="0"/>
                </a:lnTo>
                <a:lnTo>
                  <a:pt x="11301259" y="3079593"/>
                </a:lnTo>
                <a:lnTo>
                  <a:pt x="0" y="3079593"/>
                </a:lnTo>
                <a:lnTo>
                  <a:pt x="0" y="0"/>
                </a:lnTo>
                <a:close/>
              </a:path>
            </a:pathLst>
          </a:custGeom>
          <a:blipFill>
            <a:blip r:embed="rId6"/>
            <a:stretch>
              <a:fillRect/>
            </a:stretch>
          </a:blipFill>
        </p:spPr>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3254861" y="-7821622"/>
            <a:ext cx="11159046" cy="12081644"/>
          </a:xfrm>
          <a:custGeom>
            <a:avLst/>
            <a:gdLst/>
            <a:ahLst/>
            <a:cxnLst/>
            <a:rect l="l" t="t" r="r" b="b"/>
            <a:pathLst>
              <a:path w="11159046" h="12081644">
                <a:moveTo>
                  <a:pt x="0" y="12081644"/>
                </a:moveTo>
                <a:lnTo>
                  <a:pt x="11159047" y="12081644"/>
                </a:lnTo>
                <a:lnTo>
                  <a:pt x="11159047"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388501" y="3131749"/>
            <a:ext cx="9014171" cy="5780337"/>
          </a:xfrm>
          <a:custGeom>
            <a:avLst/>
            <a:gdLst/>
            <a:ahLst/>
            <a:cxnLst/>
            <a:rect l="l" t="t" r="r" b="b"/>
            <a:pathLst>
              <a:path w="9014171" h="5780337">
                <a:moveTo>
                  <a:pt x="0" y="0"/>
                </a:moveTo>
                <a:lnTo>
                  <a:pt x="9014171" y="0"/>
                </a:lnTo>
                <a:lnTo>
                  <a:pt x="9014171" y="5780337"/>
                </a:lnTo>
                <a:lnTo>
                  <a:pt x="0" y="5780337"/>
                </a:lnTo>
                <a:lnTo>
                  <a:pt x="0" y="0"/>
                </a:lnTo>
                <a:close/>
              </a:path>
            </a:pathLst>
          </a:custGeom>
          <a:blipFill>
            <a:blip r:embed="rId3"/>
            <a:stretch>
              <a:fillRect/>
            </a:stretch>
          </a:blipFill>
        </p:spPr>
      </p:sp>
      <p:sp>
        <p:nvSpPr>
          <p:cNvPr id="5" name="TextBox 5"/>
          <p:cNvSpPr txBox="1"/>
          <p:nvPr/>
        </p:nvSpPr>
        <p:spPr>
          <a:xfrm>
            <a:off x="388501" y="730485"/>
            <a:ext cx="14026771"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MỨC ĐỘ BÉO PHÌ (BMI CATEGORY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1509157" y="8972550"/>
            <a:ext cx="7121700" cy="514350"/>
          </a:xfrm>
          <a:prstGeom prst="rect">
            <a:avLst/>
          </a:prstGeom>
        </p:spPr>
        <p:txBody>
          <a:bodyPr lIns="0" tIns="0" rIns="0" bIns="0" rtlCol="0" anchor="t">
            <a:spAutoFit/>
          </a:bodyPr>
          <a:lstStyle/>
          <a:p>
            <a:pPr algn="l">
              <a:lnSpc>
                <a:spcPts val="4200"/>
              </a:lnSpc>
              <a:spcBef>
                <a:spcPct val="0"/>
              </a:spcBef>
            </a:pPr>
            <a:r>
              <a:rPr lang="en-US" sz="3000" b="1">
                <a:solidFill>
                  <a:srgbClr val="5B1229"/>
                </a:solidFill>
                <a:latin typeface="Nunito Bold" panose="00000800000000000000"/>
                <a:ea typeface="Nunito Bold" panose="00000800000000000000"/>
                <a:cs typeface="Nunito Bold" panose="00000800000000000000"/>
                <a:sym typeface="Nunito Bold" panose="00000800000000000000"/>
              </a:rPr>
              <a:t>Tỉ lệ mắc tiểu đường theo các nhóm BMI</a:t>
            </a:r>
            <a:endParaRPr lang="en-US" sz="3000" b="1">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
        <p:nvSpPr>
          <p:cNvPr id="7" name="TextBox 7"/>
          <p:cNvSpPr txBox="1"/>
          <p:nvPr/>
        </p:nvSpPr>
        <p:spPr>
          <a:xfrm>
            <a:off x="9577092" y="3673770"/>
            <a:ext cx="8710908" cy="3714750"/>
          </a:xfrm>
          <a:prstGeom prst="rect">
            <a:avLst/>
          </a:prstGeom>
        </p:spPr>
        <p:txBody>
          <a:bodyPr lIns="0" tIns="0" rIns="0" bIns="0" rtlCol="0" anchor="t">
            <a:spAutoFit/>
          </a:bodyPr>
          <a:lstStyle/>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Nhận xét: </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Tỷ lệ mắc tiểu đường tăng rõ rệt theo cấp độ BMI.</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Nhó</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m Thiếu cân và Bình thường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có tỷ lệ rất thấp (dưới 10%).</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Nhóm Thừa cân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tăng lên khoảng 20–25%.</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Nhóm Béo phì (≥30)</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cao nhất, vượt 40%, cho thấy béo phì là yếu tố nguy cơ mạnh.</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3254861" y="-7821622"/>
            <a:ext cx="11159046" cy="12081644"/>
          </a:xfrm>
          <a:custGeom>
            <a:avLst/>
            <a:gdLst/>
            <a:ahLst/>
            <a:cxnLst/>
            <a:rect l="l" t="t" r="r" b="b"/>
            <a:pathLst>
              <a:path w="11159046" h="12081644">
                <a:moveTo>
                  <a:pt x="0" y="12081644"/>
                </a:moveTo>
                <a:lnTo>
                  <a:pt x="11159047" y="12081644"/>
                </a:lnTo>
                <a:lnTo>
                  <a:pt x="11159047"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1268928" y="2901342"/>
            <a:ext cx="6277496" cy="6356958"/>
          </a:xfrm>
          <a:custGeom>
            <a:avLst/>
            <a:gdLst/>
            <a:ahLst/>
            <a:cxnLst/>
            <a:rect l="l" t="t" r="r" b="b"/>
            <a:pathLst>
              <a:path w="6277496" h="6356958">
                <a:moveTo>
                  <a:pt x="0" y="0"/>
                </a:moveTo>
                <a:lnTo>
                  <a:pt x="6277496" y="0"/>
                </a:lnTo>
                <a:lnTo>
                  <a:pt x="6277496" y="6356958"/>
                </a:lnTo>
                <a:lnTo>
                  <a:pt x="0" y="6356958"/>
                </a:lnTo>
                <a:lnTo>
                  <a:pt x="0" y="0"/>
                </a:lnTo>
                <a:close/>
              </a:path>
            </a:pathLst>
          </a:custGeom>
          <a:blipFill>
            <a:blip r:embed="rId3"/>
            <a:stretch>
              <a:fillRect/>
            </a:stretch>
          </a:blipFill>
        </p:spPr>
      </p:sp>
      <p:sp>
        <p:nvSpPr>
          <p:cNvPr id="5" name="TextBox 5"/>
          <p:cNvSpPr txBox="1"/>
          <p:nvPr/>
        </p:nvSpPr>
        <p:spPr>
          <a:xfrm>
            <a:off x="388501" y="730485"/>
            <a:ext cx="14026771"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MỨC ĐỘ BÉO PHÌ (BMI CATEGORY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606598" y="9464970"/>
            <a:ext cx="7602156" cy="514350"/>
          </a:xfrm>
          <a:prstGeom prst="rect">
            <a:avLst/>
          </a:prstGeom>
        </p:spPr>
        <p:txBody>
          <a:bodyPr lIns="0" tIns="0" rIns="0" bIns="0" rtlCol="0" anchor="t">
            <a:spAutoFit/>
          </a:bodyPr>
          <a:lstStyle/>
          <a:p>
            <a:pPr algn="l">
              <a:lnSpc>
                <a:spcPts val="4200"/>
              </a:lnSpc>
              <a:spcBef>
                <a:spcPct val="0"/>
              </a:spcBef>
            </a:pPr>
            <a:r>
              <a:rPr lang="en-US" sz="3000" b="1">
                <a:solidFill>
                  <a:srgbClr val="5B1229"/>
                </a:solidFill>
                <a:latin typeface="Nunito Bold" panose="00000800000000000000"/>
                <a:ea typeface="Nunito Bold" panose="00000800000000000000"/>
                <a:cs typeface="Nunito Bold" panose="00000800000000000000"/>
                <a:sym typeface="Nunito Bold" panose="00000800000000000000"/>
              </a:rPr>
              <a:t>Số</a:t>
            </a:r>
            <a:r>
              <a:rPr lang="en-US" sz="3000" b="1">
                <a:solidFill>
                  <a:srgbClr val="5B1229"/>
                </a:solidFill>
                <a:latin typeface="Nunito Bold" panose="00000800000000000000"/>
                <a:ea typeface="Nunito Bold" panose="00000800000000000000"/>
                <a:cs typeface="Nunito Bold" panose="00000800000000000000"/>
                <a:sym typeface="Nunito Bold" panose="00000800000000000000"/>
              </a:rPr>
              <a:t> người mắc / không mắc theo nhóm BMI</a:t>
            </a:r>
            <a:endParaRPr lang="en-US" sz="3000" b="1">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
        <p:nvSpPr>
          <p:cNvPr id="7" name="TextBox 7"/>
          <p:cNvSpPr txBox="1"/>
          <p:nvPr/>
        </p:nvSpPr>
        <p:spPr>
          <a:xfrm>
            <a:off x="7939114" y="3727698"/>
            <a:ext cx="10079246" cy="5314950"/>
          </a:xfrm>
          <a:prstGeom prst="rect">
            <a:avLst/>
          </a:prstGeom>
        </p:spPr>
        <p:txBody>
          <a:bodyPr lIns="0" tIns="0" rIns="0" bIns="0" rtlCol="0" anchor="t">
            <a:spAutoFit/>
          </a:bodyPr>
          <a:lstStyle/>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Nhận xét:</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Nhóm Béo phì (≥30)</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có số lượng người nhiều nhất và cũng chiếm số ca mắc bệnh tuyệt đối cao nhất.</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Nhóm Th</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ừa</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 cân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có số ca mắc tăng lên nhưng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v</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ẫn thấp hơn nhiều so với nhóm béo phì.</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Nhóm</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 Bình thường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vẫn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có</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một</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tỷ lệ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nhỏ</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bị mắc bện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h</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gợ</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i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ý</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k</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h</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ả</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năng l</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ên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qua</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đến yếu tố di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truyền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h</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oặc</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glu</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co</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se</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b</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ất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th</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ư</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ờng,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không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ch</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ỉ d</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o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cân nặng.</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N</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h</a:t>
            </a: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óm Thiếu cân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r</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ấ</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ít</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người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v</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à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gần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như</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khô</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ng c</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ó ca</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m</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ắc</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3254861" y="-7821622"/>
            <a:ext cx="11159046" cy="12081644"/>
          </a:xfrm>
          <a:custGeom>
            <a:avLst/>
            <a:gdLst/>
            <a:ahLst/>
            <a:cxnLst/>
            <a:rect l="l" t="t" r="r" b="b"/>
            <a:pathLst>
              <a:path w="11159046" h="12081644">
                <a:moveTo>
                  <a:pt x="0" y="12081644"/>
                </a:moveTo>
                <a:lnTo>
                  <a:pt x="11159047" y="12081644"/>
                </a:lnTo>
                <a:lnTo>
                  <a:pt x="11159047"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226717" y="3030817"/>
            <a:ext cx="9925208" cy="5644962"/>
          </a:xfrm>
          <a:custGeom>
            <a:avLst/>
            <a:gdLst/>
            <a:ahLst/>
            <a:cxnLst/>
            <a:rect l="l" t="t" r="r" b="b"/>
            <a:pathLst>
              <a:path w="9925208" h="5644962">
                <a:moveTo>
                  <a:pt x="0" y="0"/>
                </a:moveTo>
                <a:lnTo>
                  <a:pt x="9925208" y="0"/>
                </a:lnTo>
                <a:lnTo>
                  <a:pt x="9925208" y="5644962"/>
                </a:lnTo>
                <a:lnTo>
                  <a:pt x="0" y="5644962"/>
                </a:lnTo>
                <a:lnTo>
                  <a:pt x="0" y="0"/>
                </a:lnTo>
                <a:close/>
              </a:path>
            </a:pathLst>
          </a:custGeom>
          <a:blipFill>
            <a:blip r:embed="rId3"/>
            <a:stretch>
              <a:fillRect/>
            </a:stretch>
          </a:blipFill>
        </p:spPr>
      </p:sp>
      <p:sp>
        <p:nvSpPr>
          <p:cNvPr id="5" name="TextBox 5"/>
          <p:cNvSpPr txBox="1"/>
          <p:nvPr/>
        </p:nvSpPr>
        <p:spPr>
          <a:xfrm>
            <a:off x="388501" y="730485"/>
            <a:ext cx="14026771"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MỨC ĐỘ BÉO PHÌ (BMI CATEGORY ANALYSIS)</a:t>
            </a:r>
            <a:endParaRPr lang="en-US" sz="6700" b="1" spc="66">
              <a:solidFill>
                <a:srgbClr val="2D799C"/>
              </a:solidFill>
              <a:latin typeface="Nunito Heavy"/>
              <a:ea typeface="Nunito Heavy"/>
              <a:cs typeface="Nunito Heavy"/>
              <a:sym typeface="Nunito Heavy"/>
            </a:endParaRPr>
          </a:p>
        </p:txBody>
      </p:sp>
      <p:sp>
        <p:nvSpPr>
          <p:cNvPr id="6" name="TextBox 6"/>
          <p:cNvSpPr txBox="1"/>
          <p:nvPr/>
        </p:nvSpPr>
        <p:spPr>
          <a:xfrm>
            <a:off x="1684847" y="8818381"/>
            <a:ext cx="7332516" cy="1047750"/>
          </a:xfrm>
          <a:prstGeom prst="rect">
            <a:avLst/>
          </a:prstGeom>
        </p:spPr>
        <p:txBody>
          <a:bodyPr lIns="0" tIns="0" rIns="0" bIns="0" rtlCol="0" anchor="t">
            <a:spAutoFit/>
          </a:bodyPr>
          <a:lstStyle/>
          <a:p>
            <a:pPr algn="ctr">
              <a:lnSpc>
                <a:spcPts val="4200"/>
              </a:lnSpc>
              <a:spcBef>
                <a:spcPct val="0"/>
              </a:spcBef>
            </a:pPr>
            <a:r>
              <a:rPr lang="en-US" sz="3000" b="1">
                <a:solidFill>
                  <a:srgbClr val="5B1229"/>
                </a:solidFill>
                <a:latin typeface="Nunito Bold" panose="00000800000000000000"/>
                <a:ea typeface="Nunito Bold" panose="00000800000000000000"/>
                <a:cs typeface="Nunito Bold" panose="00000800000000000000"/>
                <a:sym typeface="Nunito Bold" panose="00000800000000000000"/>
              </a:rPr>
              <a:t>Phân bố</a:t>
            </a:r>
            <a:r>
              <a:rPr lang="en-US" sz="3000" b="1">
                <a:solidFill>
                  <a:srgbClr val="5B1229"/>
                </a:solidFill>
                <a:latin typeface="Nunito Bold" panose="00000800000000000000"/>
                <a:ea typeface="Nunito Bold" panose="00000800000000000000"/>
                <a:cs typeface="Nunito Bold" panose="00000800000000000000"/>
                <a:sym typeface="Nunito Bold" panose="00000800000000000000"/>
              </a:rPr>
              <a:t> Diabetes Pedigree Function (DPF) trong nhóm BMI bình thường</a:t>
            </a:r>
            <a:endParaRPr lang="en-US" sz="3000" b="1">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
        <p:nvSpPr>
          <p:cNvPr id="7" name="TextBox 7"/>
          <p:cNvSpPr txBox="1"/>
          <p:nvPr/>
        </p:nvSpPr>
        <p:spPr>
          <a:xfrm>
            <a:off x="10589030" y="3560581"/>
            <a:ext cx="7652485" cy="5314950"/>
          </a:xfrm>
          <a:prstGeom prst="rect">
            <a:avLst/>
          </a:prstGeom>
        </p:spPr>
        <p:txBody>
          <a:bodyPr lIns="0" tIns="0" rIns="0" bIns="0" rtlCol="0" anchor="t">
            <a:spAutoFit/>
          </a:bodyPr>
          <a:lstStyle/>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Nhận xét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EA3D3D"/>
                </a:solidFill>
                <a:latin typeface="Nunito Bold" panose="00000800000000000000"/>
                <a:ea typeface="Nunito Bold" panose="00000800000000000000"/>
                <a:cs typeface="Nunito Bold" panose="00000800000000000000"/>
                <a:sym typeface="Nunito Bold" panose="00000800000000000000"/>
              </a:rPr>
              <a:t>Nhóm BMI Bình thường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nhưng vẫn mắc tiểu đường (~15–20%).</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Các bệnh</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nhân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này thường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có DPF cao, nghĩa là có yếu tố di truyền/tiền sử gia đình.</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Ngoài</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ra</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có</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thể kết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h</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ợp</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xem Glucose trong nhóm này,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để thấy rằng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tuy cân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ặng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bình</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th</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ư</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ờng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hưng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lượ</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ng đường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m</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á</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u c</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ao</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b</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ấ</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thường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cũ</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ng</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là 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guyên</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nhâ</a:t>
            </a:r>
            <a:r>
              <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a:t>
            </a:r>
            <a:endParaRPr lang="en-US" sz="30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200"/>
              </a:lnSpc>
              <a:spcBef>
                <a:spcPct val="0"/>
              </a:spcBef>
            </a:p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3254861" y="-7821622"/>
            <a:ext cx="11159046" cy="12081644"/>
          </a:xfrm>
          <a:custGeom>
            <a:avLst/>
            <a:gdLst/>
            <a:ahLst/>
            <a:cxnLst/>
            <a:rect l="l" t="t" r="r" b="b"/>
            <a:pathLst>
              <a:path w="11159046" h="12081644">
                <a:moveTo>
                  <a:pt x="0" y="12081644"/>
                </a:moveTo>
                <a:lnTo>
                  <a:pt x="11159047" y="12081644"/>
                </a:lnTo>
                <a:lnTo>
                  <a:pt x="11159047"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TextBox 4"/>
          <p:cNvSpPr txBox="1"/>
          <p:nvPr/>
        </p:nvSpPr>
        <p:spPr>
          <a:xfrm>
            <a:off x="388501" y="730485"/>
            <a:ext cx="14026771"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MỨC ĐỘ BÉO PHÌ (BMI CATEGORY ANALYSIS)</a:t>
            </a:r>
            <a:endParaRPr lang="en-US" sz="6700" b="1" spc="66">
              <a:solidFill>
                <a:srgbClr val="2D799C"/>
              </a:solidFill>
              <a:latin typeface="Nunito Heavy"/>
              <a:ea typeface="Nunito Heavy"/>
              <a:cs typeface="Nunito Heavy"/>
              <a:sym typeface="Nunito Heavy"/>
            </a:endParaRPr>
          </a:p>
        </p:txBody>
      </p:sp>
      <p:sp>
        <p:nvSpPr>
          <p:cNvPr id="5" name="Freeform 5"/>
          <p:cNvSpPr/>
          <p:nvPr/>
        </p:nvSpPr>
        <p:spPr>
          <a:xfrm>
            <a:off x="-293006" y="5143500"/>
            <a:ext cx="3770709" cy="5457606"/>
          </a:xfrm>
          <a:custGeom>
            <a:avLst/>
            <a:gdLst/>
            <a:ahLst/>
            <a:cxnLst/>
            <a:rect l="l" t="t" r="r" b="b"/>
            <a:pathLst>
              <a:path w="3770709" h="5457606">
                <a:moveTo>
                  <a:pt x="0" y="0"/>
                </a:moveTo>
                <a:lnTo>
                  <a:pt x="3770710" y="0"/>
                </a:lnTo>
                <a:lnTo>
                  <a:pt x="3770710" y="5457606"/>
                </a:lnTo>
                <a:lnTo>
                  <a:pt x="0" y="5457606"/>
                </a:lnTo>
                <a:lnTo>
                  <a:pt x="0" y="0"/>
                </a:lnTo>
                <a:close/>
              </a:path>
            </a:pathLst>
          </a:custGeom>
          <a:blipFill>
            <a:blip r:embed="rId3"/>
            <a:stretch>
              <a:fillRect/>
            </a:stretch>
          </a:blipFill>
        </p:spPr>
      </p:sp>
      <p:sp>
        <p:nvSpPr>
          <p:cNvPr id="6" name="Freeform 6"/>
          <p:cNvSpPr/>
          <p:nvPr/>
        </p:nvSpPr>
        <p:spPr>
          <a:xfrm>
            <a:off x="15607191" y="613436"/>
            <a:ext cx="2847805" cy="8287263"/>
          </a:xfrm>
          <a:custGeom>
            <a:avLst/>
            <a:gdLst/>
            <a:ahLst/>
            <a:cxnLst/>
            <a:rect l="l" t="t" r="r" b="b"/>
            <a:pathLst>
              <a:path w="2847805" h="8287263">
                <a:moveTo>
                  <a:pt x="0" y="0"/>
                </a:moveTo>
                <a:lnTo>
                  <a:pt x="2847805" y="0"/>
                </a:lnTo>
                <a:lnTo>
                  <a:pt x="2847805" y="8287263"/>
                </a:lnTo>
                <a:lnTo>
                  <a:pt x="0" y="8287263"/>
                </a:lnTo>
                <a:lnTo>
                  <a:pt x="0" y="0"/>
                </a:lnTo>
                <a:close/>
              </a:path>
            </a:pathLst>
          </a:custGeom>
          <a:blipFill>
            <a:blip r:embed="rId4"/>
            <a:stretch>
              <a:fillRect/>
            </a:stretch>
          </a:blipFill>
        </p:spPr>
      </p:sp>
      <p:sp>
        <p:nvSpPr>
          <p:cNvPr id="7" name="TextBox 7"/>
          <p:cNvSpPr txBox="1"/>
          <p:nvPr/>
        </p:nvSpPr>
        <p:spPr>
          <a:xfrm>
            <a:off x="3362867" y="4097597"/>
            <a:ext cx="11562266" cy="2887980"/>
          </a:xfrm>
          <a:prstGeom prst="rect">
            <a:avLst/>
          </a:prstGeom>
        </p:spPr>
        <p:txBody>
          <a:bodyPr lIns="0" tIns="0" rIns="0" bIns="0" rtlCol="0" anchor="t">
            <a:spAutoFit/>
          </a:bodyPr>
          <a:lstStyle/>
          <a:p>
            <a:pPr marL="0" lvl="0" indent="0" algn="l">
              <a:lnSpc>
                <a:spcPts val="4620"/>
              </a:lnSpc>
              <a:spcBef>
                <a:spcPct val="0"/>
              </a:spcBef>
            </a:pPr>
            <a:r>
              <a:rPr lang="en-US" sz="3300" b="1">
                <a:solidFill>
                  <a:srgbClr val="5C3224"/>
                </a:solidFill>
                <a:latin typeface="Nunito Bold" panose="00000800000000000000"/>
                <a:ea typeface="Nunito Bold" panose="00000800000000000000"/>
                <a:cs typeface="Nunito Bold" panose="00000800000000000000"/>
                <a:sym typeface="Nunito Bold" panose="00000800000000000000"/>
              </a:rPr>
              <a:t>Tỷ lệ mắc bện</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h tăng dần</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t</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heo BMI: Thiếu cân &lt; Bình thường</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&lt; Thừa cân &lt; Béo phì.</a:t>
            </a:r>
            <a:endPar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0" indent="0" algn="l">
              <a:lnSpc>
                <a:spcPts val="4620"/>
              </a:lnSpc>
              <a:spcBef>
                <a:spcPct val="0"/>
              </a:spcBef>
            </a:pP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Trong nhóm</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BMI</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bình thường, những </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người</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mắ</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 </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bệ</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nh c</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hủ yếu do</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yếu tố di truyền </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(dpf</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a</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o)</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h</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oặ</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 Glucose bất thường </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cao</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kh</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ô</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ng chỉ do cân n</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ặ</a:t>
            </a:r>
            <a:r>
              <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ng.</a:t>
            </a:r>
            <a:endParaRPr lang="en-US" sz="3300"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6688435">
            <a:off x="-3083320" y="-4812794"/>
            <a:ext cx="19838439" cy="16808568"/>
          </a:xfrm>
          <a:custGeom>
            <a:avLst/>
            <a:gdLst/>
            <a:ahLst/>
            <a:cxnLst/>
            <a:rect l="l" t="t" r="r" b="b"/>
            <a:pathLst>
              <a:path w="19838439" h="16808568">
                <a:moveTo>
                  <a:pt x="0" y="0"/>
                </a:moveTo>
                <a:lnTo>
                  <a:pt x="19838439" y="0"/>
                </a:lnTo>
                <a:lnTo>
                  <a:pt x="19838439" y="16808568"/>
                </a:lnTo>
                <a:lnTo>
                  <a:pt x="0" y="1680856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832044" y="7059762"/>
            <a:ext cx="2082878" cy="984633"/>
          </a:xfrm>
          <a:custGeom>
            <a:avLst/>
            <a:gdLst/>
            <a:ahLst/>
            <a:cxnLst/>
            <a:rect l="l" t="t" r="r" b="b"/>
            <a:pathLst>
              <a:path w="2082878" h="984633">
                <a:moveTo>
                  <a:pt x="0" y="0"/>
                </a:moveTo>
                <a:lnTo>
                  <a:pt x="2082878" y="0"/>
                </a:lnTo>
                <a:lnTo>
                  <a:pt x="2082878" y="984633"/>
                </a:lnTo>
                <a:lnTo>
                  <a:pt x="0" y="9846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98649" y="2015599"/>
            <a:ext cx="11549670" cy="4413250"/>
          </a:xfrm>
          <a:prstGeom prst="rect">
            <a:avLst/>
          </a:prstGeom>
        </p:spPr>
        <p:txBody>
          <a:bodyPr lIns="0" tIns="0" rIns="0" bIns="0" rtlCol="0" anchor="t">
            <a:spAutoFit/>
          </a:bodyPr>
          <a:lstStyle/>
          <a:p>
            <a:pPr algn="ctr">
              <a:lnSpc>
                <a:spcPts val="8750"/>
              </a:lnSpc>
            </a:pPr>
            <a:r>
              <a:rPr lang="en-US" sz="7000" b="1" spc="70">
                <a:solidFill>
                  <a:srgbClr val="FFC9B3"/>
                </a:solidFill>
                <a:latin typeface="Nunito Heavy"/>
                <a:ea typeface="Nunito Heavy"/>
                <a:cs typeface="Nunito Heavy"/>
                <a:sym typeface="Nunito Heavy"/>
              </a:rPr>
              <a:t>PHÂN TÍCH THEO NGƯỠNG ĐƯỜNG HUYẾT (GLUCOSE THRESHOLD ANALYSIS)</a:t>
            </a:r>
            <a:endParaRPr lang="en-US" sz="7000" b="1" spc="70">
              <a:solidFill>
                <a:srgbClr val="FFC9B3"/>
              </a:solidFill>
              <a:latin typeface="Nunito Heavy"/>
              <a:ea typeface="Nunito Heavy"/>
              <a:cs typeface="Nunito Heavy"/>
              <a:sym typeface="Nunito Heavy"/>
            </a:endParaRPr>
          </a:p>
        </p:txBody>
      </p:sp>
      <p:sp>
        <p:nvSpPr>
          <p:cNvPr id="5" name="Freeform 5"/>
          <p:cNvSpPr/>
          <p:nvPr/>
        </p:nvSpPr>
        <p:spPr>
          <a:xfrm>
            <a:off x="11031146" y="1873683"/>
            <a:ext cx="6228154" cy="9110331"/>
          </a:xfrm>
          <a:custGeom>
            <a:avLst/>
            <a:gdLst/>
            <a:ahLst/>
            <a:cxnLst/>
            <a:rect l="l" t="t" r="r" b="b"/>
            <a:pathLst>
              <a:path w="6228154" h="9110331">
                <a:moveTo>
                  <a:pt x="0" y="0"/>
                </a:moveTo>
                <a:lnTo>
                  <a:pt x="6228154" y="0"/>
                </a:lnTo>
                <a:lnTo>
                  <a:pt x="6228154" y="9110332"/>
                </a:lnTo>
                <a:lnTo>
                  <a:pt x="0" y="91103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3001739" y="2149817"/>
            <a:ext cx="13504927" cy="3505835"/>
          </a:xfrm>
          <a:prstGeom prst="rect">
            <a:avLst/>
          </a:prstGeom>
        </p:spPr>
        <p:txBody>
          <a:bodyPr lIns="0" tIns="0" rIns="0" bIns="0" rtlCol="0" anchor="t">
            <a:spAutoFit/>
          </a:bodyPr>
          <a:lstStyle/>
          <a:p>
            <a:pPr algn="ctr">
              <a:lnSpc>
                <a:spcPts val="9250"/>
              </a:lnSpc>
            </a:pPr>
            <a:r>
              <a:rPr lang="en-US" sz="7400" b="1" spc="73">
                <a:solidFill>
                  <a:srgbClr val="FFC9B3"/>
                </a:solidFill>
                <a:latin typeface="Nunito Heavy"/>
                <a:ea typeface="Nunito Heavy"/>
                <a:cs typeface="Nunito Heavy"/>
                <a:sym typeface="Nunito Heavy"/>
              </a:rPr>
              <a:t>PHÂN TÍCH THEO NGƯỠNG ĐƯỜNG HUYẾT (GLUCOSE THRESHOLD ANALYSIS)</a:t>
            </a:r>
            <a:endParaRPr lang="en-US" sz="7400" b="1" spc="73">
              <a:solidFill>
                <a:srgbClr val="FFC9B3"/>
              </a:solidFill>
              <a:latin typeface="Nunito Heavy"/>
              <a:ea typeface="Nunito Heavy"/>
              <a:cs typeface="Nunito Heavy"/>
              <a:sym typeface="Nunito Heavy"/>
            </a:endParaRPr>
          </a:p>
        </p:txBody>
      </p:sp>
      <p:sp>
        <p:nvSpPr>
          <p:cNvPr id="3" name="Freeform 3"/>
          <p:cNvSpPr/>
          <p:nvPr/>
        </p:nvSpPr>
        <p:spPr>
          <a:xfrm rot="6590698" flipH="1" flipV="1">
            <a:off x="-7476913" y="-9003195"/>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1"/>
            <a:stretch>
              <a:fillRect/>
            </a:stretch>
          </a:blipFill>
        </p:spPr>
      </p:sp>
      <p:sp>
        <p:nvSpPr>
          <p:cNvPr id="4" name="Freeform 4"/>
          <p:cNvSpPr/>
          <p:nvPr/>
        </p:nvSpPr>
        <p:spPr>
          <a:xfrm rot="6590698">
            <a:off x="11362094" y="6920893"/>
            <a:ext cx="15744553" cy="13339931"/>
          </a:xfrm>
          <a:custGeom>
            <a:avLst/>
            <a:gdLst/>
            <a:ahLst/>
            <a:cxnLst/>
            <a:rect l="l" t="t" r="r" b="b"/>
            <a:pathLst>
              <a:path w="15744553" h="13339931">
                <a:moveTo>
                  <a:pt x="0" y="0"/>
                </a:moveTo>
                <a:lnTo>
                  <a:pt x="15744553" y="0"/>
                </a:lnTo>
                <a:lnTo>
                  <a:pt x="15744553" y="13339930"/>
                </a:lnTo>
                <a:lnTo>
                  <a:pt x="0" y="13339930"/>
                </a:lnTo>
                <a:lnTo>
                  <a:pt x="0" y="0"/>
                </a:lnTo>
                <a:close/>
              </a:path>
            </a:pathLst>
          </a:custGeom>
          <a:blipFill>
            <a:blip r:embed="rId1"/>
            <a:stretch>
              <a:fillRect/>
            </a:stretch>
          </a:blipFill>
        </p:spPr>
      </p:sp>
      <p:sp>
        <p:nvSpPr>
          <p:cNvPr id="5" name="Freeform 5"/>
          <p:cNvSpPr/>
          <p:nvPr/>
        </p:nvSpPr>
        <p:spPr>
          <a:xfrm rot="6590698">
            <a:off x="11644025" y="7571544"/>
            <a:ext cx="15744553" cy="13339931"/>
          </a:xfrm>
          <a:custGeom>
            <a:avLst/>
            <a:gdLst/>
            <a:ahLst/>
            <a:cxnLst/>
            <a:rect l="l" t="t" r="r" b="b"/>
            <a:pathLst>
              <a:path w="15744553" h="13339931">
                <a:moveTo>
                  <a:pt x="0" y="0"/>
                </a:moveTo>
                <a:lnTo>
                  <a:pt x="15744553" y="0"/>
                </a:lnTo>
                <a:lnTo>
                  <a:pt x="15744553" y="13339931"/>
                </a:lnTo>
                <a:lnTo>
                  <a:pt x="0" y="13339931"/>
                </a:lnTo>
                <a:lnTo>
                  <a:pt x="0" y="0"/>
                </a:lnTo>
                <a:close/>
              </a:path>
            </a:pathLst>
          </a:custGeom>
          <a:blipFill>
            <a:blip r:embed="rId2"/>
            <a:stretch>
              <a:fillRect/>
            </a:stretch>
          </a:blipFill>
        </p:spPr>
      </p:sp>
      <p:sp>
        <p:nvSpPr>
          <p:cNvPr id="6" name="Freeform 6"/>
          <p:cNvSpPr/>
          <p:nvPr/>
        </p:nvSpPr>
        <p:spPr>
          <a:xfrm rot="6737149" flipH="1" flipV="1">
            <a:off x="-7687719" y="-9827318"/>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2"/>
            <a:stretch>
              <a:fillRect/>
            </a:stretch>
          </a:blipFill>
        </p:spPr>
      </p:sp>
      <p:sp>
        <p:nvSpPr>
          <p:cNvPr id="7" name="TextBox 7"/>
          <p:cNvSpPr txBox="1"/>
          <p:nvPr/>
        </p:nvSpPr>
        <p:spPr>
          <a:xfrm>
            <a:off x="1028700" y="6162171"/>
            <a:ext cx="14905153" cy="3800475"/>
          </a:xfrm>
          <a:prstGeom prst="rect">
            <a:avLst/>
          </a:prstGeom>
        </p:spPr>
        <p:txBody>
          <a:bodyPr lIns="0" tIns="0" rIns="0" bIns="0" rtlCol="0" anchor="t">
            <a:spAutoFit/>
          </a:bodyPr>
          <a:lstStyle/>
          <a:p>
            <a:pPr algn="l">
              <a:lnSpc>
                <a:spcPts val="3750"/>
              </a:lnSpc>
            </a:pPr>
            <a:r>
              <a:rPr lang="en-US" sz="3000" spc="30">
                <a:solidFill>
                  <a:srgbClr val="FCEDE9"/>
                </a:solidFill>
                <a:latin typeface="Nunito" panose="00000500000000000000"/>
                <a:ea typeface="Nunito" panose="00000500000000000000"/>
                <a:cs typeface="Nunito" panose="00000500000000000000"/>
                <a:sym typeface="Nunito" panose="00000500000000000000"/>
              </a:rPr>
              <a:t>CÂU HỎI PHÂN TÍCH:</a:t>
            </a:r>
            <a:endParaRPr lang="en-US" sz="3000" spc="30">
              <a:solidFill>
                <a:srgbClr val="FCEDE9"/>
              </a:solidFill>
              <a:latin typeface="Nunito" panose="00000500000000000000"/>
              <a:ea typeface="Nunito" panose="00000500000000000000"/>
              <a:cs typeface="Nunito" panose="00000500000000000000"/>
              <a:sym typeface="Nunito" panose="00000500000000000000"/>
            </a:endParaRPr>
          </a:p>
          <a:p>
            <a:pPr algn="l">
              <a:lnSpc>
                <a:spcPts val="3750"/>
              </a:lnSpc>
            </a:pPr>
            <a:r>
              <a:rPr lang="en-US" sz="3000" spc="30">
                <a:solidFill>
                  <a:srgbClr val="FCEDE9"/>
                </a:solidFill>
                <a:latin typeface="Nunito" panose="00000500000000000000"/>
                <a:ea typeface="Nunito" panose="00000500000000000000"/>
                <a:cs typeface="Nunito" panose="00000500000000000000"/>
                <a:sym typeface="Nunito" panose="00000500000000000000"/>
              </a:rPr>
              <a:t>- TRONG SỐ NHỮNG NGƯỜI ĐƯỢC MÔ HÌNH DỰ ĐOÁN LÀ MẮC BỆNH (OUTCOME=1), CÓ BAO NHIÊU % THỰC SỰ ĐÃ Ở NGƯỠNG ĐƯỜNG HUYẾT CHẨN ĐOÁN TIỂU ĐƯỜNG?</a:t>
            </a:r>
            <a:endParaRPr lang="en-US" sz="3000" spc="30">
              <a:solidFill>
                <a:srgbClr val="FCEDE9"/>
              </a:solidFill>
              <a:latin typeface="Nunito" panose="00000500000000000000"/>
              <a:ea typeface="Nunito" panose="00000500000000000000"/>
              <a:cs typeface="Nunito" panose="00000500000000000000"/>
              <a:sym typeface="Nunito" panose="00000500000000000000"/>
            </a:endParaRPr>
          </a:p>
          <a:p>
            <a:pPr algn="l">
              <a:lnSpc>
                <a:spcPts val="3750"/>
              </a:lnSpc>
            </a:pPr>
            <a:r>
              <a:rPr lang="en-US" sz="3000" spc="30">
                <a:solidFill>
                  <a:srgbClr val="FCEDE9"/>
                </a:solidFill>
                <a:latin typeface="Nunito" panose="00000500000000000000"/>
                <a:ea typeface="Nunito" panose="00000500000000000000"/>
                <a:cs typeface="Nunito" panose="00000500000000000000"/>
                <a:sym typeface="Nunito" panose="00000500000000000000"/>
              </a:rPr>
              <a:t>- CÓ TRƯỜNG HỢP NÀO GLUCOSE Ở MỨC "BÌNH THƯỜNG" HOẶC "TIỀN TIỂU ĐƯỜNG" NHƯNG VẪN ĐƯỢC CHẨN ĐOÁN MẮC BỆNH (CLASS=1) KHÔNG? NẾU CÓ, CÁC YẾU TỐ KHÁC (NHƯ INSULIN, AGE) CỦA HỌ THẾ NÀO?</a:t>
            </a:r>
            <a:endParaRPr lang="en-US" sz="3000" spc="30">
              <a:solidFill>
                <a:srgbClr val="FCEDE9"/>
              </a:solidFill>
              <a:latin typeface="Nunito" panose="00000500000000000000"/>
              <a:ea typeface="Nunito" panose="00000500000000000000"/>
              <a:cs typeface="Nunito" panose="00000500000000000000"/>
              <a:sym typeface="Nunito" panose="00000500000000000000"/>
            </a:endParaRPr>
          </a:p>
          <a:p>
            <a:pPr algn="l">
              <a:lnSpc>
                <a:spcPts val="3750"/>
              </a:lnSpc>
              <a:spcBef>
                <a:spcPct val="0"/>
              </a:spcBef>
            </a:p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graphicFrame>
        <p:nvGraphicFramePr>
          <p:cNvPr id="4" name="Object 4"/>
          <p:cNvGraphicFramePr/>
          <p:nvPr/>
        </p:nvGraphicFramePr>
        <p:xfrm>
          <a:off x="4842297" y="5143500"/>
          <a:ext cx="7543800" cy="1885950"/>
        </p:xfrm>
        <a:graphic>
          <a:graphicData uri="http://schemas.openxmlformats.org/presentationml/2006/ole"/>
        </a:graphic>
      </p:graphicFrame>
      <p:sp>
        <p:nvSpPr>
          <p:cNvPr id="5" name="TextBox 5"/>
          <p:cNvSpPr txBox="1"/>
          <p:nvPr/>
        </p:nvSpPr>
        <p:spPr>
          <a:xfrm>
            <a:off x="0" y="851720"/>
            <a:ext cx="12653496" cy="3157855"/>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PHÂN TÍCH THEO NGƯỠNG ĐƯỜNG HUYẾT (GLUCOSE THRESHOLD ANALYSIS)</a:t>
            </a:r>
            <a:endParaRPr lang="en-US" sz="6700" b="1" spc="66">
              <a:solidFill>
                <a:srgbClr val="2D799C"/>
              </a:solidFill>
              <a:latin typeface="Nunito Heavy"/>
              <a:ea typeface="Nunito Heavy"/>
              <a:cs typeface="Nunito Heavy"/>
              <a:sym typeface="Nunito Heavy"/>
            </a:endParaRPr>
          </a:p>
        </p:txBody>
      </p:sp>
      <p:sp>
        <p:nvSpPr>
          <p:cNvPr id="6" name="Freeform 6"/>
          <p:cNvSpPr/>
          <p:nvPr/>
        </p:nvSpPr>
        <p:spPr>
          <a:xfrm>
            <a:off x="-293006" y="5143500"/>
            <a:ext cx="3770709" cy="5457606"/>
          </a:xfrm>
          <a:custGeom>
            <a:avLst/>
            <a:gdLst/>
            <a:ahLst/>
            <a:cxnLst/>
            <a:rect l="l" t="t" r="r" b="b"/>
            <a:pathLst>
              <a:path w="3770709" h="5457606">
                <a:moveTo>
                  <a:pt x="0" y="0"/>
                </a:moveTo>
                <a:lnTo>
                  <a:pt x="3770710" y="0"/>
                </a:lnTo>
                <a:lnTo>
                  <a:pt x="3770710" y="5457606"/>
                </a:lnTo>
                <a:lnTo>
                  <a:pt x="0" y="5457606"/>
                </a:lnTo>
                <a:lnTo>
                  <a:pt x="0" y="0"/>
                </a:lnTo>
                <a:close/>
              </a:path>
            </a:pathLst>
          </a:custGeom>
          <a:blipFill>
            <a:blip r:embed="rId4"/>
            <a:stretch>
              <a:fillRect/>
            </a:stretch>
          </a:blipFill>
        </p:spPr>
      </p:sp>
      <p:sp>
        <p:nvSpPr>
          <p:cNvPr id="7" name="Freeform 7"/>
          <p:cNvSpPr/>
          <p:nvPr/>
        </p:nvSpPr>
        <p:spPr>
          <a:xfrm>
            <a:off x="15607191" y="613436"/>
            <a:ext cx="2847805" cy="8287263"/>
          </a:xfrm>
          <a:custGeom>
            <a:avLst/>
            <a:gdLst/>
            <a:ahLst/>
            <a:cxnLst/>
            <a:rect l="l" t="t" r="r" b="b"/>
            <a:pathLst>
              <a:path w="2847805" h="8287263">
                <a:moveTo>
                  <a:pt x="0" y="0"/>
                </a:moveTo>
                <a:lnTo>
                  <a:pt x="2847805" y="0"/>
                </a:lnTo>
                <a:lnTo>
                  <a:pt x="2847805" y="8287263"/>
                </a:lnTo>
                <a:lnTo>
                  <a:pt x="0" y="8287263"/>
                </a:lnTo>
                <a:lnTo>
                  <a:pt x="0" y="0"/>
                </a:lnTo>
                <a:close/>
              </a:path>
            </a:pathLst>
          </a:custGeom>
          <a:blipFill>
            <a:blip r:embed="rId5"/>
            <a:stretch>
              <a:fillRect/>
            </a:stretch>
          </a:blipFill>
        </p:spPr>
      </p:sp>
      <p:sp>
        <p:nvSpPr>
          <p:cNvPr id="8" name="TextBox 8"/>
          <p:cNvSpPr txBox="1"/>
          <p:nvPr/>
        </p:nvSpPr>
        <p:spPr>
          <a:xfrm>
            <a:off x="1592580" y="4261485"/>
            <a:ext cx="6026150" cy="538480"/>
          </a:xfrm>
          <a:prstGeom prst="rect">
            <a:avLst/>
          </a:prstGeom>
        </p:spPr>
        <p:txBody>
          <a:bodyPr wrap="square" lIns="0" tIns="0" rIns="0" bIns="0" rtlCol="0" anchor="t">
            <a:spAutoFit/>
          </a:bodyPr>
          <a:lstStyle/>
          <a:p>
            <a:pPr marL="0" lvl="1" indent="0" algn="l">
              <a:lnSpc>
                <a:spcPts val="4200"/>
              </a:lnSpc>
              <a:spcBef>
                <a:spcPct val="0"/>
              </a:spcBef>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Dữ liệu thống kê theo cột Glucose:</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p:txBody>
      </p:sp>
      <p:pic>
        <p:nvPicPr>
          <p:cNvPr id="11" name="Picture 10"/>
          <p:cNvPicPr>
            <a:picLocks noChangeAspect="1"/>
          </p:cNvPicPr>
          <p:nvPr/>
        </p:nvPicPr>
        <p:blipFill>
          <a:blip r:embed="rId6"/>
          <a:stretch>
            <a:fillRect/>
          </a:stretch>
        </p:blipFill>
        <p:spPr>
          <a:xfrm>
            <a:off x="3919855" y="4943475"/>
            <a:ext cx="11245215" cy="395732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792603" y="3838936"/>
            <a:ext cx="9186279" cy="5752907"/>
          </a:xfrm>
          <a:custGeom>
            <a:avLst/>
            <a:gdLst/>
            <a:ahLst/>
            <a:cxnLst/>
            <a:rect l="l" t="t" r="r" b="b"/>
            <a:pathLst>
              <a:path w="9186279" h="5752907">
                <a:moveTo>
                  <a:pt x="0" y="0"/>
                </a:moveTo>
                <a:lnTo>
                  <a:pt x="9186279" y="0"/>
                </a:lnTo>
                <a:lnTo>
                  <a:pt x="9186279" y="5752907"/>
                </a:lnTo>
                <a:lnTo>
                  <a:pt x="0" y="5752907"/>
                </a:lnTo>
                <a:lnTo>
                  <a:pt x="0" y="0"/>
                </a:lnTo>
                <a:close/>
              </a:path>
            </a:pathLst>
          </a:custGeom>
          <a:blipFill>
            <a:blip r:embed="rId3"/>
            <a:stretch>
              <a:fillRect/>
            </a:stretch>
          </a:blipFill>
        </p:spPr>
      </p:sp>
      <p:sp>
        <p:nvSpPr>
          <p:cNvPr id="5" name="TextBox 5"/>
          <p:cNvSpPr txBox="1"/>
          <p:nvPr/>
        </p:nvSpPr>
        <p:spPr>
          <a:xfrm>
            <a:off x="-268148" y="632327"/>
            <a:ext cx="12653496" cy="3016885"/>
          </a:xfrm>
          <a:prstGeom prst="rect">
            <a:avLst/>
          </a:prstGeom>
        </p:spPr>
        <p:txBody>
          <a:bodyPr lIns="0" tIns="0" rIns="0" bIns="0" rtlCol="0" anchor="t">
            <a:spAutoFit/>
          </a:bodyPr>
          <a:lstStyle/>
          <a:p>
            <a:pPr algn="ctr">
              <a:lnSpc>
                <a:spcPts val="8000"/>
              </a:lnSpc>
            </a:pPr>
            <a:r>
              <a:rPr lang="en-US" sz="6400" b="1" spc="63">
                <a:solidFill>
                  <a:srgbClr val="2D799C"/>
                </a:solidFill>
                <a:latin typeface="Nunito Heavy"/>
                <a:ea typeface="Nunito Heavy"/>
                <a:cs typeface="Nunito Heavy"/>
                <a:sym typeface="Nunito Heavy"/>
              </a:rPr>
              <a:t>PHÂN TÍCH THEO NGƯỠNG ĐƯỜNG HUYẾT (GLUCOSE THRESHOLD ANALYSIS)</a:t>
            </a:r>
            <a:endParaRPr lang="en-US" sz="6400" b="1" spc="63">
              <a:solidFill>
                <a:srgbClr val="2D799C"/>
              </a:solidFill>
              <a:latin typeface="Nunito Heavy"/>
              <a:ea typeface="Nunito Heavy"/>
              <a:cs typeface="Nunito Heavy"/>
              <a:sym typeface="Nunito Heavy"/>
            </a:endParaRPr>
          </a:p>
        </p:txBody>
      </p:sp>
      <p:sp>
        <p:nvSpPr>
          <p:cNvPr id="6" name="TextBox 6"/>
          <p:cNvSpPr txBox="1"/>
          <p:nvPr/>
        </p:nvSpPr>
        <p:spPr>
          <a:xfrm>
            <a:off x="10399920" y="4783403"/>
            <a:ext cx="7787329" cy="3638550"/>
          </a:xfrm>
          <a:prstGeom prst="rect">
            <a:avLst/>
          </a:prstGeom>
        </p:spPr>
        <p:txBody>
          <a:bodyPr lIns="0" tIns="0" rIns="0" bIns="0" rtlCol="0" anchor="t">
            <a:spAutoFit/>
          </a:bodyPr>
          <a:lstStyle/>
          <a:p>
            <a:pPr marL="0" lvl="1" indent="0" algn="l">
              <a:lnSpc>
                <a:spcPts val="4200"/>
              </a:lnSpc>
              <a:spcBef>
                <a:spcPct val="0"/>
              </a:spcBef>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Từ biểu đồ trên ta có thể thấy:</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200"/>
              </a:lnSpc>
              <a:spcBef>
                <a:spcPct val="0"/>
              </a:spcBef>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 Những nhóm người có nồng độ đường huyết trong máu cao(140-199) thì có nguy cơ mắc bệnh tiểu đường cao.</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200"/>
              </a:lnSpc>
              <a:spcBef>
                <a:spcPct val="0"/>
              </a:spcBef>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 Ngược lại những người có nồng độ đường huyết trong máu ở mức bình thường thì tỉ lệ mắc bệnh ít hơn.</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p:txBody>
      </p:sp>
      <p:sp>
        <p:nvSpPr>
          <p:cNvPr id="7" name="TextBox 7"/>
          <p:cNvSpPr txBox="1"/>
          <p:nvPr/>
        </p:nvSpPr>
        <p:spPr>
          <a:xfrm>
            <a:off x="731520" y="9534525"/>
            <a:ext cx="9472295" cy="538480"/>
          </a:xfrm>
          <a:prstGeom prst="rect">
            <a:avLst/>
          </a:prstGeom>
        </p:spPr>
        <p:txBody>
          <a:bodyPr wrap="square" lIns="0" tIns="0" rIns="0" bIns="0" rtlCol="0" anchor="t">
            <a:spAutoFit/>
          </a:bodyPr>
          <a:lstStyle/>
          <a:p>
            <a:pPr marL="0" lvl="0" indent="0" algn="l">
              <a:lnSpc>
                <a:spcPts val="4200"/>
              </a:lnSpc>
              <a:spcBef>
                <a:spcPct val="0"/>
              </a:spcBef>
            </a:pP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Tỷ lệ mắc bệnh tiểu đường theo ngưỡng đường huyết</a:t>
            </a:r>
            <a:endPar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1028700" y="5347711"/>
            <a:ext cx="11301259" cy="4562883"/>
          </a:xfrm>
          <a:custGeom>
            <a:avLst/>
            <a:gdLst/>
            <a:ahLst/>
            <a:cxnLst/>
            <a:rect l="l" t="t" r="r" b="b"/>
            <a:pathLst>
              <a:path w="11301259" h="4562883">
                <a:moveTo>
                  <a:pt x="0" y="0"/>
                </a:moveTo>
                <a:lnTo>
                  <a:pt x="11301259" y="0"/>
                </a:lnTo>
                <a:lnTo>
                  <a:pt x="11301259" y="4562884"/>
                </a:lnTo>
                <a:lnTo>
                  <a:pt x="0" y="4562884"/>
                </a:lnTo>
                <a:lnTo>
                  <a:pt x="0" y="0"/>
                </a:lnTo>
                <a:close/>
              </a:path>
            </a:pathLst>
          </a:custGeom>
          <a:blipFill>
            <a:blip r:embed="rId3"/>
            <a:stretch>
              <a:fillRect/>
            </a:stretch>
          </a:blipFill>
        </p:spPr>
      </p:sp>
      <p:sp>
        <p:nvSpPr>
          <p:cNvPr id="5" name="TextBox 5"/>
          <p:cNvSpPr txBox="1"/>
          <p:nvPr/>
        </p:nvSpPr>
        <p:spPr>
          <a:xfrm>
            <a:off x="0" y="656704"/>
            <a:ext cx="12653496" cy="3016885"/>
          </a:xfrm>
          <a:prstGeom prst="rect">
            <a:avLst/>
          </a:prstGeom>
        </p:spPr>
        <p:txBody>
          <a:bodyPr lIns="0" tIns="0" rIns="0" bIns="0" rtlCol="0" anchor="t">
            <a:spAutoFit/>
          </a:bodyPr>
          <a:lstStyle/>
          <a:p>
            <a:pPr algn="ctr">
              <a:lnSpc>
                <a:spcPts val="8000"/>
              </a:lnSpc>
            </a:pPr>
            <a:r>
              <a:rPr lang="en-US" sz="6400" b="1" spc="63">
                <a:solidFill>
                  <a:srgbClr val="2D799C"/>
                </a:solidFill>
                <a:latin typeface="Nunito Heavy"/>
                <a:ea typeface="Nunito Heavy"/>
                <a:cs typeface="Nunito Heavy"/>
                <a:sym typeface="Nunito Heavy"/>
              </a:rPr>
              <a:t>PHÂN TÍCH THEO NGƯỠNG ĐƯỜNG HUYẾT (GLUCOSE THRESHOLD ANALYSIS)</a:t>
            </a:r>
            <a:endParaRPr lang="en-US" sz="6400" b="1" spc="63">
              <a:solidFill>
                <a:srgbClr val="2D799C"/>
              </a:solidFill>
              <a:latin typeface="Nunito Heavy"/>
              <a:ea typeface="Nunito Heavy"/>
              <a:cs typeface="Nunito Heavy"/>
              <a:sym typeface="Nunito Heavy"/>
            </a:endParaRPr>
          </a:p>
        </p:txBody>
      </p:sp>
      <p:sp>
        <p:nvSpPr>
          <p:cNvPr id="6" name="TextBox 6"/>
          <p:cNvSpPr txBox="1"/>
          <p:nvPr/>
        </p:nvSpPr>
        <p:spPr>
          <a:xfrm>
            <a:off x="1028700" y="3976111"/>
            <a:ext cx="12898232" cy="1019175"/>
          </a:xfrm>
          <a:prstGeom prst="rect">
            <a:avLst/>
          </a:prstGeom>
        </p:spPr>
        <p:txBody>
          <a:bodyPr lIns="0" tIns="0" rIns="0" bIns="0" rtlCol="0" anchor="t">
            <a:spAutoFit/>
          </a:bodyPr>
          <a:lstStyle/>
          <a:p>
            <a:pPr marL="0" lvl="1" indent="0" algn="l">
              <a:lnSpc>
                <a:spcPts val="4200"/>
              </a:lnSpc>
              <a:spcBef>
                <a:spcPct val="0"/>
              </a:spcBef>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Những người có nồng độ Glucose trong máu thấp mà vẫn bị thì thường liên quan đến các yếu tố age , BMI,</a:t>
            </a: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 pdf, pregnancies. </a:t>
            </a: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Dưới đây là bả</a:t>
            </a: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ng thống kê:</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3205223" y="3957320"/>
            <a:ext cx="11877554" cy="2334260"/>
          </a:xfrm>
          <a:prstGeom prst="rect">
            <a:avLst/>
          </a:prstGeom>
        </p:spPr>
        <p:txBody>
          <a:bodyPr lIns="0" tIns="0" rIns="0" bIns="0" rtlCol="0" anchor="t">
            <a:spAutoFit/>
          </a:bodyPr>
          <a:lstStyle/>
          <a:p>
            <a:pPr algn="ctr">
              <a:lnSpc>
                <a:spcPts val="9250"/>
              </a:lnSpc>
            </a:pPr>
            <a:r>
              <a:rPr lang="en-US" sz="7400" b="1" spc="73">
                <a:solidFill>
                  <a:srgbClr val="FFC9B3"/>
                </a:solidFill>
                <a:latin typeface="Nunito Heavy"/>
                <a:ea typeface="Nunito Heavy"/>
                <a:cs typeface="Nunito Heavy"/>
                <a:sym typeface="Nunito Heavy"/>
              </a:rPr>
              <a:t>TÓM TẮT DỮ LIỆU (DATA SUMMARY)</a:t>
            </a:r>
            <a:endParaRPr lang="en-US" sz="7400" b="1" spc="73">
              <a:solidFill>
                <a:srgbClr val="FFC9B3"/>
              </a:solidFill>
              <a:latin typeface="Nunito Heavy"/>
              <a:ea typeface="Nunito Heavy"/>
              <a:cs typeface="Nunito Heavy"/>
              <a:sym typeface="Nunito Heavy"/>
            </a:endParaRPr>
          </a:p>
        </p:txBody>
      </p:sp>
      <p:sp>
        <p:nvSpPr>
          <p:cNvPr id="3" name="Freeform 3"/>
          <p:cNvSpPr/>
          <p:nvPr/>
        </p:nvSpPr>
        <p:spPr>
          <a:xfrm rot="6590698" flipH="1" flipV="1">
            <a:off x="-7476913" y="-9003195"/>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rot="6590698">
            <a:off x="10415723" y="5513470"/>
            <a:ext cx="15744553" cy="13339931"/>
          </a:xfrm>
          <a:custGeom>
            <a:avLst/>
            <a:gdLst/>
            <a:ahLst/>
            <a:cxnLst/>
            <a:rect l="l" t="t" r="r" b="b"/>
            <a:pathLst>
              <a:path w="15744553" h="13339931">
                <a:moveTo>
                  <a:pt x="0" y="0"/>
                </a:moveTo>
                <a:lnTo>
                  <a:pt x="15744554" y="0"/>
                </a:lnTo>
                <a:lnTo>
                  <a:pt x="15744554" y="13339931"/>
                </a:lnTo>
                <a:lnTo>
                  <a:pt x="0" y="1333993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rot="6590698">
            <a:off x="10697654" y="6164122"/>
            <a:ext cx="15744553" cy="13339931"/>
          </a:xfrm>
          <a:custGeom>
            <a:avLst/>
            <a:gdLst/>
            <a:ahLst/>
            <a:cxnLst/>
            <a:rect l="l" t="t" r="r" b="b"/>
            <a:pathLst>
              <a:path w="15744553" h="13339931">
                <a:moveTo>
                  <a:pt x="0" y="0"/>
                </a:moveTo>
                <a:lnTo>
                  <a:pt x="15744554" y="0"/>
                </a:lnTo>
                <a:lnTo>
                  <a:pt x="15744554" y="13339931"/>
                </a:lnTo>
                <a:lnTo>
                  <a:pt x="0" y="1333993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6737149" flipH="1" flipV="1">
            <a:off x="-7687719" y="-9827318"/>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3">
              <a:extLst>
                <a:ext uri="{96DAC541-7B7A-43D3-8B79-37D633B846F1}">
                  <asvg:svgBlip xmlns:asvg="http://schemas.microsoft.com/office/drawing/2016/SVG/main" r:embed="rId4"/>
                </a:ext>
              </a:extLst>
            </a:blip>
            <a:stretch>
              <a:fillRect/>
            </a:stretch>
          </a:blipFill>
        </p:spPr>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6688435">
            <a:off x="-3083320" y="-4812794"/>
            <a:ext cx="19838439" cy="16808568"/>
          </a:xfrm>
          <a:custGeom>
            <a:avLst/>
            <a:gdLst/>
            <a:ahLst/>
            <a:cxnLst/>
            <a:rect l="l" t="t" r="r" b="b"/>
            <a:pathLst>
              <a:path w="19838439" h="16808568">
                <a:moveTo>
                  <a:pt x="0" y="0"/>
                </a:moveTo>
                <a:lnTo>
                  <a:pt x="19838439" y="0"/>
                </a:lnTo>
                <a:lnTo>
                  <a:pt x="19838439" y="16808568"/>
                </a:lnTo>
                <a:lnTo>
                  <a:pt x="0" y="1680856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832044" y="5936532"/>
            <a:ext cx="2082878" cy="984633"/>
          </a:xfrm>
          <a:custGeom>
            <a:avLst/>
            <a:gdLst/>
            <a:ahLst/>
            <a:cxnLst/>
            <a:rect l="l" t="t" r="r" b="b"/>
            <a:pathLst>
              <a:path w="2082878" h="984633">
                <a:moveTo>
                  <a:pt x="0" y="0"/>
                </a:moveTo>
                <a:lnTo>
                  <a:pt x="2082878" y="0"/>
                </a:lnTo>
                <a:lnTo>
                  <a:pt x="2082878" y="984633"/>
                </a:lnTo>
                <a:lnTo>
                  <a:pt x="0" y="9846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98649" y="1918265"/>
            <a:ext cx="11549670" cy="3308350"/>
          </a:xfrm>
          <a:prstGeom prst="rect">
            <a:avLst/>
          </a:prstGeom>
        </p:spPr>
        <p:txBody>
          <a:bodyPr lIns="0" tIns="0" rIns="0" bIns="0" rtlCol="0" anchor="t">
            <a:spAutoFit/>
          </a:bodyPr>
          <a:lstStyle/>
          <a:p>
            <a:pPr algn="ctr">
              <a:lnSpc>
                <a:spcPts val="8750"/>
              </a:lnSpc>
            </a:pPr>
            <a:r>
              <a:rPr lang="en-US" sz="7000" b="1" spc="70">
                <a:solidFill>
                  <a:srgbClr val="FFC9B3"/>
                </a:solidFill>
                <a:latin typeface="Nunito Heavy"/>
                <a:ea typeface="Nunito Heavy"/>
                <a:cs typeface="Nunito Heavy"/>
                <a:sym typeface="Nunito Heavy"/>
              </a:rPr>
              <a:t>PHÂN TÍCH THEO TIỀN SỬ GIA ĐÌNH (PEDIGREE FUNCTION ANALYSIS)</a:t>
            </a:r>
            <a:endParaRPr lang="en-US" sz="7000" b="1" spc="70">
              <a:solidFill>
                <a:srgbClr val="FFC9B3"/>
              </a:solidFill>
              <a:latin typeface="Nunito Heavy"/>
              <a:ea typeface="Nunito Heavy"/>
              <a:cs typeface="Nunito Heavy"/>
              <a:sym typeface="Nunito Heavy"/>
            </a:endParaRPr>
          </a:p>
        </p:txBody>
      </p:sp>
      <p:sp>
        <p:nvSpPr>
          <p:cNvPr id="5" name="Freeform 5"/>
          <p:cNvSpPr/>
          <p:nvPr/>
        </p:nvSpPr>
        <p:spPr>
          <a:xfrm>
            <a:off x="11031146" y="1873683"/>
            <a:ext cx="6228154" cy="9110331"/>
          </a:xfrm>
          <a:custGeom>
            <a:avLst/>
            <a:gdLst/>
            <a:ahLst/>
            <a:cxnLst/>
            <a:rect l="l" t="t" r="r" b="b"/>
            <a:pathLst>
              <a:path w="6228154" h="9110331">
                <a:moveTo>
                  <a:pt x="0" y="0"/>
                </a:moveTo>
                <a:lnTo>
                  <a:pt x="6228154" y="0"/>
                </a:lnTo>
                <a:lnTo>
                  <a:pt x="6228154" y="9110332"/>
                </a:lnTo>
                <a:lnTo>
                  <a:pt x="0" y="91103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2212901" y="2149817"/>
            <a:ext cx="14257561" cy="3505835"/>
          </a:xfrm>
          <a:prstGeom prst="rect">
            <a:avLst/>
          </a:prstGeom>
        </p:spPr>
        <p:txBody>
          <a:bodyPr lIns="0" tIns="0" rIns="0" bIns="0" rtlCol="0" anchor="t">
            <a:spAutoFit/>
          </a:bodyPr>
          <a:lstStyle/>
          <a:p>
            <a:pPr algn="ctr">
              <a:lnSpc>
                <a:spcPts val="9250"/>
              </a:lnSpc>
            </a:pPr>
            <a:r>
              <a:rPr lang="en-US" sz="7400" b="1" spc="73">
                <a:solidFill>
                  <a:srgbClr val="FFC9B3"/>
                </a:solidFill>
                <a:latin typeface="Nunito Heavy"/>
                <a:ea typeface="Nunito Heavy"/>
                <a:cs typeface="Nunito Heavy"/>
                <a:sym typeface="Nunito Heavy"/>
              </a:rPr>
              <a:t>PHÂN TÍCH THEO TIỀN SỬ GIA ĐÌNH (PEDIGREE FUNCTION ANALYSIS)</a:t>
            </a:r>
            <a:endParaRPr lang="en-US" sz="7400" b="1" spc="73">
              <a:solidFill>
                <a:srgbClr val="FFC9B3"/>
              </a:solidFill>
              <a:latin typeface="Nunito Heavy"/>
              <a:ea typeface="Nunito Heavy"/>
              <a:cs typeface="Nunito Heavy"/>
              <a:sym typeface="Nunito Heavy"/>
            </a:endParaRPr>
          </a:p>
        </p:txBody>
      </p:sp>
      <p:sp>
        <p:nvSpPr>
          <p:cNvPr id="3" name="Freeform 3"/>
          <p:cNvSpPr/>
          <p:nvPr/>
        </p:nvSpPr>
        <p:spPr>
          <a:xfrm rot="6590698" flipH="1" flipV="1">
            <a:off x="-7476913" y="-9003195"/>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1"/>
            <a:stretch>
              <a:fillRect/>
            </a:stretch>
          </a:blipFill>
        </p:spPr>
      </p:sp>
      <p:sp>
        <p:nvSpPr>
          <p:cNvPr id="4" name="Freeform 4"/>
          <p:cNvSpPr/>
          <p:nvPr/>
        </p:nvSpPr>
        <p:spPr>
          <a:xfrm rot="6590698">
            <a:off x="11362094" y="6920893"/>
            <a:ext cx="15744553" cy="13339931"/>
          </a:xfrm>
          <a:custGeom>
            <a:avLst/>
            <a:gdLst/>
            <a:ahLst/>
            <a:cxnLst/>
            <a:rect l="l" t="t" r="r" b="b"/>
            <a:pathLst>
              <a:path w="15744553" h="13339931">
                <a:moveTo>
                  <a:pt x="0" y="0"/>
                </a:moveTo>
                <a:lnTo>
                  <a:pt x="15744553" y="0"/>
                </a:lnTo>
                <a:lnTo>
                  <a:pt x="15744553" y="13339930"/>
                </a:lnTo>
                <a:lnTo>
                  <a:pt x="0" y="13339930"/>
                </a:lnTo>
                <a:lnTo>
                  <a:pt x="0" y="0"/>
                </a:lnTo>
                <a:close/>
              </a:path>
            </a:pathLst>
          </a:custGeom>
          <a:blipFill>
            <a:blip r:embed="rId1"/>
            <a:stretch>
              <a:fillRect/>
            </a:stretch>
          </a:blipFill>
        </p:spPr>
      </p:sp>
      <p:sp>
        <p:nvSpPr>
          <p:cNvPr id="5" name="Freeform 5"/>
          <p:cNvSpPr/>
          <p:nvPr/>
        </p:nvSpPr>
        <p:spPr>
          <a:xfrm rot="6590698">
            <a:off x="11644025" y="7571544"/>
            <a:ext cx="15744553" cy="13339931"/>
          </a:xfrm>
          <a:custGeom>
            <a:avLst/>
            <a:gdLst/>
            <a:ahLst/>
            <a:cxnLst/>
            <a:rect l="l" t="t" r="r" b="b"/>
            <a:pathLst>
              <a:path w="15744553" h="13339931">
                <a:moveTo>
                  <a:pt x="0" y="0"/>
                </a:moveTo>
                <a:lnTo>
                  <a:pt x="15744553" y="0"/>
                </a:lnTo>
                <a:lnTo>
                  <a:pt x="15744553" y="13339931"/>
                </a:lnTo>
                <a:lnTo>
                  <a:pt x="0" y="13339931"/>
                </a:lnTo>
                <a:lnTo>
                  <a:pt x="0" y="0"/>
                </a:lnTo>
                <a:close/>
              </a:path>
            </a:pathLst>
          </a:custGeom>
          <a:blipFill>
            <a:blip r:embed="rId2"/>
            <a:stretch>
              <a:fillRect/>
            </a:stretch>
          </a:blipFill>
        </p:spPr>
      </p:sp>
      <p:sp>
        <p:nvSpPr>
          <p:cNvPr id="6" name="Freeform 6"/>
          <p:cNvSpPr/>
          <p:nvPr/>
        </p:nvSpPr>
        <p:spPr>
          <a:xfrm rot="6737149" flipH="1" flipV="1">
            <a:off x="-7687719" y="-9827318"/>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2"/>
            <a:stretch>
              <a:fillRect/>
            </a:stretch>
          </a:blipFill>
        </p:spPr>
      </p:sp>
      <p:sp>
        <p:nvSpPr>
          <p:cNvPr id="7" name="TextBox 7"/>
          <p:cNvSpPr txBox="1"/>
          <p:nvPr/>
        </p:nvSpPr>
        <p:spPr>
          <a:xfrm>
            <a:off x="1028700" y="6646800"/>
            <a:ext cx="16562795" cy="2371725"/>
          </a:xfrm>
          <a:prstGeom prst="rect">
            <a:avLst/>
          </a:prstGeom>
        </p:spPr>
        <p:txBody>
          <a:bodyPr lIns="0" tIns="0" rIns="0" bIns="0" rtlCol="0" anchor="t">
            <a:spAutoFit/>
          </a:bodyPr>
          <a:lstStyle/>
          <a:p>
            <a:pPr algn="l">
              <a:lnSpc>
                <a:spcPts val="3750"/>
              </a:lnSpc>
            </a:pPr>
            <a:r>
              <a:rPr lang="en-US" sz="3000" b="1" spc="30">
                <a:solidFill>
                  <a:srgbClr val="FCEDE9"/>
                </a:solidFill>
                <a:latin typeface="Nunito Bold" panose="00000800000000000000"/>
                <a:ea typeface="Nunito Bold" panose="00000800000000000000"/>
                <a:cs typeface="Nunito Bold" panose="00000800000000000000"/>
                <a:sym typeface="Nunito Bold" panose="00000800000000000000"/>
              </a:rPr>
              <a:t>CÂU HỎI PHÂN TÍCH:</a:t>
            </a:r>
            <a:endParaRPr lang="en-US" sz="3000" b="1" spc="30">
              <a:solidFill>
                <a:srgbClr val="FCEDE9"/>
              </a:solidFill>
              <a:latin typeface="Nunito Bold" panose="00000800000000000000"/>
              <a:ea typeface="Nunito Bold" panose="00000800000000000000"/>
              <a:cs typeface="Nunito Bold" panose="00000800000000000000"/>
              <a:sym typeface="Nunito Bold" panose="00000800000000000000"/>
            </a:endParaRPr>
          </a:p>
          <a:p>
            <a:pPr algn="l">
              <a:lnSpc>
                <a:spcPts val="3750"/>
              </a:lnSpc>
            </a:pPr>
            <a:r>
              <a:rPr lang="en-US" sz="3000" spc="30">
                <a:solidFill>
                  <a:srgbClr val="FCEDE9"/>
                </a:solidFill>
                <a:latin typeface="Nunito" panose="00000500000000000000"/>
                <a:ea typeface="Nunito" panose="00000500000000000000"/>
                <a:cs typeface="Nunito" panose="00000500000000000000"/>
                <a:sym typeface="Nunito" panose="00000500000000000000"/>
              </a:rPr>
              <a:t>- VỚI NHỮNG NGƯỜI CÓ CÙNG MỨC BMI HOẶC TUỔI TÁC, NHÓM CÓ TIỀN SỬ GIA ĐÌNH (PEDIGREE) NẶNG HƠN CÓ TỶ LỆ MẮC BỆNH CAO HƠN KHÔNG?</a:t>
            </a:r>
            <a:endParaRPr lang="en-US" sz="3000" spc="30">
              <a:solidFill>
                <a:srgbClr val="FCEDE9"/>
              </a:solidFill>
              <a:latin typeface="Nunito" panose="00000500000000000000"/>
              <a:ea typeface="Nunito" panose="00000500000000000000"/>
              <a:cs typeface="Nunito" panose="00000500000000000000"/>
              <a:sym typeface="Nunito" panose="00000500000000000000"/>
            </a:endParaRPr>
          </a:p>
          <a:p>
            <a:pPr algn="l">
              <a:lnSpc>
                <a:spcPts val="3750"/>
              </a:lnSpc>
              <a:spcBef>
                <a:spcPct val="0"/>
              </a:spcBef>
            </a:pPr>
            <a:r>
              <a:rPr lang="en-US" sz="3000" spc="30">
                <a:solidFill>
                  <a:srgbClr val="FCEDE9"/>
                </a:solidFill>
                <a:latin typeface="Nunito" panose="00000500000000000000"/>
                <a:ea typeface="Nunito" panose="00000500000000000000"/>
                <a:cs typeface="Nunito" panose="00000500000000000000"/>
                <a:sym typeface="Nunito" panose="00000500000000000000"/>
              </a:rPr>
              <a:t>- YẾU TỐ DI TRUYỀN CÓ MẠNH ĐẾN MỨC "LẤN ÁT" CÁC YẾU TỐ NGUY CƠ KHÁC KHÔNG? (VÍ DỤ: MỘT NGƯỜI TRẺ, GẦY NHƯNG CÓ PEDIGREE RẤT CAO THÌ NGUY CƠ THẾ NÀO?).</a:t>
            </a:r>
            <a:endParaRPr lang="en-US" sz="3000" spc="30">
              <a:solidFill>
                <a:srgbClr val="FCEDE9"/>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293006" y="5143500"/>
            <a:ext cx="3770709" cy="5457606"/>
          </a:xfrm>
          <a:custGeom>
            <a:avLst/>
            <a:gdLst/>
            <a:ahLst/>
            <a:cxnLst/>
            <a:rect l="l" t="t" r="r" b="b"/>
            <a:pathLst>
              <a:path w="3770709" h="5457606">
                <a:moveTo>
                  <a:pt x="0" y="0"/>
                </a:moveTo>
                <a:lnTo>
                  <a:pt x="3770710" y="0"/>
                </a:lnTo>
                <a:lnTo>
                  <a:pt x="3770710" y="5457606"/>
                </a:lnTo>
                <a:lnTo>
                  <a:pt x="0" y="5457606"/>
                </a:lnTo>
                <a:lnTo>
                  <a:pt x="0" y="0"/>
                </a:lnTo>
                <a:close/>
              </a:path>
            </a:pathLst>
          </a:custGeom>
          <a:blipFill>
            <a:blip r:embed="rId3"/>
            <a:stretch>
              <a:fillRect/>
            </a:stretch>
          </a:blipFill>
        </p:spPr>
      </p:sp>
      <p:sp>
        <p:nvSpPr>
          <p:cNvPr id="5" name="Freeform 5"/>
          <p:cNvSpPr/>
          <p:nvPr/>
        </p:nvSpPr>
        <p:spPr>
          <a:xfrm>
            <a:off x="15607191" y="613436"/>
            <a:ext cx="2847805" cy="8287263"/>
          </a:xfrm>
          <a:custGeom>
            <a:avLst/>
            <a:gdLst/>
            <a:ahLst/>
            <a:cxnLst/>
            <a:rect l="l" t="t" r="r" b="b"/>
            <a:pathLst>
              <a:path w="2847805" h="8287263">
                <a:moveTo>
                  <a:pt x="0" y="0"/>
                </a:moveTo>
                <a:lnTo>
                  <a:pt x="2847805" y="0"/>
                </a:lnTo>
                <a:lnTo>
                  <a:pt x="2847805" y="8287263"/>
                </a:lnTo>
                <a:lnTo>
                  <a:pt x="0" y="8287263"/>
                </a:lnTo>
                <a:lnTo>
                  <a:pt x="0" y="0"/>
                </a:lnTo>
                <a:close/>
              </a:path>
            </a:pathLst>
          </a:custGeom>
          <a:blipFill>
            <a:blip r:embed="rId4"/>
            <a:stretch>
              <a:fillRect/>
            </a:stretch>
          </a:blipFill>
        </p:spPr>
      </p:sp>
      <p:graphicFrame>
        <p:nvGraphicFramePr>
          <p:cNvPr id="6" name="Object 6"/>
          <p:cNvGraphicFramePr/>
          <p:nvPr/>
        </p:nvGraphicFramePr>
        <p:xfrm>
          <a:off x="4531090" y="5342117"/>
          <a:ext cx="7543800" cy="2514600"/>
        </p:xfrm>
        <a:graphic>
          <a:graphicData uri="http://schemas.openxmlformats.org/presentationml/2006/ole"/>
        </a:graphic>
      </p:graphicFrame>
      <p:sp>
        <p:nvSpPr>
          <p:cNvPr id="7" name="TextBox 7"/>
          <p:cNvSpPr txBox="1"/>
          <p:nvPr/>
        </p:nvSpPr>
        <p:spPr>
          <a:xfrm>
            <a:off x="-293006" y="584861"/>
            <a:ext cx="12555988" cy="3016885"/>
          </a:xfrm>
          <a:prstGeom prst="rect">
            <a:avLst/>
          </a:prstGeom>
        </p:spPr>
        <p:txBody>
          <a:bodyPr lIns="0" tIns="0" rIns="0" bIns="0" rtlCol="0" anchor="t">
            <a:spAutoFit/>
          </a:bodyPr>
          <a:lstStyle/>
          <a:p>
            <a:pPr algn="ctr">
              <a:lnSpc>
                <a:spcPts val="8000"/>
              </a:lnSpc>
            </a:pPr>
            <a:r>
              <a:rPr lang="en-US" sz="6400" b="1" spc="63">
                <a:solidFill>
                  <a:srgbClr val="2D799C"/>
                </a:solidFill>
                <a:latin typeface="Nunito Heavy"/>
                <a:ea typeface="Nunito Heavy"/>
                <a:cs typeface="Nunito Heavy"/>
                <a:sym typeface="Nunito Heavy"/>
              </a:rPr>
              <a:t>PHÂN TÍCH THEO TIỀN SỬ GIA ĐÌNH (PEDIGREE FUNCTION ANALYSIS)</a:t>
            </a:r>
            <a:endParaRPr lang="en-US" sz="6400" b="1" spc="63">
              <a:solidFill>
                <a:srgbClr val="2D799C"/>
              </a:solidFill>
              <a:latin typeface="Nunito Heavy"/>
              <a:ea typeface="Nunito Heavy"/>
              <a:cs typeface="Nunito Heavy"/>
              <a:sym typeface="Nunito Heavy"/>
            </a:endParaRPr>
          </a:p>
        </p:txBody>
      </p:sp>
      <p:sp>
        <p:nvSpPr>
          <p:cNvPr id="8" name="TextBox 8"/>
          <p:cNvSpPr txBox="1"/>
          <p:nvPr/>
        </p:nvSpPr>
        <p:spPr>
          <a:xfrm>
            <a:off x="1592580" y="4101465"/>
            <a:ext cx="9926955" cy="538480"/>
          </a:xfrm>
          <a:prstGeom prst="rect">
            <a:avLst/>
          </a:prstGeom>
        </p:spPr>
        <p:txBody>
          <a:bodyPr wrap="square" lIns="0" tIns="0" rIns="0" bIns="0" rtlCol="0" anchor="t">
            <a:spAutoFit/>
          </a:bodyPr>
          <a:lstStyle/>
          <a:p>
            <a:pPr marL="0" lvl="1" indent="0" algn="l">
              <a:lnSpc>
                <a:spcPts val="4200"/>
              </a:lnSpc>
              <a:spcBef>
                <a:spcPct val="0"/>
              </a:spcBef>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Dữ liệu thống kê theo cột DiabetesPedigreeFunction(dpf)</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p:txBody>
      </p:sp>
      <p:pic>
        <p:nvPicPr>
          <p:cNvPr id="9" name="Picture 8"/>
          <p:cNvPicPr>
            <a:picLocks noChangeAspect="1"/>
          </p:cNvPicPr>
          <p:nvPr/>
        </p:nvPicPr>
        <p:blipFill>
          <a:blip r:embed="rId6"/>
          <a:stretch>
            <a:fillRect/>
          </a:stretch>
        </p:blipFill>
        <p:spPr>
          <a:xfrm>
            <a:off x="3930015" y="4999355"/>
            <a:ext cx="10935335" cy="390144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1028700" y="3693850"/>
            <a:ext cx="8515835" cy="5865281"/>
          </a:xfrm>
          <a:custGeom>
            <a:avLst/>
            <a:gdLst/>
            <a:ahLst/>
            <a:cxnLst/>
            <a:rect l="l" t="t" r="r" b="b"/>
            <a:pathLst>
              <a:path w="8515835" h="5865281">
                <a:moveTo>
                  <a:pt x="0" y="0"/>
                </a:moveTo>
                <a:lnTo>
                  <a:pt x="8515835" y="0"/>
                </a:lnTo>
                <a:lnTo>
                  <a:pt x="8515835" y="5865281"/>
                </a:lnTo>
                <a:lnTo>
                  <a:pt x="0" y="5865281"/>
                </a:lnTo>
                <a:lnTo>
                  <a:pt x="0" y="0"/>
                </a:lnTo>
                <a:close/>
              </a:path>
            </a:pathLst>
          </a:custGeom>
          <a:blipFill>
            <a:blip r:embed="rId3"/>
            <a:stretch>
              <a:fillRect/>
            </a:stretch>
          </a:blipFill>
        </p:spPr>
      </p:sp>
      <p:sp>
        <p:nvSpPr>
          <p:cNvPr id="5" name="TextBox 5"/>
          <p:cNvSpPr txBox="1"/>
          <p:nvPr/>
        </p:nvSpPr>
        <p:spPr>
          <a:xfrm>
            <a:off x="-293006" y="584861"/>
            <a:ext cx="12555988" cy="3016885"/>
          </a:xfrm>
          <a:prstGeom prst="rect">
            <a:avLst/>
          </a:prstGeom>
        </p:spPr>
        <p:txBody>
          <a:bodyPr lIns="0" tIns="0" rIns="0" bIns="0" rtlCol="0" anchor="t">
            <a:spAutoFit/>
          </a:bodyPr>
          <a:lstStyle/>
          <a:p>
            <a:pPr algn="ctr">
              <a:lnSpc>
                <a:spcPts val="8000"/>
              </a:lnSpc>
            </a:pPr>
            <a:r>
              <a:rPr lang="en-US" sz="6400" b="1" spc="63">
                <a:solidFill>
                  <a:srgbClr val="2D799C"/>
                </a:solidFill>
                <a:latin typeface="Nunito Heavy"/>
                <a:ea typeface="Nunito Heavy"/>
                <a:cs typeface="Nunito Heavy"/>
                <a:sym typeface="Nunito Heavy"/>
              </a:rPr>
              <a:t>PHÂN TÍCH THEO TIỀN SỬ GIA ĐÌNH (PEDIGREE FUNCTION ANALYSIS)</a:t>
            </a:r>
            <a:endParaRPr lang="en-US" sz="6400" b="1" spc="63">
              <a:solidFill>
                <a:srgbClr val="2D799C"/>
              </a:solidFill>
              <a:latin typeface="Nunito Heavy"/>
              <a:ea typeface="Nunito Heavy"/>
              <a:cs typeface="Nunito Heavy"/>
              <a:sym typeface="Nunito Heavy"/>
            </a:endParaRPr>
          </a:p>
        </p:txBody>
      </p:sp>
      <p:sp>
        <p:nvSpPr>
          <p:cNvPr id="6" name="TextBox 6"/>
          <p:cNvSpPr txBox="1"/>
          <p:nvPr/>
        </p:nvSpPr>
        <p:spPr>
          <a:xfrm>
            <a:off x="1125681" y="9597231"/>
            <a:ext cx="8321873" cy="514350"/>
          </a:xfrm>
          <a:prstGeom prst="rect">
            <a:avLst/>
          </a:prstGeom>
        </p:spPr>
        <p:txBody>
          <a:bodyPr lIns="0" tIns="0" rIns="0" bIns="0" rtlCol="0" anchor="t">
            <a:spAutoFit/>
          </a:bodyPr>
          <a:lstStyle/>
          <a:p>
            <a:pPr marL="0" lvl="0" indent="0" algn="l">
              <a:lnSpc>
                <a:spcPts val="4200"/>
              </a:lnSpc>
              <a:spcBef>
                <a:spcPct val="0"/>
              </a:spcBef>
            </a:pPr>
            <a:r>
              <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rPr>
              <a:t>Tỷ lệ mắc bệnh tiểu đường theo tiền sử gia đình</a:t>
            </a:r>
            <a:endParaRPr lang="en-US" sz="3000" b="1" u="none" strike="noStrike">
              <a:solidFill>
                <a:srgbClr val="5B1229"/>
              </a:solidFill>
              <a:latin typeface="Nunito Bold" panose="00000800000000000000"/>
              <a:ea typeface="Nunito Bold" panose="00000800000000000000"/>
              <a:cs typeface="Nunito Bold" panose="00000800000000000000"/>
              <a:sym typeface="Nunito Bold" panose="00000800000000000000"/>
            </a:endParaRPr>
          </a:p>
        </p:txBody>
      </p:sp>
      <p:sp>
        <p:nvSpPr>
          <p:cNvPr id="7" name="TextBox 7"/>
          <p:cNvSpPr txBox="1"/>
          <p:nvPr/>
        </p:nvSpPr>
        <p:spPr>
          <a:xfrm>
            <a:off x="9768394" y="4255652"/>
            <a:ext cx="8418854" cy="4162425"/>
          </a:xfrm>
          <a:prstGeom prst="rect">
            <a:avLst/>
          </a:prstGeom>
        </p:spPr>
        <p:txBody>
          <a:bodyPr lIns="0" tIns="0" rIns="0" bIns="0" rtlCol="0" anchor="t">
            <a:spAutoFit/>
          </a:bodyPr>
          <a:lstStyle/>
          <a:p>
            <a:pPr marL="0" lvl="1" indent="0" algn="l">
              <a:lnSpc>
                <a:spcPts val="4200"/>
              </a:lnSpc>
              <a:spcBef>
                <a:spcPct val="0"/>
              </a:spcBef>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Từ biểu đồ ta có thể thấy:</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200"/>
              </a:lnSpc>
              <a:spcBef>
                <a:spcPct val="0"/>
              </a:spcBef>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 Những người có tiền sử gia đình mắc bệnh cao(&gt;1.0) thì có tỉ lệ mắc bệnh cao </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200"/>
              </a:lnSpc>
              <a:spcBef>
                <a:spcPct val="0"/>
              </a:spcBef>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 Những người có tiền sử gia đình mắc bệnh ở mức trung bình thì có tỉ lệ mắc bệnh ở mức trung bình</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200"/>
              </a:lnSpc>
              <a:spcBef>
                <a:spcPct val="0"/>
              </a:spcBef>
            </a:pPr>
            <a:r>
              <a:rPr lang="en-US" sz="3000" u="none" strike="noStrike">
                <a:solidFill>
                  <a:srgbClr val="5C3224"/>
                </a:solidFill>
                <a:latin typeface="Nunito" panose="00000500000000000000"/>
                <a:ea typeface="Nunito" panose="00000500000000000000"/>
                <a:cs typeface="Nunito" panose="00000500000000000000"/>
                <a:sym typeface="Nunito" panose="00000500000000000000"/>
              </a:rPr>
              <a:t>- Những người có tiền sử gia đình mắc bệnh thấp thì tỉ lệ mắc bệnh thấp</a:t>
            </a:r>
            <a:endParaRPr lang="en-US" sz="3000" u="none" strike="noStrike">
              <a:solidFill>
                <a:srgbClr val="5C3224"/>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6688435">
            <a:off x="-3083320" y="-4812794"/>
            <a:ext cx="19838439" cy="16808568"/>
          </a:xfrm>
          <a:custGeom>
            <a:avLst/>
            <a:gdLst/>
            <a:ahLst/>
            <a:cxnLst/>
            <a:rect l="l" t="t" r="r" b="b"/>
            <a:pathLst>
              <a:path w="19838439" h="16808568">
                <a:moveTo>
                  <a:pt x="0" y="0"/>
                </a:moveTo>
                <a:lnTo>
                  <a:pt x="19838439" y="0"/>
                </a:lnTo>
                <a:lnTo>
                  <a:pt x="19838439" y="16808568"/>
                </a:lnTo>
                <a:lnTo>
                  <a:pt x="0" y="16808568"/>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4832044" y="5936532"/>
            <a:ext cx="2082878" cy="984633"/>
          </a:xfrm>
          <a:custGeom>
            <a:avLst/>
            <a:gdLst/>
            <a:ahLst/>
            <a:cxnLst/>
            <a:rect l="l" t="t" r="r" b="b"/>
            <a:pathLst>
              <a:path w="2082878" h="984633">
                <a:moveTo>
                  <a:pt x="0" y="0"/>
                </a:moveTo>
                <a:lnTo>
                  <a:pt x="2082878" y="0"/>
                </a:lnTo>
                <a:lnTo>
                  <a:pt x="2082878" y="984633"/>
                </a:lnTo>
                <a:lnTo>
                  <a:pt x="0" y="98463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407234" y="1918265"/>
            <a:ext cx="10932498" cy="3308350"/>
          </a:xfrm>
          <a:prstGeom prst="rect">
            <a:avLst/>
          </a:prstGeom>
        </p:spPr>
        <p:txBody>
          <a:bodyPr lIns="0" tIns="0" rIns="0" bIns="0" rtlCol="0" anchor="t">
            <a:spAutoFit/>
          </a:bodyPr>
          <a:lstStyle/>
          <a:p>
            <a:pPr algn="ctr">
              <a:lnSpc>
                <a:spcPts val="8750"/>
              </a:lnSpc>
            </a:pPr>
            <a:r>
              <a:rPr lang="en-US" sz="7000" b="1" spc="70">
                <a:solidFill>
                  <a:srgbClr val="FFC9B3"/>
                </a:solidFill>
                <a:latin typeface="Nunito Heavy"/>
                <a:ea typeface="Nunito Heavy"/>
                <a:cs typeface="Nunito Heavy"/>
                <a:sym typeface="Nunito Heavy"/>
              </a:rPr>
              <a:t>BẢN ĐỒ NHIỆT TƯƠNG QUAN (CORRELATION HEATMAP)</a:t>
            </a:r>
            <a:endParaRPr lang="en-US" sz="7000" b="1" spc="70">
              <a:solidFill>
                <a:srgbClr val="FFC9B3"/>
              </a:solidFill>
              <a:latin typeface="Nunito Heavy"/>
              <a:ea typeface="Nunito Heavy"/>
              <a:cs typeface="Nunito Heavy"/>
              <a:sym typeface="Nunito Heavy"/>
            </a:endParaRPr>
          </a:p>
        </p:txBody>
      </p:sp>
      <p:sp>
        <p:nvSpPr>
          <p:cNvPr id="5" name="Freeform 5"/>
          <p:cNvSpPr/>
          <p:nvPr/>
        </p:nvSpPr>
        <p:spPr>
          <a:xfrm>
            <a:off x="11031146" y="1873683"/>
            <a:ext cx="6228154" cy="9110331"/>
          </a:xfrm>
          <a:custGeom>
            <a:avLst/>
            <a:gdLst/>
            <a:ahLst/>
            <a:cxnLst/>
            <a:rect l="l" t="t" r="r" b="b"/>
            <a:pathLst>
              <a:path w="6228154" h="9110331">
                <a:moveTo>
                  <a:pt x="0" y="0"/>
                </a:moveTo>
                <a:lnTo>
                  <a:pt x="6228154" y="0"/>
                </a:lnTo>
                <a:lnTo>
                  <a:pt x="6228154" y="9110332"/>
                </a:lnTo>
                <a:lnTo>
                  <a:pt x="0" y="911033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Freeform 4"/>
          <p:cNvSpPr/>
          <p:nvPr/>
        </p:nvSpPr>
        <p:spPr>
          <a:xfrm>
            <a:off x="770375" y="3007360"/>
            <a:ext cx="7772518" cy="6671984"/>
          </a:xfrm>
          <a:custGeom>
            <a:avLst/>
            <a:gdLst/>
            <a:ahLst/>
            <a:cxnLst/>
            <a:rect l="l" t="t" r="r" b="b"/>
            <a:pathLst>
              <a:path w="7772518" h="6671984">
                <a:moveTo>
                  <a:pt x="0" y="0"/>
                </a:moveTo>
                <a:lnTo>
                  <a:pt x="7772518" y="0"/>
                </a:lnTo>
                <a:lnTo>
                  <a:pt x="7772518" y="6671984"/>
                </a:lnTo>
                <a:lnTo>
                  <a:pt x="0" y="6671984"/>
                </a:lnTo>
                <a:lnTo>
                  <a:pt x="0" y="0"/>
                </a:lnTo>
                <a:close/>
              </a:path>
            </a:pathLst>
          </a:custGeom>
          <a:blipFill>
            <a:blip r:embed="rId3"/>
            <a:stretch>
              <a:fillRect/>
            </a:stretch>
          </a:blipFill>
        </p:spPr>
      </p:sp>
      <p:sp>
        <p:nvSpPr>
          <p:cNvPr id="5" name="TextBox 5"/>
          <p:cNvSpPr txBox="1"/>
          <p:nvPr/>
        </p:nvSpPr>
        <p:spPr>
          <a:xfrm>
            <a:off x="0" y="1000125"/>
            <a:ext cx="12555988" cy="2007235"/>
          </a:xfrm>
          <a:prstGeom prst="rect">
            <a:avLst/>
          </a:prstGeom>
        </p:spPr>
        <p:txBody>
          <a:bodyPr lIns="0" tIns="0" rIns="0" bIns="0" rtlCol="0" anchor="t">
            <a:spAutoFit/>
          </a:bodyPr>
          <a:lstStyle/>
          <a:p>
            <a:pPr algn="ctr">
              <a:lnSpc>
                <a:spcPts val="8000"/>
              </a:lnSpc>
            </a:pPr>
            <a:r>
              <a:rPr lang="en-US" sz="6400" b="1" spc="63">
                <a:solidFill>
                  <a:srgbClr val="2D799C"/>
                </a:solidFill>
                <a:latin typeface="Nunito Heavy"/>
                <a:ea typeface="Nunito Heavy"/>
                <a:cs typeface="Nunito Heavy"/>
                <a:sym typeface="Nunito Heavy"/>
              </a:rPr>
              <a:t>BẢN ĐỒ NHIỆT TƯƠNG QUAN (CORRELATION HEATMAP)</a:t>
            </a:r>
            <a:endParaRPr lang="en-US" sz="6400" b="1" spc="63">
              <a:solidFill>
                <a:srgbClr val="2D799C"/>
              </a:solidFill>
              <a:latin typeface="Nunito Heavy"/>
              <a:ea typeface="Nunito Heavy"/>
              <a:cs typeface="Nunito Heavy"/>
              <a:sym typeface="Nunito Heavy"/>
            </a:endParaRPr>
          </a:p>
        </p:txBody>
      </p:sp>
      <p:sp>
        <p:nvSpPr>
          <p:cNvPr id="6" name="TextBox 6"/>
          <p:cNvSpPr txBox="1"/>
          <p:nvPr/>
        </p:nvSpPr>
        <p:spPr>
          <a:xfrm>
            <a:off x="8900229" y="3317672"/>
            <a:ext cx="8767711" cy="5960695"/>
          </a:xfrm>
          <a:prstGeom prst="rect">
            <a:avLst/>
          </a:prstGeom>
        </p:spPr>
        <p:txBody>
          <a:bodyPr lIns="0" tIns="0" rIns="0" bIns="0" rtlCol="0" anchor="t">
            <a:spAutoFit/>
          </a:bodyPr>
          <a:lstStyle/>
          <a:p>
            <a:pPr marL="0" lvl="1" indent="0"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Phân tích chi tiết các tương quan:</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305"/>
              </a:lnSpc>
              <a:spcBef>
                <a:spcPct val="0"/>
              </a:spcBef>
            </a:pPr>
            <a:r>
              <a:rPr lang="en-US" sz="3075"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Một số cặp tương quan mạnh (|r| &gt; 0.4):</a:t>
            </a:r>
            <a:endParaRPr lang="en-US" sz="3075"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marL="0" lvl="1" indent="0"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Glucose vs Outcome (0.47):</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Đây là tương quan quan trọng nhất, phù hợp với y học vì glucose máu là chỉ số chính chẩn đoán tiểu đường</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Pregnancies vs Age (0.54):</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Hoàn toàn hợp lý - phụ nữ càng lớn tuổi càng có nhiều khả năng đã mang thai nhiều lần</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Skin thickness vs Insulin (0.44):</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Có thể phản ánh mối liên hệ giữa độ dày da (liên quan đến mỡ dưới da) và kháng insulin</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TextBox 4"/>
          <p:cNvSpPr txBox="1"/>
          <p:nvPr/>
        </p:nvSpPr>
        <p:spPr>
          <a:xfrm>
            <a:off x="0" y="1000125"/>
            <a:ext cx="12555988" cy="2007235"/>
          </a:xfrm>
          <a:prstGeom prst="rect">
            <a:avLst/>
          </a:prstGeom>
        </p:spPr>
        <p:txBody>
          <a:bodyPr lIns="0" tIns="0" rIns="0" bIns="0" rtlCol="0" anchor="t">
            <a:spAutoFit/>
          </a:bodyPr>
          <a:lstStyle/>
          <a:p>
            <a:pPr algn="ctr">
              <a:lnSpc>
                <a:spcPts val="8000"/>
              </a:lnSpc>
            </a:pPr>
            <a:r>
              <a:rPr lang="en-US" sz="6400" b="1" spc="63">
                <a:solidFill>
                  <a:srgbClr val="2D799C"/>
                </a:solidFill>
                <a:latin typeface="Nunito Heavy"/>
                <a:ea typeface="Nunito Heavy"/>
                <a:cs typeface="Nunito Heavy"/>
                <a:sym typeface="Nunito Heavy"/>
              </a:rPr>
              <a:t>BẢN ĐỒ NHIỆT TƯƠNG QUAN (CORRELATION HEATMAP)</a:t>
            </a:r>
            <a:endParaRPr lang="en-US" sz="6400" b="1" spc="63">
              <a:solidFill>
                <a:srgbClr val="2D799C"/>
              </a:solidFill>
              <a:latin typeface="Nunito Heavy"/>
              <a:ea typeface="Nunito Heavy"/>
              <a:cs typeface="Nunito Heavy"/>
              <a:sym typeface="Nunito Heavy"/>
            </a:endParaRPr>
          </a:p>
        </p:txBody>
      </p:sp>
      <p:sp>
        <p:nvSpPr>
          <p:cNvPr id="5" name="TextBox 5"/>
          <p:cNvSpPr txBox="1"/>
          <p:nvPr/>
        </p:nvSpPr>
        <p:spPr>
          <a:xfrm>
            <a:off x="8875852" y="3879647"/>
            <a:ext cx="9043248" cy="4874845"/>
          </a:xfrm>
          <a:prstGeom prst="rect">
            <a:avLst/>
          </a:prstGeom>
        </p:spPr>
        <p:txBody>
          <a:bodyPr lIns="0" tIns="0" rIns="0" bIns="0" rtlCol="0" anchor="t">
            <a:spAutoFit/>
          </a:bodyPr>
          <a:lstStyle/>
          <a:p>
            <a:pPr marL="0" lvl="1" indent="0" algn="l">
              <a:lnSpc>
                <a:spcPts val="4305"/>
              </a:lnSpc>
              <a:spcBef>
                <a:spcPct val="0"/>
              </a:spcBef>
            </a:pPr>
            <a:r>
              <a:rPr lang="en-US" sz="3075"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Một số cặp tương quan </a:t>
            </a:r>
            <a:r>
              <a:rPr lang="en-US" sz="3075"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trung bì</a:t>
            </a:r>
            <a:r>
              <a:rPr lang="en-US" sz="3075"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nh (</a:t>
            </a:r>
            <a:r>
              <a:rPr lang="en-US" sz="3075"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0.2 &lt; </a:t>
            </a:r>
            <a:r>
              <a:rPr lang="en-US" sz="3075"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|r| </a:t>
            </a:r>
            <a:r>
              <a:rPr lang="en-US" sz="3075"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&lt;</a:t>
            </a:r>
            <a:r>
              <a:rPr lang="en-US" sz="3075"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 0.4):</a:t>
            </a:r>
            <a:endParaRPr lang="en-US" sz="3075"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Glucose vs Insulin (0.33):</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Insu</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l</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i</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n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điề</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u</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hò</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a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gl</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u</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cose</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tr</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o</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ng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máu</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G</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lucose </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vs</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BMI</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(0.22):</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BMI</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c</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ao</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t</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h</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ườ</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n</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g</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đi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kèm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g</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lucose cao</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Blood</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pressure vs BMI (0.28):</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H</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uyế</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t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á</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p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và</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c</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â</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n n</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ặ</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ng có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mố</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i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liê</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n h</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ệ</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Skin thickness vs BMI (0.39):</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Đ</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ộ dày da liên quan đến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chỉ</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số</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kh</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ố</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i</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cơ thể</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p:txBody>
      </p:sp>
      <p:sp>
        <p:nvSpPr>
          <p:cNvPr id="6" name="Freeform 6"/>
          <p:cNvSpPr/>
          <p:nvPr/>
        </p:nvSpPr>
        <p:spPr>
          <a:xfrm>
            <a:off x="770375" y="3007360"/>
            <a:ext cx="7772518" cy="6671984"/>
          </a:xfrm>
          <a:custGeom>
            <a:avLst/>
            <a:gdLst/>
            <a:ahLst/>
            <a:cxnLst/>
            <a:rect l="l" t="t" r="r" b="b"/>
            <a:pathLst>
              <a:path w="7772518" h="6671984">
                <a:moveTo>
                  <a:pt x="0" y="0"/>
                </a:moveTo>
                <a:lnTo>
                  <a:pt x="7772518" y="0"/>
                </a:lnTo>
                <a:lnTo>
                  <a:pt x="7772518" y="6671984"/>
                </a:lnTo>
                <a:lnTo>
                  <a:pt x="0" y="6671984"/>
                </a:lnTo>
                <a:lnTo>
                  <a:pt x="0" y="0"/>
                </a:lnTo>
                <a:close/>
              </a:path>
            </a:pathLst>
          </a:custGeom>
          <a:blipFill>
            <a:blip r:embed="rId3"/>
            <a:stretch>
              <a:fillRect/>
            </a:stretch>
          </a:blipFill>
        </p:spPr>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607725" y="-721704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stretch>
              <a:fillRect/>
            </a:stretch>
          </a:blipFill>
        </p:spPr>
      </p:sp>
      <p:sp>
        <p:nvSpPr>
          <p:cNvPr id="3" name="Freeform 3"/>
          <p:cNvSpPr/>
          <p:nvPr/>
        </p:nvSpPr>
        <p:spPr>
          <a:xfrm rot="-2477909">
            <a:off x="-5880028" y="4960725"/>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2"/>
            <a:stretch>
              <a:fillRect/>
            </a:stretch>
          </a:blipFill>
        </p:spPr>
      </p:sp>
      <p:sp>
        <p:nvSpPr>
          <p:cNvPr id="4" name="TextBox 4"/>
          <p:cNvSpPr txBox="1"/>
          <p:nvPr/>
        </p:nvSpPr>
        <p:spPr>
          <a:xfrm>
            <a:off x="0" y="1000125"/>
            <a:ext cx="12555988" cy="2007235"/>
          </a:xfrm>
          <a:prstGeom prst="rect">
            <a:avLst/>
          </a:prstGeom>
        </p:spPr>
        <p:txBody>
          <a:bodyPr lIns="0" tIns="0" rIns="0" bIns="0" rtlCol="0" anchor="t">
            <a:spAutoFit/>
          </a:bodyPr>
          <a:lstStyle/>
          <a:p>
            <a:pPr algn="ctr">
              <a:lnSpc>
                <a:spcPts val="8000"/>
              </a:lnSpc>
            </a:pPr>
            <a:r>
              <a:rPr lang="en-US" sz="6400" b="1" spc="63">
                <a:solidFill>
                  <a:srgbClr val="2D799C"/>
                </a:solidFill>
                <a:latin typeface="Nunito Heavy"/>
                <a:ea typeface="Nunito Heavy"/>
                <a:cs typeface="Nunito Heavy"/>
                <a:sym typeface="Nunito Heavy"/>
              </a:rPr>
              <a:t>BẢN ĐỒ NHIỆT TƯƠNG QUAN (CORRELATION HEATMAP)</a:t>
            </a:r>
            <a:endParaRPr lang="en-US" sz="6400" b="1" spc="63">
              <a:solidFill>
                <a:srgbClr val="2D799C"/>
              </a:solidFill>
              <a:latin typeface="Nunito Heavy"/>
              <a:ea typeface="Nunito Heavy"/>
              <a:cs typeface="Nunito Heavy"/>
              <a:sym typeface="Nunito Heavy"/>
            </a:endParaRPr>
          </a:p>
        </p:txBody>
      </p:sp>
      <p:sp>
        <p:nvSpPr>
          <p:cNvPr id="5" name="TextBox 5"/>
          <p:cNvSpPr txBox="1"/>
          <p:nvPr/>
        </p:nvSpPr>
        <p:spPr>
          <a:xfrm>
            <a:off x="8461441" y="3860597"/>
            <a:ext cx="9725807" cy="4874845"/>
          </a:xfrm>
          <a:prstGeom prst="rect">
            <a:avLst/>
          </a:prstGeom>
        </p:spPr>
        <p:txBody>
          <a:bodyPr lIns="0" tIns="0" rIns="0" bIns="0" rtlCol="0" anchor="t">
            <a:spAutoFit/>
          </a:bodyPr>
          <a:lstStyle/>
          <a:p>
            <a:pPr marL="0" lvl="1" indent="0" algn="l">
              <a:lnSpc>
                <a:spcPts val="4305"/>
              </a:lnSpc>
              <a:spcBef>
                <a:spcPct val="0"/>
              </a:spcBef>
            </a:pPr>
            <a:r>
              <a:rPr lang="en-US" sz="3075" b="1" u="none" strike="noStrike">
                <a:solidFill>
                  <a:srgbClr val="5C3224"/>
                </a:solidFill>
                <a:latin typeface="Nunito Bold" panose="00000800000000000000"/>
                <a:ea typeface="Nunito Bold" panose="00000800000000000000"/>
                <a:cs typeface="Nunito Bold" panose="00000800000000000000"/>
                <a:sym typeface="Nunito Bold" panose="00000800000000000000"/>
              </a:rPr>
              <a:t>Một số cặp tương quan yếu (|r| &lt; 0.2):</a:t>
            </a:r>
            <a:endParaRPr lang="en-US" sz="3075" b="1" u="none" strike="noStrike">
              <a:solidFill>
                <a:srgbClr val="5C3224"/>
              </a:solidFill>
              <a:latin typeface="Nunito Bold" panose="00000800000000000000"/>
              <a:ea typeface="Nunito Bold" panose="00000800000000000000"/>
              <a:cs typeface="Nunito Bold" panose="00000800000000000000"/>
              <a:sym typeface="Nunito Bold" panose="00000800000000000000"/>
            </a:endParaRPr>
          </a:p>
          <a:p>
            <a:pPr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Hầ</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u hết các cặp biến còn lại có</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tươn</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g q</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u</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a</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n rất yếu h</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oặc</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g</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ần</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như không có</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a:p>
            <a:pPr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Pregnan</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cies </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vs</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BMI</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0.02):</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gần như không tư</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ơ</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ng quan</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Pregnancies vs DPF (-0.03):</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gần như k</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hông</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tươn</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g </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qu</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a</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n</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Blood</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 </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pressure vs DPF (0.04):</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rất yếu</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a:p>
            <a:pPr algn="l">
              <a:lnSpc>
                <a:spcPts val="4305"/>
              </a:lnSpc>
              <a:spcBef>
                <a:spcPct val="0"/>
              </a:spcBef>
            </a:pP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I</a:t>
            </a:r>
            <a:r>
              <a:rPr lang="en-US" sz="3075" u="none" strike="noStrike">
                <a:solidFill>
                  <a:srgbClr val="EA3D3D"/>
                </a:solidFill>
                <a:latin typeface="Nunito" panose="00000500000000000000"/>
                <a:ea typeface="Nunito" panose="00000500000000000000"/>
                <a:cs typeface="Nunito" panose="00000500000000000000"/>
                <a:sym typeface="Nunito" panose="00000500000000000000"/>
              </a:rPr>
              <a:t>nsulin vs Age (-0.04):</a:t>
            </a:r>
            <a:r>
              <a:rPr lang="en-US" sz="3075" u="none" strike="noStrike">
                <a:solidFill>
                  <a:srgbClr val="5C3224"/>
                </a:solidFill>
                <a:latin typeface="Nunito" panose="00000500000000000000"/>
                <a:ea typeface="Nunito" panose="00000500000000000000"/>
                <a:cs typeface="Nunito" panose="00000500000000000000"/>
                <a:sym typeface="Nunito" panose="00000500000000000000"/>
              </a:rPr>
              <a:t> rất yếu</a:t>
            </a:r>
            <a:endParaRPr lang="en-US" sz="3075" u="none" strike="noStrike">
              <a:solidFill>
                <a:srgbClr val="5C3224"/>
              </a:solidFill>
              <a:latin typeface="Nunito" panose="00000500000000000000"/>
              <a:ea typeface="Nunito" panose="00000500000000000000"/>
              <a:cs typeface="Nunito" panose="00000500000000000000"/>
              <a:sym typeface="Nunito" panose="00000500000000000000"/>
            </a:endParaRPr>
          </a:p>
          <a:p>
            <a:pPr marL="0" lvl="1" indent="0" algn="l">
              <a:lnSpc>
                <a:spcPts val="4305"/>
              </a:lnSpc>
              <a:spcBef>
                <a:spcPct val="0"/>
              </a:spcBef>
            </a:pPr>
          </a:p>
        </p:txBody>
      </p:sp>
      <p:sp>
        <p:nvSpPr>
          <p:cNvPr id="6" name="Freeform 6"/>
          <p:cNvSpPr/>
          <p:nvPr/>
        </p:nvSpPr>
        <p:spPr>
          <a:xfrm>
            <a:off x="388501" y="3007360"/>
            <a:ext cx="7772518" cy="6671984"/>
          </a:xfrm>
          <a:custGeom>
            <a:avLst/>
            <a:gdLst/>
            <a:ahLst/>
            <a:cxnLst/>
            <a:rect l="l" t="t" r="r" b="b"/>
            <a:pathLst>
              <a:path w="7772518" h="6671984">
                <a:moveTo>
                  <a:pt x="0" y="0"/>
                </a:moveTo>
                <a:lnTo>
                  <a:pt x="7772518" y="0"/>
                </a:lnTo>
                <a:lnTo>
                  <a:pt x="7772518" y="6671984"/>
                </a:lnTo>
                <a:lnTo>
                  <a:pt x="0" y="6671984"/>
                </a:lnTo>
                <a:lnTo>
                  <a:pt x="0" y="0"/>
                </a:lnTo>
                <a:close/>
              </a:path>
            </a:pathLst>
          </a:custGeom>
          <a:blipFill>
            <a:blip r:embed="rId3"/>
            <a:stretch>
              <a:fillRect/>
            </a:stretch>
          </a:blipFill>
        </p:spPr>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2D799C"/>
        </a:solidFill>
        <a:effectLst/>
      </p:bgPr>
    </p:bg>
    <p:spTree>
      <p:nvGrpSpPr>
        <p:cNvPr id="1" name=""/>
        <p:cNvGrpSpPr/>
        <p:nvPr/>
      </p:nvGrpSpPr>
      <p:grpSpPr>
        <a:xfrm>
          <a:off x="0" y="0"/>
          <a:ext cx="0" cy="0"/>
          <a:chOff x="0" y="0"/>
          <a:chExt cx="0" cy="0"/>
        </a:xfrm>
      </p:grpSpPr>
      <p:sp>
        <p:nvSpPr>
          <p:cNvPr id="2" name="TextBox 2"/>
          <p:cNvSpPr txBox="1"/>
          <p:nvPr/>
        </p:nvSpPr>
        <p:spPr>
          <a:xfrm>
            <a:off x="5406806" y="1532510"/>
            <a:ext cx="11852494" cy="1098550"/>
          </a:xfrm>
          <a:prstGeom prst="rect">
            <a:avLst/>
          </a:prstGeom>
        </p:spPr>
        <p:txBody>
          <a:bodyPr lIns="0" tIns="0" rIns="0" bIns="0" rtlCol="0" anchor="t">
            <a:spAutoFit/>
          </a:bodyPr>
          <a:lstStyle/>
          <a:p>
            <a:pPr algn="ctr">
              <a:lnSpc>
                <a:spcPts val="8750"/>
              </a:lnSpc>
            </a:pPr>
            <a:r>
              <a:rPr lang="en-US" sz="7000" b="1" spc="70">
                <a:solidFill>
                  <a:srgbClr val="FFC9B3"/>
                </a:solidFill>
                <a:latin typeface="Nunito Heavy"/>
                <a:ea typeface="Nunito Heavy"/>
                <a:cs typeface="Nunito Heavy"/>
                <a:sym typeface="Nunito Heavy"/>
              </a:rPr>
              <a:t>KẾT LUẬN (CONCLUSION)</a:t>
            </a:r>
            <a:endParaRPr lang="en-US" sz="7000" b="1" spc="70">
              <a:solidFill>
                <a:srgbClr val="FFC9B3"/>
              </a:solidFill>
              <a:latin typeface="Nunito Heavy"/>
              <a:ea typeface="Nunito Heavy"/>
              <a:cs typeface="Nunito Heavy"/>
              <a:sym typeface="Nunito Heavy"/>
            </a:endParaRPr>
          </a:p>
        </p:txBody>
      </p:sp>
      <p:sp>
        <p:nvSpPr>
          <p:cNvPr id="3" name="Freeform 3"/>
          <p:cNvSpPr/>
          <p:nvPr/>
        </p:nvSpPr>
        <p:spPr>
          <a:xfrm rot="6737149" flipH="1" flipV="1">
            <a:off x="-7476913" y="-9145504"/>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1"/>
            <a:stretch>
              <a:fillRect/>
            </a:stretch>
          </a:blipFill>
        </p:spPr>
      </p:sp>
      <p:sp>
        <p:nvSpPr>
          <p:cNvPr id="4" name="Freeform 4"/>
          <p:cNvSpPr/>
          <p:nvPr/>
        </p:nvSpPr>
        <p:spPr>
          <a:xfrm rot="6590698">
            <a:off x="10415723" y="5944493"/>
            <a:ext cx="15744553" cy="13339931"/>
          </a:xfrm>
          <a:custGeom>
            <a:avLst/>
            <a:gdLst/>
            <a:ahLst/>
            <a:cxnLst/>
            <a:rect l="l" t="t" r="r" b="b"/>
            <a:pathLst>
              <a:path w="15744553" h="13339931">
                <a:moveTo>
                  <a:pt x="0" y="0"/>
                </a:moveTo>
                <a:lnTo>
                  <a:pt x="15744554" y="0"/>
                </a:lnTo>
                <a:lnTo>
                  <a:pt x="15744554" y="13339931"/>
                </a:lnTo>
                <a:lnTo>
                  <a:pt x="0" y="13339931"/>
                </a:lnTo>
                <a:lnTo>
                  <a:pt x="0" y="0"/>
                </a:lnTo>
                <a:close/>
              </a:path>
            </a:pathLst>
          </a:custGeom>
          <a:blipFill>
            <a:blip r:embed="rId1"/>
            <a:stretch>
              <a:fillRect/>
            </a:stretch>
          </a:blipFill>
        </p:spPr>
      </p:sp>
      <p:sp>
        <p:nvSpPr>
          <p:cNvPr id="5" name="Freeform 5"/>
          <p:cNvSpPr/>
          <p:nvPr/>
        </p:nvSpPr>
        <p:spPr>
          <a:xfrm rot="6590698">
            <a:off x="10868136" y="6279139"/>
            <a:ext cx="15744553" cy="13339931"/>
          </a:xfrm>
          <a:custGeom>
            <a:avLst/>
            <a:gdLst/>
            <a:ahLst/>
            <a:cxnLst/>
            <a:rect l="l" t="t" r="r" b="b"/>
            <a:pathLst>
              <a:path w="15744553" h="13339931">
                <a:moveTo>
                  <a:pt x="0" y="0"/>
                </a:moveTo>
                <a:lnTo>
                  <a:pt x="15744553" y="0"/>
                </a:lnTo>
                <a:lnTo>
                  <a:pt x="15744553" y="13339930"/>
                </a:lnTo>
                <a:lnTo>
                  <a:pt x="0" y="13339930"/>
                </a:lnTo>
                <a:lnTo>
                  <a:pt x="0" y="0"/>
                </a:lnTo>
                <a:close/>
              </a:path>
            </a:pathLst>
          </a:custGeom>
          <a:blipFill>
            <a:blip r:embed="rId2"/>
            <a:stretch>
              <a:fillRect/>
            </a:stretch>
          </a:blipFill>
        </p:spPr>
      </p:sp>
      <p:sp>
        <p:nvSpPr>
          <p:cNvPr id="6" name="Freeform 6"/>
          <p:cNvSpPr/>
          <p:nvPr/>
        </p:nvSpPr>
        <p:spPr>
          <a:xfrm rot="6737149" flipH="1" flipV="1">
            <a:off x="-7687719" y="-9827318"/>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2"/>
            <a:stretch>
              <a:fillRect/>
            </a:stretch>
          </a:blipFill>
        </p:spPr>
      </p:sp>
      <p:sp>
        <p:nvSpPr>
          <p:cNvPr id="7" name="TextBox 7"/>
          <p:cNvSpPr txBox="1"/>
          <p:nvPr/>
        </p:nvSpPr>
        <p:spPr>
          <a:xfrm>
            <a:off x="1935945" y="3410255"/>
            <a:ext cx="15233084" cy="4874845"/>
          </a:xfrm>
          <a:prstGeom prst="rect">
            <a:avLst/>
          </a:prstGeom>
        </p:spPr>
        <p:txBody>
          <a:bodyPr lIns="0" tIns="0" rIns="0" bIns="0" rtlCol="0" anchor="t">
            <a:spAutoFit/>
          </a:bodyPr>
          <a:lstStyle/>
          <a:p>
            <a:pPr algn="l">
              <a:lnSpc>
                <a:spcPts val="4305"/>
              </a:lnSpc>
            </a:pPr>
            <a:r>
              <a:rPr lang="en-US" sz="3075">
                <a:solidFill>
                  <a:srgbClr val="FFB699"/>
                </a:solidFill>
                <a:latin typeface="Nunito" panose="00000500000000000000"/>
                <a:ea typeface="Nunito" panose="00000500000000000000"/>
                <a:cs typeface="Nunito" panose="00000500000000000000"/>
                <a:sym typeface="Nunito" panose="00000500000000000000"/>
              </a:rPr>
              <a:t>- Tỉ lệ người mắc bệnh tiểu đường là 34.8% và 65.2% mẫu không mắc bệnh tiểu đường.</a:t>
            </a:r>
            <a:endParaRPr lang="en-US" sz="3075">
              <a:solidFill>
                <a:srgbClr val="FFB699"/>
              </a:solidFill>
              <a:latin typeface="Nunito" panose="00000500000000000000"/>
              <a:ea typeface="Nunito" panose="00000500000000000000"/>
              <a:cs typeface="Nunito" panose="00000500000000000000"/>
              <a:sym typeface="Nunito" panose="00000500000000000000"/>
            </a:endParaRPr>
          </a:p>
          <a:p>
            <a:pPr algn="l">
              <a:lnSpc>
                <a:spcPts val="4305"/>
              </a:lnSpc>
            </a:pPr>
            <a:r>
              <a:rPr lang="en-US" sz="3075">
                <a:solidFill>
                  <a:srgbClr val="FFB699"/>
                </a:solidFill>
                <a:latin typeface="Nunito" panose="00000500000000000000"/>
                <a:ea typeface="Nunito" panose="00000500000000000000"/>
                <a:cs typeface="Nunito" panose="00000500000000000000"/>
                <a:sym typeface="Nunito" panose="00000500000000000000"/>
              </a:rPr>
              <a:t>- Tỉ lệ người mắc bệnh tiểu đường ở độ tuổi 30 - 45 (50%) và 45 - 60 (56%) đạt tỉ lệ cao hơn nhiều so với các nhóm tuổi khác. </a:t>
            </a:r>
            <a:endParaRPr lang="en-US" sz="3075">
              <a:solidFill>
                <a:srgbClr val="FFB699"/>
              </a:solidFill>
              <a:latin typeface="Nunito" panose="00000500000000000000"/>
              <a:ea typeface="Nunito" panose="00000500000000000000"/>
              <a:cs typeface="Nunito" panose="00000500000000000000"/>
              <a:sym typeface="Nunito" panose="00000500000000000000"/>
            </a:endParaRPr>
          </a:p>
          <a:p>
            <a:pPr algn="l">
              <a:lnSpc>
                <a:spcPts val="4305"/>
              </a:lnSpc>
            </a:pPr>
            <a:r>
              <a:rPr lang="en-US" sz="3075">
                <a:solidFill>
                  <a:srgbClr val="FFB699"/>
                </a:solidFill>
                <a:latin typeface="Nunito" panose="00000500000000000000"/>
                <a:ea typeface="Nunito" panose="00000500000000000000"/>
                <a:cs typeface="Nunito" panose="00000500000000000000"/>
                <a:sym typeface="Nunito" panose="00000500000000000000"/>
              </a:rPr>
              <a:t>- Tỉ lệ người mắc bệnh tiểu đường tăng dần theo BMI: Thiếu cân (0%) &lt; Bình thường (6.86%) &lt; Thừa cân (22.35%) &lt; Béo phì (46.4%).</a:t>
            </a:r>
            <a:endParaRPr lang="en-US" sz="3075">
              <a:solidFill>
                <a:srgbClr val="FFB699"/>
              </a:solidFill>
              <a:latin typeface="Nunito" panose="00000500000000000000"/>
              <a:ea typeface="Nunito" panose="00000500000000000000"/>
              <a:cs typeface="Nunito" panose="00000500000000000000"/>
              <a:sym typeface="Nunito" panose="00000500000000000000"/>
            </a:endParaRPr>
          </a:p>
          <a:p>
            <a:pPr algn="l">
              <a:lnSpc>
                <a:spcPts val="4305"/>
              </a:lnSpc>
            </a:pPr>
            <a:r>
              <a:rPr lang="en-US" sz="3075">
                <a:solidFill>
                  <a:srgbClr val="FFB699"/>
                </a:solidFill>
                <a:latin typeface="Nunito" panose="00000500000000000000"/>
                <a:ea typeface="Nunito" panose="00000500000000000000"/>
                <a:cs typeface="Nunito" panose="00000500000000000000"/>
                <a:sym typeface="Nunito" panose="00000500000000000000"/>
              </a:rPr>
              <a:t>- Tỉ lệ người mắc bệnh tiểu đường tăng dần theo lượng Glucose trong máu: lượng Glucose &lt; 140mmHg (23.29%); lượng Glucose từ 140 - 190mmHg (68.53%).</a:t>
            </a:r>
            <a:endParaRPr lang="en-US" sz="3075">
              <a:solidFill>
                <a:srgbClr val="FFB699"/>
              </a:solidFill>
              <a:latin typeface="Nunito" panose="00000500000000000000"/>
              <a:ea typeface="Nunito" panose="00000500000000000000"/>
              <a:cs typeface="Nunito" panose="00000500000000000000"/>
              <a:sym typeface="Nunito" panose="00000500000000000000"/>
            </a:endParaRPr>
          </a:p>
          <a:p>
            <a:pPr algn="l">
              <a:lnSpc>
                <a:spcPts val="4305"/>
              </a:lnSpc>
              <a:spcBef>
                <a:spcPct val="0"/>
              </a:spcBef>
            </a:pPr>
            <a:r>
              <a:rPr lang="en-US" sz="3075">
                <a:solidFill>
                  <a:srgbClr val="FFB699"/>
                </a:solidFill>
                <a:latin typeface="Nunito" panose="00000500000000000000"/>
                <a:ea typeface="Nunito" panose="00000500000000000000"/>
                <a:cs typeface="Nunito" panose="00000500000000000000"/>
                <a:sym typeface="Nunito" panose="00000500000000000000"/>
              </a:rPr>
              <a:t>- Tỉ lệ người mắc bệnh tiểu đường tỉ lệ thuận với tiền sử gia đình mắc bệnh: thấp (28.92%) &lt; trung bình (42.92%) &lt; cao (56.86%).</a:t>
            </a:r>
            <a:endParaRPr lang="en-US" sz="3075">
              <a:solidFill>
                <a:srgbClr val="FFB699"/>
              </a:solidFill>
              <a:latin typeface="Nunito" panose="00000500000000000000"/>
              <a:ea typeface="Nunito" panose="00000500000000000000"/>
              <a:cs typeface="Nunito" panose="00000500000000000000"/>
              <a:sym typeface="Nunito" panose="0000050000000000000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TextBox 2"/>
          <p:cNvSpPr txBox="1"/>
          <p:nvPr/>
        </p:nvSpPr>
        <p:spPr>
          <a:xfrm>
            <a:off x="2329372" y="3851275"/>
            <a:ext cx="13629257" cy="2508250"/>
          </a:xfrm>
          <a:prstGeom prst="rect">
            <a:avLst/>
          </a:prstGeom>
        </p:spPr>
        <p:txBody>
          <a:bodyPr lIns="0" tIns="0" rIns="0" bIns="0" rtlCol="0" anchor="t">
            <a:spAutoFit/>
          </a:bodyPr>
          <a:lstStyle/>
          <a:p>
            <a:pPr algn="ctr">
              <a:lnSpc>
                <a:spcPts val="20000"/>
              </a:lnSpc>
            </a:pPr>
            <a:r>
              <a:rPr lang="en-US" sz="16000" b="1" spc="159">
                <a:solidFill>
                  <a:srgbClr val="2D799C"/>
                </a:solidFill>
                <a:latin typeface="Nunito Heavy"/>
                <a:ea typeface="Nunito Heavy"/>
                <a:cs typeface="Nunito Heavy"/>
                <a:sym typeface="Nunito Heavy"/>
              </a:rPr>
              <a:t>THANK YOU</a:t>
            </a:r>
            <a:endParaRPr lang="en-US" sz="16000" b="1" spc="159">
              <a:solidFill>
                <a:srgbClr val="2D799C"/>
              </a:solidFill>
              <a:latin typeface="Nunito Heavy"/>
              <a:ea typeface="Nunito Heavy"/>
              <a:cs typeface="Nunito Heavy"/>
              <a:sym typeface="Nunito Heavy"/>
            </a:endParaRPr>
          </a:p>
        </p:txBody>
      </p:sp>
      <p:sp>
        <p:nvSpPr>
          <p:cNvPr id="3" name="Freeform 3"/>
          <p:cNvSpPr/>
          <p:nvPr/>
        </p:nvSpPr>
        <p:spPr>
          <a:xfrm rot="6737149" flipH="1" flipV="1">
            <a:off x="-7476913" y="-9145504"/>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rot="6590698">
            <a:off x="10415723" y="5944493"/>
            <a:ext cx="15744553" cy="13339931"/>
          </a:xfrm>
          <a:custGeom>
            <a:avLst/>
            <a:gdLst/>
            <a:ahLst/>
            <a:cxnLst/>
            <a:rect l="l" t="t" r="r" b="b"/>
            <a:pathLst>
              <a:path w="15744553" h="13339931">
                <a:moveTo>
                  <a:pt x="0" y="0"/>
                </a:moveTo>
                <a:lnTo>
                  <a:pt x="15744554" y="0"/>
                </a:lnTo>
                <a:lnTo>
                  <a:pt x="15744554" y="13339931"/>
                </a:lnTo>
                <a:lnTo>
                  <a:pt x="0" y="1333993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rot="6590698">
            <a:off x="10868136" y="6279139"/>
            <a:ext cx="15744553" cy="13339931"/>
          </a:xfrm>
          <a:custGeom>
            <a:avLst/>
            <a:gdLst/>
            <a:ahLst/>
            <a:cxnLst/>
            <a:rect l="l" t="t" r="r" b="b"/>
            <a:pathLst>
              <a:path w="15744553" h="13339931">
                <a:moveTo>
                  <a:pt x="0" y="0"/>
                </a:moveTo>
                <a:lnTo>
                  <a:pt x="15744553" y="0"/>
                </a:lnTo>
                <a:lnTo>
                  <a:pt x="15744553" y="13339930"/>
                </a:lnTo>
                <a:lnTo>
                  <a:pt x="0" y="13339930"/>
                </a:lnTo>
                <a:lnTo>
                  <a:pt x="0" y="0"/>
                </a:lnTo>
                <a:close/>
              </a:path>
            </a:pathLst>
          </a:custGeom>
          <a:blipFill>
            <a:blip r:embed="rId3"/>
            <a:stretch>
              <a:fillRect/>
            </a:stretch>
          </a:blipFill>
        </p:spPr>
      </p:sp>
      <p:sp>
        <p:nvSpPr>
          <p:cNvPr id="6" name="Freeform 6"/>
          <p:cNvSpPr/>
          <p:nvPr/>
        </p:nvSpPr>
        <p:spPr>
          <a:xfrm rot="6737149" flipH="1" flipV="1">
            <a:off x="-7687719" y="-9827318"/>
            <a:ext cx="15744553" cy="13339931"/>
          </a:xfrm>
          <a:custGeom>
            <a:avLst/>
            <a:gdLst/>
            <a:ahLst/>
            <a:cxnLst/>
            <a:rect l="l" t="t" r="r" b="b"/>
            <a:pathLst>
              <a:path w="15744553" h="13339931">
                <a:moveTo>
                  <a:pt x="15744553" y="13339931"/>
                </a:moveTo>
                <a:lnTo>
                  <a:pt x="0" y="13339931"/>
                </a:lnTo>
                <a:lnTo>
                  <a:pt x="0" y="0"/>
                </a:lnTo>
                <a:lnTo>
                  <a:pt x="15744553" y="0"/>
                </a:lnTo>
                <a:lnTo>
                  <a:pt x="15744553" y="13339931"/>
                </a:lnTo>
                <a:close/>
              </a:path>
            </a:pathLst>
          </a:custGeom>
          <a:blipFill>
            <a:blip r:embed="rId3"/>
            <a:stretch>
              <a:fillRect/>
            </a:stretch>
          </a:blipFill>
        </p:spPr>
      </p:sp>
      <p:sp>
        <p:nvSpPr>
          <p:cNvPr id="7" name="Freeform 7"/>
          <p:cNvSpPr/>
          <p:nvPr/>
        </p:nvSpPr>
        <p:spPr>
          <a:xfrm>
            <a:off x="-293006" y="5143500"/>
            <a:ext cx="3770709" cy="5457606"/>
          </a:xfrm>
          <a:custGeom>
            <a:avLst/>
            <a:gdLst/>
            <a:ahLst/>
            <a:cxnLst/>
            <a:rect l="l" t="t" r="r" b="b"/>
            <a:pathLst>
              <a:path w="3770709" h="5457606">
                <a:moveTo>
                  <a:pt x="0" y="0"/>
                </a:moveTo>
                <a:lnTo>
                  <a:pt x="3770710" y="0"/>
                </a:lnTo>
                <a:lnTo>
                  <a:pt x="3770710" y="5457606"/>
                </a:lnTo>
                <a:lnTo>
                  <a:pt x="0" y="5457606"/>
                </a:lnTo>
                <a:lnTo>
                  <a:pt x="0" y="0"/>
                </a:lnTo>
                <a:close/>
              </a:path>
            </a:pathLst>
          </a:custGeom>
          <a:blipFill>
            <a:blip r:embed="rId4"/>
            <a:stretch>
              <a:fillRect/>
            </a:stretch>
          </a:blipFill>
        </p:spPr>
      </p:sp>
      <p:sp>
        <p:nvSpPr>
          <p:cNvPr id="8" name="Freeform 8"/>
          <p:cNvSpPr/>
          <p:nvPr/>
        </p:nvSpPr>
        <p:spPr>
          <a:xfrm>
            <a:off x="15607191" y="613436"/>
            <a:ext cx="2847805" cy="8287263"/>
          </a:xfrm>
          <a:custGeom>
            <a:avLst/>
            <a:gdLst/>
            <a:ahLst/>
            <a:cxnLst/>
            <a:rect l="l" t="t" r="r" b="b"/>
            <a:pathLst>
              <a:path w="2847805" h="8287263">
                <a:moveTo>
                  <a:pt x="0" y="0"/>
                </a:moveTo>
                <a:lnTo>
                  <a:pt x="2847805" y="0"/>
                </a:lnTo>
                <a:lnTo>
                  <a:pt x="2847805" y="8287263"/>
                </a:lnTo>
                <a:lnTo>
                  <a:pt x="0" y="8287263"/>
                </a:lnTo>
                <a:lnTo>
                  <a:pt x="0" y="0"/>
                </a:lnTo>
                <a:close/>
              </a:path>
            </a:pathLst>
          </a:custGeom>
          <a:blipFill>
            <a:blip r:embed="rId5"/>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0823544" y="-6277760"/>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2477909">
            <a:off x="-5253835" y="4177984"/>
            <a:ext cx="12537058" cy="13573586"/>
          </a:xfrm>
          <a:custGeom>
            <a:avLst/>
            <a:gdLst/>
            <a:ahLst/>
            <a:cxnLst/>
            <a:rect l="l" t="t" r="r" b="b"/>
            <a:pathLst>
              <a:path w="12537058" h="13573586">
                <a:moveTo>
                  <a:pt x="0" y="0"/>
                </a:moveTo>
                <a:lnTo>
                  <a:pt x="12537058" y="0"/>
                </a:lnTo>
                <a:lnTo>
                  <a:pt x="12537058" y="13573587"/>
                </a:lnTo>
                <a:lnTo>
                  <a:pt x="0" y="1357358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069635" y="2702731"/>
            <a:ext cx="4961738" cy="9410192"/>
          </a:xfrm>
          <a:custGeom>
            <a:avLst/>
            <a:gdLst/>
            <a:ahLst/>
            <a:cxnLst/>
            <a:rect l="l" t="t" r="r" b="b"/>
            <a:pathLst>
              <a:path w="4961738" h="9410192">
                <a:moveTo>
                  <a:pt x="0" y="0"/>
                </a:moveTo>
                <a:lnTo>
                  <a:pt x="4961737" y="0"/>
                </a:lnTo>
                <a:lnTo>
                  <a:pt x="4961737" y="9410192"/>
                </a:lnTo>
                <a:lnTo>
                  <a:pt x="0" y="941019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568648" y="2860675"/>
            <a:ext cx="3453311" cy="9690414"/>
          </a:xfrm>
          <a:custGeom>
            <a:avLst/>
            <a:gdLst/>
            <a:ahLst/>
            <a:cxnLst/>
            <a:rect l="l" t="t" r="r" b="b"/>
            <a:pathLst>
              <a:path w="3453311" h="9690414">
                <a:moveTo>
                  <a:pt x="0" y="0"/>
                </a:moveTo>
                <a:lnTo>
                  <a:pt x="3453312" y="0"/>
                </a:lnTo>
                <a:lnTo>
                  <a:pt x="3453312" y="9690414"/>
                </a:lnTo>
                <a:lnTo>
                  <a:pt x="0" y="969041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6" name="Group 6"/>
          <p:cNvGrpSpPr/>
          <p:nvPr/>
        </p:nvGrpSpPr>
        <p:grpSpPr>
          <a:xfrm rot="0">
            <a:off x="4301030" y="3365181"/>
            <a:ext cx="9685940" cy="4549889"/>
            <a:chOff x="0" y="0"/>
            <a:chExt cx="2551029" cy="1198325"/>
          </a:xfrm>
        </p:grpSpPr>
        <p:sp>
          <p:nvSpPr>
            <p:cNvPr id="7" name="Freeform 7"/>
            <p:cNvSpPr/>
            <p:nvPr/>
          </p:nvSpPr>
          <p:spPr>
            <a:xfrm>
              <a:off x="0" y="0"/>
              <a:ext cx="2551029" cy="1198325"/>
            </a:xfrm>
            <a:custGeom>
              <a:avLst/>
              <a:gdLst/>
              <a:ahLst/>
              <a:cxnLst/>
              <a:rect l="l" t="t" r="r" b="b"/>
              <a:pathLst>
                <a:path w="2551029" h="1198325">
                  <a:moveTo>
                    <a:pt x="9592" y="0"/>
                  </a:moveTo>
                  <a:lnTo>
                    <a:pt x="2541438" y="0"/>
                  </a:lnTo>
                  <a:cubicBezTo>
                    <a:pt x="2546735" y="0"/>
                    <a:pt x="2551029" y="4294"/>
                    <a:pt x="2551029" y="9592"/>
                  </a:cubicBezTo>
                  <a:lnTo>
                    <a:pt x="2551029" y="1188733"/>
                  </a:lnTo>
                  <a:cubicBezTo>
                    <a:pt x="2551029" y="1194030"/>
                    <a:pt x="2546735" y="1198325"/>
                    <a:pt x="2541438" y="1198325"/>
                  </a:cubicBezTo>
                  <a:lnTo>
                    <a:pt x="9592" y="1198325"/>
                  </a:lnTo>
                  <a:cubicBezTo>
                    <a:pt x="4294" y="1198325"/>
                    <a:pt x="0" y="1194030"/>
                    <a:pt x="0" y="1188733"/>
                  </a:cubicBezTo>
                  <a:lnTo>
                    <a:pt x="0" y="9592"/>
                  </a:lnTo>
                  <a:cubicBezTo>
                    <a:pt x="0" y="4294"/>
                    <a:pt x="4294" y="0"/>
                    <a:pt x="9592" y="0"/>
                  </a:cubicBezTo>
                  <a:close/>
                </a:path>
              </a:pathLst>
            </a:custGeom>
            <a:solidFill>
              <a:srgbClr val="A5DAF3"/>
            </a:solidFill>
          </p:spPr>
        </p:sp>
        <p:sp>
          <p:nvSpPr>
            <p:cNvPr id="8" name="TextBox 8"/>
            <p:cNvSpPr txBox="1"/>
            <p:nvPr/>
          </p:nvSpPr>
          <p:spPr>
            <a:xfrm>
              <a:off x="0" y="-66675"/>
              <a:ext cx="2551029" cy="1265000"/>
            </a:xfrm>
            <a:prstGeom prst="rect">
              <a:avLst/>
            </a:prstGeom>
          </p:spPr>
          <p:txBody>
            <a:bodyPr lIns="50800" tIns="50800" rIns="50800" bIns="50800" rtlCol="0" anchor="ctr"/>
            <a:lstStyle/>
            <a:p>
              <a:pPr algn="ctr">
                <a:lnSpc>
                  <a:spcPts val="4900"/>
                </a:lnSpc>
              </a:pPr>
              <a:r>
                <a:rPr lang="en-US" sz="3500">
                  <a:solidFill>
                    <a:srgbClr val="5C3224"/>
                  </a:solidFill>
                  <a:latin typeface="Nunito" panose="00000500000000000000"/>
                  <a:ea typeface="Nunito" panose="00000500000000000000"/>
                  <a:cs typeface="Nunito" panose="00000500000000000000"/>
                  <a:sym typeface="Nunito" panose="00000500000000000000"/>
                </a:rPr>
                <a:t>Tập dữ liệu cho trước chứa các cột biến khác nhau đóng vai trò quan trọng trong việc dự đoán bệnh tiểu đường. Các biến đó bao gồm:</a:t>
              </a:r>
              <a:endParaRPr lang="en-US" sz="3500">
                <a:solidFill>
                  <a:srgbClr val="5C3224"/>
                </a:solidFill>
                <a:latin typeface="Nunito" panose="00000500000000000000"/>
                <a:ea typeface="Nunito" panose="00000500000000000000"/>
                <a:cs typeface="Nunito" panose="00000500000000000000"/>
                <a:sym typeface="Nunito" panose="00000500000000000000"/>
              </a:endParaRPr>
            </a:p>
          </p:txBody>
        </p:sp>
      </p:grpSp>
      <p:sp>
        <p:nvSpPr>
          <p:cNvPr id="9" name="TextBox 9"/>
          <p:cNvSpPr txBox="1"/>
          <p:nvPr/>
        </p:nvSpPr>
        <p:spPr>
          <a:xfrm>
            <a:off x="243771" y="602151"/>
            <a:ext cx="9685940"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TÓM TẮT DỮ LIỆU (DATA SUMMARY)</a:t>
            </a:r>
            <a:endParaRPr lang="en-US" sz="6700" b="1" spc="66">
              <a:solidFill>
                <a:srgbClr val="2D799C"/>
              </a:solidFill>
              <a:latin typeface="Nunito Heavy"/>
              <a:ea typeface="Nunito Heavy"/>
              <a:cs typeface="Nunito Heavy"/>
              <a:sym typeface="Nunito Heavy"/>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306198" y="-720441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2477909">
            <a:off x="-6015755" y="4953293"/>
            <a:ext cx="12537058" cy="13573586"/>
          </a:xfrm>
          <a:custGeom>
            <a:avLst/>
            <a:gdLst/>
            <a:ahLst/>
            <a:cxnLst/>
            <a:rect l="l" t="t" r="r" b="b"/>
            <a:pathLst>
              <a:path w="12537058" h="13573586">
                <a:moveTo>
                  <a:pt x="0" y="0"/>
                </a:moveTo>
                <a:lnTo>
                  <a:pt x="12537058" y="0"/>
                </a:lnTo>
                <a:lnTo>
                  <a:pt x="12537058" y="13573586"/>
                </a:lnTo>
                <a:lnTo>
                  <a:pt x="0" y="135735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5182" y="5143500"/>
            <a:ext cx="4974400" cy="5560813"/>
          </a:xfrm>
          <a:custGeom>
            <a:avLst/>
            <a:gdLst/>
            <a:ahLst/>
            <a:cxnLst/>
            <a:rect l="l" t="t" r="r" b="b"/>
            <a:pathLst>
              <a:path w="4974400" h="5560813">
                <a:moveTo>
                  <a:pt x="0" y="0"/>
                </a:moveTo>
                <a:lnTo>
                  <a:pt x="4974400" y="0"/>
                </a:lnTo>
                <a:lnTo>
                  <a:pt x="4974400" y="5560813"/>
                </a:lnTo>
                <a:lnTo>
                  <a:pt x="0" y="556081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067172" y="4787157"/>
            <a:ext cx="4731283" cy="8942287"/>
          </a:xfrm>
          <a:custGeom>
            <a:avLst/>
            <a:gdLst/>
            <a:ahLst/>
            <a:cxnLst/>
            <a:rect l="l" t="t" r="r" b="b"/>
            <a:pathLst>
              <a:path w="4731283" h="8942287">
                <a:moveTo>
                  <a:pt x="0" y="0"/>
                </a:moveTo>
                <a:lnTo>
                  <a:pt x="4731283" y="0"/>
                </a:lnTo>
                <a:lnTo>
                  <a:pt x="4731283" y="8942286"/>
                </a:lnTo>
                <a:lnTo>
                  <a:pt x="0" y="894228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2555489" y="3272999"/>
            <a:ext cx="13458593" cy="3571240"/>
          </a:xfrm>
          <a:prstGeom prst="rect">
            <a:avLst/>
          </a:prstGeom>
        </p:spPr>
        <p:txBody>
          <a:bodyPr lIns="0" tIns="0" rIns="0" bIns="0" rtlCol="0" anchor="t">
            <a:spAutoFit/>
          </a:bodyPr>
          <a:lstStyle/>
          <a:p>
            <a:pPr marL="734060" lvl="1" indent="-367030" algn="l">
              <a:lnSpc>
                <a:spcPts val="4760"/>
              </a:lnSpc>
              <a:buFont typeface="Arial" panose="020B0604020202020204"/>
              <a:buChar char="•"/>
            </a:pPr>
            <a:r>
              <a:rPr lang="en-US" sz="3400">
                <a:solidFill>
                  <a:srgbClr val="EA3D3D"/>
                </a:solidFill>
                <a:latin typeface="Nunito" panose="00000500000000000000"/>
                <a:ea typeface="Nunito" panose="00000500000000000000"/>
                <a:cs typeface="Nunito" panose="00000500000000000000"/>
                <a:sym typeface="Nunito" panose="00000500000000000000"/>
              </a:rPr>
              <a:t>pregnancies:</a:t>
            </a:r>
            <a:r>
              <a:rPr lang="en-US" sz="3400">
                <a:solidFill>
                  <a:srgbClr val="5C3224"/>
                </a:solidFill>
                <a:latin typeface="Nunito" panose="00000500000000000000"/>
                <a:ea typeface="Nunito" panose="00000500000000000000"/>
                <a:cs typeface="Nunito" panose="00000500000000000000"/>
                <a:sym typeface="Nunito" panose="00000500000000000000"/>
              </a:rPr>
              <a:t> số lần một người phụ nữ từng mang thai.</a:t>
            </a:r>
            <a:endParaRPr lang="en-US" sz="3400">
              <a:solidFill>
                <a:srgbClr val="5C3224"/>
              </a:solidFill>
              <a:latin typeface="Nunito" panose="00000500000000000000"/>
              <a:ea typeface="Nunito" panose="00000500000000000000"/>
              <a:cs typeface="Nunito" panose="00000500000000000000"/>
              <a:sym typeface="Nunito" panose="00000500000000000000"/>
            </a:endParaRPr>
          </a:p>
          <a:p>
            <a:pPr marL="734060" lvl="1" indent="-367030" algn="l">
              <a:lnSpc>
                <a:spcPts val="4760"/>
              </a:lnSpc>
              <a:buFont typeface="Arial" panose="020B0604020202020204"/>
              <a:buChar char="•"/>
            </a:pPr>
            <a:r>
              <a:rPr lang="en-US" sz="3400">
                <a:solidFill>
                  <a:srgbClr val="EA3D3D"/>
                </a:solidFill>
                <a:latin typeface="Nunito" panose="00000500000000000000"/>
                <a:ea typeface="Nunito" panose="00000500000000000000"/>
                <a:cs typeface="Nunito" panose="00000500000000000000"/>
                <a:sym typeface="Nunito" panose="00000500000000000000"/>
              </a:rPr>
              <a:t>glucose:</a:t>
            </a:r>
            <a:r>
              <a:rPr lang="en-US" sz="3400">
                <a:solidFill>
                  <a:srgbClr val="5C3224"/>
                </a:solidFill>
                <a:latin typeface="Nunito" panose="00000500000000000000"/>
                <a:ea typeface="Nunito" panose="00000500000000000000"/>
                <a:cs typeface="Nunito" panose="00000500000000000000"/>
                <a:sym typeface="Nunito" panose="00000500000000000000"/>
              </a:rPr>
              <a:t> chỉ số đường huyết được đo 2 giờ sau khi bệnh nhân uống 75g dung dịch glucose. Đây là tiêu chuẩn vàng để chẩn đoán tiểu đường và tiền tiểu đường.</a:t>
            </a:r>
            <a:endParaRPr lang="en-US" sz="3400">
              <a:solidFill>
                <a:srgbClr val="5C3224"/>
              </a:solidFill>
              <a:latin typeface="Nunito" panose="00000500000000000000"/>
              <a:ea typeface="Nunito" panose="00000500000000000000"/>
              <a:cs typeface="Nunito" panose="00000500000000000000"/>
              <a:sym typeface="Nunito" panose="00000500000000000000"/>
            </a:endParaRPr>
          </a:p>
          <a:p>
            <a:pPr marL="734060" lvl="1" indent="-367030" algn="l">
              <a:lnSpc>
                <a:spcPts val="4760"/>
              </a:lnSpc>
              <a:buFont typeface="Arial" panose="020B0604020202020204"/>
              <a:buChar char="•"/>
            </a:pPr>
            <a:r>
              <a:rPr lang="en-US" sz="3400">
                <a:solidFill>
                  <a:srgbClr val="EA3D3D"/>
                </a:solidFill>
                <a:latin typeface="Nunito" panose="00000500000000000000"/>
                <a:ea typeface="Nunito" panose="00000500000000000000"/>
                <a:cs typeface="Nunito" panose="00000500000000000000"/>
                <a:sym typeface="Nunito" panose="00000500000000000000"/>
              </a:rPr>
              <a:t>blood_pressure:</a:t>
            </a:r>
            <a:r>
              <a:rPr lang="en-US" sz="3400">
                <a:solidFill>
                  <a:srgbClr val="5C3224"/>
                </a:solidFill>
                <a:latin typeface="Nunito" panose="00000500000000000000"/>
                <a:ea typeface="Nunito" panose="00000500000000000000"/>
                <a:cs typeface="Nunito" panose="00000500000000000000"/>
                <a:sym typeface="Nunito" panose="00000500000000000000"/>
              </a:rPr>
              <a:t> áp lực trong động mạch khi tim giãn ra (là số dưới trong chỉ số huyết áp, ví dụ 120/80).      </a:t>
            </a:r>
            <a:endParaRPr lang="en-US" sz="3400">
              <a:solidFill>
                <a:srgbClr val="5C3224"/>
              </a:solidFill>
              <a:latin typeface="Nunito" panose="00000500000000000000"/>
              <a:ea typeface="Nunito" panose="00000500000000000000"/>
              <a:cs typeface="Nunito" panose="00000500000000000000"/>
              <a:sym typeface="Nunito" panose="00000500000000000000"/>
            </a:endParaRPr>
          </a:p>
        </p:txBody>
      </p:sp>
      <p:sp>
        <p:nvSpPr>
          <p:cNvPr id="7" name="TextBox 7"/>
          <p:cNvSpPr txBox="1"/>
          <p:nvPr/>
        </p:nvSpPr>
        <p:spPr>
          <a:xfrm>
            <a:off x="243771" y="602151"/>
            <a:ext cx="9685940"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TÓM TẮT DỮ LIỆU (DATA SUMMARY)</a:t>
            </a:r>
            <a:endParaRPr lang="en-US" sz="6700" b="1" spc="66">
              <a:solidFill>
                <a:srgbClr val="2D799C"/>
              </a:solidFill>
              <a:latin typeface="Nunito Heavy"/>
              <a:ea typeface="Nunito Heavy"/>
              <a:cs typeface="Nunito Heavy"/>
              <a:sym typeface="Nunito Heav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306198" y="-720441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2477909">
            <a:off x="-6015755" y="4953293"/>
            <a:ext cx="12537058" cy="13573586"/>
          </a:xfrm>
          <a:custGeom>
            <a:avLst/>
            <a:gdLst/>
            <a:ahLst/>
            <a:cxnLst/>
            <a:rect l="l" t="t" r="r" b="b"/>
            <a:pathLst>
              <a:path w="12537058" h="13573586">
                <a:moveTo>
                  <a:pt x="0" y="0"/>
                </a:moveTo>
                <a:lnTo>
                  <a:pt x="12537058" y="0"/>
                </a:lnTo>
                <a:lnTo>
                  <a:pt x="12537058" y="13573586"/>
                </a:lnTo>
                <a:lnTo>
                  <a:pt x="0" y="135735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5182" y="5143500"/>
            <a:ext cx="4974400" cy="5560813"/>
          </a:xfrm>
          <a:custGeom>
            <a:avLst/>
            <a:gdLst/>
            <a:ahLst/>
            <a:cxnLst/>
            <a:rect l="l" t="t" r="r" b="b"/>
            <a:pathLst>
              <a:path w="4974400" h="5560813">
                <a:moveTo>
                  <a:pt x="0" y="0"/>
                </a:moveTo>
                <a:lnTo>
                  <a:pt x="4974400" y="0"/>
                </a:lnTo>
                <a:lnTo>
                  <a:pt x="4974400" y="5560813"/>
                </a:lnTo>
                <a:lnTo>
                  <a:pt x="0" y="556081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067172" y="4787157"/>
            <a:ext cx="4731283" cy="8942287"/>
          </a:xfrm>
          <a:custGeom>
            <a:avLst/>
            <a:gdLst/>
            <a:ahLst/>
            <a:cxnLst/>
            <a:rect l="l" t="t" r="r" b="b"/>
            <a:pathLst>
              <a:path w="4731283" h="8942287">
                <a:moveTo>
                  <a:pt x="0" y="0"/>
                </a:moveTo>
                <a:lnTo>
                  <a:pt x="4731283" y="0"/>
                </a:lnTo>
                <a:lnTo>
                  <a:pt x="4731283" y="8942286"/>
                </a:lnTo>
                <a:lnTo>
                  <a:pt x="0" y="894228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2441189" y="3082499"/>
            <a:ext cx="13458593" cy="4171315"/>
          </a:xfrm>
          <a:prstGeom prst="rect">
            <a:avLst/>
          </a:prstGeom>
        </p:spPr>
        <p:txBody>
          <a:bodyPr lIns="0" tIns="0" rIns="0" bIns="0" rtlCol="0" anchor="t">
            <a:spAutoFit/>
          </a:bodyPr>
          <a:lstStyle/>
          <a:p>
            <a:pPr marL="734060" lvl="1" indent="-367030" algn="l">
              <a:lnSpc>
                <a:spcPts val="4760"/>
              </a:lnSpc>
              <a:spcBef>
                <a:spcPct val="0"/>
              </a:spcBef>
              <a:buFont typeface="Arial" panose="020B0604020202020204"/>
              <a:buChar char="•"/>
            </a:pPr>
            <a:r>
              <a:rPr lang="en-US" sz="3400" u="none" strike="noStrike">
                <a:solidFill>
                  <a:srgbClr val="EA3D3D"/>
                </a:solidFill>
                <a:latin typeface="Nunito" panose="00000500000000000000"/>
                <a:ea typeface="Nunito" panose="00000500000000000000"/>
                <a:cs typeface="Nunito" panose="00000500000000000000"/>
                <a:sym typeface="Nunito" panose="00000500000000000000"/>
              </a:rPr>
              <a:t>skin_thickness:</a:t>
            </a:r>
            <a:r>
              <a:rPr lang="en-US" sz="3400" u="none" strike="noStrike">
                <a:solidFill>
                  <a:srgbClr val="5C3224"/>
                </a:solidFill>
                <a:latin typeface="Nunito" panose="00000500000000000000"/>
                <a:ea typeface="Nunito" panose="00000500000000000000"/>
                <a:cs typeface="Nunito" panose="00000500000000000000"/>
                <a:sym typeface="Nunito" panose="00000500000000000000"/>
              </a:rPr>
              <a:t> một phương pháp đo lượng mỡ dự trữ trong cơ thể. Người ta dùng một thước kẹp đặc biệt để kẹp và đo độ dày của một nếp da ở mặt sau cánh tay.</a:t>
            </a:r>
            <a:endParaRPr lang="en-US" sz="34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734060" lvl="1" indent="-367030" algn="l">
              <a:lnSpc>
                <a:spcPts val="4760"/>
              </a:lnSpc>
              <a:spcBef>
                <a:spcPct val="0"/>
              </a:spcBef>
              <a:buFont typeface="Arial" panose="020B0604020202020204"/>
              <a:buChar char="•"/>
            </a:pPr>
            <a:r>
              <a:rPr lang="en-US" sz="3400" u="none" strike="noStrike">
                <a:solidFill>
                  <a:srgbClr val="EA3D3D"/>
                </a:solidFill>
                <a:latin typeface="Nunito" panose="00000500000000000000"/>
                <a:ea typeface="Nunito" panose="00000500000000000000"/>
                <a:cs typeface="Nunito" panose="00000500000000000000"/>
                <a:sym typeface="Nunito" panose="00000500000000000000"/>
              </a:rPr>
              <a:t>insulin:</a:t>
            </a:r>
            <a:r>
              <a:rPr lang="en-US" sz="3400" u="none" strike="noStrike">
                <a:solidFill>
                  <a:srgbClr val="5C3224"/>
                </a:solidFill>
                <a:latin typeface="Nunito" panose="00000500000000000000"/>
                <a:ea typeface="Nunito" panose="00000500000000000000"/>
                <a:cs typeface="Nunito" panose="00000500000000000000"/>
                <a:sym typeface="Nunito" panose="00000500000000000000"/>
              </a:rPr>
              <a:t> lượng insulin trong máu được đo cùng thời điểm với chỉ số đường huyết sau 2 giờ.</a:t>
            </a:r>
            <a:endParaRPr lang="en-US" sz="34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734060" lvl="1" indent="-367030" algn="l">
              <a:lnSpc>
                <a:spcPts val="4760"/>
              </a:lnSpc>
              <a:spcBef>
                <a:spcPct val="0"/>
              </a:spcBef>
              <a:buFont typeface="Arial" panose="020B0604020202020204"/>
              <a:buChar char="•"/>
            </a:pPr>
            <a:r>
              <a:rPr lang="en-US" sz="3400" u="none" strike="noStrike">
                <a:solidFill>
                  <a:srgbClr val="EA3D3D"/>
                </a:solidFill>
                <a:latin typeface="Nunito" panose="00000500000000000000"/>
                <a:ea typeface="Nunito" panose="00000500000000000000"/>
                <a:cs typeface="Nunito" panose="00000500000000000000"/>
                <a:sym typeface="Nunito" panose="00000500000000000000"/>
              </a:rPr>
              <a:t>bmi (bode mass index):</a:t>
            </a:r>
            <a:r>
              <a:rPr lang="en-US" sz="3400" u="none" strike="noStrike">
                <a:solidFill>
                  <a:srgbClr val="5C3224"/>
                </a:solidFill>
                <a:latin typeface="Nunito" panose="00000500000000000000"/>
                <a:ea typeface="Nunito" panose="00000500000000000000"/>
                <a:cs typeface="Nunito" panose="00000500000000000000"/>
                <a:sym typeface="Nunito" panose="00000500000000000000"/>
              </a:rPr>
              <a:t> BMI = Cân nặng (kg) / (Chiều cao (m))². Đây là chỉ số đánh giá thể trạng gầy/béo phổ biến.</a:t>
            </a:r>
            <a:endParaRPr lang="en-US" sz="3400" u="none" strike="noStrike">
              <a:solidFill>
                <a:srgbClr val="5C3224"/>
              </a:solidFill>
              <a:latin typeface="Nunito" panose="00000500000000000000"/>
              <a:ea typeface="Nunito" panose="00000500000000000000"/>
              <a:cs typeface="Nunito" panose="00000500000000000000"/>
              <a:sym typeface="Nunito" panose="00000500000000000000"/>
            </a:endParaRPr>
          </a:p>
        </p:txBody>
      </p:sp>
      <p:sp>
        <p:nvSpPr>
          <p:cNvPr id="7" name="TextBox 7"/>
          <p:cNvSpPr txBox="1"/>
          <p:nvPr/>
        </p:nvSpPr>
        <p:spPr>
          <a:xfrm>
            <a:off x="243771" y="602151"/>
            <a:ext cx="9685940"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TÓM TẮT DỮ LIỆU (DATA SUMMARY)</a:t>
            </a:r>
            <a:endParaRPr lang="en-US" sz="6700" b="1" spc="66">
              <a:solidFill>
                <a:srgbClr val="2D799C"/>
              </a:solidFill>
              <a:latin typeface="Nunito Heavy"/>
              <a:ea typeface="Nunito Heavy"/>
              <a:cs typeface="Nunito Heavy"/>
              <a:sym typeface="Nunito Heav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EDE9"/>
        </a:solidFill>
        <a:effectLst/>
      </p:bgPr>
    </p:bg>
    <p:spTree>
      <p:nvGrpSpPr>
        <p:cNvPr id="1" name=""/>
        <p:cNvGrpSpPr/>
        <p:nvPr/>
      </p:nvGrpSpPr>
      <p:grpSpPr>
        <a:xfrm>
          <a:off x="0" y="0"/>
          <a:ext cx="0" cy="0"/>
          <a:chOff x="0" y="0"/>
          <a:chExt cx="0" cy="0"/>
        </a:xfrm>
      </p:grpSpPr>
      <p:sp>
        <p:nvSpPr>
          <p:cNvPr id="2" name="Freeform 2"/>
          <p:cNvSpPr/>
          <p:nvPr/>
        </p:nvSpPr>
        <p:spPr>
          <a:xfrm rot="7132171" flipV="1">
            <a:off x="12306198" y="-7204419"/>
            <a:ext cx="11159046" cy="12081644"/>
          </a:xfrm>
          <a:custGeom>
            <a:avLst/>
            <a:gdLst/>
            <a:ahLst/>
            <a:cxnLst/>
            <a:rect l="l" t="t" r="r" b="b"/>
            <a:pathLst>
              <a:path w="11159046" h="12081644">
                <a:moveTo>
                  <a:pt x="0" y="12081644"/>
                </a:moveTo>
                <a:lnTo>
                  <a:pt x="11159046" y="12081644"/>
                </a:lnTo>
                <a:lnTo>
                  <a:pt x="11159046" y="0"/>
                </a:lnTo>
                <a:lnTo>
                  <a:pt x="0" y="0"/>
                </a:lnTo>
                <a:lnTo>
                  <a:pt x="0" y="12081644"/>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2477909">
            <a:off x="-6015755" y="4953293"/>
            <a:ext cx="12537058" cy="13573586"/>
          </a:xfrm>
          <a:custGeom>
            <a:avLst/>
            <a:gdLst/>
            <a:ahLst/>
            <a:cxnLst/>
            <a:rect l="l" t="t" r="r" b="b"/>
            <a:pathLst>
              <a:path w="12537058" h="13573586">
                <a:moveTo>
                  <a:pt x="0" y="0"/>
                </a:moveTo>
                <a:lnTo>
                  <a:pt x="12537058" y="0"/>
                </a:lnTo>
                <a:lnTo>
                  <a:pt x="12537058" y="13573586"/>
                </a:lnTo>
                <a:lnTo>
                  <a:pt x="0" y="1357358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5182" y="5143500"/>
            <a:ext cx="4974400" cy="5560813"/>
          </a:xfrm>
          <a:custGeom>
            <a:avLst/>
            <a:gdLst/>
            <a:ahLst/>
            <a:cxnLst/>
            <a:rect l="l" t="t" r="r" b="b"/>
            <a:pathLst>
              <a:path w="4974400" h="5560813">
                <a:moveTo>
                  <a:pt x="0" y="0"/>
                </a:moveTo>
                <a:lnTo>
                  <a:pt x="4974400" y="0"/>
                </a:lnTo>
                <a:lnTo>
                  <a:pt x="4974400" y="5560813"/>
                </a:lnTo>
                <a:lnTo>
                  <a:pt x="0" y="556081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a:off x="14067172" y="4787157"/>
            <a:ext cx="4731283" cy="8942287"/>
          </a:xfrm>
          <a:custGeom>
            <a:avLst/>
            <a:gdLst/>
            <a:ahLst/>
            <a:cxnLst/>
            <a:rect l="l" t="t" r="r" b="b"/>
            <a:pathLst>
              <a:path w="4731283" h="8942287">
                <a:moveTo>
                  <a:pt x="0" y="0"/>
                </a:moveTo>
                <a:lnTo>
                  <a:pt x="4731283" y="0"/>
                </a:lnTo>
                <a:lnTo>
                  <a:pt x="4731283" y="8942286"/>
                </a:lnTo>
                <a:lnTo>
                  <a:pt x="0" y="894228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TextBox 6"/>
          <p:cNvSpPr txBox="1"/>
          <p:nvPr/>
        </p:nvSpPr>
        <p:spPr>
          <a:xfrm>
            <a:off x="2392018" y="2955561"/>
            <a:ext cx="12166607" cy="4771390"/>
          </a:xfrm>
          <a:prstGeom prst="rect">
            <a:avLst/>
          </a:prstGeom>
        </p:spPr>
        <p:txBody>
          <a:bodyPr lIns="0" tIns="0" rIns="0" bIns="0" rtlCol="0" anchor="t">
            <a:spAutoFit/>
          </a:bodyPr>
          <a:lstStyle/>
          <a:p>
            <a:pPr marL="734060" lvl="1" indent="-367030" algn="l">
              <a:lnSpc>
                <a:spcPts val="4760"/>
              </a:lnSpc>
              <a:spcBef>
                <a:spcPct val="0"/>
              </a:spcBef>
              <a:buFont typeface="Arial" panose="020B0604020202020204"/>
              <a:buChar char="•"/>
            </a:pPr>
            <a:r>
              <a:rPr lang="en-US" sz="3400" u="none" strike="noStrike">
                <a:solidFill>
                  <a:srgbClr val="EA3D3D"/>
                </a:solidFill>
                <a:latin typeface="Nunito" panose="00000500000000000000"/>
                <a:ea typeface="Nunito" panose="00000500000000000000"/>
                <a:cs typeface="Nunito" panose="00000500000000000000"/>
                <a:sym typeface="Nunito" panose="00000500000000000000"/>
              </a:rPr>
              <a:t>dpf (diabetes pedigree function):</a:t>
            </a:r>
            <a:r>
              <a:rPr lang="en-US" sz="3400" u="none" strike="noStrike">
                <a:solidFill>
                  <a:srgbClr val="5C3224"/>
                </a:solidFill>
                <a:latin typeface="Nunito" panose="00000500000000000000"/>
                <a:ea typeface="Nunito" panose="00000500000000000000"/>
                <a:cs typeface="Nunito" panose="00000500000000000000"/>
                <a:sym typeface="Nunito" panose="00000500000000000000"/>
              </a:rPr>
              <a:t> chỉ số lượng hóa tiền sử gia đình mắc bệnh tiểu đường. Nó được tính toán dựa trên mối quan hệ huyết thống và số lượng thành viên trong gia đình mắc bệnh.</a:t>
            </a:r>
            <a:endParaRPr lang="en-US" sz="34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734060" lvl="1" indent="-367030" algn="l">
              <a:lnSpc>
                <a:spcPts val="4760"/>
              </a:lnSpc>
              <a:spcBef>
                <a:spcPct val="0"/>
              </a:spcBef>
              <a:buFont typeface="Arial" panose="020B0604020202020204"/>
              <a:buChar char="•"/>
            </a:pPr>
            <a:r>
              <a:rPr lang="en-US" sz="3400" u="none" strike="noStrike">
                <a:solidFill>
                  <a:srgbClr val="EA3D3D"/>
                </a:solidFill>
                <a:latin typeface="Nunito" panose="00000500000000000000"/>
                <a:ea typeface="Nunito" panose="00000500000000000000"/>
                <a:cs typeface="Nunito" panose="00000500000000000000"/>
                <a:sym typeface="Nunito" panose="00000500000000000000"/>
              </a:rPr>
              <a:t>age:</a:t>
            </a:r>
            <a:r>
              <a:rPr lang="en-US" sz="3400" u="none" strike="noStrike">
                <a:solidFill>
                  <a:srgbClr val="5C3224"/>
                </a:solidFill>
                <a:latin typeface="Nunito" panose="00000500000000000000"/>
                <a:ea typeface="Nunito" panose="00000500000000000000"/>
                <a:cs typeface="Nunito" panose="00000500000000000000"/>
                <a:sym typeface="Nunito" panose="00000500000000000000"/>
              </a:rPr>
              <a:t> Tuổi của một người tại thời điểm khảo sát.</a:t>
            </a:r>
            <a:endParaRPr lang="en-US" sz="3400" u="none" strike="noStrike">
              <a:solidFill>
                <a:srgbClr val="5C3224"/>
              </a:solidFill>
              <a:latin typeface="Nunito" panose="00000500000000000000"/>
              <a:ea typeface="Nunito" panose="00000500000000000000"/>
              <a:cs typeface="Nunito" panose="00000500000000000000"/>
              <a:sym typeface="Nunito" panose="00000500000000000000"/>
            </a:endParaRPr>
          </a:p>
          <a:p>
            <a:pPr marL="734060" lvl="1" indent="-367030" algn="l">
              <a:lnSpc>
                <a:spcPts val="4760"/>
              </a:lnSpc>
              <a:spcBef>
                <a:spcPct val="0"/>
              </a:spcBef>
              <a:buFont typeface="Arial" panose="020B0604020202020204"/>
              <a:buChar char="•"/>
            </a:pPr>
            <a:r>
              <a:rPr lang="en-US" sz="3400" u="none" strike="noStrike">
                <a:solidFill>
                  <a:srgbClr val="EA3D3D"/>
                </a:solidFill>
                <a:latin typeface="Nunito" panose="00000500000000000000"/>
                <a:ea typeface="Nunito" panose="00000500000000000000"/>
                <a:cs typeface="Nunito" panose="00000500000000000000"/>
                <a:sym typeface="Nunito" panose="00000500000000000000"/>
              </a:rPr>
              <a:t>outcome</a:t>
            </a:r>
            <a:r>
              <a:rPr lang="en-US" sz="3400" u="none" strike="noStrike">
                <a:solidFill>
                  <a:srgbClr val="EA3D3D"/>
                </a:solidFill>
                <a:latin typeface="Nunito" panose="00000500000000000000"/>
                <a:ea typeface="Nunito" panose="00000500000000000000"/>
                <a:cs typeface="Nunito" panose="00000500000000000000"/>
                <a:sym typeface="Nunito" panose="00000500000000000000"/>
              </a:rPr>
              <a:t>:</a:t>
            </a:r>
            <a:r>
              <a:rPr lang="en-US" sz="3400" u="none" strike="noStrike">
                <a:solidFill>
                  <a:srgbClr val="5C3224"/>
                </a:solidFill>
                <a:latin typeface="Nunito" panose="00000500000000000000"/>
                <a:ea typeface="Nunito" panose="00000500000000000000"/>
                <a:cs typeface="Nunito" panose="00000500000000000000"/>
                <a:sym typeface="Nunito" panose="00000500000000000000"/>
              </a:rPr>
              <a:t> kết quả chẩn đoán mà mô hình máy học cần dự đoán (0 – Âm tính với bệnh tiểu đường; 1 – Dương tính với bệnh tiểu đường).</a:t>
            </a:r>
            <a:endParaRPr lang="en-US" sz="3400" u="none" strike="noStrike">
              <a:solidFill>
                <a:srgbClr val="5C3224"/>
              </a:solidFill>
              <a:latin typeface="Nunito" panose="00000500000000000000"/>
              <a:ea typeface="Nunito" panose="00000500000000000000"/>
              <a:cs typeface="Nunito" panose="00000500000000000000"/>
              <a:sym typeface="Nunito" panose="00000500000000000000"/>
            </a:endParaRPr>
          </a:p>
        </p:txBody>
      </p:sp>
      <p:sp>
        <p:nvSpPr>
          <p:cNvPr id="7" name="TextBox 7"/>
          <p:cNvSpPr txBox="1"/>
          <p:nvPr/>
        </p:nvSpPr>
        <p:spPr>
          <a:xfrm>
            <a:off x="243771" y="602151"/>
            <a:ext cx="9685940" cy="2100580"/>
          </a:xfrm>
          <a:prstGeom prst="rect">
            <a:avLst/>
          </a:prstGeom>
        </p:spPr>
        <p:txBody>
          <a:bodyPr lIns="0" tIns="0" rIns="0" bIns="0" rtlCol="0" anchor="t">
            <a:spAutoFit/>
          </a:bodyPr>
          <a:lstStyle/>
          <a:p>
            <a:pPr algn="ctr">
              <a:lnSpc>
                <a:spcPts val="8375"/>
              </a:lnSpc>
            </a:pPr>
            <a:r>
              <a:rPr lang="en-US" sz="6700" b="1" spc="66">
                <a:solidFill>
                  <a:srgbClr val="2D799C"/>
                </a:solidFill>
                <a:latin typeface="Nunito Heavy"/>
                <a:ea typeface="Nunito Heavy"/>
                <a:cs typeface="Nunito Heavy"/>
                <a:sym typeface="Nunito Heavy"/>
              </a:rPr>
              <a:t>TÓM TẮT DỮ LIỆU (DATA SUMMARY)</a:t>
            </a:r>
            <a:endParaRPr lang="en-US" sz="6700" b="1" spc="66">
              <a:solidFill>
                <a:srgbClr val="2D799C"/>
              </a:solidFill>
              <a:latin typeface="Nunito Heavy"/>
              <a:ea typeface="Nunito Heavy"/>
              <a:cs typeface="Nunito Heavy"/>
              <a:sym typeface="Nunito Heavy"/>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15540</Words>
  <Application>WPS Presentation</Application>
  <PresentationFormat>On-screen Show (4:3)</PresentationFormat>
  <Paragraphs>408</Paragraphs>
  <Slides>59</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2</vt:i4>
      </vt:variant>
      <vt:variant>
        <vt:lpstr>幻灯片标题</vt:lpstr>
      </vt:variant>
      <vt:variant>
        <vt:i4>59</vt:i4>
      </vt:variant>
    </vt:vector>
  </HeadingPairs>
  <TitlesOfParts>
    <vt:vector size="74" baseType="lpstr">
      <vt:lpstr>Arial</vt:lpstr>
      <vt:lpstr>SimSun</vt:lpstr>
      <vt:lpstr>Wingdings</vt:lpstr>
      <vt:lpstr>Nunito Bold</vt:lpstr>
      <vt:lpstr>Nunito</vt:lpstr>
      <vt:lpstr>Nunito Heavy</vt:lpstr>
      <vt:lpstr>Arial</vt:lpstr>
      <vt:lpstr>Calibri</vt:lpstr>
      <vt:lpstr>Microsoft YaHei</vt:lpstr>
      <vt:lpstr/>
      <vt:lpstr>Arial Unicode MS</vt:lpstr>
      <vt:lpstr>Segoe Print</vt:lpstr>
      <vt:lpstr>Office Theme</vt:lpstr>
      <vt:lpstr>Excel.Sheet.12</vt:lpstr>
      <vt:lpstr>Excel.Sheet.12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Orange Creative Diabetes Presentation </dc:title>
  <dc:creator/>
  <cp:lastModifiedBy>LOQ</cp:lastModifiedBy>
  <cp:revision>2</cp:revision>
  <dcterms:created xsi:type="dcterms:W3CDTF">2006-08-16T00:00:00Z</dcterms:created>
  <dcterms:modified xsi:type="dcterms:W3CDTF">2025-09-25T12:27:04Z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1033-11.2.0.9052</vt:lpwstr>
  </property>
</Properties>
</file>