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1" r:id="rId13"/>
    <p:sldId id="268" r:id="rId14"/>
    <p:sldId id="270" r:id="rId15"/>
    <p:sldId id="269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93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6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7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4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0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6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3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11/5/2021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14600" y="152401"/>
            <a:ext cx="6248400" cy="3276600"/>
          </a:xfrm>
        </p:spPr>
        <p:txBody>
          <a:bodyPr/>
          <a:lstStyle/>
          <a:p>
            <a:pPr algn="ctr"/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up, scale down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b="0" dirty="0"/>
              <a:t>TUẦN 11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9EE75-FE5A-4C15-BF56-FE30382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917"/>
              </p:ext>
            </p:extLst>
          </p:nvPr>
        </p:nvGraphicFramePr>
        <p:xfrm>
          <a:off x="2831123" y="40386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94634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443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Nguyễn Minh Đức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19110351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Huỳnh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Đức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Tòng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19110481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Tạ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Quốc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Anh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19110323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02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538C2-8FC3-4B19-96CD-99CE6101D69A}"/>
              </a:ext>
            </a:extLst>
          </p:cNvPr>
          <p:cNvSpPr txBox="1"/>
          <p:nvPr/>
        </p:nvSpPr>
        <p:spPr>
          <a:xfrm>
            <a:off x="3505200" y="60960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Huỳnh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BC159-3A83-4EF5-A454-74F38AAB56EE}"/>
              </a:ext>
            </a:extLst>
          </p:cNvPr>
          <p:cNvSpPr/>
          <p:nvPr/>
        </p:nvSpPr>
        <p:spPr>
          <a:xfrm>
            <a:off x="0" y="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3692D-F82B-4C90-B238-2BBF61589A9F}"/>
              </a:ext>
            </a:extLst>
          </p:cNvPr>
          <p:cNvSpPr/>
          <p:nvPr/>
        </p:nvSpPr>
        <p:spPr>
          <a:xfrm>
            <a:off x="-2438400" y="23446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Template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1351A-B041-43F1-8438-EB54D56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4512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18566-D923-4A95-BA46-B480788E82B3}"/>
              </a:ext>
            </a:extLst>
          </p:cNvPr>
          <p:cNvSpPr txBox="1"/>
          <p:nvPr/>
        </p:nvSpPr>
        <p:spPr>
          <a:xfrm>
            <a:off x="914400" y="1752600"/>
            <a:ext cx="456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Truy</a:t>
            </a:r>
            <a:r>
              <a:rPr lang="en-US" dirty="0">
                <a:solidFill>
                  <a:schemeClr val="bg2"/>
                </a:solidFill>
              </a:rPr>
              <a:t> cập </a:t>
            </a:r>
            <a:r>
              <a:rPr lang="en-US" dirty="0" err="1">
                <a:solidFill>
                  <a:schemeClr val="bg2"/>
                </a:solidFill>
              </a:rPr>
              <a:t>vào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trang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bằng</a:t>
            </a:r>
            <a:r>
              <a:rPr lang="en-US" dirty="0">
                <a:solidFill>
                  <a:schemeClr val="bg2"/>
                </a:solidFill>
              </a:rPr>
              <a:t> DNS </a:t>
            </a:r>
            <a:r>
              <a:rPr lang="en-US" dirty="0" err="1">
                <a:solidFill>
                  <a:schemeClr val="bg2"/>
                </a:solidFill>
              </a:rPr>
              <a:t>chưa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được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5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18566-D923-4A95-BA46-B480788E82B3}"/>
              </a:ext>
            </a:extLst>
          </p:cNvPr>
          <p:cNvSpPr txBox="1"/>
          <p:nvPr/>
        </p:nvSpPr>
        <p:spPr>
          <a:xfrm>
            <a:off x="914400" y="175260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Không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tạo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được</a:t>
            </a:r>
            <a:r>
              <a:rPr lang="en-US" dirty="0">
                <a:solidFill>
                  <a:schemeClr val="bg2"/>
                </a:solidFill>
              </a:rPr>
              <a:t> role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IAM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B2100-5937-41BA-876C-BFAFE2D7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9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4E2F8-4E79-43BF-9042-FF38E46C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" y="2590800"/>
            <a:ext cx="9144000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28BF0-8C63-455E-8100-8704BAF65F5B}"/>
              </a:ext>
            </a:extLst>
          </p:cNvPr>
          <p:cNvSpPr txBox="1"/>
          <p:nvPr/>
        </p:nvSpPr>
        <p:spPr>
          <a:xfrm>
            <a:off x="381000" y="1750806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Chưa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truy</a:t>
            </a:r>
            <a:r>
              <a:rPr lang="en-US" dirty="0">
                <a:solidFill>
                  <a:schemeClr val="bg2"/>
                </a:solidFill>
              </a:rPr>
              <a:t> cập </a:t>
            </a:r>
            <a:r>
              <a:rPr lang="en-US" dirty="0" err="1">
                <a:solidFill>
                  <a:schemeClr val="bg2"/>
                </a:solidFill>
              </a:rPr>
              <a:t>vào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codedeploy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được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3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90171" y="1563674"/>
            <a:ext cx="7726680" cy="571500"/>
          </a:xfrm>
        </p:spPr>
        <p:txBody>
          <a:bodyPr>
            <a:no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Application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EBC68-B22D-4BDF-B18C-9744F08719D3}"/>
              </a:ext>
            </a:extLst>
          </p:cNvPr>
          <p:cNvSpPr txBox="1"/>
          <p:nvPr/>
        </p:nvSpPr>
        <p:spPr>
          <a:xfrm>
            <a:off x="490171" y="2181020"/>
            <a:ext cx="571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AWS </a:t>
            </a:r>
            <a:r>
              <a:rPr lang="en-US" dirty="0" err="1">
                <a:solidFill>
                  <a:schemeClr val="bg1"/>
                </a:solidFill>
              </a:rPr>
              <a:t>CodeDeploy</a:t>
            </a:r>
            <a:r>
              <a:rPr lang="en-US" dirty="0">
                <a:solidFill>
                  <a:schemeClr val="bg1"/>
                </a:solidFill>
              </a:rPr>
              <a:t> Application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Serverless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Lambda </a:t>
            </a:r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7BD03-8895-492D-BF86-99FE8A36356D}"/>
              </a:ext>
            </a:extLst>
          </p:cNvPr>
          <p:cNvSpPr txBox="1"/>
          <p:nvPr/>
        </p:nvSpPr>
        <p:spPr>
          <a:xfrm>
            <a:off x="466725" y="2362200"/>
            <a:ext cx="8381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F5F5F"/>
                </a:solidFill>
                <a:effectLst/>
                <a:latin typeface="RobotoLight"/>
              </a:rPr>
              <a:t>- 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Auto Scaling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là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quy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trình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tự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động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add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mới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(scaling out)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hoặc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remove (scaling out) EC2 instance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dựa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trên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yêu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cầu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traffic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của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application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hoặc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của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hệ</a:t>
            </a:r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Light"/>
              </a:rPr>
              <a:t>thống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1D65E-F078-464A-B94E-8FF934651D27}"/>
              </a:ext>
            </a:extLst>
          </p:cNvPr>
          <p:cNvSpPr txBox="1"/>
          <p:nvPr/>
        </p:nvSpPr>
        <p:spPr>
          <a:xfrm>
            <a:off x="466725" y="3436978"/>
            <a:ext cx="806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AWS,</a:t>
            </a:r>
            <a:r>
              <a:rPr lang="vi-VN" b="0" i="0" dirty="0">
                <a:solidFill>
                  <a:schemeClr val="bg1"/>
                </a:solidFill>
                <a:effectLst/>
                <a:latin typeface="RobotoLight"/>
              </a:rPr>
              <a:t> Auto Scaling cho phép người dùng có một con số chính xác về số lượng EC2 instance khả dụng để xử lý </a:t>
            </a:r>
            <a:r>
              <a:rPr lang="vi-VN" b="1" i="0" dirty="0">
                <a:solidFill>
                  <a:schemeClr val="bg1"/>
                </a:solidFill>
                <a:effectLst/>
                <a:latin typeface="RobotoLight"/>
              </a:rPr>
              <a:t>tải của application</a:t>
            </a:r>
            <a:r>
              <a:rPr lang="vi-VN" b="0" i="0" dirty="0">
                <a:solidFill>
                  <a:schemeClr val="bg1"/>
                </a:solidFill>
                <a:effectLst/>
                <a:latin typeface="RobotoLigh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21EB7-F192-4BE7-97E9-2197806AF5EC}"/>
              </a:ext>
            </a:extLst>
          </p:cNvPr>
          <p:cNvSpPr txBox="1"/>
          <p:nvPr/>
        </p:nvSpPr>
        <p:spPr>
          <a:xfrm>
            <a:off x="466725" y="4667184"/>
            <a:ext cx="844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Light"/>
              </a:rPr>
              <a:t>- </a:t>
            </a:r>
            <a:r>
              <a:rPr lang="en-US" dirty="0">
                <a:solidFill>
                  <a:schemeClr val="bg1"/>
                </a:solidFill>
                <a:latin typeface="RobotoLight"/>
              </a:rPr>
              <a:t>C</a:t>
            </a:r>
            <a:r>
              <a:rPr lang="vi-VN" b="0" i="0" dirty="0">
                <a:solidFill>
                  <a:schemeClr val="bg1"/>
                </a:solidFill>
                <a:effectLst/>
                <a:latin typeface="RobotoLight"/>
              </a:rPr>
              <a:t>ó thể tạo ra một tập collections của các EC2 instance, được gọi là </a:t>
            </a:r>
            <a:r>
              <a:rPr lang="vi-VN" b="1" i="0" dirty="0">
                <a:solidFill>
                  <a:schemeClr val="bg1"/>
                </a:solidFill>
                <a:effectLst/>
                <a:latin typeface="RobotoLight"/>
              </a:rPr>
              <a:t>Auto Scaling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4A683-792F-424F-B36E-01718BE579DD}"/>
              </a:ext>
            </a:extLst>
          </p:cNvPr>
          <p:cNvSpPr txBox="1"/>
          <p:nvPr/>
        </p:nvSpPr>
        <p:spPr>
          <a:xfrm>
            <a:off x="3495677" y="1247001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AWS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gì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328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57933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23D137-1832-49D9-9EAF-FF10218BF495}"/>
              </a:ext>
            </a:extLst>
          </p:cNvPr>
          <p:cNvSpPr/>
          <p:nvPr/>
        </p:nvSpPr>
        <p:spPr>
          <a:xfrm>
            <a:off x="3555022" y="1648103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EC2 and code deploy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CADC9F-8B42-4811-8F9C-7A9151E7820F}"/>
              </a:ext>
            </a:extLst>
          </p:cNvPr>
          <p:cNvSpPr/>
          <p:nvPr/>
        </p:nvSpPr>
        <p:spPr>
          <a:xfrm>
            <a:off x="5784603" y="1648103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App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A66993-512A-4752-B2D4-F5EC998B3042}"/>
              </a:ext>
            </a:extLst>
          </p:cNvPr>
          <p:cNvSpPr/>
          <p:nvPr/>
        </p:nvSpPr>
        <p:spPr>
          <a:xfrm>
            <a:off x="3555021" y="2767714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88DD3A-0536-41BB-84C8-138DD1C7B3C7}"/>
              </a:ext>
            </a:extLst>
          </p:cNvPr>
          <p:cNvSpPr/>
          <p:nvPr/>
        </p:nvSpPr>
        <p:spPr>
          <a:xfrm>
            <a:off x="1345956" y="5006936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Balancer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9CCCC2-1545-405B-BCE4-763DC8514CA1}"/>
              </a:ext>
            </a:extLst>
          </p:cNvPr>
          <p:cNvSpPr/>
          <p:nvPr/>
        </p:nvSpPr>
        <p:spPr>
          <a:xfrm>
            <a:off x="3555021" y="3887325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626D4E-660A-4A1E-9F69-2C61A54E7D6A}"/>
              </a:ext>
            </a:extLst>
          </p:cNvPr>
          <p:cNvSpPr/>
          <p:nvPr/>
        </p:nvSpPr>
        <p:spPr>
          <a:xfrm>
            <a:off x="3555020" y="5006936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scaling group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82523-346E-4314-B18B-2F549DFB5941}"/>
              </a:ext>
            </a:extLst>
          </p:cNvPr>
          <p:cNvSpPr/>
          <p:nvPr/>
        </p:nvSpPr>
        <p:spPr>
          <a:xfrm>
            <a:off x="3555019" y="6002731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AWS </a:t>
            </a:r>
            <a:r>
              <a:rPr lang="en-US" sz="1600" dirty="0" err="1"/>
              <a:t>codedeploy</a:t>
            </a:r>
            <a:r>
              <a:rPr lang="en-US" sz="1600" dirty="0"/>
              <a:t> 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CDDC8E-41AD-43DB-9CAD-3C30714163B7}"/>
              </a:ext>
            </a:extLst>
          </p:cNvPr>
          <p:cNvSpPr/>
          <p:nvPr/>
        </p:nvSpPr>
        <p:spPr>
          <a:xfrm>
            <a:off x="7556988" y="6004778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 Deployment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95B31-6A6A-41FA-A2B4-17AE2A92CCAD}"/>
              </a:ext>
            </a:extLst>
          </p:cNvPr>
          <p:cNvSpPr/>
          <p:nvPr/>
        </p:nvSpPr>
        <p:spPr>
          <a:xfrm>
            <a:off x="5640262" y="6002731"/>
            <a:ext cx="1550377" cy="5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CodeDeploy</a:t>
            </a:r>
            <a:r>
              <a:rPr lang="en-US" sz="1600" dirty="0"/>
              <a:t> Group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11145-9BFA-4BDD-A001-88A206DBCB5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5105399" y="1947442"/>
            <a:ext cx="67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B761DC-41A3-4E87-A8A1-A56AFFBD8C3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4330210" y="2246780"/>
            <a:ext cx="1" cy="520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BA87F1-9180-42B5-9D7E-B6ED3C8E0D3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330210" y="3366391"/>
            <a:ext cx="0" cy="520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2C401F-DFD7-43B4-AAEA-98FAD22F899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330209" y="4486002"/>
            <a:ext cx="1" cy="520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9785E-FA30-4A3B-94BC-39BC4B74518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896333" y="5306275"/>
            <a:ext cx="65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05512-A39B-4484-93E5-E4669227115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330208" y="5605613"/>
            <a:ext cx="1" cy="397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8471DF-2026-45A7-A419-B74FB46A510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105396" y="6302070"/>
            <a:ext cx="534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20664B-C667-4745-A6C1-4B9D9E547E40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7190639" y="6302070"/>
            <a:ext cx="366349" cy="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57933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A0149-64BC-4150-B14E-A22A4FDE69E3}"/>
              </a:ext>
            </a:extLst>
          </p:cNvPr>
          <p:cNvSpPr txBox="1"/>
          <p:nvPr/>
        </p:nvSpPr>
        <p:spPr>
          <a:xfrm>
            <a:off x="685800" y="1990876"/>
            <a:ext cx="7553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547D-5A56-454C-8440-FDBAF7F1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7930"/>
            <a:ext cx="9144000" cy="46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3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57933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A0149-64BC-4150-B14E-A22A4FDE69E3}"/>
              </a:ext>
            </a:extLst>
          </p:cNvPr>
          <p:cNvSpPr txBox="1"/>
          <p:nvPr/>
        </p:nvSpPr>
        <p:spPr>
          <a:xfrm>
            <a:off x="646999" y="1839940"/>
            <a:ext cx="2249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Load Balancer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572E9-ACFF-4042-80D2-F7384E15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5595"/>
            <a:ext cx="9144000" cy="45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57933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A0149-64BC-4150-B14E-A22A4FDE69E3}"/>
              </a:ext>
            </a:extLst>
          </p:cNvPr>
          <p:cNvSpPr txBox="1"/>
          <p:nvPr/>
        </p:nvSpPr>
        <p:spPr>
          <a:xfrm>
            <a:off x="457933" y="2290401"/>
            <a:ext cx="296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Auto Scaling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CFE4E-9490-461F-9BFE-F0264CD4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2" y="2776247"/>
            <a:ext cx="9144000" cy="42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5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57933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A0149-64BC-4150-B14E-A22A4FDE69E3}"/>
              </a:ext>
            </a:extLst>
          </p:cNvPr>
          <p:cNvSpPr txBox="1"/>
          <p:nvPr/>
        </p:nvSpPr>
        <p:spPr>
          <a:xfrm>
            <a:off x="685800" y="2431404"/>
            <a:ext cx="1556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Instances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8EE265-379F-4683-83BA-3B8CFCBE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9173"/>
            <a:ext cx="9144000" cy="17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Template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F5ED9-9563-4229-8D00-9568766A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8608"/>
            <a:ext cx="9144000" cy="3889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D5648F-EF34-4CC5-A328-F713A68F76EC}"/>
              </a:ext>
            </a:extLst>
          </p:cNvPr>
          <p:cNvSpPr txBox="1"/>
          <p:nvPr/>
        </p:nvSpPr>
        <p:spPr>
          <a:xfrm>
            <a:off x="304800" y="2438400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Trang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5648F-EF34-4CC5-A328-F713A68F76EC}"/>
              </a:ext>
            </a:extLst>
          </p:cNvPr>
          <p:cNvSpPr txBox="1"/>
          <p:nvPr/>
        </p:nvSpPr>
        <p:spPr>
          <a:xfrm>
            <a:off x="304800" y="2235294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Trang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kí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24BBE-D597-4E9E-862D-D9B657B3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7236"/>
            <a:ext cx="9144000" cy="3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6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231</TotalTime>
  <Words>293</Words>
  <Application>Microsoft Office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RobotoLight</vt:lpstr>
      <vt:lpstr>Segoe UI</vt:lpstr>
      <vt:lpstr>Times New Roman</vt:lpstr>
      <vt:lpstr>Wingdings 2</vt:lpstr>
      <vt:lpstr>Verve</vt:lpstr>
      <vt:lpstr>Xây dụng hệ thống CLoud mô phỏng trang đăng ký môn học có thể tự scale up, scale down  TUẦN 11</vt:lpstr>
      <vt:lpstr>Tiến độ thực hiện</vt:lpstr>
      <vt:lpstr>Tiến độ thực hiện</vt:lpstr>
      <vt:lpstr>Tiến độ thực hiện</vt:lpstr>
      <vt:lpstr>Tiến độ thực hiện</vt:lpstr>
      <vt:lpstr>Tiến độ thực hiện</vt:lpstr>
      <vt:lpstr>Tiến độ thực hiện</vt:lpstr>
      <vt:lpstr>Tiến độ thực hiện</vt:lpstr>
      <vt:lpstr>Tiến độ thực hiện</vt:lpstr>
      <vt:lpstr>Problems</vt:lpstr>
      <vt:lpstr>Problems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Đức Nguyễn</cp:lastModifiedBy>
  <cp:revision>12</cp:revision>
  <dcterms:created xsi:type="dcterms:W3CDTF">2021-10-25T12:02:40Z</dcterms:created>
  <dcterms:modified xsi:type="dcterms:W3CDTF">2021-11-05T08:12:51Z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