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256" r:id="rId5"/>
    <p:sldId id="272" r:id="rId6"/>
    <p:sldId id="271" r:id="rId7"/>
    <p:sldId id="273" r:id="rId8"/>
    <p:sldId id="274" r:id="rId9"/>
    <p:sldId id="275" r:id="rId10"/>
    <p:sldId id="26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p:cViewPr varScale="1">
        <p:scale>
          <a:sx n="88" d="100"/>
          <a:sy n="88" d="100"/>
        </p:scale>
        <p:origin x="1334" y="62"/>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3DAE18-FF53-43C8-B129-B2254E0CD3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84C594C-BB62-4D1A-AA15-460CAB0268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AB0719-0C0B-4FCD-8C42-A758D216E1BD}" type="datetimeFigureOut">
              <a:rPr lang="en-US" smtClean="0"/>
              <a:t>12/3/2021</a:t>
            </a:fld>
            <a:endParaRPr lang="en-US" dirty="0"/>
          </a:p>
        </p:txBody>
      </p:sp>
      <p:sp>
        <p:nvSpPr>
          <p:cNvPr id="4" name="Footer Placeholder 3">
            <a:extLst>
              <a:ext uri="{FF2B5EF4-FFF2-40B4-BE49-F238E27FC236}">
                <a16:creationId xmlns:a16="http://schemas.microsoft.com/office/drawing/2014/main" id="{377CD9E3-2F3C-4226-A22C-6BC586ACB3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7FA062-CF80-4049-B333-6A99FEE14B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C2621-7037-4E35-B549-8255C904F675}" type="slidenum">
              <a:rPr lang="en-US" smtClean="0"/>
              <a:t>‹#›</a:t>
            </a:fld>
            <a:endParaRPr lang="en-US" dirty="0"/>
          </a:p>
        </p:txBody>
      </p:sp>
    </p:spTree>
    <p:extLst>
      <p:ext uri="{BB962C8B-B14F-4D97-AF65-F5344CB8AC3E}">
        <p14:creationId xmlns:p14="http://schemas.microsoft.com/office/powerpoint/2010/main" val="3664887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12/3/2021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dirty="0"/>
          </a:p>
        </p:txBody>
      </p:sp>
    </p:spTree>
    <p:extLst>
      <p:ext uri="{BB962C8B-B14F-4D97-AF65-F5344CB8AC3E}">
        <p14:creationId xmlns:p14="http://schemas.microsoft.com/office/powerpoint/2010/main" val="110982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3</a:t>
            </a:fld>
            <a:endParaRPr lang="en-US" dirty="0"/>
          </a:p>
        </p:txBody>
      </p:sp>
    </p:spTree>
    <p:extLst>
      <p:ext uri="{BB962C8B-B14F-4D97-AF65-F5344CB8AC3E}">
        <p14:creationId xmlns:p14="http://schemas.microsoft.com/office/powerpoint/2010/main" val="1889516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7</a:t>
            </a:fld>
            <a:endParaRPr lang="en-US" dirty="0"/>
          </a:p>
        </p:txBody>
      </p:sp>
    </p:spTree>
    <p:extLst>
      <p:ext uri="{BB962C8B-B14F-4D97-AF65-F5344CB8AC3E}">
        <p14:creationId xmlns:p14="http://schemas.microsoft.com/office/powerpoint/2010/main" val="354754989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fld id="{A2E209FB-7A34-414B-812A-BCC5C4256F49}" type="datetime1">
              <a:rPr lang="en-US" smtClean="0"/>
              <a:pPr algn="r"/>
              <a:t>12/3/2021</a:t>
            </a:fld>
            <a:endParaRPr lang="en-US" sz="1000" dirty="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r>
              <a:rPr lang="en-US" dirty="0"/>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r>
              <a:rPr lang="en-US" dirty="0"/>
              <a:t>www.website.com</a:t>
            </a:r>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Click to 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791200" y="173195"/>
            <a:ext cx="2355056" cy="301752"/>
          </a:xfrm>
        </p:spPr>
        <p:txBody>
          <a:bodyPr/>
          <a:lstStyle/>
          <a:p>
            <a:r>
              <a:rPr lang="en-US" dirty="0"/>
              <a:t>www.website.com</a:t>
            </a:r>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r>
              <a:rPr lang="en-US" dirty="0"/>
              <a:t>www.website.com</a:t>
            </a:r>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6.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r>
              <a:rPr lang="en-US" dirty="0"/>
              <a:t>www.website.com</a:t>
            </a:r>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514600" y="152401"/>
            <a:ext cx="6248400" cy="3276600"/>
          </a:xfrm>
        </p:spPr>
        <p:txBody>
          <a:bodyPr/>
          <a:lstStyle/>
          <a:p>
            <a:pPr algn="ctr"/>
            <a:r>
              <a:rPr lang="en-US" sz="3000" b="1" dirty="0" err="1">
                <a:effectLst/>
                <a:latin typeface="Times New Roman" panose="02020603050405020304" pitchFamily="18" charset="0"/>
                <a:ea typeface="Calibri" panose="020F0502020204030204" pitchFamily="34" charset="0"/>
                <a:cs typeface="Times New Roman" panose="02020603050405020304" pitchFamily="18" charset="0"/>
              </a:rPr>
              <a:t>Xây</a:t>
            </a:r>
            <a:r>
              <a:rPr lang="en-US" sz="3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b="1"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3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b="1"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3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b="1"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3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b="1" dirty="0" err="1">
                <a:effectLst/>
                <a:latin typeface="Times New Roman" panose="02020603050405020304" pitchFamily="18" charset="0"/>
                <a:ea typeface="Calibri" panose="020F0502020204030204" pitchFamily="34" charset="0"/>
                <a:cs typeface="Times New Roman" panose="02020603050405020304" pitchFamily="18" charset="0"/>
              </a:rPr>
              <a:t>CLoud</a:t>
            </a:r>
            <a:r>
              <a:rPr lang="en-US" sz="3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b="1"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3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b="1" dirty="0" err="1">
                <a:effectLst/>
                <a:latin typeface="Times New Roman" panose="02020603050405020304" pitchFamily="18" charset="0"/>
                <a:ea typeface="Calibri" panose="020F0502020204030204" pitchFamily="34" charset="0"/>
                <a:cs typeface="Times New Roman" panose="02020603050405020304" pitchFamily="18" charset="0"/>
              </a:rPr>
              <a:t>phỏng</a:t>
            </a:r>
            <a:r>
              <a:rPr lang="en-US" sz="3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b="1" dirty="0" err="1">
                <a:effectLst/>
                <a:latin typeface="Times New Roman" panose="02020603050405020304" pitchFamily="18" charset="0"/>
                <a:ea typeface="Calibri" panose="020F0502020204030204" pitchFamily="34" charset="0"/>
                <a:cs typeface="Times New Roman" panose="02020603050405020304" pitchFamily="18" charset="0"/>
              </a:rPr>
              <a:t>trang</a:t>
            </a:r>
            <a:r>
              <a:rPr lang="en-US" sz="3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b="1" dirty="0" err="1">
                <a:effectLst/>
                <a:latin typeface="Times New Roman" panose="02020603050405020304" pitchFamily="18" charset="0"/>
                <a:ea typeface="Calibri" panose="020F0502020204030204" pitchFamily="34" charset="0"/>
                <a:cs typeface="Times New Roman" panose="02020603050405020304" pitchFamily="18" charset="0"/>
              </a:rPr>
              <a:t>đăng</a:t>
            </a:r>
            <a:r>
              <a:rPr lang="en-US" sz="3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b="1"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US" sz="3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b="1" dirty="0" err="1">
                <a:effectLst/>
                <a:latin typeface="Times New Roman" panose="02020603050405020304" pitchFamily="18" charset="0"/>
                <a:ea typeface="Calibri" panose="020F0502020204030204" pitchFamily="34" charset="0"/>
                <a:cs typeface="Times New Roman" panose="02020603050405020304" pitchFamily="18" charset="0"/>
              </a:rPr>
              <a:t>môn</a:t>
            </a:r>
            <a:r>
              <a:rPr lang="en-US" sz="3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b="1" dirty="0" err="1">
                <a:effectLst/>
                <a:latin typeface="Times New Roman" panose="02020603050405020304" pitchFamily="18" charset="0"/>
                <a:ea typeface="Calibri" panose="020F0502020204030204" pitchFamily="34" charset="0"/>
                <a:cs typeface="Times New Roman" panose="02020603050405020304" pitchFamily="18" charset="0"/>
              </a:rPr>
              <a:t>học</a:t>
            </a:r>
            <a:r>
              <a:rPr lang="en-US" sz="3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b="1"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3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b="1"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3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b="1"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3000" b="1" dirty="0">
                <a:effectLst/>
                <a:latin typeface="Times New Roman" panose="02020603050405020304" pitchFamily="18" charset="0"/>
                <a:ea typeface="Calibri" panose="020F0502020204030204" pitchFamily="34" charset="0"/>
                <a:cs typeface="Times New Roman" panose="02020603050405020304" pitchFamily="18" charset="0"/>
              </a:rPr>
              <a:t> scale up, scale down</a:t>
            </a:r>
            <a:br>
              <a:rPr lang="en-US" dirty="0">
                <a:effectLst/>
                <a:latin typeface="Calibri" panose="020F0502020204030204" pitchFamily="34" charset="0"/>
                <a:ea typeface="Calibri" panose="020F0502020204030204" pitchFamily="34" charset="0"/>
                <a:cs typeface="Times New Roman" panose="02020603050405020304" pitchFamily="18" charset="0"/>
              </a:rPr>
            </a:br>
            <a:br>
              <a:rPr lang="en-US" dirty="0"/>
            </a:br>
            <a:r>
              <a:rPr lang="en-US" b="0" dirty="0"/>
              <a:t>TUẦN 14</a:t>
            </a:r>
          </a:p>
        </p:txBody>
      </p:sp>
      <p:graphicFrame>
        <p:nvGraphicFramePr>
          <p:cNvPr id="4" name="Table 4">
            <a:extLst>
              <a:ext uri="{FF2B5EF4-FFF2-40B4-BE49-F238E27FC236}">
                <a16:creationId xmlns:a16="http://schemas.microsoft.com/office/drawing/2014/main" id="{1509EE75-FE5A-4C15-BF56-FE30382AE8B8}"/>
              </a:ext>
            </a:extLst>
          </p:cNvPr>
          <p:cNvGraphicFramePr>
            <a:graphicFrameLocks noGrp="1"/>
          </p:cNvGraphicFramePr>
          <p:nvPr>
            <p:extLst>
              <p:ext uri="{D42A27DB-BD31-4B8C-83A1-F6EECF244321}">
                <p14:modId xmlns:p14="http://schemas.microsoft.com/office/powerpoint/2010/main" val="2144775917"/>
              </p:ext>
            </p:extLst>
          </p:nvPr>
        </p:nvGraphicFramePr>
        <p:xfrm>
          <a:off x="2831123" y="4038600"/>
          <a:ext cx="6096000" cy="19202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194634818"/>
                    </a:ext>
                  </a:extLst>
                </a:gridCol>
                <a:gridCol w="3048000">
                  <a:extLst>
                    <a:ext uri="{9D8B030D-6E8A-4147-A177-3AD203B41FA5}">
                      <a16:colId xmlns:a16="http://schemas.microsoft.com/office/drawing/2014/main" val="824431819"/>
                    </a:ext>
                  </a:extLst>
                </a:gridCol>
              </a:tblGrid>
              <a:tr h="370840">
                <a:tc>
                  <a:txBody>
                    <a:bodyPr/>
                    <a:lstStyle/>
                    <a:p>
                      <a:pPr algn="l"/>
                      <a:r>
                        <a:rPr lang="en-US" b="0" dirty="0">
                          <a:solidFill>
                            <a:schemeClr val="bg1"/>
                          </a:solidFill>
                        </a:rPr>
                        <a:t>Nguyễn Minh Đức </a:t>
                      </a:r>
                    </a:p>
                  </a:txBody>
                  <a:tcPr>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19110351</a:t>
                      </a:r>
                    </a:p>
                    <a:p>
                      <a:pPr algn="l"/>
                      <a:endParaRPr lang="en-US" b="0" dirty="0">
                        <a:solidFill>
                          <a:schemeClr val="bg1"/>
                        </a:solidFill>
                      </a:endParaRPr>
                    </a:p>
                  </a:txBody>
                  <a:tcPr>
                    <a:solidFill>
                      <a:schemeClr val="tx1"/>
                    </a:solidFill>
                  </a:tcPr>
                </a:tc>
                <a:extLst>
                  <a:ext uri="{0D108BD9-81ED-4DB2-BD59-A6C34878D82A}">
                    <a16:rowId xmlns:a16="http://schemas.microsoft.com/office/drawing/2014/main" val="2983615355"/>
                  </a:ext>
                </a:extLst>
              </a:tr>
              <a:tr h="370840">
                <a:tc>
                  <a:txBody>
                    <a:bodyPr/>
                    <a:lstStyle/>
                    <a:p>
                      <a:pPr algn="l"/>
                      <a:r>
                        <a:rPr lang="en-US" b="0" dirty="0" err="1">
                          <a:solidFill>
                            <a:schemeClr val="bg1"/>
                          </a:solidFill>
                        </a:rPr>
                        <a:t>Huỳnh</a:t>
                      </a:r>
                      <a:r>
                        <a:rPr lang="en-US" b="0" dirty="0">
                          <a:solidFill>
                            <a:schemeClr val="bg1"/>
                          </a:solidFill>
                        </a:rPr>
                        <a:t> Đức </a:t>
                      </a:r>
                      <a:r>
                        <a:rPr lang="en-US" b="0" dirty="0" err="1">
                          <a:solidFill>
                            <a:schemeClr val="bg1"/>
                          </a:solidFill>
                        </a:rPr>
                        <a:t>Tòng</a:t>
                      </a:r>
                      <a:r>
                        <a:rPr lang="en-US" b="0" dirty="0">
                          <a:solidFill>
                            <a:schemeClr val="bg1"/>
                          </a:solidFill>
                        </a:rPr>
                        <a:t> </a:t>
                      </a:r>
                    </a:p>
                  </a:txBody>
                  <a:tcPr>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19110481</a:t>
                      </a:r>
                    </a:p>
                    <a:p>
                      <a:pPr algn="l"/>
                      <a:endParaRPr lang="en-US" b="0" dirty="0">
                        <a:solidFill>
                          <a:schemeClr val="bg1"/>
                        </a:solidFill>
                      </a:endParaRPr>
                    </a:p>
                  </a:txBody>
                  <a:tcPr>
                    <a:solidFill>
                      <a:schemeClr val="tx1"/>
                    </a:solidFill>
                  </a:tcPr>
                </a:tc>
                <a:extLst>
                  <a:ext uri="{0D108BD9-81ED-4DB2-BD59-A6C34878D82A}">
                    <a16:rowId xmlns:a16="http://schemas.microsoft.com/office/drawing/2014/main" val="2511878931"/>
                  </a:ext>
                </a:extLst>
              </a:tr>
              <a:tr h="370840">
                <a:tc>
                  <a:txBody>
                    <a:bodyPr/>
                    <a:lstStyle/>
                    <a:p>
                      <a:pPr algn="l"/>
                      <a:r>
                        <a:rPr lang="en-US" b="0" dirty="0" err="1">
                          <a:solidFill>
                            <a:schemeClr val="bg1"/>
                          </a:solidFill>
                        </a:rPr>
                        <a:t>Tạ</a:t>
                      </a:r>
                      <a:r>
                        <a:rPr lang="en-US" b="0" dirty="0">
                          <a:solidFill>
                            <a:schemeClr val="bg1"/>
                          </a:solidFill>
                        </a:rPr>
                        <a:t> </a:t>
                      </a:r>
                      <a:r>
                        <a:rPr lang="en-US" b="0" dirty="0" err="1">
                          <a:solidFill>
                            <a:schemeClr val="bg1"/>
                          </a:solidFill>
                        </a:rPr>
                        <a:t>Quốc</a:t>
                      </a:r>
                      <a:r>
                        <a:rPr lang="en-US" b="0" dirty="0">
                          <a:solidFill>
                            <a:schemeClr val="bg1"/>
                          </a:solidFill>
                        </a:rPr>
                        <a:t> Anh </a:t>
                      </a:r>
                    </a:p>
                  </a:txBody>
                  <a:tcPr>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19110323</a:t>
                      </a:r>
                    </a:p>
                    <a:p>
                      <a:pPr algn="l"/>
                      <a:endParaRPr lang="en-US" b="0" dirty="0">
                        <a:solidFill>
                          <a:schemeClr val="bg1"/>
                        </a:solidFill>
                      </a:endParaRPr>
                    </a:p>
                  </a:txBody>
                  <a:tcPr>
                    <a:solidFill>
                      <a:schemeClr val="tx1"/>
                    </a:solidFill>
                  </a:tcPr>
                </a:tc>
                <a:extLst>
                  <a:ext uri="{0D108BD9-81ED-4DB2-BD59-A6C34878D82A}">
                    <a16:rowId xmlns:a16="http://schemas.microsoft.com/office/drawing/2014/main" val="723702066"/>
                  </a:ext>
                </a:extLst>
              </a:tr>
            </a:tbl>
          </a:graphicData>
        </a:graphic>
      </p:graphicFrame>
      <p:sp>
        <p:nvSpPr>
          <p:cNvPr id="5" name="TextBox 4">
            <a:extLst>
              <a:ext uri="{FF2B5EF4-FFF2-40B4-BE49-F238E27FC236}">
                <a16:creationId xmlns:a16="http://schemas.microsoft.com/office/drawing/2014/main" id="{6B4538C2-8FC3-4B19-96CD-99CE6101D69A}"/>
              </a:ext>
            </a:extLst>
          </p:cNvPr>
          <p:cNvSpPr txBox="1"/>
          <p:nvPr/>
        </p:nvSpPr>
        <p:spPr>
          <a:xfrm>
            <a:off x="3505200" y="6096000"/>
            <a:ext cx="3044423" cy="369332"/>
          </a:xfrm>
          <a:prstGeom prst="rect">
            <a:avLst/>
          </a:prstGeom>
          <a:noFill/>
        </p:spPr>
        <p:txBody>
          <a:bodyPr wrap="none" rtlCol="0">
            <a:spAutoFit/>
          </a:bodyPr>
          <a:lstStyle/>
          <a:p>
            <a:r>
              <a:rPr lang="en-US" dirty="0">
                <a:solidFill>
                  <a:schemeClr val="bg1"/>
                </a:solidFill>
              </a:rPr>
              <a:t>GVHD: </a:t>
            </a:r>
            <a:r>
              <a:rPr lang="en-US" dirty="0" err="1">
                <a:solidFill>
                  <a:schemeClr val="bg1"/>
                </a:solidFill>
              </a:rPr>
              <a:t>Huỳnh</a:t>
            </a:r>
            <a:r>
              <a:rPr lang="en-US" dirty="0">
                <a:solidFill>
                  <a:schemeClr val="bg1"/>
                </a:solidFill>
              </a:rPr>
              <a:t> </a:t>
            </a:r>
            <a:r>
              <a:rPr lang="en-US" dirty="0" err="1">
                <a:solidFill>
                  <a:schemeClr val="bg1"/>
                </a:solidFill>
              </a:rPr>
              <a:t>Xuân</a:t>
            </a:r>
            <a:r>
              <a:rPr lang="en-US" dirty="0">
                <a:solidFill>
                  <a:schemeClr val="bg1"/>
                </a:solidFill>
              </a:rPr>
              <a:t> </a:t>
            </a:r>
            <a:r>
              <a:rPr lang="en-US" dirty="0" err="1">
                <a:solidFill>
                  <a:schemeClr val="bg1"/>
                </a:solidFill>
              </a:rPr>
              <a:t>Phụng</a:t>
            </a:r>
            <a:r>
              <a:rPr lang="en-US" dirty="0">
                <a:solidFill>
                  <a:schemeClr val="bg1"/>
                </a:solidFill>
              </a:rPr>
              <a:t> </a:t>
            </a:r>
          </a:p>
        </p:txBody>
      </p:sp>
      <p:sp>
        <p:nvSpPr>
          <p:cNvPr id="6" name="Rectangle: Rounded Corners 5">
            <a:extLst>
              <a:ext uri="{FF2B5EF4-FFF2-40B4-BE49-F238E27FC236}">
                <a16:creationId xmlns:a16="http://schemas.microsoft.com/office/drawing/2014/main" id="{391BC159-3A83-4EF5-A454-74F38AAB56EE}"/>
              </a:ext>
            </a:extLst>
          </p:cNvPr>
          <p:cNvSpPr/>
          <p:nvPr/>
        </p:nvSpPr>
        <p:spPr>
          <a:xfrm>
            <a:off x="0" y="1"/>
            <a:ext cx="2286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B513692D-F82B-4C90-B238-2BBF61589A9F}"/>
              </a:ext>
            </a:extLst>
          </p:cNvPr>
          <p:cNvSpPr/>
          <p:nvPr/>
        </p:nvSpPr>
        <p:spPr>
          <a:xfrm>
            <a:off x="-2438400" y="23446"/>
            <a:ext cx="24384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Template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04800" y="474947"/>
            <a:ext cx="4638674" cy="675926"/>
          </a:xfrm>
        </p:spPr>
        <p:txBody>
          <a:bodyPr/>
          <a:lstStyle/>
          <a:p>
            <a:r>
              <a:rPr lang="en-US" dirty="0"/>
              <a:t>Problems </a:t>
            </a:r>
            <a:br>
              <a:rPr lang="en-US" dirty="0"/>
            </a:br>
            <a:r>
              <a:rPr lang="en-US" dirty="0" err="1"/>
              <a:t>Tuần</a:t>
            </a:r>
            <a:r>
              <a:rPr lang="en-US" dirty="0"/>
              <a:t> </a:t>
            </a:r>
            <a:r>
              <a:rPr lang="en-US" dirty="0" err="1"/>
              <a:t>trước</a:t>
            </a:r>
            <a:endParaRPr lang="en-US" dirty="0"/>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2</a:t>
            </a:fld>
            <a:endParaRPr lang="en-US" dirty="0"/>
          </a:p>
        </p:txBody>
      </p:sp>
      <p:sp>
        <p:nvSpPr>
          <p:cNvPr id="3" name="TextBox 2">
            <a:extLst>
              <a:ext uri="{FF2B5EF4-FFF2-40B4-BE49-F238E27FC236}">
                <a16:creationId xmlns:a16="http://schemas.microsoft.com/office/drawing/2014/main" id="{70F28D83-4E84-4519-A973-F858408B37AF}"/>
              </a:ext>
            </a:extLst>
          </p:cNvPr>
          <p:cNvSpPr txBox="1"/>
          <p:nvPr/>
        </p:nvSpPr>
        <p:spPr>
          <a:xfrm>
            <a:off x="1143000" y="2362200"/>
            <a:ext cx="5311069" cy="369332"/>
          </a:xfrm>
          <a:prstGeom prst="rect">
            <a:avLst/>
          </a:prstGeom>
          <a:noFill/>
        </p:spPr>
        <p:txBody>
          <a:bodyPr wrap="none" rtlCol="0">
            <a:spAutoFit/>
          </a:bodyPr>
          <a:lstStyle/>
          <a:p>
            <a:r>
              <a:rPr lang="en-US" dirty="0">
                <a:solidFill>
                  <a:schemeClr val="bg1"/>
                </a:solidFill>
              </a:rPr>
              <a:t>- </a:t>
            </a:r>
            <a:r>
              <a:rPr lang="en-US" dirty="0" err="1">
                <a:solidFill>
                  <a:schemeClr val="bg1"/>
                </a:solidFill>
              </a:rPr>
              <a:t>Chưa</a:t>
            </a:r>
            <a:r>
              <a:rPr lang="en-US" dirty="0">
                <a:solidFill>
                  <a:schemeClr val="bg1"/>
                </a:solidFill>
              </a:rPr>
              <a:t> scale up </a:t>
            </a:r>
            <a:r>
              <a:rPr lang="en-US" dirty="0" err="1">
                <a:solidFill>
                  <a:schemeClr val="bg1"/>
                </a:solidFill>
              </a:rPr>
              <a:t>và</a:t>
            </a:r>
            <a:r>
              <a:rPr lang="en-US" dirty="0">
                <a:solidFill>
                  <a:schemeClr val="bg1"/>
                </a:solidFill>
              </a:rPr>
              <a:t> scale down </a:t>
            </a:r>
            <a:r>
              <a:rPr lang="en-US" dirty="0" err="1">
                <a:solidFill>
                  <a:schemeClr val="bg1"/>
                </a:solidFill>
              </a:rPr>
              <a:t>được</a:t>
            </a:r>
            <a:r>
              <a:rPr lang="en-US" dirty="0">
                <a:solidFill>
                  <a:schemeClr val="bg1"/>
                </a:solidFill>
              </a:rPr>
              <a:t> </a:t>
            </a:r>
            <a:r>
              <a:rPr lang="en-US" dirty="0" err="1">
                <a:solidFill>
                  <a:schemeClr val="bg1"/>
                </a:solidFill>
              </a:rPr>
              <a:t>theo</a:t>
            </a:r>
            <a:r>
              <a:rPr lang="en-US" dirty="0">
                <a:solidFill>
                  <a:schemeClr val="bg1"/>
                </a:solidFill>
              </a:rPr>
              <a:t> request</a:t>
            </a:r>
          </a:p>
        </p:txBody>
      </p:sp>
      <p:sp>
        <p:nvSpPr>
          <p:cNvPr id="9" name="TextBox 8">
            <a:extLst>
              <a:ext uri="{FF2B5EF4-FFF2-40B4-BE49-F238E27FC236}">
                <a16:creationId xmlns:a16="http://schemas.microsoft.com/office/drawing/2014/main" id="{7E1BEF50-C099-48D1-8C42-9890D0E434BC}"/>
              </a:ext>
            </a:extLst>
          </p:cNvPr>
          <p:cNvSpPr txBox="1"/>
          <p:nvPr/>
        </p:nvSpPr>
        <p:spPr>
          <a:xfrm>
            <a:off x="1169894" y="2971800"/>
            <a:ext cx="3374642" cy="369332"/>
          </a:xfrm>
          <a:prstGeom prst="rect">
            <a:avLst/>
          </a:prstGeom>
          <a:noFill/>
        </p:spPr>
        <p:txBody>
          <a:bodyPr wrap="none" rtlCol="0">
            <a:spAutoFit/>
          </a:bodyPr>
          <a:lstStyle/>
          <a:p>
            <a:r>
              <a:rPr lang="en-US" dirty="0">
                <a:solidFill>
                  <a:schemeClr val="bg1"/>
                </a:solidFill>
              </a:rPr>
              <a:t>- </a:t>
            </a:r>
            <a:r>
              <a:rPr lang="en-US" dirty="0" err="1">
                <a:solidFill>
                  <a:schemeClr val="bg1"/>
                </a:solidFill>
              </a:rPr>
              <a:t>Chưa</a:t>
            </a:r>
            <a:r>
              <a:rPr lang="en-US" dirty="0">
                <a:solidFill>
                  <a:schemeClr val="bg1"/>
                </a:solidFill>
              </a:rPr>
              <a:t> </a:t>
            </a:r>
            <a:r>
              <a:rPr lang="en-US" dirty="0" err="1">
                <a:solidFill>
                  <a:schemeClr val="bg1"/>
                </a:solidFill>
              </a:rPr>
              <a:t>tự</a:t>
            </a:r>
            <a:r>
              <a:rPr lang="en-US" dirty="0">
                <a:solidFill>
                  <a:schemeClr val="bg1"/>
                </a:solidFill>
              </a:rPr>
              <a:t> </a:t>
            </a:r>
            <a:r>
              <a:rPr lang="en-US" dirty="0" err="1">
                <a:solidFill>
                  <a:schemeClr val="bg1"/>
                </a:solidFill>
              </a:rPr>
              <a:t>tạo</a:t>
            </a:r>
            <a:r>
              <a:rPr lang="en-US" dirty="0">
                <a:solidFill>
                  <a:schemeClr val="bg1"/>
                </a:solidFill>
              </a:rPr>
              <a:t> </a:t>
            </a:r>
            <a:r>
              <a:rPr lang="en-US" dirty="0" err="1">
                <a:solidFill>
                  <a:schemeClr val="bg1"/>
                </a:solidFill>
              </a:rPr>
              <a:t>được</a:t>
            </a:r>
            <a:r>
              <a:rPr lang="en-US" dirty="0">
                <a:solidFill>
                  <a:schemeClr val="bg1"/>
                </a:solidFill>
              </a:rPr>
              <a:t> web server</a:t>
            </a:r>
          </a:p>
        </p:txBody>
      </p:sp>
      <p:sp>
        <p:nvSpPr>
          <p:cNvPr id="10" name="TextBox 9">
            <a:extLst>
              <a:ext uri="{FF2B5EF4-FFF2-40B4-BE49-F238E27FC236}">
                <a16:creationId xmlns:a16="http://schemas.microsoft.com/office/drawing/2014/main" id="{12F918D3-765C-48FF-B441-EA46A92158E6}"/>
              </a:ext>
            </a:extLst>
          </p:cNvPr>
          <p:cNvSpPr txBox="1"/>
          <p:nvPr/>
        </p:nvSpPr>
        <p:spPr>
          <a:xfrm>
            <a:off x="1169894" y="3657600"/>
            <a:ext cx="3900427" cy="369332"/>
          </a:xfrm>
          <a:prstGeom prst="rect">
            <a:avLst/>
          </a:prstGeom>
          <a:noFill/>
        </p:spPr>
        <p:txBody>
          <a:bodyPr wrap="none" rtlCol="0">
            <a:spAutoFit/>
          </a:bodyPr>
          <a:lstStyle/>
          <a:p>
            <a:r>
              <a:rPr lang="en-US" dirty="0">
                <a:solidFill>
                  <a:schemeClr val="bg1"/>
                </a:solidFill>
              </a:rPr>
              <a:t>- </a:t>
            </a:r>
            <a:r>
              <a:rPr lang="en-US" dirty="0" err="1">
                <a:solidFill>
                  <a:schemeClr val="bg1"/>
                </a:solidFill>
              </a:rPr>
              <a:t>Chưa</a:t>
            </a:r>
            <a:r>
              <a:rPr lang="en-US" dirty="0">
                <a:solidFill>
                  <a:schemeClr val="bg1"/>
                </a:solidFill>
              </a:rPr>
              <a:t> </a:t>
            </a:r>
            <a:r>
              <a:rPr lang="en-US" dirty="0" err="1">
                <a:solidFill>
                  <a:schemeClr val="bg1"/>
                </a:solidFill>
              </a:rPr>
              <a:t>lưu</a:t>
            </a:r>
            <a:r>
              <a:rPr lang="en-US" dirty="0">
                <a:solidFill>
                  <a:schemeClr val="bg1"/>
                </a:solidFill>
              </a:rPr>
              <a:t> </a:t>
            </a:r>
            <a:r>
              <a:rPr lang="en-US" dirty="0" err="1">
                <a:solidFill>
                  <a:schemeClr val="bg1"/>
                </a:solidFill>
              </a:rPr>
              <a:t>được</a:t>
            </a:r>
            <a:r>
              <a:rPr lang="en-US" dirty="0">
                <a:solidFill>
                  <a:schemeClr val="bg1"/>
                </a:solidFill>
              </a:rPr>
              <a:t> session </a:t>
            </a:r>
            <a:r>
              <a:rPr lang="en-US" dirty="0" err="1">
                <a:solidFill>
                  <a:schemeClr val="bg1"/>
                </a:solidFill>
              </a:rPr>
              <a:t>khi</a:t>
            </a:r>
            <a:r>
              <a:rPr lang="en-US" dirty="0">
                <a:solidFill>
                  <a:schemeClr val="bg1"/>
                </a:solidFill>
              </a:rPr>
              <a:t> scaling</a:t>
            </a:r>
          </a:p>
        </p:txBody>
      </p:sp>
    </p:spTree>
    <p:extLst>
      <p:ext uri="{BB962C8B-B14F-4D97-AF65-F5344CB8AC3E}">
        <p14:creationId xmlns:p14="http://schemas.microsoft.com/office/powerpoint/2010/main" val="722842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t>Tiến</a:t>
            </a:r>
            <a:r>
              <a:rPr lang="en-US" dirty="0"/>
              <a:t> </a:t>
            </a:r>
            <a:r>
              <a:rPr lang="en-US" dirty="0" err="1"/>
              <a:t>độ</a:t>
            </a:r>
            <a:r>
              <a:rPr lang="en-US" dirty="0"/>
              <a:t> </a:t>
            </a:r>
            <a:r>
              <a:rPr lang="en-US" dirty="0" err="1"/>
              <a:t>thực</a:t>
            </a:r>
            <a:r>
              <a:rPr lang="en-US" dirty="0"/>
              <a:t> </a:t>
            </a:r>
            <a:r>
              <a:rPr lang="en-US" dirty="0" err="1"/>
              <a:t>hiện</a:t>
            </a:r>
            <a:endParaRPr lang="en-US" dirty="0"/>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3</a:t>
            </a:fld>
            <a:endParaRPr lang="en-US" dirty="0"/>
          </a:p>
        </p:txBody>
      </p:sp>
      <p:sp>
        <p:nvSpPr>
          <p:cNvPr id="6" name="Rectangle: Rounded Corners 5">
            <a:extLst>
              <a:ext uri="{FF2B5EF4-FFF2-40B4-BE49-F238E27FC236}">
                <a16:creationId xmlns:a16="http://schemas.microsoft.com/office/drawing/2014/main" id="{CC8E440A-7527-4FF8-BAA9-6C3636680150}"/>
              </a:ext>
            </a:extLst>
          </p:cNvPr>
          <p:cNvSpPr/>
          <p:nvPr/>
        </p:nvSpPr>
        <p:spPr>
          <a:xfrm>
            <a:off x="466725" y="1371600"/>
            <a:ext cx="24384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a:t>
            </a:r>
            <a:r>
              <a:rPr lang="en-US" dirty="0" err="1"/>
              <a:t>Tìm</a:t>
            </a:r>
            <a:r>
              <a:rPr lang="en-US" dirty="0"/>
              <a:t> </a:t>
            </a:r>
            <a:r>
              <a:rPr lang="en-US" dirty="0" err="1"/>
              <a:t>hiểu</a:t>
            </a:r>
            <a:endParaRPr lang="en-US" dirty="0"/>
          </a:p>
        </p:txBody>
      </p:sp>
      <p:sp>
        <p:nvSpPr>
          <p:cNvPr id="3" name="AutoShape 4" descr="Theo dõi dung lượng lưu trữ và cài đặt cảnh báo trên Amazon EC2 (Phần 1)">
            <a:extLst>
              <a:ext uri="{FF2B5EF4-FFF2-40B4-BE49-F238E27FC236}">
                <a16:creationId xmlns:a16="http://schemas.microsoft.com/office/drawing/2014/main" id="{E8632B1B-A16C-4DE6-81FD-582AF49A8AB4}"/>
              </a:ext>
            </a:extLst>
          </p:cNvPr>
          <p:cNvSpPr>
            <a:spLocks noChangeAspect="1" noChangeArrowheads="1"/>
          </p:cNvSpPr>
          <p:nvPr/>
        </p:nvSpPr>
        <p:spPr bwMode="auto">
          <a:xfrm>
            <a:off x="4419600" y="3276600"/>
            <a:ext cx="3236848" cy="323684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a:extLst>
              <a:ext uri="{FF2B5EF4-FFF2-40B4-BE49-F238E27FC236}">
                <a16:creationId xmlns:a16="http://schemas.microsoft.com/office/drawing/2014/main" id="{99A2013E-631A-41C6-93A4-4E6B3826CCE8}"/>
              </a:ext>
            </a:extLst>
          </p:cNvPr>
          <p:cNvSpPr txBox="1"/>
          <p:nvPr/>
        </p:nvSpPr>
        <p:spPr>
          <a:xfrm>
            <a:off x="1143000" y="2362200"/>
            <a:ext cx="4221027" cy="369332"/>
          </a:xfrm>
          <a:prstGeom prst="rect">
            <a:avLst/>
          </a:prstGeom>
          <a:noFill/>
        </p:spPr>
        <p:txBody>
          <a:bodyPr wrap="none" rtlCol="0">
            <a:spAutoFit/>
          </a:bodyPr>
          <a:lstStyle/>
          <a:p>
            <a:r>
              <a:rPr lang="en-US" dirty="0">
                <a:solidFill>
                  <a:schemeClr val="bg1"/>
                </a:solidFill>
              </a:rPr>
              <a:t>- Host web </a:t>
            </a:r>
            <a:r>
              <a:rPr lang="en-US" dirty="0" err="1">
                <a:solidFill>
                  <a:schemeClr val="bg1"/>
                </a:solidFill>
              </a:rPr>
              <a:t>với</a:t>
            </a:r>
            <a:r>
              <a:rPr lang="en-US" dirty="0">
                <a:solidFill>
                  <a:schemeClr val="bg1"/>
                </a:solidFill>
              </a:rPr>
              <a:t> ec2 </a:t>
            </a:r>
            <a:r>
              <a:rPr lang="en-US" dirty="0" err="1">
                <a:solidFill>
                  <a:schemeClr val="bg1"/>
                </a:solidFill>
              </a:rPr>
              <a:t>thông</a:t>
            </a:r>
            <a:r>
              <a:rPr lang="en-US" dirty="0">
                <a:solidFill>
                  <a:schemeClr val="bg1"/>
                </a:solidFill>
              </a:rPr>
              <a:t> qua user data</a:t>
            </a:r>
          </a:p>
        </p:txBody>
      </p:sp>
      <p:sp>
        <p:nvSpPr>
          <p:cNvPr id="10" name="TextBox 9">
            <a:extLst>
              <a:ext uri="{FF2B5EF4-FFF2-40B4-BE49-F238E27FC236}">
                <a16:creationId xmlns:a16="http://schemas.microsoft.com/office/drawing/2014/main" id="{3878333E-B90F-4638-BE10-B400CA8832D6}"/>
              </a:ext>
            </a:extLst>
          </p:cNvPr>
          <p:cNvSpPr txBox="1"/>
          <p:nvPr/>
        </p:nvSpPr>
        <p:spPr>
          <a:xfrm>
            <a:off x="1142999" y="3048000"/>
            <a:ext cx="2476960" cy="369332"/>
          </a:xfrm>
          <a:prstGeom prst="rect">
            <a:avLst/>
          </a:prstGeom>
          <a:noFill/>
        </p:spPr>
        <p:txBody>
          <a:bodyPr wrap="none" rtlCol="0">
            <a:spAutoFit/>
          </a:bodyPr>
          <a:lstStyle/>
          <a:p>
            <a:r>
              <a:rPr lang="en-US" dirty="0">
                <a:solidFill>
                  <a:schemeClr val="bg1"/>
                </a:solidFill>
              </a:rPr>
              <a:t>- </a:t>
            </a:r>
            <a:r>
              <a:rPr lang="en-US" dirty="0" err="1">
                <a:solidFill>
                  <a:schemeClr val="bg1"/>
                </a:solidFill>
              </a:rPr>
              <a:t>Đã</a:t>
            </a:r>
            <a:r>
              <a:rPr lang="en-US" dirty="0">
                <a:solidFill>
                  <a:schemeClr val="bg1"/>
                </a:solidFill>
              </a:rPr>
              <a:t> </a:t>
            </a:r>
            <a:r>
              <a:rPr lang="en-US" dirty="0" err="1">
                <a:solidFill>
                  <a:schemeClr val="bg1"/>
                </a:solidFill>
              </a:rPr>
              <a:t>lưu</a:t>
            </a:r>
            <a:r>
              <a:rPr lang="en-US" dirty="0">
                <a:solidFill>
                  <a:schemeClr val="bg1"/>
                </a:solidFill>
              </a:rPr>
              <a:t> </a:t>
            </a:r>
            <a:r>
              <a:rPr lang="en-US" dirty="0" err="1">
                <a:solidFill>
                  <a:schemeClr val="bg1"/>
                </a:solidFill>
              </a:rPr>
              <a:t>được</a:t>
            </a:r>
            <a:r>
              <a:rPr lang="en-US" dirty="0">
                <a:solidFill>
                  <a:schemeClr val="bg1"/>
                </a:solidFill>
              </a:rPr>
              <a:t> session</a:t>
            </a:r>
          </a:p>
        </p:txBody>
      </p:sp>
    </p:spTree>
    <p:extLst>
      <p:ext uri="{BB962C8B-B14F-4D97-AF65-F5344CB8AC3E}">
        <p14:creationId xmlns:p14="http://schemas.microsoft.com/office/powerpoint/2010/main" val="3603924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9E845-D9CE-462C-A7B5-B83A395F1DD4}"/>
              </a:ext>
            </a:extLst>
          </p:cNvPr>
          <p:cNvSpPr>
            <a:spLocks noGrp="1"/>
          </p:cNvSpPr>
          <p:nvPr>
            <p:ph type="title"/>
          </p:nvPr>
        </p:nvSpPr>
        <p:spPr/>
        <p:txBody>
          <a:bodyPr/>
          <a:lstStyle/>
          <a:p>
            <a:endParaRPr lang="en-US"/>
          </a:p>
        </p:txBody>
      </p:sp>
      <p:sp>
        <p:nvSpPr>
          <p:cNvPr id="9" name="TextBox 8">
            <a:extLst>
              <a:ext uri="{FF2B5EF4-FFF2-40B4-BE49-F238E27FC236}">
                <a16:creationId xmlns:a16="http://schemas.microsoft.com/office/drawing/2014/main" id="{4BF2899E-0BBB-41AB-8719-4B9EEFE0B32B}"/>
              </a:ext>
            </a:extLst>
          </p:cNvPr>
          <p:cNvSpPr txBox="1"/>
          <p:nvPr/>
        </p:nvSpPr>
        <p:spPr>
          <a:xfrm>
            <a:off x="500062" y="1447800"/>
            <a:ext cx="4572000" cy="369332"/>
          </a:xfrm>
          <a:prstGeom prst="rect">
            <a:avLst/>
          </a:prstGeom>
          <a:noFill/>
        </p:spPr>
        <p:txBody>
          <a:bodyPr wrap="square">
            <a:spAutoFit/>
          </a:bodyPr>
          <a:lstStyle/>
          <a:p>
            <a:pPr algn="l"/>
            <a:r>
              <a:rPr lang="en-US" b="1" i="0">
                <a:solidFill>
                  <a:srgbClr val="1B1B1B"/>
                </a:solidFill>
                <a:effectLst/>
                <a:latin typeface="Open Sans" panose="020B0606030504020204" pitchFamily="34" charset="0"/>
              </a:rPr>
              <a:t>Amazon Aurora là gì?</a:t>
            </a:r>
          </a:p>
        </p:txBody>
      </p:sp>
      <p:sp>
        <p:nvSpPr>
          <p:cNvPr id="11" name="TextBox 10">
            <a:extLst>
              <a:ext uri="{FF2B5EF4-FFF2-40B4-BE49-F238E27FC236}">
                <a16:creationId xmlns:a16="http://schemas.microsoft.com/office/drawing/2014/main" id="{E3D52864-5FCC-422E-846D-ECC4C215B329}"/>
              </a:ext>
            </a:extLst>
          </p:cNvPr>
          <p:cNvSpPr txBox="1"/>
          <p:nvPr/>
        </p:nvSpPr>
        <p:spPr>
          <a:xfrm>
            <a:off x="496388" y="2590800"/>
            <a:ext cx="8114212" cy="2862322"/>
          </a:xfrm>
          <a:prstGeom prst="rect">
            <a:avLst/>
          </a:prstGeom>
          <a:noFill/>
        </p:spPr>
        <p:txBody>
          <a:bodyPr wrap="square">
            <a:spAutoFit/>
          </a:bodyPr>
          <a:lstStyle/>
          <a:p>
            <a:r>
              <a:rPr lang="vi-VN" b="0" i="0">
                <a:solidFill>
                  <a:srgbClr val="1B1B1B"/>
                </a:solidFill>
                <a:effectLst/>
                <a:latin typeface="Open Sans" panose="020B0606030504020204" pitchFamily="34" charset="0"/>
              </a:rPr>
              <a:t>Amazon Aurora (Aurora) là một cơ sở dữ liệu quan hệ được cung cấp bởi Amazon, được quản lý đầy đủ, tương thích với MySQL và PostgreSQL và được xây dựng cho cloud</a:t>
            </a:r>
            <a:r>
              <a:rPr lang="en-US" b="0" i="0">
                <a:solidFill>
                  <a:srgbClr val="1B1B1B"/>
                </a:solidFill>
                <a:effectLst/>
                <a:latin typeface="Open Sans" panose="020B0606030504020204" pitchFamily="34" charset="0"/>
              </a:rPr>
              <a:t>.</a:t>
            </a:r>
          </a:p>
          <a:p>
            <a:endParaRPr lang="en-US" b="0" i="0">
              <a:solidFill>
                <a:srgbClr val="1B1B1B"/>
              </a:solidFill>
              <a:effectLst/>
              <a:latin typeface="Open Sans" panose="020B0606030504020204" pitchFamily="34" charset="0"/>
            </a:endParaRPr>
          </a:p>
          <a:p>
            <a:r>
              <a:rPr lang="vi-VN" b="0" i="0">
                <a:solidFill>
                  <a:srgbClr val="1B1B1B"/>
                </a:solidFill>
                <a:effectLst/>
                <a:latin typeface="Open Sans" panose="020B0606030504020204" pitchFamily="34" charset="0"/>
              </a:rPr>
              <a:t>Aurora nhanh gấp 5 lần cơ sở dữ liệu MySQL tiêu chuẩn và nhanh gấp 3 lần các cơ sở dữ liệu PostgreSQL chuẩn mà không cần yêu cầu thay đổi gì đến các ứng dụng có sẵn. </a:t>
            </a:r>
            <a:endParaRPr lang="en-US" b="0" i="0">
              <a:solidFill>
                <a:srgbClr val="1B1B1B"/>
              </a:solidFill>
              <a:effectLst/>
              <a:latin typeface="Open Sans" panose="020B0606030504020204" pitchFamily="34" charset="0"/>
            </a:endParaRPr>
          </a:p>
          <a:p>
            <a:endParaRPr lang="en-US" b="0" i="0">
              <a:solidFill>
                <a:srgbClr val="1B1B1B"/>
              </a:solidFill>
              <a:effectLst/>
              <a:latin typeface="Open Sans" panose="020B0606030504020204" pitchFamily="34" charset="0"/>
            </a:endParaRPr>
          </a:p>
          <a:p>
            <a:r>
              <a:rPr lang="vi-VN" b="0" i="0">
                <a:solidFill>
                  <a:srgbClr val="1B1B1B"/>
                </a:solidFill>
                <a:effectLst/>
                <a:latin typeface="Open Sans" panose="020B0606030504020204" pitchFamily="34" charset="0"/>
              </a:rPr>
              <a:t>Nó cung cấp tính bảo mật, tính khả dụng và độ tin cậy của các cơ sở dữ liệu cấp thương mại với chi phí 1/10. </a:t>
            </a:r>
            <a:endParaRPr lang="en-US" b="0" i="0">
              <a:solidFill>
                <a:srgbClr val="1B1B1B"/>
              </a:solidFill>
              <a:effectLst/>
              <a:latin typeface="Open Sans" panose="020B0606030504020204" pitchFamily="34" charset="0"/>
            </a:endParaRPr>
          </a:p>
        </p:txBody>
      </p:sp>
    </p:spTree>
    <p:extLst>
      <p:ext uri="{BB962C8B-B14F-4D97-AF65-F5344CB8AC3E}">
        <p14:creationId xmlns:p14="http://schemas.microsoft.com/office/powerpoint/2010/main" val="3831295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64163-B148-4545-AB4A-B7DE4E7919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26725B1-9728-4573-B088-C66FE97F724B}"/>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832E0618-E484-42F2-BC45-723514B5F428}"/>
              </a:ext>
            </a:extLst>
          </p:cNvPr>
          <p:cNvSpPr txBox="1"/>
          <p:nvPr/>
        </p:nvSpPr>
        <p:spPr>
          <a:xfrm>
            <a:off x="304800" y="2365686"/>
            <a:ext cx="4572000" cy="369332"/>
          </a:xfrm>
          <a:prstGeom prst="rect">
            <a:avLst/>
          </a:prstGeom>
          <a:noFill/>
        </p:spPr>
        <p:txBody>
          <a:bodyPr wrap="square">
            <a:spAutoFit/>
          </a:bodyPr>
          <a:lstStyle/>
          <a:p>
            <a:pPr algn="l"/>
            <a:r>
              <a:rPr lang="en-US" b="1" i="0">
                <a:solidFill>
                  <a:srgbClr val="1B1B1B"/>
                </a:solidFill>
                <a:effectLst/>
                <a:latin typeface="Open Sans" panose="020B0606030504020204" pitchFamily="34" charset="0"/>
              </a:rPr>
              <a:t>Hiệu năng cao và khả năng mở rộng</a:t>
            </a:r>
          </a:p>
        </p:txBody>
      </p:sp>
      <p:sp>
        <p:nvSpPr>
          <p:cNvPr id="7" name="TextBox 6">
            <a:extLst>
              <a:ext uri="{FF2B5EF4-FFF2-40B4-BE49-F238E27FC236}">
                <a16:creationId xmlns:a16="http://schemas.microsoft.com/office/drawing/2014/main" id="{2ABC93A8-19D9-4A2B-8273-29E010449FB9}"/>
              </a:ext>
            </a:extLst>
          </p:cNvPr>
          <p:cNvSpPr txBox="1"/>
          <p:nvPr/>
        </p:nvSpPr>
        <p:spPr>
          <a:xfrm>
            <a:off x="304800" y="2971800"/>
            <a:ext cx="4572000" cy="369332"/>
          </a:xfrm>
          <a:prstGeom prst="rect">
            <a:avLst/>
          </a:prstGeom>
          <a:noFill/>
        </p:spPr>
        <p:txBody>
          <a:bodyPr wrap="square">
            <a:spAutoFit/>
          </a:bodyPr>
          <a:lstStyle/>
          <a:p>
            <a:pPr algn="l"/>
            <a:r>
              <a:rPr lang="vi-VN" b="1" i="0">
                <a:solidFill>
                  <a:srgbClr val="1B1B1B"/>
                </a:solidFill>
                <a:effectLst/>
                <a:latin typeface="Open Sans" panose="020B0606030504020204" pitchFamily="34" charset="0"/>
              </a:rPr>
              <a:t>Tương thích MySQL và PostgreSQL</a:t>
            </a:r>
          </a:p>
        </p:txBody>
      </p:sp>
      <p:sp>
        <p:nvSpPr>
          <p:cNvPr id="9" name="TextBox 8">
            <a:extLst>
              <a:ext uri="{FF2B5EF4-FFF2-40B4-BE49-F238E27FC236}">
                <a16:creationId xmlns:a16="http://schemas.microsoft.com/office/drawing/2014/main" id="{09C318C0-AAE8-42DE-BC68-3E4DE1DC969E}"/>
              </a:ext>
            </a:extLst>
          </p:cNvPr>
          <p:cNvSpPr txBox="1"/>
          <p:nvPr/>
        </p:nvSpPr>
        <p:spPr>
          <a:xfrm>
            <a:off x="304800" y="3810000"/>
            <a:ext cx="4572000" cy="923330"/>
          </a:xfrm>
          <a:prstGeom prst="rect">
            <a:avLst/>
          </a:prstGeom>
          <a:noFill/>
        </p:spPr>
        <p:txBody>
          <a:bodyPr wrap="square">
            <a:spAutoFit/>
          </a:bodyPr>
          <a:lstStyle/>
          <a:p>
            <a:r>
              <a:rPr lang="vi-VN" b="0" i="0">
                <a:solidFill>
                  <a:srgbClr val="1B1B1B"/>
                </a:solidFill>
                <a:effectLst/>
                <a:latin typeface="Open Sans" panose="020B0606030504020204" pitchFamily="34" charset="0"/>
              </a:rPr>
              <a:t>Amazon Aurora được quản lý đầy đủ bởi Amazon Relational Database Service (RDS).</a:t>
            </a:r>
            <a:endParaRPr lang="en-US"/>
          </a:p>
        </p:txBody>
      </p:sp>
    </p:spTree>
    <p:extLst>
      <p:ext uri="{BB962C8B-B14F-4D97-AF65-F5344CB8AC3E}">
        <p14:creationId xmlns:p14="http://schemas.microsoft.com/office/powerpoint/2010/main" val="2811315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3A143-7A74-4A6C-B251-E2BDD65C8C70}"/>
              </a:ext>
            </a:extLst>
          </p:cNvPr>
          <p:cNvSpPr>
            <a:spLocks noGrp="1"/>
          </p:cNvSpPr>
          <p:nvPr>
            <p:ph type="title"/>
          </p:nvPr>
        </p:nvSpPr>
        <p:spPr/>
        <p:txBody>
          <a:bodyPr/>
          <a:lstStyle/>
          <a:p>
            <a:r>
              <a:rPr lang="en-US"/>
              <a:t>Problem</a:t>
            </a:r>
          </a:p>
        </p:txBody>
      </p:sp>
      <p:sp>
        <p:nvSpPr>
          <p:cNvPr id="3" name="Content Placeholder 2">
            <a:extLst>
              <a:ext uri="{FF2B5EF4-FFF2-40B4-BE49-F238E27FC236}">
                <a16:creationId xmlns:a16="http://schemas.microsoft.com/office/drawing/2014/main" id="{3ED4DFF3-FBB8-45A8-BA51-911F3A7A384D}"/>
              </a:ext>
            </a:extLst>
          </p:cNvPr>
          <p:cNvSpPr>
            <a:spLocks noGrp="1"/>
          </p:cNvSpPr>
          <p:nvPr>
            <p:ph idx="1"/>
          </p:nvPr>
        </p:nvSpPr>
        <p:spPr/>
        <p:txBody>
          <a:bodyPr/>
          <a:lstStyle/>
          <a:p>
            <a:r>
              <a:rPr lang="en-US"/>
              <a:t>Chưa tiến hành scale được database do sự giới hạn về quyền</a:t>
            </a:r>
          </a:p>
        </p:txBody>
      </p:sp>
    </p:spTree>
    <p:extLst>
      <p:ext uri="{BB962C8B-B14F-4D97-AF65-F5344CB8AC3E}">
        <p14:creationId xmlns:p14="http://schemas.microsoft.com/office/powerpoint/2010/main" val="2734256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Plan</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7</a:t>
            </a:fld>
            <a:endParaRPr lang="en-US" dirty="0"/>
          </a:p>
        </p:txBody>
      </p:sp>
      <p:sp>
        <p:nvSpPr>
          <p:cNvPr id="6" name="Rectangle 2">
            <a:extLst>
              <a:ext uri="{FF2B5EF4-FFF2-40B4-BE49-F238E27FC236}">
                <a16:creationId xmlns:a16="http://schemas.microsoft.com/office/drawing/2014/main" id="{65D6D2EB-3E28-47DB-B0A7-83B836376FEF}"/>
              </a:ext>
            </a:extLst>
          </p:cNvPr>
          <p:cNvSpPr txBox="1">
            <a:spLocks/>
          </p:cNvSpPr>
          <p:nvPr/>
        </p:nvSpPr>
        <p:spPr>
          <a:xfrm>
            <a:off x="490171" y="1540746"/>
            <a:ext cx="7726680" cy="571500"/>
          </a:xfrm>
          <a:prstGeom prst="rect">
            <a:avLst/>
          </a:prstGeom>
        </p:spPr>
        <p:txBody>
          <a:bodyPr vert="horz" anchor="t">
            <a:noAutofit/>
          </a:bodyPr>
          <a:lstStyle>
            <a:lvl1pPr marL="64008" indent="0" algn="l" rtl="0" eaLnBrk="1" latinLnBrk="0" hangingPunct="1">
              <a:spcBef>
                <a:spcPct val="20000"/>
              </a:spcBef>
              <a:spcAft>
                <a:spcPts val="1000"/>
              </a:spcAft>
              <a:buClr>
                <a:schemeClr val="accent1"/>
              </a:buClr>
              <a:buSzPct val="80000"/>
              <a:buFont typeface="Arial" panose="020B0604020202020204" pitchFamily="34" charset="0"/>
              <a:buNone/>
              <a:defRPr sz="2000" kern="1200">
                <a:solidFill>
                  <a:schemeClr val="bg2"/>
                </a:solidFill>
                <a:latin typeface="+mn-lt"/>
                <a:ea typeface="+mn-ea"/>
                <a:cs typeface="+mn-cs"/>
              </a:defRPr>
            </a:lvl1pPr>
            <a:lvl2pPr marL="537210" indent="0" algn="l" rtl="0" eaLnBrk="1" latinLnBrk="0" hangingPunct="1">
              <a:spcBef>
                <a:spcPct val="20000"/>
              </a:spcBef>
              <a:spcAft>
                <a:spcPts val="1000"/>
              </a:spcAft>
              <a:buClr>
                <a:schemeClr val="accent1"/>
              </a:buClr>
              <a:buSzPct val="95000"/>
              <a:buFont typeface="Arial" panose="020B0604020202020204" pitchFamily="34" charset="0"/>
              <a:buNone/>
              <a:defRPr sz="2400" kern="1200">
                <a:solidFill>
                  <a:schemeClr val="bg2"/>
                </a:solidFill>
                <a:latin typeface="+mn-lt"/>
                <a:ea typeface="+mn-ea"/>
                <a:cs typeface="+mn-cs"/>
              </a:defRPr>
            </a:lvl2pPr>
            <a:lvl3pPr marL="877824" indent="0" algn="l" rtl="0" eaLnBrk="1" latinLnBrk="0" hangingPunct="1">
              <a:spcBef>
                <a:spcPct val="20000"/>
              </a:spcBef>
              <a:spcAft>
                <a:spcPts val="1000"/>
              </a:spcAft>
              <a:buClr>
                <a:schemeClr val="accent1"/>
              </a:buClr>
              <a:buFont typeface="Arial" panose="020B0604020202020204" pitchFamily="34" charset="0"/>
              <a:buNone/>
              <a:defRPr sz="2000" kern="1200">
                <a:solidFill>
                  <a:schemeClr val="bg2"/>
                </a:solidFill>
                <a:latin typeface="+mn-lt"/>
                <a:ea typeface="+mn-ea"/>
                <a:cs typeface="+mn-cs"/>
              </a:defRPr>
            </a:lvl3pPr>
            <a:lvl4pPr marL="1161288" indent="0" algn="l" rtl="0" eaLnBrk="1" latinLnBrk="0" hangingPunct="1">
              <a:spcBef>
                <a:spcPct val="20000"/>
              </a:spcBef>
              <a:spcAft>
                <a:spcPts val="1000"/>
              </a:spcAft>
              <a:buClr>
                <a:schemeClr val="accent1"/>
              </a:buClr>
              <a:buFont typeface="Arial" panose="020B0604020202020204" pitchFamily="34" charset="0"/>
              <a:buNone/>
              <a:defRPr sz="1800" kern="1200">
                <a:solidFill>
                  <a:schemeClr val="bg2"/>
                </a:solidFill>
                <a:latin typeface="+mn-lt"/>
                <a:ea typeface="+mn-ea"/>
                <a:cs typeface="+mn-cs"/>
              </a:defRPr>
            </a:lvl4pPr>
            <a:lvl5pPr marL="1389888" indent="0" algn="l" rtl="0" eaLnBrk="1" latinLnBrk="0" hangingPunct="1">
              <a:spcBef>
                <a:spcPct val="20000"/>
              </a:spcBef>
              <a:spcAft>
                <a:spcPts val="1000"/>
              </a:spcAft>
              <a:buClr>
                <a:schemeClr val="accent1"/>
              </a:buClr>
              <a:buFont typeface="Arial" panose="020B0604020202020204" pitchFamily="34" charset="0"/>
              <a:buNone/>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r>
              <a:rPr lang="en-US" sz="1800"/>
              <a:t>Scale </a:t>
            </a:r>
            <a:r>
              <a:rPr lang="en-US" sz="1800" dirty="0"/>
              <a:t>database</a:t>
            </a:r>
          </a:p>
          <a:p>
            <a:endParaRPr lang="en-US" sz="1800" dirty="0"/>
          </a:p>
        </p:txBody>
      </p:sp>
      <p:pic>
        <p:nvPicPr>
          <p:cNvPr id="2050" name="Picture 2" descr="Vector illustration. Thanks for watching banner - Stock Illustration  [38585596] - PIXTA">
            <a:extLst>
              <a:ext uri="{FF2B5EF4-FFF2-40B4-BE49-F238E27FC236}">
                <a16:creationId xmlns:a16="http://schemas.microsoft.com/office/drawing/2014/main" id="{739D020F-134A-44AF-9948-5B994EAA15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0386" y="3276600"/>
            <a:ext cx="4286250" cy="30480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809A279-E925-4AF4-83E4-B811BB5D98A4}"/>
              </a:ext>
            </a:extLst>
          </p:cNvPr>
          <p:cNvSpPr txBox="1"/>
          <p:nvPr/>
        </p:nvSpPr>
        <p:spPr>
          <a:xfrm>
            <a:off x="523065" y="2140425"/>
            <a:ext cx="3082895" cy="369332"/>
          </a:xfrm>
          <a:prstGeom prst="rect">
            <a:avLst/>
          </a:prstGeom>
          <a:noFill/>
        </p:spPr>
        <p:txBody>
          <a:bodyPr wrap="none" rtlCol="0">
            <a:spAutoFit/>
          </a:bodyPr>
          <a:lstStyle/>
          <a:p>
            <a:r>
              <a:rPr lang="en-US">
                <a:solidFill>
                  <a:schemeClr val="bg1"/>
                </a:solidFill>
              </a:rPr>
              <a:t>Chỉnh </a:t>
            </a:r>
            <a:r>
              <a:rPr lang="en-US" dirty="0">
                <a:solidFill>
                  <a:schemeClr val="bg1"/>
                </a:solidFill>
              </a:rPr>
              <a:t>sửa app </a:t>
            </a:r>
            <a:r>
              <a:rPr lang="en-US" dirty="0" err="1">
                <a:solidFill>
                  <a:schemeClr val="bg1"/>
                </a:solidFill>
              </a:rPr>
              <a:t>nếu</a:t>
            </a:r>
            <a:r>
              <a:rPr lang="en-US" dirty="0">
                <a:solidFill>
                  <a:schemeClr val="bg1"/>
                </a:solidFill>
              </a:rPr>
              <a:t> </a:t>
            </a:r>
            <a:r>
              <a:rPr lang="en-US" dirty="0" err="1">
                <a:solidFill>
                  <a:schemeClr val="bg1"/>
                </a:solidFill>
              </a:rPr>
              <a:t>cần</a:t>
            </a:r>
            <a:r>
              <a:rPr lang="en-US" dirty="0">
                <a:solidFill>
                  <a:schemeClr val="bg1"/>
                </a:solidFill>
              </a:rPr>
              <a:t> thiết</a:t>
            </a:r>
          </a:p>
        </p:txBody>
      </p:sp>
    </p:spTree>
    <p:extLst>
      <p:ext uri="{BB962C8B-B14F-4D97-AF65-F5344CB8AC3E}">
        <p14:creationId xmlns:p14="http://schemas.microsoft.com/office/powerpoint/2010/main" val="36951153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F10167107_Project status report_RVA_v3.potx" id="{4F81F982-6C51-4092-B8D8-4B9E627EB026}" vid="{408BF7D7-5259-4FB8-AB61-68B3FB5EAB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C31EBE-A492-4CE5-9650-1E2C8FDDD7CE}">
  <ds:schemaRefs>
    <ds:schemaRef ds:uri="http://schemas.microsoft.com/sharepoint/v3/contenttype/forms"/>
  </ds:schemaRefs>
</ds:datastoreItem>
</file>

<file path=customXml/itemProps2.xml><?xml version="1.0" encoding="utf-8"?>
<ds:datastoreItem xmlns:ds="http://schemas.openxmlformats.org/officeDocument/2006/customXml" ds:itemID="{DCB47EFB-BDBB-4CE5-A848-1507BE3B798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AD0D4C-03C4-489C-932A-66E2D74FA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status report</Template>
  <TotalTime>572</TotalTime>
  <Words>261</Words>
  <Application>Microsoft Office PowerPoint</Application>
  <PresentationFormat>On-screen Show (4:3)</PresentationFormat>
  <Paragraphs>38</Paragraphs>
  <Slides>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Open Sans</vt:lpstr>
      <vt:lpstr>Segoe UI</vt:lpstr>
      <vt:lpstr>Times New Roman</vt:lpstr>
      <vt:lpstr>Wingdings 2</vt:lpstr>
      <vt:lpstr>Verve</vt:lpstr>
      <vt:lpstr>Xây dụng hệ thống CLoud mô phỏng trang đăng ký môn học có thể tự scale up, scale down  TUẦN 14</vt:lpstr>
      <vt:lpstr>Problems  Tuần trước</vt:lpstr>
      <vt:lpstr>Tiến độ thực hiện</vt:lpstr>
      <vt:lpstr>PowerPoint Presentation</vt:lpstr>
      <vt:lpstr>PowerPoint Presentation</vt:lpstr>
      <vt:lpstr>Problem</vt:lpstr>
      <vt:lpstr>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&lt;Tên đề tài&gt; &lt;tuần báo cáo&gt;</dc:title>
  <dc:creator>Huynh Xuan Phung (FTEL CADS HCM)</dc:creator>
  <cp:lastModifiedBy>Tòng Huỳnh Đức</cp:lastModifiedBy>
  <cp:revision>18</cp:revision>
  <dcterms:created xsi:type="dcterms:W3CDTF">2021-10-25T12:02:40Z</dcterms:created>
  <dcterms:modified xsi:type="dcterms:W3CDTF">2021-12-03T12:16:44Z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