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71" r:id="rId6"/>
    <p:sldId id="274" r:id="rId7"/>
    <p:sldId id="275" r:id="rId8"/>
    <p:sldId id="276" r:id="rId9"/>
    <p:sldId id="272"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8" d="100"/>
          <a:sy n="88" d="100"/>
        </p:scale>
        <p:origin x="1334" y="53"/>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12/17/2021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88951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345270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0373317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12/17/2021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514600" y="304800"/>
            <a:ext cx="6248400" cy="1447801"/>
          </a:xfrm>
        </p:spPr>
        <p:txBody>
          <a:bodyPr/>
          <a:lstStyle/>
          <a:p>
            <a:pPr algn="ctr"/>
            <a:r>
              <a:rPr lang="en-US" sz="3000" b="1" dirty="0" err="1">
                <a:effectLst/>
                <a:latin typeface="Roboto" panose="02000000000000000000" pitchFamily="2" charset="0"/>
                <a:ea typeface="Roboto" panose="02000000000000000000" pitchFamily="2" charset="0"/>
                <a:cs typeface="Times New Roman" panose="02020603050405020304" pitchFamily="18" charset="0"/>
              </a:rPr>
              <a:t>Xây</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dụng</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hệ</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thống</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CLoud</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mô</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phỏng</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trang</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đăng</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ký</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môn</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học</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có</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thể</a:t>
            </a:r>
            <a:r>
              <a:rPr lang="en-US" sz="3000" b="1" dirty="0">
                <a:effectLst/>
                <a:latin typeface="Roboto" panose="02000000000000000000" pitchFamily="2" charset="0"/>
                <a:ea typeface="Roboto" panose="02000000000000000000" pitchFamily="2" charset="0"/>
                <a:cs typeface="Times New Roman" panose="02020603050405020304" pitchFamily="18" charset="0"/>
              </a:rPr>
              <a:t> </a:t>
            </a:r>
            <a:r>
              <a:rPr lang="en-US" sz="3000" b="1" dirty="0" err="1">
                <a:effectLst/>
                <a:latin typeface="Roboto" panose="02000000000000000000" pitchFamily="2" charset="0"/>
                <a:ea typeface="Roboto" panose="02000000000000000000" pitchFamily="2" charset="0"/>
                <a:cs typeface="Times New Roman" panose="02020603050405020304" pitchFamily="18" charset="0"/>
              </a:rPr>
              <a:t>tự</a:t>
            </a:r>
            <a:r>
              <a:rPr lang="en-US" sz="3000" b="1" dirty="0">
                <a:effectLst/>
                <a:latin typeface="Roboto" panose="02000000000000000000" pitchFamily="2" charset="0"/>
                <a:ea typeface="Roboto" panose="02000000000000000000" pitchFamily="2" charset="0"/>
                <a:cs typeface="Times New Roman" panose="02020603050405020304" pitchFamily="18" charset="0"/>
              </a:rPr>
              <a:t> scale up, </a:t>
            </a:r>
            <a:r>
              <a:rPr lang="en-US" sz="3000" b="1">
                <a:effectLst/>
                <a:latin typeface="Roboto" panose="02000000000000000000" pitchFamily="2" charset="0"/>
                <a:ea typeface="Roboto" panose="02000000000000000000" pitchFamily="2" charset="0"/>
                <a:cs typeface="Times New Roman" panose="02020603050405020304" pitchFamily="18" charset="0"/>
              </a:rPr>
              <a:t>scale down</a:t>
            </a:r>
            <a:endParaRPr lang="en-US" b="0" dirty="0">
              <a:latin typeface="Roboto" panose="02000000000000000000" pitchFamily="2" charset="0"/>
              <a:ea typeface="Roboto" panose="02000000000000000000" pitchFamily="2" charset="0"/>
            </a:endParaRPr>
          </a:p>
        </p:txBody>
      </p:sp>
      <p:graphicFrame>
        <p:nvGraphicFramePr>
          <p:cNvPr id="4" name="Table 4">
            <a:extLst>
              <a:ext uri="{FF2B5EF4-FFF2-40B4-BE49-F238E27FC236}">
                <a16:creationId xmlns:a16="http://schemas.microsoft.com/office/drawing/2014/main" id="{1509EE75-FE5A-4C15-BF56-FE30382AE8B8}"/>
              </a:ext>
            </a:extLst>
          </p:cNvPr>
          <p:cNvGraphicFramePr>
            <a:graphicFrameLocks noGrp="1"/>
          </p:cNvGraphicFramePr>
          <p:nvPr>
            <p:extLst>
              <p:ext uri="{D42A27DB-BD31-4B8C-83A1-F6EECF244321}">
                <p14:modId xmlns:p14="http://schemas.microsoft.com/office/powerpoint/2010/main" val="3217412898"/>
              </p:ext>
            </p:extLst>
          </p:nvPr>
        </p:nvGraphicFramePr>
        <p:xfrm>
          <a:off x="2831123" y="4038600"/>
          <a:ext cx="6096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94634818"/>
                    </a:ext>
                  </a:extLst>
                </a:gridCol>
                <a:gridCol w="3048000">
                  <a:extLst>
                    <a:ext uri="{9D8B030D-6E8A-4147-A177-3AD203B41FA5}">
                      <a16:colId xmlns:a16="http://schemas.microsoft.com/office/drawing/2014/main" val="824431819"/>
                    </a:ext>
                  </a:extLst>
                </a:gridCol>
              </a:tblGrid>
              <a:tr h="370840">
                <a:tc>
                  <a:txBody>
                    <a:bodyPr/>
                    <a:lstStyle/>
                    <a:p>
                      <a:pPr algn="l"/>
                      <a:r>
                        <a:rPr lang="en-US" b="0" dirty="0">
                          <a:solidFill>
                            <a:schemeClr val="bg1"/>
                          </a:solidFill>
                          <a:latin typeface="Roboto" panose="02000000000000000000" pitchFamily="2" charset="0"/>
                          <a:ea typeface="Roboto" panose="02000000000000000000" pitchFamily="2" charset="0"/>
                        </a:rPr>
                        <a:t>Nguyễn Minh Đức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Roboto" panose="02000000000000000000" pitchFamily="2" charset="0"/>
                          <a:ea typeface="Roboto" panose="02000000000000000000" pitchFamily="2" charset="0"/>
                        </a:rPr>
                        <a:t>19110351</a:t>
                      </a:r>
                    </a:p>
                    <a:p>
                      <a:pPr algn="l"/>
                      <a:endParaRPr lang="en-US" b="0" dirty="0">
                        <a:solidFill>
                          <a:schemeClr val="bg1"/>
                        </a:solidFill>
                        <a:latin typeface="Roboto" panose="02000000000000000000" pitchFamily="2" charset="0"/>
                        <a:ea typeface="Roboto" panose="02000000000000000000" pitchFamily="2" charset="0"/>
                      </a:endParaRPr>
                    </a:p>
                  </a:txBody>
                  <a:tcPr>
                    <a:solidFill>
                      <a:schemeClr val="tx1"/>
                    </a:solidFill>
                  </a:tcPr>
                </a:tc>
                <a:extLst>
                  <a:ext uri="{0D108BD9-81ED-4DB2-BD59-A6C34878D82A}">
                    <a16:rowId xmlns:a16="http://schemas.microsoft.com/office/drawing/2014/main" val="2983615355"/>
                  </a:ext>
                </a:extLst>
              </a:tr>
              <a:tr h="370840">
                <a:tc>
                  <a:txBody>
                    <a:bodyPr/>
                    <a:lstStyle/>
                    <a:p>
                      <a:pPr algn="l"/>
                      <a:r>
                        <a:rPr lang="en-US" b="0" dirty="0" err="1">
                          <a:solidFill>
                            <a:schemeClr val="bg1"/>
                          </a:solidFill>
                          <a:latin typeface="Roboto" panose="02000000000000000000" pitchFamily="2" charset="0"/>
                          <a:ea typeface="Roboto" panose="02000000000000000000" pitchFamily="2" charset="0"/>
                        </a:rPr>
                        <a:t>Huỳnh</a:t>
                      </a:r>
                      <a:r>
                        <a:rPr lang="en-US" b="0" dirty="0">
                          <a:solidFill>
                            <a:schemeClr val="bg1"/>
                          </a:solidFill>
                          <a:latin typeface="Roboto" panose="02000000000000000000" pitchFamily="2" charset="0"/>
                          <a:ea typeface="Roboto" panose="02000000000000000000" pitchFamily="2" charset="0"/>
                        </a:rPr>
                        <a:t> Đức </a:t>
                      </a:r>
                      <a:r>
                        <a:rPr lang="en-US" b="0" dirty="0" err="1">
                          <a:solidFill>
                            <a:schemeClr val="bg1"/>
                          </a:solidFill>
                          <a:latin typeface="Roboto" panose="02000000000000000000" pitchFamily="2" charset="0"/>
                          <a:ea typeface="Roboto" panose="02000000000000000000" pitchFamily="2" charset="0"/>
                        </a:rPr>
                        <a:t>Tòng</a:t>
                      </a:r>
                      <a:r>
                        <a:rPr lang="en-US" b="0" dirty="0">
                          <a:solidFill>
                            <a:schemeClr val="bg1"/>
                          </a:solidFill>
                          <a:latin typeface="Roboto" panose="02000000000000000000" pitchFamily="2" charset="0"/>
                          <a:ea typeface="Roboto" panose="02000000000000000000" pitchFamily="2" charset="0"/>
                        </a:rPr>
                        <a:t>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Roboto" panose="02000000000000000000" pitchFamily="2" charset="0"/>
                          <a:ea typeface="Roboto" panose="02000000000000000000" pitchFamily="2" charset="0"/>
                        </a:rPr>
                        <a:t>19110481</a:t>
                      </a:r>
                    </a:p>
                    <a:p>
                      <a:pPr algn="l"/>
                      <a:endParaRPr lang="en-US" b="0" dirty="0">
                        <a:solidFill>
                          <a:schemeClr val="bg1"/>
                        </a:solidFill>
                        <a:latin typeface="Roboto" panose="02000000000000000000" pitchFamily="2" charset="0"/>
                        <a:ea typeface="Roboto" panose="02000000000000000000" pitchFamily="2" charset="0"/>
                      </a:endParaRPr>
                    </a:p>
                  </a:txBody>
                  <a:tcPr>
                    <a:solidFill>
                      <a:schemeClr val="tx1"/>
                    </a:solidFill>
                  </a:tcPr>
                </a:tc>
                <a:extLst>
                  <a:ext uri="{0D108BD9-81ED-4DB2-BD59-A6C34878D82A}">
                    <a16:rowId xmlns:a16="http://schemas.microsoft.com/office/drawing/2014/main" val="2511878931"/>
                  </a:ext>
                </a:extLst>
              </a:tr>
              <a:tr h="370840">
                <a:tc>
                  <a:txBody>
                    <a:bodyPr/>
                    <a:lstStyle/>
                    <a:p>
                      <a:pPr algn="l"/>
                      <a:r>
                        <a:rPr lang="en-US" b="0" dirty="0" err="1">
                          <a:solidFill>
                            <a:schemeClr val="bg1"/>
                          </a:solidFill>
                          <a:latin typeface="Roboto" panose="02000000000000000000" pitchFamily="2" charset="0"/>
                          <a:ea typeface="Roboto" panose="02000000000000000000" pitchFamily="2" charset="0"/>
                        </a:rPr>
                        <a:t>Tạ</a:t>
                      </a:r>
                      <a:r>
                        <a:rPr lang="en-US" b="0" dirty="0">
                          <a:solidFill>
                            <a:schemeClr val="bg1"/>
                          </a:solidFill>
                          <a:latin typeface="Roboto" panose="02000000000000000000" pitchFamily="2" charset="0"/>
                          <a:ea typeface="Roboto" panose="02000000000000000000" pitchFamily="2" charset="0"/>
                        </a:rPr>
                        <a:t> </a:t>
                      </a:r>
                      <a:r>
                        <a:rPr lang="en-US" b="0" dirty="0" err="1">
                          <a:solidFill>
                            <a:schemeClr val="bg1"/>
                          </a:solidFill>
                          <a:latin typeface="Roboto" panose="02000000000000000000" pitchFamily="2" charset="0"/>
                          <a:ea typeface="Roboto" panose="02000000000000000000" pitchFamily="2" charset="0"/>
                        </a:rPr>
                        <a:t>Quốc</a:t>
                      </a:r>
                      <a:r>
                        <a:rPr lang="en-US" b="0" dirty="0">
                          <a:solidFill>
                            <a:schemeClr val="bg1"/>
                          </a:solidFill>
                          <a:latin typeface="Roboto" panose="02000000000000000000" pitchFamily="2" charset="0"/>
                          <a:ea typeface="Roboto" panose="02000000000000000000" pitchFamily="2" charset="0"/>
                        </a:rPr>
                        <a:t> Anh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Roboto" panose="02000000000000000000" pitchFamily="2" charset="0"/>
                          <a:ea typeface="Roboto" panose="02000000000000000000" pitchFamily="2" charset="0"/>
                        </a:rPr>
                        <a:t>19110323</a:t>
                      </a:r>
                    </a:p>
                    <a:p>
                      <a:pPr algn="l"/>
                      <a:endParaRPr lang="en-US" b="0" dirty="0">
                        <a:solidFill>
                          <a:schemeClr val="bg1"/>
                        </a:solidFill>
                        <a:latin typeface="Roboto" panose="02000000000000000000" pitchFamily="2" charset="0"/>
                        <a:ea typeface="Roboto" panose="02000000000000000000" pitchFamily="2" charset="0"/>
                      </a:endParaRPr>
                    </a:p>
                  </a:txBody>
                  <a:tcPr>
                    <a:solidFill>
                      <a:schemeClr val="tx1"/>
                    </a:solidFill>
                  </a:tcPr>
                </a:tc>
                <a:extLst>
                  <a:ext uri="{0D108BD9-81ED-4DB2-BD59-A6C34878D82A}">
                    <a16:rowId xmlns:a16="http://schemas.microsoft.com/office/drawing/2014/main" val="723702066"/>
                  </a:ext>
                </a:extLst>
              </a:tr>
            </a:tbl>
          </a:graphicData>
        </a:graphic>
      </p:graphicFrame>
      <p:sp>
        <p:nvSpPr>
          <p:cNvPr id="5" name="TextBox 4">
            <a:extLst>
              <a:ext uri="{FF2B5EF4-FFF2-40B4-BE49-F238E27FC236}">
                <a16:creationId xmlns:a16="http://schemas.microsoft.com/office/drawing/2014/main" id="{6B4538C2-8FC3-4B19-96CD-99CE6101D69A}"/>
              </a:ext>
            </a:extLst>
          </p:cNvPr>
          <p:cNvSpPr txBox="1"/>
          <p:nvPr/>
        </p:nvSpPr>
        <p:spPr>
          <a:xfrm>
            <a:off x="3505200" y="6096000"/>
            <a:ext cx="3480440" cy="369332"/>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rPr>
              <a:t>GVHD</a:t>
            </a:r>
            <a:r>
              <a:rPr lang="en-US">
                <a:solidFill>
                  <a:schemeClr val="bg1"/>
                </a:solidFill>
                <a:latin typeface="Roboto" panose="02000000000000000000" pitchFamily="2" charset="0"/>
                <a:ea typeface="Roboto" panose="02000000000000000000" pitchFamily="2" charset="0"/>
              </a:rPr>
              <a:t>: Thầy Huỳnh </a:t>
            </a:r>
            <a:r>
              <a:rPr lang="en-US" dirty="0" err="1">
                <a:solidFill>
                  <a:schemeClr val="bg1"/>
                </a:solidFill>
                <a:latin typeface="Roboto" panose="02000000000000000000" pitchFamily="2" charset="0"/>
                <a:ea typeface="Roboto" panose="02000000000000000000" pitchFamily="2" charset="0"/>
              </a:rPr>
              <a:t>Xuân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Phụng</a:t>
            </a:r>
            <a:r>
              <a:rPr lang="en-US" dirty="0">
                <a:solidFill>
                  <a:schemeClr val="bg1"/>
                </a:solidFill>
                <a:latin typeface="Roboto" panose="02000000000000000000" pitchFamily="2" charset="0"/>
                <a:ea typeface="Roboto" panose="02000000000000000000" pitchFamily="2" charset="0"/>
              </a:rPr>
              <a:t> </a:t>
            </a:r>
          </a:p>
        </p:txBody>
      </p:sp>
      <p:sp>
        <p:nvSpPr>
          <p:cNvPr id="6" name="Rectangle: Rounded Corners 5">
            <a:extLst>
              <a:ext uri="{FF2B5EF4-FFF2-40B4-BE49-F238E27FC236}">
                <a16:creationId xmlns:a16="http://schemas.microsoft.com/office/drawing/2014/main" id="{391BC159-3A83-4EF5-A454-74F38AAB56EE}"/>
              </a:ext>
            </a:extLst>
          </p:cNvPr>
          <p:cNvSpPr/>
          <p:nvPr/>
        </p:nvSpPr>
        <p:spPr>
          <a:xfrm>
            <a:off x="0" y="1"/>
            <a:ext cx="2286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513692D-F82B-4C90-B238-2BBF61589A9F}"/>
              </a:ext>
            </a:extLst>
          </p:cNvPr>
          <p:cNvSpPr/>
          <p:nvPr/>
        </p:nvSpPr>
        <p:spPr>
          <a:xfrm>
            <a:off x="-2438400" y="23446"/>
            <a:ext cx="2438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Template</a:t>
            </a:r>
          </a:p>
        </p:txBody>
      </p:sp>
      <p:sp>
        <p:nvSpPr>
          <p:cNvPr id="8" name="TextBox 7">
            <a:extLst>
              <a:ext uri="{FF2B5EF4-FFF2-40B4-BE49-F238E27FC236}">
                <a16:creationId xmlns:a16="http://schemas.microsoft.com/office/drawing/2014/main" id="{3923C835-7BAC-4248-82D9-424306F59577}"/>
              </a:ext>
            </a:extLst>
          </p:cNvPr>
          <p:cNvSpPr txBox="1"/>
          <p:nvPr/>
        </p:nvSpPr>
        <p:spPr>
          <a:xfrm>
            <a:off x="3856557" y="2362200"/>
            <a:ext cx="4045132" cy="707886"/>
          </a:xfrm>
          <a:prstGeom prst="rect">
            <a:avLst/>
          </a:prstGeom>
          <a:noFill/>
        </p:spPr>
        <p:txBody>
          <a:bodyPr wrap="square">
            <a:spAutoFit/>
          </a:bodyPr>
          <a:lstStyle/>
          <a:p>
            <a:r>
              <a:rPr lang="en-US" sz="4000" b="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BÁO CÁO ĐỀ TÀI</a:t>
            </a:r>
            <a:endParaRPr lang="en-US" sz="4000" b="1">
              <a:solidFill>
                <a:schemeClr val="bg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381198"/>
            <a:ext cx="2886075" cy="675926"/>
          </a:xfrm>
        </p:spPr>
        <p:txBody>
          <a:bodyPr/>
          <a:lstStyle/>
          <a:p>
            <a:r>
              <a:rPr lang="en-US">
                <a:latin typeface="Roboto" panose="02000000000000000000" pitchFamily="2" charset="0"/>
                <a:ea typeface="Roboto" panose="02000000000000000000" pitchFamily="2" charset="0"/>
              </a:rPr>
              <a:t>Các dịch vụ </a:t>
            </a:r>
            <a:endParaRPr lang="en-US" dirty="0">
              <a:latin typeface="Roboto" panose="02000000000000000000" pitchFamily="2" charset="0"/>
              <a:ea typeface="Roboto" panose="02000000000000000000"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AutoShape 4" descr="Theo dõi dung lượng lưu trữ và cài đặt cảnh báo trên Amazon EC2 (Phần 1)">
            <a:extLst>
              <a:ext uri="{FF2B5EF4-FFF2-40B4-BE49-F238E27FC236}">
                <a16:creationId xmlns:a16="http://schemas.microsoft.com/office/drawing/2014/main" id="{E8632B1B-A16C-4DE6-81FD-582AF49A8AB4}"/>
              </a:ext>
            </a:extLst>
          </p:cNvPr>
          <p:cNvSpPr>
            <a:spLocks noChangeAspect="1" noChangeArrowheads="1"/>
          </p:cNvSpPr>
          <p:nvPr/>
        </p:nvSpPr>
        <p:spPr bwMode="auto">
          <a:xfrm>
            <a:off x="4419600" y="3276600"/>
            <a:ext cx="3236848" cy="32368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ll you need to know about EC2 instance - DEV Community">
            <a:extLst>
              <a:ext uri="{FF2B5EF4-FFF2-40B4-BE49-F238E27FC236}">
                <a16:creationId xmlns:a16="http://schemas.microsoft.com/office/drawing/2014/main" id="{5F1F1B38-00A4-454C-9AC4-6CA1E4BC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26735"/>
            <a:ext cx="28956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8101A2D-D6FA-41B6-9C0E-1B94FD3E3F7A}"/>
              </a:ext>
            </a:extLst>
          </p:cNvPr>
          <p:cNvPicPr>
            <a:picLocks noChangeAspect="1"/>
          </p:cNvPicPr>
          <p:nvPr/>
        </p:nvPicPr>
        <p:blipFill>
          <a:blip r:embed="rId4"/>
          <a:stretch>
            <a:fillRect/>
          </a:stretch>
        </p:blipFill>
        <p:spPr>
          <a:xfrm>
            <a:off x="3399585" y="2026735"/>
            <a:ext cx="1695450" cy="1398476"/>
          </a:xfrm>
          <a:prstGeom prst="rect">
            <a:avLst/>
          </a:prstGeom>
        </p:spPr>
      </p:pic>
      <p:pic>
        <p:nvPicPr>
          <p:cNvPr id="11" name="Picture 10">
            <a:extLst>
              <a:ext uri="{FF2B5EF4-FFF2-40B4-BE49-F238E27FC236}">
                <a16:creationId xmlns:a16="http://schemas.microsoft.com/office/drawing/2014/main" id="{FA95C0F0-8D09-44E9-BF1C-B0689A3707C8}"/>
              </a:ext>
            </a:extLst>
          </p:cNvPr>
          <p:cNvPicPr>
            <a:picLocks noChangeAspect="1"/>
          </p:cNvPicPr>
          <p:nvPr/>
        </p:nvPicPr>
        <p:blipFill>
          <a:blip r:embed="rId5"/>
          <a:stretch>
            <a:fillRect/>
          </a:stretch>
        </p:blipFill>
        <p:spPr>
          <a:xfrm>
            <a:off x="6623517" y="2026735"/>
            <a:ext cx="1283032" cy="1276893"/>
          </a:xfrm>
          <a:prstGeom prst="rect">
            <a:avLst/>
          </a:prstGeom>
        </p:spPr>
      </p:pic>
      <p:pic>
        <p:nvPicPr>
          <p:cNvPr id="1028" name="Picture 4" descr="Creating a Custom VPC in AWS. In this article, we are going to create… | by  Kunal Yadav | Level Up Coding">
            <a:extLst>
              <a:ext uri="{FF2B5EF4-FFF2-40B4-BE49-F238E27FC236}">
                <a16:creationId xmlns:a16="http://schemas.microsoft.com/office/drawing/2014/main" id="{ED68E5B8-72B0-4786-A856-DAFEEA4742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529525"/>
            <a:ext cx="1472768" cy="10016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eate MySQL Database with Amazon RDS | by Carl Hayes | Geek Culture |  Medium">
            <a:extLst>
              <a:ext uri="{FF2B5EF4-FFF2-40B4-BE49-F238E27FC236}">
                <a16:creationId xmlns:a16="http://schemas.microsoft.com/office/drawing/2014/main" id="{6954C845-B4FF-4D0B-A33B-5827B74457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1110" y="4201388"/>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S3 là gì? Tạo và quản lý bucket trên Amazon S3 - VinaSupport">
            <a:extLst>
              <a:ext uri="{FF2B5EF4-FFF2-40B4-BE49-F238E27FC236}">
                <a16:creationId xmlns:a16="http://schemas.microsoft.com/office/drawing/2014/main" id="{210A66EF-E38F-4ECB-ACAB-DE06E9D8D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5260" y="4215253"/>
            <a:ext cx="2259840" cy="1694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64011D3-8727-4121-B6AC-CF9D0A32B4B8}"/>
              </a:ext>
            </a:extLst>
          </p:cNvPr>
          <p:cNvPicPr>
            <a:picLocks noChangeAspect="1"/>
          </p:cNvPicPr>
          <p:nvPr/>
        </p:nvPicPr>
        <p:blipFill>
          <a:blip r:embed="rId9"/>
          <a:stretch>
            <a:fillRect/>
          </a:stretch>
        </p:blipFill>
        <p:spPr>
          <a:xfrm>
            <a:off x="6743596" y="3886200"/>
            <a:ext cx="2286453" cy="2389601"/>
          </a:xfrm>
          <a:prstGeom prst="rect">
            <a:avLst/>
          </a:prstGeom>
        </p:spPr>
      </p:pic>
    </p:spTree>
    <p:extLst>
      <p:ext uri="{BB962C8B-B14F-4D97-AF65-F5344CB8AC3E}">
        <p14:creationId xmlns:p14="http://schemas.microsoft.com/office/powerpoint/2010/main" val="360392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ll you need to know about EC2 instance - DEV Community">
            <a:extLst>
              <a:ext uri="{FF2B5EF4-FFF2-40B4-BE49-F238E27FC236}">
                <a16:creationId xmlns:a16="http://schemas.microsoft.com/office/drawing/2014/main" id="{3EE758BC-730B-446A-AE70-A9A48A4C6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2590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CE24F1-8025-4EEE-804B-0578FD5A8B21}"/>
              </a:ext>
            </a:extLst>
          </p:cNvPr>
          <p:cNvSpPr txBox="1"/>
          <p:nvPr/>
        </p:nvSpPr>
        <p:spPr>
          <a:xfrm>
            <a:off x="1887583" y="2840950"/>
            <a:ext cx="7239000" cy="923330"/>
          </a:xfrm>
          <a:prstGeom prst="rect">
            <a:avLst/>
          </a:prstGeom>
          <a:noFill/>
        </p:spPr>
        <p:txBody>
          <a:bodyPr wrap="square">
            <a:spAutoFit/>
          </a:bodyPr>
          <a:lstStyle/>
          <a:p>
            <a:pPr algn="just"/>
            <a:r>
              <a:rPr lang="vi-VN" b="1" i="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Amazon Elastic Compute Cloud</a:t>
            </a:r>
            <a:r>
              <a:rPr lang="vi-VN">
                <a:solidFill>
                  <a:schemeClr val="bg1"/>
                </a:solidFill>
                <a:latin typeface="Roboto" panose="02000000000000000000" pitchFamily="2" charset="0"/>
                <a:ea typeface="Roboto" panose="02000000000000000000" pitchFamily="2" charset="0"/>
              </a:rPr>
              <a:t> (Amazon EC2) là một cơ sở hạ tầng điện toán đám mây được cung cấp bởi Amazon Web Services (AWS) giúp cung cấp tài nguyên máy tính ảo hoá theo yêu cầu</a:t>
            </a:r>
            <a:r>
              <a:rPr lang="en-US">
                <a:solidFill>
                  <a:schemeClr val="bg1"/>
                </a:solidFill>
                <a:latin typeface="Roboto" panose="02000000000000000000" pitchFamily="2" charset="0"/>
                <a:ea typeface="Roboto" panose="02000000000000000000" pitchFamily="2" charset="0"/>
              </a:rPr>
              <a:t>.</a:t>
            </a:r>
          </a:p>
        </p:txBody>
      </p:sp>
      <p:sp>
        <p:nvSpPr>
          <p:cNvPr id="12" name="TextBox 11">
            <a:extLst>
              <a:ext uri="{FF2B5EF4-FFF2-40B4-BE49-F238E27FC236}">
                <a16:creationId xmlns:a16="http://schemas.microsoft.com/office/drawing/2014/main" id="{65A183DB-4ED0-43CD-913D-921D61F65C1F}"/>
              </a:ext>
            </a:extLst>
          </p:cNvPr>
          <p:cNvSpPr txBox="1"/>
          <p:nvPr/>
        </p:nvSpPr>
        <p:spPr>
          <a:xfrm>
            <a:off x="1828800" y="4044910"/>
            <a:ext cx="7239000" cy="923330"/>
          </a:xfrm>
          <a:prstGeom prst="rect">
            <a:avLst/>
          </a:prstGeom>
          <a:noFill/>
        </p:spPr>
        <p:txBody>
          <a:bodyPr wrap="square">
            <a:spAutoFit/>
          </a:bodyPr>
          <a:lstStyle/>
          <a:p>
            <a:pPr algn="just"/>
            <a:r>
              <a:rPr lang="vi-VN">
                <a:solidFill>
                  <a:schemeClr val="bg1"/>
                </a:solidFill>
                <a:latin typeface="Roboto" panose="02000000000000000000" pitchFamily="2" charset="0"/>
                <a:ea typeface="Roboto" panose="02000000000000000000" pitchFamily="2" charset="0"/>
              </a:rPr>
              <a:t>Amazon EC2 cung cấp các ứng dụng máy tính ảo hoá có thể mở rộng về khả năng xử lý cùng các thành phần phần cứng ảo như bộ nhớ máy tính (ram), vi xử lý</a:t>
            </a:r>
            <a:r>
              <a:rPr lang="en-US">
                <a:solidFill>
                  <a:schemeClr val="bg1"/>
                </a:solidFill>
                <a:latin typeface="Roboto" panose="02000000000000000000" pitchFamily="2" charset="0"/>
                <a:ea typeface="Roboto" panose="02000000000000000000" pitchFamily="2" charset="0"/>
              </a:rPr>
              <a:t>.</a:t>
            </a:r>
            <a:endParaRPr lang="vi-VN">
              <a:solidFill>
                <a:schemeClr val="bg1"/>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A60B094C-B833-42B6-AB77-E96C47BE706F}"/>
              </a:ext>
            </a:extLst>
          </p:cNvPr>
          <p:cNvSpPr txBox="1"/>
          <p:nvPr/>
        </p:nvSpPr>
        <p:spPr>
          <a:xfrm>
            <a:off x="1828800" y="5248870"/>
            <a:ext cx="7239000" cy="923330"/>
          </a:xfrm>
          <a:prstGeom prst="rect">
            <a:avLst/>
          </a:prstGeom>
          <a:noFill/>
        </p:spPr>
        <p:txBody>
          <a:bodyPr wrap="square">
            <a:spAutoFit/>
          </a:bodyPr>
          <a:lstStyle/>
          <a:p>
            <a:pPr algn="just"/>
            <a:r>
              <a:rPr lang="vi-VN">
                <a:solidFill>
                  <a:schemeClr val="bg1"/>
                </a:solidFill>
                <a:latin typeface="Roboto" panose="02000000000000000000" pitchFamily="2" charset="0"/>
                <a:ea typeface="Roboto" panose="02000000000000000000" pitchFamily="2" charset="0"/>
              </a:rPr>
              <a:t>Amazon EC2 cung cấp một hoặc máy chủ ảo có thể kết hợp với nhau để dễ dàng triển khai ứng dụng nhanh nhất và đảm bảo tính sẵn sàng cao nhất.</a:t>
            </a:r>
            <a:endParaRPr lang="en-US">
              <a:solidFill>
                <a:schemeClr val="bg1"/>
              </a:solidFill>
              <a:latin typeface="Roboto" panose="02000000000000000000" pitchFamily="2" charset="0"/>
              <a:ea typeface="Roboto" panose="02000000000000000000" pitchFamily="2" charset="0"/>
            </a:endParaRPr>
          </a:p>
        </p:txBody>
      </p:sp>
      <p:sp>
        <p:nvSpPr>
          <p:cNvPr id="15" name="Rectangle 1">
            <a:extLst>
              <a:ext uri="{FF2B5EF4-FFF2-40B4-BE49-F238E27FC236}">
                <a16:creationId xmlns:a16="http://schemas.microsoft.com/office/drawing/2014/main" id="{82A2FCDC-8263-4603-9F8B-D2735B2BD0F8}"/>
              </a:ext>
            </a:extLst>
          </p:cNvPr>
          <p:cNvSpPr>
            <a:spLocks noGrp="1"/>
          </p:cNvSpPr>
          <p:nvPr>
            <p:ph type="title"/>
          </p:nvPr>
        </p:nvSpPr>
        <p:spPr>
          <a:xfrm>
            <a:off x="466725" y="381198"/>
            <a:ext cx="3343275" cy="675926"/>
          </a:xfrm>
        </p:spPr>
        <p:txBody>
          <a:bodyPr/>
          <a:lstStyle/>
          <a:p>
            <a:r>
              <a:rPr lang="en-US">
                <a:latin typeface="Roboto" panose="02000000000000000000" pitchFamily="2" charset="0"/>
                <a:ea typeface="Roboto" panose="02000000000000000000" pitchFamily="2" charset="0"/>
              </a:rPr>
              <a:t>Amazon EC2</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2169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24F7E4-B4C0-42EB-BDD3-8572DCB07955}"/>
              </a:ext>
            </a:extLst>
          </p:cNvPr>
          <p:cNvPicPr>
            <a:picLocks noChangeAspect="1"/>
          </p:cNvPicPr>
          <p:nvPr/>
        </p:nvPicPr>
        <p:blipFill>
          <a:blip r:embed="rId2"/>
          <a:stretch>
            <a:fillRect/>
          </a:stretch>
        </p:blipFill>
        <p:spPr>
          <a:xfrm>
            <a:off x="214312" y="1122438"/>
            <a:ext cx="1695450" cy="1398476"/>
          </a:xfrm>
          <a:prstGeom prst="rect">
            <a:avLst/>
          </a:prstGeom>
        </p:spPr>
      </p:pic>
      <p:sp>
        <p:nvSpPr>
          <p:cNvPr id="6" name="TextBox 5">
            <a:extLst>
              <a:ext uri="{FF2B5EF4-FFF2-40B4-BE49-F238E27FC236}">
                <a16:creationId xmlns:a16="http://schemas.microsoft.com/office/drawing/2014/main" id="{1F2257B7-72A0-49F2-BD59-9D6F10602EEF}"/>
              </a:ext>
            </a:extLst>
          </p:cNvPr>
          <p:cNvSpPr txBox="1"/>
          <p:nvPr/>
        </p:nvSpPr>
        <p:spPr>
          <a:xfrm>
            <a:off x="2503714" y="2256472"/>
            <a:ext cx="6629400" cy="1477328"/>
          </a:xfrm>
          <a:prstGeom prst="rect">
            <a:avLst/>
          </a:prstGeom>
          <a:noFill/>
        </p:spPr>
        <p:txBody>
          <a:bodyPr wrap="square">
            <a:spAutoFit/>
          </a:bodyPr>
          <a:lstStyle/>
          <a:p>
            <a:pPr algn="just"/>
            <a:r>
              <a:rPr lang="en-US" sz="1800" b="1" i="1">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Elastic Load Balancing </a:t>
            </a:r>
            <a:r>
              <a:rPr lang="en-US" sz="1800">
                <a:solidFill>
                  <a:srgbClr val="000000"/>
                </a:solidFill>
                <a:effectLst/>
                <a:latin typeface="Roboto" panose="02000000000000000000" pitchFamily="2" charset="0"/>
                <a:ea typeface="Roboto" panose="02000000000000000000" pitchFamily="2" charset="0"/>
              </a:rPr>
              <a:t>tự động phân phối lưu lượng truy cập ứng dụng đến nhiều mục tiêu, chẳng hạn như instance của Amazon EC2, các vùng lưu trữ và địa chỉ IP. Nó có thể xử lý tải khác nhau của lưu lượng truy cập ứng dụng trong một Availability Zones duy nhất hoặc qua nhiều Availability Zones. </a:t>
            </a:r>
            <a:endParaRPr lang="en-US">
              <a:latin typeface="Roboto" panose="02000000000000000000" pitchFamily="2" charset="0"/>
              <a:ea typeface="Roboto" panose="02000000000000000000" pitchFamily="2" charset="0"/>
            </a:endParaRPr>
          </a:p>
        </p:txBody>
      </p:sp>
      <p:pic>
        <p:nvPicPr>
          <p:cNvPr id="8" name="Picture 7">
            <a:extLst>
              <a:ext uri="{FF2B5EF4-FFF2-40B4-BE49-F238E27FC236}">
                <a16:creationId xmlns:a16="http://schemas.microsoft.com/office/drawing/2014/main" id="{FE275195-1AE5-412D-83ED-1CD75690EB3B}"/>
              </a:ext>
            </a:extLst>
          </p:cNvPr>
          <p:cNvPicPr>
            <a:picLocks noChangeAspect="1"/>
          </p:cNvPicPr>
          <p:nvPr/>
        </p:nvPicPr>
        <p:blipFill>
          <a:blip r:embed="rId3"/>
          <a:stretch>
            <a:fillRect/>
          </a:stretch>
        </p:blipFill>
        <p:spPr>
          <a:xfrm>
            <a:off x="76200" y="3876539"/>
            <a:ext cx="5791200" cy="2905261"/>
          </a:xfrm>
          <a:prstGeom prst="rect">
            <a:avLst/>
          </a:prstGeom>
        </p:spPr>
      </p:pic>
      <p:sp>
        <p:nvSpPr>
          <p:cNvPr id="9" name="Rectangle 1">
            <a:extLst>
              <a:ext uri="{FF2B5EF4-FFF2-40B4-BE49-F238E27FC236}">
                <a16:creationId xmlns:a16="http://schemas.microsoft.com/office/drawing/2014/main" id="{05AA201F-D78F-4C1C-AFF8-B06E75E8A2A5}"/>
              </a:ext>
            </a:extLst>
          </p:cNvPr>
          <p:cNvSpPr>
            <a:spLocks noGrp="1"/>
          </p:cNvSpPr>
          <p:nvPr>
            <p:ph type="title"/>
          </p:nvPr>
        </p:nvSpPr>
        <p:spPr>
          <a:xfrm>
            <a:off x="466725" y="381198"/>
            <a:ext cx="5400675" cy="675926"/>
          </a:xfrm>
        </p:spPr>
        <p:txBody>
          <a:bodyPr/>
          <a:lstStyle/>
          <a:p>
            <a:r>
              <a:rPr lang="en-US">
                <a:latin typeface="Roboto" panose="02000000000000000000" pitchFamily="2" charset="0"/>
                <a:ea typeface="Roboto" panose="02000000000000000000" pitchFamily="2" charset="0"/>
              </a:rPr>
              <a:t>Elastic Load Balancer</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7847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162F059-7332-47FC-9EB7-04658A93C32D}"/>
              </a:ext>
            </a:extLst>
          </p:cNvPr>
          <p:cNvSpPr>
            <a:spLocks noGrp="1"/>
          </p:cNvSpPr>
          <p:nvPr>
            <p:ph type="title"/>
          </p:nvPr>
        </p:nvSpPr>
        <p:spPr>
          <a:xfrm>
            <a:off x="466725" y="381198"/>
            <a:ext cx="4638675" cy="675926"/>
          </a:xfrm>
        </p:spPr>
        <p:txBody>
          <a:bodyPr/>
          <a:lstStyle/>
          <a:p>
            <a:r>
              <a:rPr lang="en-US">
                <a:latin typeface="Roboto" panose="02000000000000000000" pitchFamily="2" charset="0"/>
                <a:ea typeface="Roboto" panose="02000000000000000000" pitchFamily="2" charset="0"/>
              </a:rPr>
              <a:t>Auto Scaling Group</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20A50FE2-003C-4CA3-ABC2-3D661624DF63}"/>
              </a:ext>
            </a:extLst>
          </p:cNvPr>
          <p:cNvSpPr txBox="1"/>
          <p:nvPr/>
        </p:nvSpPr>
        <p:spPr>
          <a:xfrm>
            <a:off x="3387634" y="1371600"/>
            <a:ext cx="5715000" cy="923330"/>
          </a:xfrm>
          <a:prstGeom prst="rect">
            <a:avLst/>
          </a:prstGeom>
          <a:noFill/>
        </p:spPr>
        <p:txBody>
          <a:bodyPr wrap="square">
            <a:spAutoFit/>
          </a:bodyPr>
          <a:lstStyle/>
          <a:p>
            <a:pPr algn="just"/>
            <a:r>
              <a:rPr lang="vi-VN">
                <a:solidFill>
                  <a:schemeClr val="bg1"/>
                </a:solidFill>
                <a:latin typeface="Roboto" panose="02000000000000000000" pitchFamily="2" charset="0"/>
                <a:ea typeface="Roboto" panose="02000000000000000000" pitchFamily="2" charset="0"/>
              </a:rPr>
              <a:t>AWS Auto Scaling là tính năng tự động nhân rộng để đảm bảo rằng các phiên bản Amazon EC2 đủ để chạy các ứng dụng. </a:t>
            </a:r>
            <a:endParaRPr lang="en-US">
              <a:solidFill>
                <a:schemeClr val="bg1"/>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6ABCDFCE-DE44-45EF-8A3A-7CE00D7C1339}"/>
              </a:ext>
            </a:extLst>
          </p:cNvPr>
          <p:cNvSpPr txBox="1"/>
          <p:nvPr/>
        </p:nvSpPr>
        <p:spPr>
          <a:xfrm>
            <a:off x="3387634" y="2286000"/>
            <a:ext cx="5715000" cy="1200329"/>
          </a:xfrm>
          <a:prstGeom prst="rect">
            <a:avLst/>
          </a:prstGeom>
          <a:noFill/>
        </p:spPr>
        <p:txBody>
          <a:bodyPr wrap="square">
            <a:spAutoFit/>
          </a:bodyPr>
          <a:lstStyle/>
          <a:p>
            <a:pPr algn="just"/>
            <a:r>
              <a:rPr lang="en-US">
                <a:solidFill>
                  <a:schemeClr val="bg1"/>
                </a:solidFill>
                <a:latin typeface="Roboto" panose="02000000000000000000" pitchFamily="2" charset="0"/>
                <a:ea typeface="Roboto" panose="02000000000000000000" pitchFamily="2" charset="0"/>
              </a:rPr>
              <a:t>C</a:t>
            </a:r>
            <a:r>
              <a:rPr lang="vi-VN">
                <a:solidFill>
                  <a:schemeClr val="bg1"/>
                </a:solidFill>
                <a:latin typeface="Roboto" panose="02000000000000000000" pitchFamily="2" charset="0"/>
                <a:ea typeface="Roboto" panose="02000000000000000000" pitchFamily="2" charset="0"/>
              </a:rPr>
              <a:t>ó thể tạo một nhóm AWS Auto Scaling trong các phiên bản EC2</a:t>
            </a:r>
            <a:r>
              <a:rPr lang="en-US">
                <a:solidFill>
                  <a:schemeClr val="bg1"/>
                </a:solidFill>
                <a:latin typeface="Roboto" panose="02000000000000000000" pitchFamily="2" charset="0"/>
                <a:ea typeface="Roboto" panose="02000000000000000000" pitchFamily="2" charset="0"/>
              </a:rPr>
              <a:t>, </a:t>
            </a:r>
            <a:r>
              <a:rPr lang="vi-VN">
                <a:solidFill>
                  <a:schemeClr val="bg1"/>
                </a:solidFill>
                <a:latin typeface="Roboto" panose="02000000000000000000" pitchFamily="2" charset="0"/>
                <a:ea typeface="Roboto" panose="02000000000000000000" pitchFamily="2" charset="0"/>
              </a:rPr>
              <a:t>chỉ định số lượng phiên bản EC2 tối thiểu trong nhóm đó và tự động mở rộng sẽ duy trì và đảm bảo số lượng phiên bản EC2 tối thiểu.</a:t>
            </a:r>
            <a:endParaRPr lang="en-US"/>
          </a:p>
        </p:txBody>
      </p:sp>
      <p:pic>
        <p:nvPicPr>
          <p:cNvPr id="1026" name="Picture 2" descr="AWS Auto Scaling là gì?">
            <a:extLst>
              <a:ext uri="{FF2B5EF4-FFF2-40B4-BE49-F238E27FC236}">
                <a16:creationId xmlns:a16="http://schemas.microsoft.com/office/drawing/2014/main" id="{5BD65F5B-0441-410E-A3C2-BFB49586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5489"/>
            <a:ext cx="4781550" cy="34085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2D3242A-C79B-466A-BF5C-83462DD26442}"/>
              </a:ext>
            </a:extLst>
          </p:cNvPr>
          <p:cNvPicPr>
            <a:picLocks noChangeAspect="1"/>
          </p:cNvPicPr>
          <p:nvPr/>
        </p:nvPicPr>
        <p:blipFill>
          <a:blip r:embed="rId3"/>
          <a:stretch>
            <a:fillRect/>
          </a:stretch>
        </p:blipFill>
        <p:spPr>
          <a:xfrm>
            <a:off x="410785" y="1018037"/>
            <a:ext cx="1283032" cy="1276893"/>
          </a:xfrm>
          <a:prstGeom prst="rect">
            <a:avLst/>
          </a:prstGeom>
        </p:spPr>
      </p:pic>
    </p:spTree>
    <p:extLst>
      <p:ext uri="{BB962C8B-B14F-4D97-AF65-F5344CB8AC3E}">
        <p14:creationId xmlns:p14="http://schemas.microsoft.com/office/powerpoint/2010/main" val="20921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dirty="0"/>
          </a:p>
        </p:txBody>
      </p:sp>
      <p:pic>
        <p:nvPicPr>
          <p:cNvPr id="12" name="Picture 11">
            <a:extLst>
              <a:ext uri="{FF2B5EF4-FFF2-40B4-BE49-F238E27FC236}">
                <a16:creationId xmlns:a16="http://schemas.microsoft.com/office/drawing/2014/main" id="{911397DA-E1FF-435F-98D8-ED13B18297FC}"/>
              </a:ext>
            </a:extLst>
          </p:cNvPr>
          <p:cNvPicPr>
            <a:picLocks noChangeAspect="1"/>
          </p:cNvPicPr>
          <p:nvPr/>
        </p:nvPicPr>
        <p:blipFill>
          <a:blip r:embed="rId3"/>
          <a:stretch>
            <a:fillRect/>
          </a:stretch>
        </p:blipFill>
        <p:spPr>
          <a:xfrm>
            <a:off x="1524000" y="2286000"/>
            <a:ext cx="5758815" cy="3354705"/>
          </a:xfrm>
          <a:prstGeom prst="rect">
            <a:avLst/>
          </a:prstGeom>
        </p:spPr>
      </p:pic>
      <p:sp>
        <p:nvSpPr>
          <p:cNvPr id="4" name="Title 3">
            <a:extLst>
              <a:ext uri="{FF2B5EF4-FFF2-40B4-BE49-F238E27FC236}">
                <a16:creationId xmlns:a16="http://schemas.microsoft.com/office/drawing/2014/main" id="{7BFE50BA-C585-4CF5-B49D-858A320DD374}"/>
              </a:ext>
            </a:extLst>
          </p:cNvPr>
          <p:cNvSpPr>
            <a:spLocks noGrp="1"/>
          </p:cNvSpPr>
          <p:nvPr>
            <p:ph type="title"/>
          </p:nvPr>
        </p:nvSpPr>
        <p:spPr/>
        <p:txBody>
          <a:bodyPr/>
          <a:lstStyle/>
          <a:p>
            <a:r>
              <a:rPr lang="en-US"/>
              <a:t>Mô hình cài đặt</a:t>
            </a:r>
          </a:p>
        </p:txBody>
      </p:sp>
    </p:spTree>
    <p:extLst>
      <p:ext uri="{BB962C8B-B14F-4D97-AF65-F5344CB8AC3E}">
        <p14:creationId xmlns:p14="http://schemas.microsoft.com/office/powerpoint/2010/main" val="303270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pic>
        <p:nvPicPr>
          <p:cNvPr id="2050" name="Picture 2" descr="Vector illustration. Thanks for watching banner - Stock Illustration  [38585596] - PIXTA">
            <a:extLst>
              <a:ext uri="{FF2B5EF4-FFF2-40B4-BE49-F238E27FC236}">
                <a16:creationId xmlns:a16="http://schemas.microsoft.com/office/drawing/2014/main" id="{739D020F-134A-44AF-9948-5B994EAA1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86000"/>
            <a:ext cx="42862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137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755</TotalTime>
  <Words>314</Words>
  <Application>Microsoft Office PowerPoint</Application>
  <PresentationFormat>On-screen Show (4:3)</PresentationFormat>
  <Paragraphs>28</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Roboto</vt:lpstr>
      <vt:lpstr>Segoe UI</vt:lpstr>
      <vt:lpstr>Wingdings 2</vt:lpstr>
      <vt:lpstr>Verve</vt:lpstr>
      <vt:lpstr>Xây dụng hệ thống CLoud mô phỏng trang đăng ký môn học có thể tự scale up, scale down</vt:lpstr>
      <vt:lpstr>Các dịch vụ </vt:lpstr>
      <vt:lpstr>Amazon EC2</vt:lpstr>
      <vt:lpstr>Elastic Load Balancer</vt:lpstr>
      <vt:lpstr>Auto Scaling Group</vt:lpstr>
      <vt:lpstr>Mô hình cài đặt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Tòng Huỳnh Đức</cp:lastModifiedBy>
  <cp:revision>21</cp:revision>
  <dcterms:created xsi:type="dcterms:W3CDTF">2021-10-25T12:02:40Z</dcterms:created>
  <dcterms:modified xsi:type="dcterms:W3CDTF">2021-12-17T03:16:32Z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