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86CEE-84F3-4371-8D52-C939D2E2A4D0}" type="doc">
      <dgm:prSet loTypeId="urn:microsoft.com/office/officeart/2005/8/layout/process2" loCatId="process" qsTypeId="urn:microsoft.com/office/officeart/2005/8/quickstyle/simple1" qsCatId="simple" csTypeId="urn:microsoft.com/office/officeart/2005/8/colors/accent1_2" csCatId="accent1" phldr="1"/>
      <dgm:spPr/>
    </dgm:pt>
    <dgm:pt modelId="{8E58B85E-9E39-4511-8792-2AFE08B1A2BA}">
      <dgm:prSet phldrT="[Text]"/>
      <dgm:spPr/>
      <dgm:t>
        <a:bodyPr/>
        <a:lstStyle/>
        <a:p>
          <a:r>
            <a:rPr lang="en-US" dirty="0" smtClean="0"/>
            <a:t>Presentation Tier</a:t>
          </a:r>
          <a:endParaRPr lang="en-US" dirty="0"/>
        </a:p>
      </dgm:t>
    </dgm:pt>
    <dgm:pt modelId="{C4DBDCC9-BFB5-4CB7-ACA0-2FA5E2B6939C}" type="parTrans" cxnId="{BEFFE769-7535-4604-BF5D-0D3480D9C9E7}">
      <dgm:prSet/>
      <dgm:spPr/>
    </dgm:pt>
    <dgm:pt modelId="{9E698221-05F6-4940-A686-5CB182274607}" type="sibTrans" cxnId="{BEFFE769-7535-4604-BF5D-0D3480D9C9E7}">
      <dgm:prSet/>
      <dgm:spPr/>
      <dgm:t>
        <a:bodyPr/>
        <a:lstStyle/>
        <a:p>
          <a:endParaRPr lang="en-US"/>
        </a:p>
      </dgm:t>
    </dgm:pt>
    <dgm:pt modelId="{48B0B424-776E-4E4D-A98A-DF8DC97BA408}">
      <dgm:prSet phldrT="[Text]"/>
      <dgm:spPr/>
      <dgm:t>
        <a:bodyPr/>
        <a:lstStyle/>
        <a:p>
          <a:r>
            <a:rPr lang="en-US" dirty="0" smtClean="0"/>
            <a:t>Database Tier</a:t>
          </a:r>
          <a:endParaRPr lang="en-US" dirty="0"/>
        </a:p>
      </dgm:t>
    </dgm:pt>
    <dgm:pt modelId="{9F057AC4-49A5-4740-A08D-4FA6B08A05BC}" type="parTrans" cxnId="{6CC4C0A0-79F1-43F6-8A11-E9F81215CC59}">
      <dgm:prSet/>
      <dgm:spPr/>
    </dgm:pt>
    <dgm:pt modelId="{6FA095E4-7C3F-4984-8EEE-CF3DBBE6E996}" type="sibTrans" cxnId="{6CC4C0A0-79F1-43F6-8A11-E9F81215CC59}">
      <dgm:prSet/>
      <dgm:spPr/>
      <dgm:t>
        <a:bodyPr/>
        <a:lstStyle/>
        <a:p>
          <a:endParaRPr lang="en-US"/>
        </a:p>
      </dgm:t>
    </dgm:pt>
    <dgm:pt modelId="{C5933D31-EA36-446C-8786-7B76CC8D6CD6}" type="pres">
      <dgm:prSet presAssocID="{2BF86CEE-84F3-4371-8D52-C939D2E2A4D0}" presName="linearFlow" presStyleCnt="0">
        <dgm:presLayoutVars>
          <dgm:resizeHandles val="exact"/>
        </dgm:presLayoutVars>
      </dgm:prSet>
      <dgm:spPr/>
    </dgm:pt>
    <dgm:pt modelId="{8D2D689D-0A13-471C-8858-D683524DC964}" type="pres">
      <dgm:prSet presAssocID="{8E58B85E-9E39-4511-8792-2AFE08B1A2BA}" presName="node" presStyleLbl="node1" presStyleIdx="0" presStyleCnt="2">
        <dgm:presLayoutVars>
          <dgm:bulletEnabled val="1"/>
        </dgm:presLayoutVars>
      </dgm:prSet>
      <dgm:spPr/>
      <dgm:t>
        <a:bodyPr/>
        <a:lstStyle/>
        <a:p>
          <a:endParaRPr lang="en-US"/>
        </a:p>
      </dgm:t>
    </dgm:pt>
    <dgm:pt modelId="{19F96F96-C1A1-46C6-84C4-E68B093A89BA}" type="pres">
      <dgm:prSet presAssocID="{9E698221-05F6-4940-A686-5CB182274607}" presName="sibTrans" presStyleLbl="sibTrans2D1" presStyleIdx="0" presStyleCnt="1" custAng="5400000" custLinFactNeighborX="-2929"/>
      <dgm:spPr>
        <a:prstGeom prst="upDownArrow">
          <a:avLst/>
        </a:prstGeom>
      </dgm:spPr>
    </dgm:pt>
    <dgm:pt modelId="{5E53E562-796E-431C-831F-2B402339679D}" type="pres">
      <dgm:prSet presAssocID="{9E698221-05F6-4940-A686-5CB182274607}" presName="connectorText" presStyleLbl="sibTrans2D1" presStyleIdx="0" presStyleCnt="1"/>
      <dgm:spPr/>
    </dgm:pt>
    <dgm:pt modelId="{D76FCA5B-2FC8-4BEC-9C51-CE0907AA0D18}" type="pres">
      <dgm:prSet presAssocID="{48B0B424-776E-4E4D-A98A-DF8DC97BA408}" presName="node" presStyleLbl="node1" presStyleIdx="1" presStyleCnt="2">
        <dgm:presLayoutVars>
          <dgm:bulletEnabled val="1"/>
        </dgm:presLayoutVars>
      </dgm:prSet>
      <dgm:spPr/>
      <dgm:t>
        <a:bodyPr/>
        <a:lstStyle/>
        <a:p>
          <a:endParaRPr lang="en-US"/>
        </a:p>
      </dgm:t>
    </dgm:pt>
  </dgm:ptLst>
  <dgm:cxnLst>
    <dgm:cxn modelId="{C22A43A3-57AE-41BD-BBFF-737A0D914D67}" type="presOf" srcId="{8E58B85E-9E39-4511-8792-2AFE08B1A2BA}" destId="{8D2D689D-0A13-471C-8858-D683524DC964}" srcOrd="0" destOrd="0" presId="urn:microsoft.com/office/officeart/2005/8/layout/process2"/>
    <dgm:cxn modelId="{D1634590-259E-452B-8317-5370B4A388F9}" type="presOf" srcId="{9E698221-05F6-4940-A686-5CB182274607}" destId="{19F96F96-C1A1-46C6-84C4-E68B093A89BA}" srcOrd="0" destOrd="0" presId="urn:microsoft.com/office/officeart/2005/8/layout/process2"/>
    <dgm:cxn modelId="{6CC4C0A0-79F1-43F6-8A11-E9F81215CC59}" srcId="{2BF86CEE-84F3-4371-8D52-C939D2E2A4D0}" destId="{48B0B424-776E-4E4D-A98A-DF8DC97BA408}" srcOrd="1" destOrd="0" parTransId="{9F057AC4-49A5-4740-A08D-4FA6B08A05BC}" sibTransId="{6FA095E4-7C3F-4984-8EEE-CF3DBBE6E996}"/>
    <dgm:cxn modelId="{BEFFE769-7535-4604-BF5D-0D3480D9C9E7}" srcId="{2BF86CEE-84F3-4371-8D52-C939D2E2A4D0}" destId="{8E58B85E-9E39-4511-8792-2AFE08B1A2BA}" srcOrd="0" destOrd="0" parTransId="{C4DBDCC9-BFB5-4CB7-ACA0-2FA5E2B6939C}" sibTransId="{9E698221-05F6-4940-A686-5CB182274607}"/>
    <dgm:cxn modelId="{24DD849A-B2C3-4D42-817C-078B364B3DA6}" type="presOf" srcId="{48B0B424-776E-4E4D-A98A-DF8DC97BA408}" destId="{D76FCA5B-2FC8-4BEC-9C51-CE0907AA0D18}" srcOrd="0" destOrd="0" presId="urn:microsoft.com/office/officeart/2005/8/layout/process2"/>
    <dgm:cxn modelId="{ED9B248F-58F6-4FE0-B1FC-AAB5D633395D}" type="presOf" srcId="{2BF86CEE-84F3-4371-8D52-C939D2E2A4D0}" destId="{C5933D31-EA36-446C-8786-7B76CC8D6CD6}" srcOrd="0" destOrd="0" presId="urn:microsoft.com/office/officeart/2005/8/layout/process2"/>
    <dgm:cxn modelId="{B60E6ACD-4ECC-477A-B797-149F7C98D86D}" type="presOf" srcId="{9E698221-05F6-4940-A686-5CB182274607}" destId="{5E53E562-796E-431C-831F-2B402339679D}" srcOrd="1" destOrd="0" presId="urn:microsoft.com/office/officeart/2005/8/layout/process2"/>
    <dgm:cxn modelId="{2654464A-A8B0-4B98-8EB2-D64F12506B8F}" type="presParOf" srcId="{C5933D31-EA36-446C-8786-7B76CC8D6CD6}" destId="{8D2D689D-0A13-471C-8858-D683524DC964}" srcOrd="0" destOrd="0" presId="urn:microsoft.com/office/officeart/2005/8/layout/process2"/>
    <dgm:cxn modelId="{DF302C68-2ED7-4D93-8D1D-7420AB755F93}" type="presParOf" srcId="{C5933D31-EA36-446C-8786-7B76CC8D6CD6}" destId="{19F96F96-C1A1-46C6-84C4-E68B093A89BA}" srcOrd="1" destOrd="0" presId="urn:microsoft.com/office/officeart/2005/8/layout/process2"/>
    <dgm:cxn modelId="{8534A07E-5F5C-4F93-9B41-31AA4525EE43}" type="presParOf" srcId="{19F96F96-C1A1-46C6-84C4-E68B093A89BA}" destId="{5E53E562-796E-431C-831F-2B402339679D}" srcOrd="0" destOrd="0" presId="urn:microsoft.com/office/officeart/2005/8/layout/process2"/>
    <dgm:cxn modelId="{7BEE8F62-5BCE-4E80-80D3-F298A0319ADF}" type="presParOf" srcId="{C5933D31-EA36-446C-8786-7B76CC8D6CD6}" destId="{D76FCA5B-2FC8-4BEC-9C51-CE0907AA0D18}" srcOrd="2"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5/7/2014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5/7/2014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5/7/2014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5/7/2014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5/7/2014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5/7/2014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oimd00568@fpt.edu.vn" TargetMode="External"/><Relationship Id="rId2" Type="http://schemas.openxmlformats.org/officeDocument/2006/relationships/hyperlink" Target="mailto:ducnvgc00560@fpt.edu.vn" TargetMode="External"/><Relationship Id="rId1" Type="http://schemas.openxmlformats.org/officeDocument/2006/relationships/slideLayout" Target="../slideLayouts/slideLayout1.xml"/><Relationship Id="rId4" Type="http://schemas.openxmlformats.org/officeDocument/2006/relationships/hyperlink" Target="mailto:quyenng00466@fpt.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0" y="2057400"/>
            <a:ext cx="6875215" cy="584775"/>
          </a:xfrm>
          <a:prstGeom prst="rect">
            <a:avLst/>
          </a:prstGeom>
          <a:noFill/>
        </p:spPr>
        <p:txBody>
          <a:bodyPr wrap="none" rtlCol="0">
            <a:spAutoFit/>
          </a:bodyPr>
          <a:lstStyle/>
          <a:p>
            <a:r>
              <a:rPr lang="en-US" sz="3200" b="1" dirty="0" smtClean="0">
                <a:solidFill>
                  <a:srgbClr val="00B0F0"/>
                </a:solidFill>
                <a:latin typeface="Times New Roman" pitchFamily="18" charset="0"/>
              </a:rPr>
              <a:t>EBILLING AND INVOICE SYSTEM</a:t>
            </a:r>
            <a:endParaRPr lang="en-US" sz="3200" b="1" dirty="0">
              <a:solidFill>
                <a:srgbClr val="00B0F0"/>
              </a:solidFill>
              <a:latin typeface="Times New Roman" pitchFamily="18" charset="0"/>
            </a:endParaRPr>
          </a:p>
        </p:txBody>
      </p:sp>
      <p:sp>
        <p:nvSpPr>
          <p:cNvPr id="6" name="TextBox 5"/>
          <p:cNvSpPr txBox="1"/>
          <p:nvPr/>
        </p:nvSpPr>
        <p:spPr>
          <a:xfrm>
            <a:off x="2362200" y="3733800"/>
            <a:ext cx="5261377" cy="1754326"/>
          </a:xfrm>
          <a:prstGeom prst="rect">
            <a:avLst/>
          </a:prstGeom>
          <a:noFill/>
        </p:spPr>
        <p:txBody>
          <a:bodyPr wrap="none" rtlCol="0">
            <a:spAutoFit/>
          </a:bodyPr>
          <a:lstStyle/>
          <a:p>
            <a:r>
              <a:rPr lang="en-US" dirty="0" smtClean="0">
                <a:latin typeface="Times New Roman" pitchFamily="18" charset="0"/>
                <a:cs typeface="Times New Roman" pitchFamily="18" charset="0"/>
              </a:rPr>
              <a:t>Group Members: </a:t>
            </a:r>
          </a:p>
          <a:p>
            <a:endParaRPr lang="en-US" dirty="0" smtClean="0">
              <a:latin typeface="Times New Roman" pitchFamily="18" charset="0"/>
              <a:cs typeface="Times New Roman" pitchFamily="18" charset="0"/>
            </a:endParaRPr>
          </a:p>
          <a:p>
            <a:pPr lvl="1">
              <a:buFont typeface="Wingdings" pitchFamily="2" charset="2"/>
              <a:buChar char="Ø"/>
            </a:pPr>
            <a:r>
              <a:rPr lang="en-US" dirty="0" smtClean="0">
                <a:latin typeface="Times New Roman" pitchFamily="18" charset="0"/>
                <a:cs typeface="Times New Roman" pitchFamily="18" charset="0"/>
              </a:rPr>
              <a:t>Nguyen Van Duc, </a:t>
            </a:r>
            <a:r>
              <a:rPr lang="en-US" dirty="0" smtClean="0">
                <a:latin typeface="Times New Roman" pitchFamily="18" charset="0"/>
                <a:cs typeface="Times New Roman" pitchFamily="18" charset="0"/>
                <a:hlinkClick r:id="rId2"/>
              </a:rPr>
              <a:t>ducnvgc00560@fpt.edu.vn</a:t>
            </a:r>
            <a:endParaRPr lang="en-US" dirty="0" smtClean="0">
              <a:latin typeface="Times New Roman" pitchFamily="18" charset="0"/>
              <a:cs typeface="Times New Roman" pitchFamily="18" charset="0"/>
            </a:endParaRPr>
          </a:p>
          <a:p>
            <a:pPr lvl="1">
              <a:buFont typeface="Wingdings" pitchFamily="2" charset="2"/>
              <a:buChar char="Ø"/>
            </a:pPr>
            <a:r>
              <a:rPr lang="en-US" dirty="0" smtClean="0">
                <a:latin typeface="Times New Roman" pitchFamily="18" charset="0"/>
                <a:cs typeface="Times New Roman" pitchFamily="18" charset="0"/>
              </a:rPr>
              <a:t>Mai Duc Muoi, </a:t>
            </a:r>
            <a:r>
              <a:rPr lang="en-US" dirty="0" smtClean="0">
                <a:latin typeface="Times New Roman" pitchFamily="18" charset="0"/>
                <a:cs typeface="Times New Roman" pitchFamily="18" charset="0"/>
                <a:hlinkClick r:id="rId3"/>
              </a:rPr>
              <a:t>muoimd00568@fpt.edu.vn</a:t>
            </a:r>
            <a:endParaRPr lang="en-US" dirty="0" smtClean="0">
              <a:latin typeface="Times New Roman" pitchFamily="18" charset="0"/>
              <a:cs typeface="Times New Roman" pitchFamily="18" charset="0"/>
            </a:endParaRPr>
          </a:p>
          <a:p>
            <a:pPr lvl="1">
              <a:buFont typeface="Wingdings" pitchFamily="2" charset="2"/>
              <a:buChar char="Ø"/>
            </a:pPr>
            <a:r>
              <a:rPr lang="en-US" dirty="0" smtClean="0">
                <a:latin typeface="Times New Roman" pitchFamily="18" charset="0"/>
                <a:cs typeface="Times New Roman" pitchFamily="18" charset="0"/>
              </a:rPr>
              <a:t>Nguyen Gia Quyen, </a:t>
            </a:r>
            <a:r>
              <a:rPr lang="en-US" dirty="0" smtClean="0">
                <a:latin typeface="Times New Roman" pitchFamily="18" charset="0"/>
                <a:cs typeface="Times New Roman" pitchFamily="18" charset="0"/>
                <a:hlinkClick r:id="rId4"/>
              </a:rPr>
              <a:t>quyenng00466@fpt.edu.vn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Times New Roman" pitchFamily="18" charset="0"/>
                <a:cs typeface="Times New Roman" pitchFamily="18" charset="0"/>
              </a:rPr>
              <a:t>problem </a:t>
            </a:r>
            <a:r>
              <a:rPr lang="en-US" dirty="0" smtClean="0">
                <a:solidFill>
                  <a:srgbClr val="00B0F0"/>
                </a:solidFill>
                <a:latin typeface="Times New Roman" pitchFamily="18" charset="0"/>
                <a:cs typeface="Times New Roman" pitchFamily="18" charset="0"/>
              </a:rPr>
              <a:t>d</a:t>
            </a:r>
            <a:r>
              <a:rPr lang="en-US" dirty="0" smtClean="0">
                <a:solidFill>
                  <a:srgbClr val="00B0F0"/>
                </a:solidFill>
                <a:latin typeface="Times New Roman" pitchFamily="18" charset="0"/>
                <a:cs typeface="Times New Roman" pitchFamily="18" charset="0"/>
              </a:rPr>
              <a:t>efinition</a:t>
            </a:r>
            <a:endParaRPr lang="en-US"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r>
              <a:rPr lang="en-GB" dirty="0" smtClean="0">
                <a:latin typeface="Times New Roman" pitchFamily="18" charset="0"/>
                <a:cs typeface="Times New Roman" pitchFamily="18" charset="0"/>
              </a:rPr>
              <a:t>This project is to be developed for one of the big decorator services in Mumbai, they supply decorating item to film industry for movie shooting. Presently they issue their client handwritten invoice and they enter details in manual register. And maintain MS Excel file for product rate. They want computerization of their manual invoice and bill generation process</a:t>
            </a:r>
            <a:r>
              <a:rPr lang="en-GB"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 client uses MS Excel, and maintains their product list, customer list, and prints the invoice, however it is not possible them to share the data from multiple system in multi user environment, there is lot of duplicate work, and chance of mistake. When the product price are changed they need to update each and every excel file. There is no option to find and print previous saved invoice. </a:t>
            </a:r>
            <a:endParaRPr lang="en-US" b="1"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There is no security; any body can access any report and sensitive data, also no reports to find out the sales volume, stock list, and summary report. This eBilling and invoicing system is used to overcome the entire problem which they are facing currently, and making complete atomization of manual billing and invoicing </a:t>
            </a:r>
            <a:r>
              <a:rPr lang="en-GB" dirty="0" smtClean="0">
                <a:latin typeface="Times New Roman" pitchFamily="18" charset="0"/>
                <a:cs typeface="Times New Roman" pitchFamily="18" charset="0"/>
              </a:rPr>
              <a:t>system</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latin typeface="Times New Roman" pitchFamily="18" charset="0"/>
                <a:cs typeface="Times New Roman" pitchFamily="18" charset="0"/>
              </a:rPr>
              <a:t>u</a:t>
            </a:r>
            <a:r>
              <a:rPr lang="en-GB" dirty="0" smtClean="0">
                <a:solidFill>
                  <a:srgbClr val="00B0F0"/>
                </a:solidFill>
                <a:latin typeface="Times New Roman" pitchFamily="18" charset="0"/>
                <a:cs typeface="Times New Roman" pitchFamily="18" charset="0"/>
              </a:rPr>
              <a:t>ser requirements</a:t>
            </a:r>
            <a:endParaRPr lang="en-US"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r>
              <a:rPr lang="en-US" sz="2000" dirty="0" smtClean="0">
                <a:solidFill>
                  <a:srgbClr val="00B0F0"/>
                </a:solidFill>
                <a:latin typeface="Times New Roman" pitchFamily="18" charset="0"/>
                <a:cs typeface="Times New Roman" pitchFamily="18" charset="0"/>
              </a:rPr>
              <a:t>Manage </a:t>
            </a:r>
            <a:r>
              <a:rPr lang="en-US" sz="2000" dirty="0" smtClean="0">
                <a:solidFill>
                  <a:srgbClr val="00B0F0"/>
                </a:solidFill>
                <a:latin typeface="Times New Roman" pitchFamily="18" charset="0"/>
                <a:cs typeface="Times New Roman" pitchFamily="18" charset="0"/>
              </a:rPr>
              <a:t>Orders</a:t>
            </a:r>
          </a:p>
          <a:p>
            <a:pPr lvl="1"/>
            <a:r>
              <a:rPr lang="en-US" sz="1700" dirty="0" smtClean="0">
                <a:latin typeface="Times New Roman" pitchFamily="18" charset="0"/>
                <a:cs typeface="Times New Roman" pitchFamily="18" charset="0"/>
              </a:rPr>
              <a:t>Add new order</a:t>
            </a:r>
          </a:p>
          <a:p>
            <a:pPr lvl="1"/>
            <a:r>
              <a:rPr lang="en-US" sz="1700" dirty="0" smtClean="0">
                <a:latin typeface="Times New Roman" pitchFamily="18" charset="0"/>
                <a:cs typeface="Times New Roman" pitchFamily="18" charset="0"/>
              </a:rPr>
              <a:t>Add Products to Order</a:t>
            </a:r>
          </a:p>
          <a:p>
            <a:pPr lvl="1"/>
            <a:r>
              <a:rPr lang="en-US" sz="1700" dirty="0" smtClean="0">
                <a:latin typeface="Times New Roman" pitchFamily="18" charset="0"/>
                <a:cs typeface="Times New Roman" pitchFamily="18" charset="0"/>
              </a:rPr>
              <a:t>Remove Product from Order</a:t>
            </a:r>
          </a:p>
          <a:p>
            <a:pPr lvl="1"/>
            <a:r>
              <a:rPr lang="en-US" sz="1700" dirty="0" smtClean="0">
                <a:latin typeface="Times New Roman" pitchFamily="18" charset="0"/>
                <a:cs typeface="Times New Roman" pitchFamily="18" charset="0"/>
              </a:rPr>
              <a:t>Save Orders</a:t>
            </a:r>
            <a:endParaRPr lang="en-US" sz="1700" dirty="0" smtClean="0">
              <a:latin typeface="Times New Roman" pitchFamily="18" charset="0"/>
              <a:cs typeface="Times New Roman" pitchFamily="18" charset="0"/>
            </a:endParaRPr>
          </a:p>
          <a:p>
            <a:r>
              <a:rPr lang="en-US" sz="2000" dirty="0" smtClean="0">
                <a:solidFill>
                  <a:srgbClr val="00B0F0"/>
                </a:solidFill>
                <a:latin typeface="Times New Roman" pitchFamily="18" charset="0"/>
                <a:cs typeface="Times New Roman" pitchFamily="18" charset="0"/>
              </a:rPr>
              <a:t>Manage </a:t>
            </a:r>
            <a:r>
              <a:rPr lang="en-US" sz="2000" dirty="0" smtClean="0">
                <a:solidFill>
                  <a:srgbClr val="00B0F0"/>
                </a:solidFill>
                <a:latin typeface="Times New Roman" pitchFamily="18" charset="0"/>
                <a:cs typeface="Times New Roman" pitchFamily="18" charset="0"/>
              </a:rPr>
              <a:t>Products</a:t>
            </a:r>
          </a:p>
          <a:p>
            <a:pPr lvl="1"/>
            <a:r>
              <a:rPr lang="en-US" sz="1700" dirty="0" smtClean="0">
                <a:latin typeface="Times New Roman" pitchFamily="18" charset="0"/>
                <a:cs typeface="Times New Roman" pitchFamily="18" charset="0"/>
              </a:rPr>
              <a:t>Add Product</a:t>
            </a:r>
          </a:p>
          <a:p>
            <a:pPr lvl="1"/>
            <a:r>
              <a:rPr lang="en-US" sz="1700" dirty="0" smtClean="0">
                <a:latin typeface="Times New Roman" pitchFamily="18" charset="0"/>
                <a:cs typeface="Times New Roman" pitchFamily="18" charset="0"/>
              </a:rPr>
              <a:t>Update Product</a:t>
            </a:r>
          </a:p>
          <a:p>
            <a:pPr lvl="1"/>
            <a:r>
              <a:rPr lang="en-US" sz="1700" dirty="0" smtClean="0">
                <a:latin typeface="Times New Roman" pitchFamily="18" charset="0"/>
                <a:cs typeface="Times New Roman" pitchFamily="18" charset="0"/>
              </a:rPr>
              <a:t>Delete Product</a:t>
            </a:r>
            <a:endParaRPr lang="en-US" sz="1700" dirty="0" smtClean="0">
              <a:latin typeface="Times New Roman" pitchFamily="18" charset="0"/>
              <a:cs typeface="Times New Roman" pitchFamily="18" charset="0"/>
            </a:endParaRPr>
          </a:p>
          <a:p>
            <a:r>
              <a:rPr lang="en-US" sz="2000" dirty="0" smtClean="0">
                <a:solidFill>
                  <a:srgbClr val="00B0F0"/>
                </a:solidFill>
                <a:latin typeface="Times New Roman" pitchFamily="18" charset="0"/>
                <a:cs typeface="Times New Roman" pitchFamily="18" charset="0"/>
              </a:rPr>
              <a:t>Manage </a:t>
            </a:r>
            <a:r>
              <a:rPr lang="en-US" sz="2000" dirty="0" smtClean="0">
                <a:solidFill>
                  <a:srgbClr val="00B0F0"/>
                </a:solidFill>
                <a:latin typeface="Times New Roman" pitchFamily="18" charset="0"/>
                <a:cs typeface="Times New Roman" pitchFamily="18" charset="0"/>
              </a:rPr>
              <a:t>Customers</a:t>
            </a:r>
          </a:p>
          <a:p>
            <a:pPr lvl="1"/>
            <a:r>
              <a:rPr lang="en-US" sz="1700" dirty="0" smtClean="0">
                <a:latin typeface="Times New Roman" pitchFamily="18" charset="0"/>
                <a:cs typeface="Times New Roman" pitchFamily="18" charset="0"/>
              </a:rPr>
              <a:t>Add </a:t>
            </a:r>
            <a:r>
              <a:rPr lang="en-US" sz="1800" dirty="0" smtClean="0">
                <a:latin typeface="Times New Roman" pitchFamily="18" charset="0"/>
                <a:cs typeface="Times New Roman" pitchFamily="18" charset="0"/>
              </a:rPr>
              <a:t>Customers</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Update </a:t>
            </a:r>
            <a:r>
              <a:rPr lang="en-US" sz="1800" dirty="0" smtClean="0">
                <a:latin typeface="Times New Roman" pitchFamily="18" charset="0"/>
                <a:cs typeface="Times New Roman" pitchFamily="18" charset="0"/>
              </a:rPr>
              <a:t>Customers</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Delete </a:t>
            </a:r>
            <a:r>
              <a:rPr lang="en-US" sz="1800" dirty="0" smtClean="0">
                <a:latin typeface="Times New Roman" pitchFamily="18" charset="0"/>
                <a:cs typeface="Times New Roman" pitchFamily="18" charset="0"/>
              </a:rPr>
              <a:t>Customers</a:t>
            </a:r>
            <a:endParaRPr lang="en-US" sz="2000" dirty="0" smtClean="0">
              <a:latin typeface="Times New Roman" pitchFamily="18" charset="0"/>
              <a:cs typeface="Times New Roman" pitchFamily="18" charset="0"/>
            </a:endParaRPr>
          </a:p>
          <a:p>
            <a:r>
              <a:rPr lang="en-US" sz="2000" dirty="0" smtClean="0">
                <a:solidFill>
                  <a:srgbClr val="00B0F0"/>
                </a:solidFill>
                <a:latin typeface="Times New Roman" pitchFamily="18" charset="0"/>
                <a:cs typeface="Times New Roman" pitchFamily="18" charset="0"/>
              </a:rPr>
              <a:t>Magage </a:t>
            </a:r>
            <a:r>
              <a:rPr lang="en-US" sz="2000" dirty="0" smtClean="0">
                <a:solidFill>
                  <a:srgbClr val="00B0F0"/>
                </a:solidFill>
                <a:latin typeface="Times New Roman" pitchFamily="18" charset="0"/>
                <a:cs typeface="Times New Roman" pitchFamily="18" charset="0"/>
              </a:rPr>
              <a:t>Users</a:t>
            </a:r>
          </a:p>
          <a:p>
            <a:pPr lvl="1"/>
            <a:r>
              <a:rPr lang="en-US" sz="1700" dirty="0" smtClean="0">
                <a:latin typeface="Times New Roman" pitchFamily="18" charset="0"/>
                <a:cs typeface="Times New Roman" pitchFamily="18" charset="0"/>
              </a:rPr>
              <a:t>Add </a:t>
            </a:r>
            <a:r>
              <a:rPr lang="en-US" sz="1800" dirty="0" smtClean="0">
                <a:latin typeface="Times New Roman" pitchFamily="18" charset="0"/>
                <a:cs typeface="Times New Roman" pitchFamily="18" charset="0"/>
              </a:rPr>
              <a:t>Users</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Update </a:t>
            </a:r>
            <a:r>
              <a:rPr lang="en-US" sz="1800" dirty="0" smtClean="0">
                <a:latin typeface="Times New Roman" pitchFamily="18" charset="0"/>
                <a:cs typeface="Times New Roman" pitchFamily="18" charset="0"/>
              </a:rPr>
              <a:t>Users</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Delete </a:t>
            </a:r>
            <a:r>
              <a:rPr lang="en-US" sz="1800" dirty="0" smtClean="0">
                <a:latin typeface="Times New Roman" pitchFamily="18" charset="0"/>
                <a:cs typeface="Times New Roman" pitchFamily="18" charset="0"/>
              </a:rPr>
              <a:t>Users</a:t>
            </a:r>
            <a:endParaRPr lang="en-US" sz="17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Times New Roman" pitchFamily="18" charset="0"/>
                <a:ea typeface="Adobe Gothic Std B" pitchFamily="34" charset="-128"/>
                <a:cs typeface="Times New Roman" pitchFamily="18" charset="0"/>
              </a:rPr>
              <a:t>Architecture</a:t>
            </a:r>
            <a:endParaRPr lang="en-US" dirty="0">
              <a:solidFill>
                <a:srgbClr val="00B0F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sz="quarter" idx="1"/>
          </p:nvPr>
        </p:nvPicPr>
        <p:blipFill>
          <a:blip r:embed="rId2"/>
          <a:stretch>
            <a:fillRect/>
          </a:stretch>
        </p:blipFill>
        <p:spPr>
          <a:xfrm>
            <a:off x="609600" y="1143000"/>
            <a:ext cx="7795047" cy="505172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PNG"/>
          <p:cNvPicPr>
            <a:picLocks noGrp="1" noChangeAspect="1"/>
          </p:cNvPicPr>
          <p:nvPr>
            <p:ph sz="quarter" idx="1"/>
          </p:nvPr>
        </p:nvPicPr>
        <p:blipFill>
          <a:blip r:embed="rId2"/>
          <a:stretch>
            <a:fillRect/>
          </a:stretch>
        </p:blipFill>
        <p:spPr>
          <a:xfrm>
            <a:off x="228600" y="1524000"/>
            <a:ext cx="8746870" cy="4384736"/>
          </a:xfrm>
        </p:spPr>
      </p:pic>
      <p:sp>
        <p:nvSpPr>
          <p:cNvPr id="6" name="TextBox 5"/>
          <p:cNvSpPr txBox="1"/>
          <p:nvPr/>
        </p:nvSpPr>
        <p:spPr>
          <a:xfrm>
            <a:off x="533400" y="609600"/>
            <a:ext cx="2315057" cy="461665"/>
          </a:xfrm>
          <a:prstGeom prst="rect">
            <a:avLst/>
          </a:prstGeom>
          <a:noFill/>
        </p:spPr>
        <p:txBody>
          <a:bodyPr wrap="none" rtlCol="0">
            <a:spAutoFit/>
          </a:bodyPr>
          <a:lstStyle/>
          <a:p>
            <a:r>
              <a:rPr lang="en-US" sz="2400" b="1" dirty="0" smtClean="0">
                <a:solidFill>
                  <a:srgbClr val="00B0F0"/>
                </a:solidFill>
                <a:latin typeface="Times New Roman" pitchFamily="18" charset="0"/>
                <a:cs typeface="Times New Roman" pitchFamily="18" charset="0"/>
              </a:rPr>
              <a:t>Database design</a:t>
            </a:r>
            <a:endParaRPr lang="en-US" sz="2400" b="1" dirty="0">
              <a:solidFill>
                <a:srgbClr val="00B0F0"/>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TotalTime>
  <Words>274</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Slide 1</vt:lpstr>
      <vt:lpstr>problem definition</vt:lpstr>
      <vt:lpstr>user requirements</vt:lpstr>
      <vt:lpstr>Architecture</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MrDuc</dc:creator>
  <cp:lastModifiedBy>MrDuc</cp:lastModifiedBy>
  <cp:revision>5</cp:revision>
  <dcterms:created xsi:type="dcterms:W3CDTF">2006-08-16T00:00:00Z</dcterms:created>
  <dcterms:modified xsi:type="dcterms:W3CDTF">2014-05-07T08:07:42Z</dcterms:modified>
</cp:coreProperties>
</file>