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3"/>
  </p:notesMasterIdLst>
  <p:handoutMasterIdLst>
    <p:handoutMasterId r:id="rId54"/>
  </p:handoutMasterIdLst>
  <p:sldIdLst>
    <p:sldId id="256" r:id="rId2"/>
    <p:sldId id="259" r:id="rId3"/>
    <p:sldId id="260" r:id="rId4"/>
    <p:sldId id="261" r:id="rId5"/>
    <p:sldId id="418" r:id="rId6"/>
    <p:sldId id="419" r:id="rId7"/>
    <p:sldId id="420" r:id="rId8"/>
    <p:sldId id="290" r:id="rId9"/>
    <p:sldId id="284" r:id="rId10"/>
    <p:sldId id="283" r:id="rId11"/>
    <p:sldId id="285" r:id="rId12"/>
    <p:sldId id="263" r:id="rId13"/>
    <p:sldId id="289" r:id="rId14"/>
    <p:sldId id="286" r:id="rId15"/>
    <p:sldId id="287" r:id="rId16"/>
    <p:sldId id="288" r:id="rId17"/>
    <p:sldId id="291" r:id="rId18"/>
    <p:sldId id="292" r:id="rId19"/>
    <p:sldId id="296" r:id="rId20"/>
    <p:sldId id="293" r:id="rId21"/>
    <p:sldId id="294" r:id="rId22"/>
    <p:sldId id="295" r:id="rId23"/>
    <p:sldId id="297" r:id="rId24"/>
    <p:sldId id="268" r:id="rId25"/>
    <p:sldId id="271" r:id="rId26"/>
    <p:sldId id="302" r:id="rId27"/>
    <p:sldId id="303" r:id="rId28"/>
    <p:sldId id="417" r:id="rId29"/>
    <p:sldId id="305" r:id="rId30"/>
    <p:sldId id="306" r:id="rId31"/>
    <p:sldId id="307" r:id="rId32"/>
    <p:sldId id="308" r:id="rId33"/>
    <p:sldId id="309" r:id="rId34"/>
    <p:sldId id="273" r:id="rId35"/>
    <p:sldId id="310" r:id="rId36"/>
    <p:sldId id="311" r:id="rId37"/>
    <p:sldId id="312" r:id="rId38"/>
    <p:sldId id="313" r:id="rId39"/>
    <p:sldId id="314" r:id="rId40"/>
    <p:sldId id="315" r:id="rId41"/>
    <p:sldId id="316" r:id="rId42"/>
    <p:sldId id="317" r:id="rId43"/>
    <p:sldId id="276" r:id="rId44"/>
    <p:sldId id="279" r:id="rId45"/>
    <p:sldId id="320" r:id="rId46"/>
    <p:sldId id="321" r:id="rId47"/>
    <p:sldId id="322" r:id="rId48"/>
    <p:sldId id="323" r:id="rId49"/>
    <p:sldId id="282" r:id="rId50"/>
    <p:sldId id="326" r:id="rId51"/>
    <p:sldId id="32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59" autoAdjust="0"/>
    <p:restoredTop sz="89747"/>
  </p:normalViewPr>
  <p:slideViewPr>
    <p:cSldViewPr snapToGrid="0">
      <p:cViewPr varScale="1">
        <p:scale>
          <a:sx n="61" d="100"/>
          <a:sy n="61" d="100"/>
        </p:scale>
        <p:origin x="666" y="78"/>
      </p:cViewPr>
      <p:guideLst>
        <p:guide orient="horz" pos="2160"/>
        <p:guide pos="3840"/>
      </p:guideLst>
    </p:cSldViewPr>
  </p:slideViewPr>
  <p:notesTextViewPr>
    <p:cViewPr>
      <p:scale>
        <a:sx n="1" d="1"/>
        <a:sy n="1" d="1"/>
      </p:scale>
      <p:origin x="0" y="0"/>
    </p:cViewPr>
  </p:notesTextViewPr>
  <p:notesViewPr>
    <p:cSldViewPr snapToGrid="0">
      <p:cViewPr varScale="1">
        <p:scale>
          <a:sx n="53" d="100"/>
          <a:sy n="53" d="100"/>
        </p:scale>
        <p:origin x="1986"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390029-2981-48AB-BCDE-E7B99F69AC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E13EAA-E463-473E-8FA5-416C0BEB43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3E5DD-FE26-4A43-9FC2-607ACF25AE17}" type="datetimeFigureOut">
              <a:rPr lang="en-US" smtClean="0"/>
              <a:t>9/20/2021</a:t>
            </a:fld>
            <a:endParaRPr lang="en-US" dirty="0"/>
          </a:p>
        </p:txBody>
      </p:sp>
      <p:sp>
        <p:nvSpPr>
          <p:cNvPr id="4" name="Footer Placeholder 3">
            <a:extLst>
              <a:ext uri="{FF2B5EF4-FFF2-40B4-BE49-F238E27FC236}">
                <a16:creationId xmlns:a16="http://schemas.microsoft.com/office/drawing/2014/main" id="{012E6E36-07C1-47E7-BC3C-45180E8E82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C453305-BBEE-4DEA-9540-C6AC9C870C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5794F4-726C-4777-8F27-19A841922AF3}" type="slidenum">
              <a:rPr lang="en-US" smtClean="0"/>
              <a:t>‹#›</a:t>
            </a:fld>
            <a:endParaRPr lang="en-US" dirty="0"/>
          </a:p>
        </p:txBody>
      </p:sp>
    </p:spTree>
    <p:extLst>
      <p:ext uri="{BB962C8B-B14F-4D97-AF65-F5344CB8AC3E}">
        <p14:creationId xmlns:p14="http://schemas.microsoft.com/office/powerpoint/2010/main" val="462891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E2EB55-B567-2D4C-B847-F70BF368BAE2}" type="datetimeFigureOut">
              <a:rPr lang="x-none" smtClean="0"/>
              <a:t>9/20/2021</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A67767-766C-FF4A-8F17-25D8402747FE}" type="slidenum">
              <a:rPr lang="x-none" smtClean="0"/>
              <a:t>‹#›</a:t>
            </a:fld>
            <a:endParaRPr lang="x-none"/>
          </a:p>
        </p:txBody>
      </p:sp>
    </p:spTree>
    <p:extLst>
      <p:ext uri="{BB962C8B-B14F-4D97-AF65-F5344CB8AC3E}">
        <p14:creationId xmlns:p14="http://schemas.microsoft.com/office/powerpoint/2010/main" val="2330804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9E262-AC4C-4B7A-ADC6-6007ED9181D3}"/>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572112F4-D35C-410B-91EC-4FE6F71957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79324D-0446-4F16-A839-924D8A2BF482}"/>
              </a:ext>
            </a:extLst>
          </p:cNvPr>
          <p:cNvSpPr>
            <a:spLocks noGrp="1"/>
          </p:cNvSpPr>
          <p:nvPr>
            <p:ph type="dt" sz="half" idx="10"/>
          </p:nvPr>
        </p:nvSpPr>
        <p:spPr/>
        <p:txBody>
          <a:bodyPr/>
          <a:lstStyle/>
          <a:p>
            <a:fld id="{E0754977-E08A-F047-B9A4-96BB2876FE7A}" type="datetime1">
              <a:rPr lang="en-US" smtClean="0"/>
              <a:t>9/20/2021</a:t>
            </a:fld>
            <a:endParaRPr lang="en-US" dirty="0"/>
          </a:p>
        </p:txBody>
      </p:sp>
      <p:sp>
        <p:nvSpPr>
          <p:cNvPr id="5" name="Footer Placeholder 4">
            <a:extLst>
              <a:ext uri="{FF2B5EF4-FFF2-40B4-BE49-F238E27FC236}">
                <a16:creationId xmlns:a16="http://schemas.microsoft.com/office/drawing/2014/main" id="{2F73E383-08A0-4BDF-80F9-577BE74049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6EA5BC-C7FE-4425-A443-77275EF64708}"/>
              </a:ext>
            </a:extLst>
          </p:cNvPr>
          <p:cNvSpPr>
            <a:spLocks noGrp="1"/>
          </p:cNvSpPr>
          <p:nvPr>
            <p:ph type="sldNum" sz="quarter" idx="12"/>
          </p:nvPr>
        </p:nvSpPr>
        <p:spPr/>
        <p:txBody>
          <a:bodyPr/>
          <a:lstStyle/>
          <a:p>
            <a:fld id="{72038F0E-1542-4FC7-95E4-43F9E44E78EF}" type="slidenum">
              <a:rPr lang="en-US" smtClean="0"/>
              <a:t>‹#›</a:t>
            </a:fld>
            <a:endParaRPr lang="en-US" dirty="0"/>
          </a:p>
        </p:txBody>
      </p:sp>
    </p:spTree>
    <p:extLst>
      <p:ext uri="{BB962C8B-B14F-4D97-AF65-F5344CB8AC3E}">
        <p14:creationId xmlns:p14="http://schemas.microsoft.com/office/powerpoint/2010/main" val="3435491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63F9-EA5C-486C-A37E-D7713527F7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467F49-C68D-462B-87CB-8F67E37CA3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95383-E7C3-4CB5-80AA-C610D683E440}"/>
              </a:ext>
            </a:extLst>
          </p:cNvPr>
          <p:cNvSpPr>
            <a:spLocks noGrp="1"/>
          </p:cNvSpPr>
          <p:nvPr>
            <p:ph type="dt" sz="half" idx="10"/>
          </p:nvPr>
        </p:nvSpPr>
        <p:spPr/>
        <p:txBody>
          <a:bodyPr/>
          <a:lstStyle/>
          <a:p>
            <a:fld id="{4B46B2D7-D800-674A-B364-511F3631DE4B}" type="datetime1">
              <a:rPr lang="en-US" smtClean="0"/>
              <a:t>9/20/2021</a:t>
            </a:fld>
            <a:endParaRPr lang="en-US" dirty="0"/>
          </a:p>
        </p:txBody>
      </p:sp>
      <p:sp>
        <p:nvSpPr>
          <p:cNvPr id="5" name="Footer Placeholder 4">
            <a:extLst>
              <a:ext uri="{FF2B5EF4-FFF2-40B4-BE49-F238E27FC236}">
                <a16:creationId xmlns:a16="http://schemas.microsoft.com/office/drawing/2014/main" id="{49159819-1C43-48D9-B06D-128C5DD600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324824-5F31-4078-9A59-E89EDEBFCDA7}"/>
              </a:ext>
            </a:extLst>
          </p:cNvPr>
          <p:cNvSpPr>
            <a:spLocks noGrp="1"/>
          </p:cNvSpPr>
          <p:nvPr>
            <p:ph type="sldNum" sz="quarter" idx="12"/>
          </p:nvPr>
        </p:nvSpPr>
        <p:spPr/>
        <p:txBody>
          <a:bodyPr/>
          <a:lstStyle/>
          <a:p>
            <a:fld id="{72038F0E-1542-4FC7-95E4-43F9E44E78EF}" type="slidenum">
              <a:rPr lang="en-US" smtClean="0"/>
              <a:t>‹#›</a:t>
            </a:fld>
            <a:endParaRPr lang="en-US" dirty="0"/>
          </a:p>
        </p:txBody>
      </p:sp>
    </p:spTree>
    <p:extLst>
      <p:ext uri="{BB962C8B-B14F-4D97-AF65-F5344CB8AC3E}">
        <p14:creationId xmlns:p14="http://schemas.microsoft.com/office/powerpoint/2010/main" val="989816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D09853-61E0-4390-8E9F-80EC16364D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01FD2A-5714-4A54-AC83-4D08E66B36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734179-3DE8-484B-BB9C-6FB8FF4BED10}"/>
              </a:ext>
            </a:extLst>
          </p:cNvPr>
          <p:cNvSpPr>
            <a:spLocks noGrp="1"/>
          </p:cNvSpPr>
          <p:nvPr>
            <p:ph type="dt" sz="half" idx="10"/>
          </p:nvPr>
        </p:nvSpPr>
        <p:spPr/>
        <p:txBody>
          <a:bodyPr/>
          <a:lstStyle/>
          <a:p>
            <a:fld id="{9ACC3314-96EC-3C4F-9EED-E697FF5FE31D}" type="datetime1">
              <a:rPr lang="en-US" smtClean="0"/>
              <a:t>9/20/2021</a:t>
            </a:fld>
            <a:endParaRPr lang="en-US" dirty="0"/>
          </a:p>
        </p:txBody>
      </p:sp>
      <p:sp>
        <p:nvSpPr>
          <p:cNvPr id="5" name="Footer Placeholder 4">
            <a:extLst>
              <a:ext uri="{FF2B5EF4-FFF2-40B4-BE49-F238E27FC236}">
                <a16:creationId xmlns:a16="http://schemas.microsoft.com/office/drawing/2014/main" id="{319F180E-CEC1-4CC3-88B7-9723E5DFD8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D6EB187-43D3-484D-8653-C7F383719E71}"/>
              </a:ext>
            </a:extLst>
          </p:cNvPr>
          <p:cNvSpPr>
            <a:spLocks noGrp="1"/>
          </p:cNvSpPr>
          <p:nvPr>
            <p:ph type="sldNum" sz="quarter" idx="12"/>
          </p:nvPr>
        </p:nvSpPr>
        <p:spPr/>
        <p:txBody>
          <a:bodyPr/>
          <a:lstStyle/>
          <a:p>
            <a:fld id="{72038F0E-1542-4FC7-95E4-43F9E44E78EF}" type="slidenum">
              <a:rPr lang="en-US" smtClean="0"/>
              <a:t>‹#›</a:t>
            </a:fld>
            <a:endParaRPr lang="en-US" dirty="0"/>
          </a:p>
        </p:txBody>
      </p:sp>
    </p:spTree>
    <p:extLst>
      <p:ext uri="{BB962C8B-B14F-4D97-AF65-F5344CB8AC3E}">
        <p14:creationId xmlns:p14="http://schemas.microsoft.com/office/powerpoint/2010/main" val="378380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4 Content">
    <p:spTree>
      <p:nvGrpSpPr>
        <p:cNvPr id="1" name=""/>
        <p:cNvGrpSpPr/>
        <p:nvPr/>
      </p:nvGrpSpPr>
      <p:grpSpPr>
        <a:xfrm>
          <a:off x="0" y="0"/>
          <a:ext cx="0" cy="0"/>
          <a:chOff x="0" y="0"/>
          <a:chExt cx="0" cy="0"/>
        </a:xfrm>
      </p:grpSpPr>
      <p:sp>
        <p:nvSpPr>
          <p:cNvPr id="3" name="Trapezoid 2"/>
          <p:cNvSpPr/>
          <p:nvPr userDrawn="1"/>
        </p:nvSpPr>
        <p:spPr>
          <a:xfrm>
            <a:off x="1219200" y="6248400"/>
            <a:ext cx="9855200" cy="609600"/>
          </a:xfrm>
          <a:prstGeom prst="trapezoid">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defRPr/>
            </a:pPr>
            <a:endParaRPr lang="vi-VN"/>
          </a:p>
        </p:txBody>
      </p:sp>
      <p:sp>
        <p:nvSpPr>
          <p:cNvPr id="4" name="Right Triangle 3"/>
          <p:cNvSpPr/>
          <p:nvPr userDrawn="1"/>
        </p:nvSpPr>
        <p:spPr>
          <a:xfrm>
            <a:off x="0" y="0"/>
            <a:ext cx="1219200" cy="6858000"/>
          </a:xfrm>
          <a:prstGeom prst="r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chor="ctr"/>
          <a:lstStyle/>
          <a:p>
            <a:pPr algn="ctr" eaLnBrk="0" fontAlgn="auto" hangingPunct="0">
              <a:spcBef>
                <a:spcPts val="0"/>
              </a:spcBef>
              <a:spcAft>
                <a:spcPts val="0"/>
              </a:spcAft>
              <a:defRPr/>
            </a:pPr>
            <a:endParaRPr lang="vi-VN"/>
          </a:p>
        </p:txBody>
      </p:sp>
      <p:sp>
        <p:nvSpPr>
          <p:cNvPr id="5" name="Right Triangle 4"/>
          <p:cNvSpPr/>
          <p:nvPr userDrawn="1"/>
        </p:nvSpPr>
        <p:spPr>
          <a:xfrm flipH="1">
            <a:off x="11074400" y="0"/>
            <a:ext cx="1117600" cy="6858000"/>
          </a:xfrm>
          <a:prstGeom prst="rtTriangl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chor="ctr"/>
          <a:lstStyle/>
          <a:p>
            <a:pPr algn="ctr" eaLnBrk="0" fontAlgn="auto" hangingPunct="0">
              <a:spcBef>
                <a:spcPts val="0"/>
              </a:spcBef>
              <a:spcAft>
                <a:spcPts val="0"/>
              </a:spcAft>
              <a:defRPr/>
            </a:pPr>
            <a:endParaRPr lang="vi-VN"/>
          </a:p>
        </p:txBody>
      </p:sp>
      <p:sp>
        <p:nvSpPr>
          <p:cNvPr id="2" name="Title 1"/>
          <p:cNvSpPr>
            <a:spLocks noGrp="1"/>
          </p:cNvSpPr>
          <p:nvPr>
            <p:ph type="title" sz="quarter"/>
          </p:nvPr>
        </p:nvSpPr>
        <p:spPr>
          <a:xfrm>
            <a:off x="711200" y="228600"/>
            <a:ext cx="10871200" cy="685800"/>
          </a:xfrm>
        </p:spPr>
        <p:txBody>
          <a:bodyPr/>
          <a:lstStyle>
            <a:lvl1pPr>
              <a:defRPr sz="2800"/>
            </a:lvl1pPr>
          </a:lstStyle>
          <a:p>
            <a:r>
              <a:rPr lang="en-US"/>
              <a:t>Click to edit Master title style</a:t>
            </a:r>
            <a:endParaRPr lang="vi-VN"/>
          </a:p>
        </p:txBody>
      </p:sp>
    </p:spTree>
    <p:extLst>
      <p:ext uri="{BB962C8B-B14F-4D97-AF65-F5344CB8AC3E}">
        <p14:creationId xmlns:p14="http://schemas.microsoft.com/office/powerpoint/2010/main" val="352824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Content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015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2 Content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739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24980-BF35-4A49-8D81-AECE263785E2}"/>
              </a:ext>
            </a:extLst>
          </p:cNvPr>
          <p:cNvSpPr>
            <a:spLocks noGrp="1"/>
          </p:cNvSpPr>
          <p:nvPr>
            <p:ph type="title"/>
          </p:nvPr>
        </p:nvSpPr>
        <p:spPr>
          <a:noFill/>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68795748-6D0C-4A53-BC50-FC1E202E0C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07337-B443-4BD0-825C-61BF83FC3B7C}"/>
              </a:ext>
            </a:extLst>
          </p:cNvPr>
          <p:cNvSpPr>
            <a:spLocks noGrp="1"/>
          </p:cNvSpPr>
          <p:nvPr>
            <p:ph type="dt" sz="half" idx="10"/>
          </p:nvPr>
        </p:nvSpPr>
        <p:spPr/>
        <p:txBody>
          <a:bodyPr/>
          <a:lstStyle/>
          <a:p>
            <a:fld id="{24568D3B-C041-D345-B852-EBDD35A0CDF9}" type="datetime1">
              <a:rPr lang="en-US" smtClean="0"/>
              <a:t>9/20/2021</a:t>
            </a:fld>
            <a:endParaRPr lang="en-US" dirty="0"/>
          </a:p>
        </p:txBody>
      </p:sp>
      <p:sp>
        <p:nvSpPr>
          <p:cNvPr id="5" name="Footer Placeholder 4">
            <a:extLst>
              <a:ext uri="{FF2B5EF4-FFF2-40B4-BE49-F238E27FC236}">
                <a16:creationId xmlns:a16="http://schemas.microsoft.com/office/drawing/2014/main" id="{03E36922-3BFD-4B83-93D2-3A49A46EE57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908070-017C-4F44-BFFD-FC98AD5AE0DD}"/>
              </a:ext>
            </a:extLst>
          </p:cNvPr>
          <p:cNvSpPr>
            <a:spLocks noGrp="1"/>
          </p:cNvSpPr>
          <p:nvPr>
            <p:ph type="sldNum" sz="quarter" idx="12"/>
          </p:nvPr>
        </p:nvSpPr>
        <p:spPr/>
        <p:txBody>
          <a:bodyPr/>
          <a:lstStyle/>
          <a:p>
            <a:fld id="{72038F0E-1542-4FC7-95E4-43F9E44E78EF}" type="slidenum">
              <a:rPr lang="en-US" smtClean="0"/>
              <a:t>‹#›</a:t>
            </a:fld>
            <a:endParaRPr lang="en-US" dirty="0"/>
          </a:p>
        </p:txBody>
      </p:sp>
    </p:spTree>
    <p:extLst>
      <p:ext uri="{BB962C8B-B14F-4D97-AF65-F5344CB8AC3E}">
        <p14:creationId xmlns:p14="http://schemas.microsoft.com/office/powerpoint/2010/main" val="185345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81804-498D-4E69-AD37-B628C2FB98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9426D9-177C-42CA-B5AA-189C9CD42B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CEABB9-4F57-4FAF-B7E5-86EB164207B4}"/>
              </a:ext>
            </a:extLst>
          </p:cNvPr>
          <p:cNvSpPr>
            <a:spLocks noGrp="1"/>
          </p:cNvSpPr>
          <p:nvPr>
            <p:ph type="dt" sz="half" idx="10"/>
          </p:nvPr>
        </p:nvSpPr>
        <p:spPr/>
        <p:txBody>
          <a:bodyPr/>
          <a:lstStyle/>
          <a:p>
            <a:fld id="{6C42367B-55C7-D442-AE09-C8367E30978A}" type="datetime1">
              <a:rPr lang="en-US" smtClean="0"/>
              <a:t>9/20/2021</a:t>
            </a:fld>
            <a:endParaRPr lang="en-US" dirty="0"/>
          </a:p>
        </p:txBody>
      </p:sp>
      <p:sp>
        <p:nvSpPr>
          <p:cNvPr id="5" name="Footer Placeholder 4">
            <a:extLst>
              <a:ext uri="{FF2B5EF4-FFF2-40B4-BE49-F238E27FC236}">
                <a16:creationId xmlns:a16="http://schemas.microsoft.com/office/drawing/2014/main" id="{A0B093DB-344E-4593-9A83-11B6874F9D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ABE9DB-5A83-447B-B009-31608127070B}"/>
              </a:ext>
            </a:extLst>
          </p:cNvPr>
          <p:cNvSpPr>
            <a:spLocks noGrp="1"/>
          </p:cNvSpPr>
          <p:nvPr>
            <p:ph type="sldNum" sz="quarter" idx="12"/>
          </p:nvPr>
        </p:nvSpPr>
        <p:spPr/>
        <p:txBody>
          <a:bodyPr/>
          <a:lstStyle/>
          <a:p>
            <a:fld id="{72038F0E-1542-4FC7-95E4-43F9E44E78EF}" type="slidenum">
              <a:rPr lang="en-US" smtClean="0"/>
              <a:t>‹#›</a:t>
            </a:fld>
            <a:endParaRPr lang="en-US" dirty="0"/>
          </a:p>
        </p:txBody>
      </p:sp>
    </p:spTree>
    <p:extLst>
      <p:ext uri="{BB962C8B-B14F-4D97-AF65-F5344CB8AC3E}">
        <p14:creationId xmlns:p14="http://schemas.microsoft.com/office/powerpoint/2010/main" val="2262477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5E839-DE65-4CAB-B3CE-B678773023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F086A7-4BC5-4570-AE26-D8AA1652F3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A88F1F-9CC7-4106-8C68-BF579089D0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288B53-A651-4336-B770-344B1E201AFA}"/>
              </a:ext>
            </a:extLst>
          </p:cNvPr>
          <p:cNvSpPr>
            <a:spLocks noGrp="1"/>
          </p:cNvSpPr>
          <p:nvPr>
            <p:ph type="dt" sz="half" idx="10"/>
          </p:nvPr>
        </p:nvSpPr>
        <p:spPr/>
        <p:txBody>
          <a:bodyPr/>
          <a:lstStyle/>
          <a:p>
            <a:fld id="{6A16EA2B-7E3B-3B47-8BCF-32328E684FC6}" type="datetime1">
              <a:rPr lang="en-US" smtClean="0"/>
              <a:t>9/20/2021</a:t>
            </a:fld>
            <a:endParaRPr lang="en-US" dirty="0"/>
          </a:p>
        </p:txBody>
      </p:sp>
      <p:sp>
        <p:nvSpPr>
          <p:cNvPr id="6" name="Footer Placeholder 5">
            <a:extLst>
              <a:ext uri="{FF2B5EF4-FFF2-40B4-BE49-F238E27FC236}">
                <a16:creationId xmlns:a16="http://schemas.microsoft.com/office/drawing/2014/main" id="{D70CF91C-C248-4A8B-A893-7F52D55A40C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CF278CD-1478-4D00-B646-CC9F4D61E54D}"/>
              </a:ext>
            </a:extLst>
          </p:cNvPr>
          <p:cNvSpPr>
            <a:spLocks noGrp="1"/>
          </p:cNvSpPr>
          <p:nvPr>
            <p:ph type="sldNum" sz="quarter" idx="12"/>
          </p:nvPr>
        </p:nvSpPr>
        <p:spPr/>
        <p:txBody>
          <a:bodyPr/>
          <a:lstStyle/>
          <a:p>
            <a:fld id="{72038F0E-1542-4FC7-95E4-43F9E44E78EF}" type="slidenum">
              <a:rPr lang="en-US" smtClean="0"/>
              <a:t>‹#›</a:t>
            </a:fld>
            <a:endParaRPr lang="en-US" dirty="0"/>
          </a:p>
        </p:txBody>
      </p:sp>
    </p:spTree>
    <p:extLst>
      <p:ext uri="{BB962C8B-B14F-4D97-AF65-F5344CB8AC3E}">
        <p14:creationId xmlns:p14="http://schemas.microsoft.com/office/powerpoint/2010/main" val="3736692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B7060-DFDF-4549-B5F1-5947FAE27F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5F5FE2-55FC-44E0-9092-5B88570667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35F6A-63D9-4832-80CC-3842845229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BF4741-D763-4DC6-B7E9-6EB3D9A4C6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DA4651-74F8-47BD-B89F-4F9C08501A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A191C2-CE7E-48BF-97CF-289362B6C65C}"/>
              </a:ext>
            </a:extLst>
          </p:cNvPr>
          <p:cNvSpPr>
            <a:spLocks noGrp="1"/>
          </p:cNvSpPr>
          <p:nvPr>
            <p:ph type="dt" sz="half" idx="10"/>
          </p:nvPr>
        </p:nvSpPr>
        <p:spPr/>
        <p:txBody>
          <a:bodyPr/>
          <a:lstStyle/>
          <a:p>
            <a:fld id="{2E553C5A-607A-5A4B-AF70-505EBF7DC59B}" type="datetime1">
              <a:rPr lang="en-US" smtClean="0"/>
              <a:t>9/20/2021</a:t>
            </a:fld>
            <a:endParaRPr lang="en-US" dirty="0"/>
          </a:p>
        </p:txBody>
      </p:sp>
      <p:sp>
        <p:nvSpPr>
          <p:cNvPr id="8" name="Footer Placeholder 7">
            <a:extLst>
              <a:ext uri="{FF2B5EF4-FFF2-40B4-BE49-F238E27FC236}">
                <a16:creationId xmlns:a16="http://schemas.microsoft.com/office/drawing/2014/main" id="{E0DC2448-1BCA-4E45-939A-A3528F1F3F7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78526AD-4B2F-4F99-9EED-6B6199E3A638}"/>
              </a:ext>
            </a:extLst>
          </p:cNvPr>
          <p:cNvSpPr>
            <a:spLocks noGrp="1"/>
          </p:cNvSpPr>
          <p:nvPr>
            <p:ph type="sldNum" sz="quarter" idx="12"/>
          </p:nvPr>
        </p:nvSpPr>
        <p:spPr/>
        <p:txBody>
          <a:bodyPr/>
          <a:lstStyle/>
          <a:p>
            <a:fld id="{72038F0E-1542-4FC7-95E4-43F9E44E78EF}" type="slidenum">
              <a:rPr lang="en-US" smtClean="0"/>
              <a:t>‹#›</a:t>
            </a:fld>
            <a:endParaRPr lang="en-US" dirty="0"/>
          </a:p>
        </p:txBody>
      </p:sp>
    </p:spTree>
    <p:extLst>
      <p:ext uri="{BB962C8B-B14F-4D97-AF65-F5344CB8AC3E}">
        <p14:creationId xmlns:p14="http://schemas.microsoft.com/office/powerpoint/2010/main" val="2226008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6D6A-5EDF-4047-9E54-4728D15088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3855F7-40C2-4B53-87CF-0DB6BBE3EC5D}"/>
              </a:ext>
            </a:extLst>
          </p:cNvPr>
          <p:cNvSpPr>
            <a:spLocks noGrp="1"/>
          </p:cNvSpPr>
          <p:nvPr>
            <p:ph type="dt" sz="half" idx="10"/>
          </p:nvPr>
        </p:nvSpPr>
        <p:spPr/>
        <p:txBody>
          <a:bodyPr/>
          <a:lstStyle/>
          <a:p>
            <a:fld id="{158CF784-253D-B648-8E48-70B093E81C4D}" type="datetime1">
              <a:rPr lang="en-US" smtClean="0"/>
              <a:t>9/20/2021</a:t>
            </a:fld>
            <a:endParaRPr lang="en-US" dirty="0"/>
          </a:p>
        </p:txBody>
      </p:sp>
      <p:sp>
        <p:nvSpPr>
          <p:cNvPr id="4" name="Footer Placeholder 3">
            <a:extLst>
              <a:ext uri="{FF2B5EF4-FFF2-40B4-BE49-F238E27FC236}">
                <a16:creationId xmlns:a16="http://schemas.microsoft.com/office/drawing/2014/main" id="{2CEA971A-6A7E-47DC-9043-B082EA5AF91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E2227C2-5BF9-4B9A-84BC-BFF9DA421486}"/>
              </a:ext>
            </a:extLst>
          </p:cNvPr>
          <p:cNvSpPr>
            <a:spLocks noGrp="1"/>
          </p:cNvSpPr>
          <p:nvPr>
            <p:ph type="sldNum" sz="quarter" idx="12"/>
          </p:nvPr>
        </p:nvSpPr>
        <p:spPr/>
        <p:txBody>
          <a:bodyPr/>
          <a:lstStyle/>
          <a:p>
            <a:fld id="{72038F0E-1542-4FC7-95E4-43F9E44E78EF}" type="slidenum">
              <a:rPr lang="en-US" smtClean="0"/>
              <a:t>‹#›</a:t>
            </a:fld>
            <a:endParaRPr lang="en-US" dirty="0"/>
          </a:p>
        </p:txBody>
      </p:sp>
    </p:spTree>
    <p:extLst>
      <p:ext uri="{BB962C8B-B14F-4D97-AF65-F5344CB8AC3E}">
        <p14:creationId xmlns:p14="http://schemas.microsoft.com/office/powerpoint/2010/main" val="388633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B45176-22FF-4961-8952-A67A54CB0F4E}"/>
              </a:ext>
            </a:extLst>
          </p:cNvPr>
          <p:cNvSpPr>
            <a:spLocks noGrp="1"/>
          </p:cNvSpPr>
          <p:nvPr>
            <p:ph type="dt" sz="half" idx="10"/>
          </p:nvPr>
        </p:nvSpPr>
        <p:spPr/>
        <p:txBody>
          <a:bodyPr/>
          <a:lstStyle/>
          <a:p>
            <a:fld id="{5EAFB58A-2C6E-4A45-9DC6-6BBD59CECD5D}" type="datetime1">
              <a:rPr lang="en-US" smtClean="0"/>
              <a:t>9/20/2021</a:t>
            </a:fld>
            <a:endParaRPr lang="en-US" dirty="0"/>
          </a:p>
        </p:txBody>
      </p:sp>
      <p:sp>
        <p:nvSpPr>
          <p:cNvPr id="3" name="Footer Placeholder 2">
            <a:extLst>
              <a:ext uri="{FF2B5EF4-FFF2-40B4-BE49-F238E27FC236}">
                <a16:creationId xmlns:a16="http://schemas.microsoft.com/office/drawing/2014/main" id="{81315661-A99E-49FD-BA38-7F267735897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4C59D72-3A2F-495E-8B2C-3A7EEEE140BE}"/>
              </a:ext>
            </a:extLst>
          </p:cNvPr>
          <p:cNvSpPr>
            <a:spLocks noGrp="1"/>
          </p:cNvSpPr>
          <p:nvPr>
            <p:ph type="sldNum" sz="quarter" idx="12"/>
          </p:nvPr>
        </p:nvSpPr>
        <p:spPr/>
        <p:txBody>
          <a:bodyPr/>
          <a:lstStyle/>
          <a:p>
            <a:fld id="{72038F0E-1542-4FC7-95E4-43F9E44E78EF}" type="slidenum">
              <a:rPr lang="en-US" smtClean="0"/>
              <a:t>‹#›</a:t>
            </a:fld>
            <a:endParaRPr lang="en-US" dirty="0"/>
          </a:p>
        </p:txBody>
      </p:sp>
    </p:spTree>
    <p:extLst>
      <p:ext uri="{BB962C8B-B14F-4D97-AF65-F5344CB8AC3E}">
        <p14:creationId xmlns:p14="http://schemas.microsoft.com/office/powerpoint/2010/main" val="562277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E4A89-3D7B-42B4-9E6E-F3149D8D7B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3C0B0C-FF1F-413C-92E3-F557F43BD6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F98F7E-248C-4F47-AC0E-AAE1C76103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552F0-2AC8-4BCB-9F52-0BBC85EFB6D7}"/>
              </a:ext>
            </a:extLst>
          </p:cNvPr>
          <p:cNvSpPr>
            <a:spLocks noGrp="1"/>
          </p:cNvSpPr>
          <p:nvPr>
            <p:ph type="dt" sz="half" idx="10"/>
          </p:nvPr>
        </p:nvSpPr>
        <p:spPr/>
        <p:txBody>
          <a:bodyPr/>
          <a:lstStyle/>
          <a:p>
            <a:fld id="{BA0168E8-D6EE-0D44-8F38-DB52A9F37FF2}" type="datetime1">
              <a:rPr lang="en-US" smtClean="0"/>
              <a:t>9/20/2021</a:t>
            </a:fld>
            <a:endParaRPr lang="en-US" dirty="0"/>
          </a:p>
        </p:txBody>
      </p:sp>
      <p:sp>
        <p:nvSpPr>
          <p:cNvPr id="6" name="Footer Placeholder 5">
            <a:extLst>
              <a:ext uri="{FF2B5EF4-FFF2-40B4-BE49-F238E27FC236}">
                <a16:creationId xmlns:a16="http://schemas.microsoft.com/office/drawing/2014/main" id="{53274349-E594-4DF3-B059-2B4269B18B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3133C74-FB69-48DA-B2A7-F8BD6DF196A9}"/>
              </a:ext>
            </a:extLst>
          </p:cNvPr>
          <p:cNvSpPr>
            <a:spLocks noGrp="1"/>
          </p:cNvSpPr>
          <p:nvPr>
            <p:ph type="sldNum" sz="quarter" idx="12"/>
          </p:nvPr>
        </p:nvSpPr>
        <p:spPr/>
        <p:txBody>
          <a:bodyPr/>
          <a:lstStyle/>
          <a:p>
            <a:fld id="{72038F0E-1542-4FC7-95E4-43F9E44E78EF}" type="slidenum">
              <a:rPr lang="en-US" smtClean="0"/>
              <a:t>‹#›</a:t>
            </a:fld>
            <a:endParaRPr lang="en-US" dirty="0"/>
          </a:p>
        </p:txBody>
      </p:sp>
    </p:spTree>
    <p:extLst>
      <p:ext uri="{BB962C8B-B14F-4D97-AF65-F5344CB8AC3E}">
        <p14:creationId xmlns:p14="http://schemas.microsoft.com/office/powerpoint/2010/main" val="888131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69F0D-C54A-4FDC-B3DC-DAD517F4CD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6B7E17-F590-46EA-B1D1-F719E9727B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A1D0057-40C6-42C4-BDAC-F64C3D26E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F7D14-3148-4C96-95A6-EDADD31135FF}"/>
              </a:ext>
            </a:extLst>
          </p:cNvPr>
          <p:cNvSpPr>
            <a:spLocks noGrp="1"/>
          </p:cNvSpPr>
          <p:nvPr>
            <p:ph type="dt" sz="half" idx="10"/>
          </p:nvPr>
        </p:nvSpPr>
        <p:spPr/>
        <p:txBody>
          <a:bodyPr/>
          <a:lstStyle/>
          <a:p>
            <a:fld id="{C6FAB974-810E-5348-BF8B-8BC7BF2D3C52}" type="datetime1">
              <a:rPr lang="en-US" smtClean="0"/>
              <a:t>9/20/2021</a:t>
            </a:fld>
            <a:endParaRPr lang="en-US" dirty="0"/>
          </a:p>
        </p:txBody>
      </p:sp>
      <p:sp>
        <p:nvSpPr>
          <p:cNvPr id="6" name="Footer Placeholder 5">
            <a:extLst>
              <a:ext uri="{FF2B5EF4-FFF2-40B4-BE49-F238E27FC236}">
                <a16:creationId xmlns:a16="http://schemas.microsoft.com/office/drawing/2014/main" id="{AAEE2927-EBDB-4128-8B13-B2D4DDFC86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0423B5A-4E7E-4DB2-AFC0-3F36C12E7463}"/>
              </a:ext>
            </a:extLst>
          </p:cNvPr>
          <p:cNvSpPr>
            <a:spLocks noGrp="1"/>
          </p:cNvSpPr>
          <p:nvPr>
            <p:ph type="sldNum" sz="quarter" idx="12"/>
          </p:nvPr>
        </p:nvSpPr>
        <p:spPr/>
        <p:txBody>
          <a:bodyPr/>
          <a:lstStyle/>
          <a:p>
            <a:fld id="{72038F0E-1542-4FC7-95E4-43F9E44E78EF}" type="slidenum">
              <a:rPr lang="en-US" smtClean="0"/>
              <a:t>‹#›</a:t>
            </a:fld>
            <a:endParaRPr lang="en-US" dirty="0"/>
          </a:p>
        </p:txBody>
      </p:sp>
    </p:spTree>
    <p:extLst>
      <p:ext uri="{BB962C8B-B14F-4D97-AF65-F5344CB8AC3E}">
        <p14:creationId xmlns:p14="http://schemas.microsoft.com/office/powerpoint/2010/main" val="2255549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3EDDC8-ED0E-42EA-81CC-C9B6D0A26E8E}"/>
              </a:ext>
            </a:extLst>
          </p:cNvPr>
          <p:cNvSpPr>
            <a:spLocks noGrp="1"/>
          </p:cNvSpPr>
          <p:nvPr>
            <p:ph type="title"/>
          </p:nvPr>
        </p:nvSpPr>
        <p:spPr>
          <a:xfrm>
            <a:off x="838200" y="418913"/>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189F308-4027-4851-80A5-ABE205ADC7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81F55B-C12D-4D57-996A-0274816C10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B2470D-C782-9243-A888-6ED3A50C53F3}" type="datetime1">
              <a:rPr lang="en-US" smtClean="0"/>
              <a:t>9/20/2021</a:t>
            </a:fld>
            <a:endParaRPr lang="en-US" dirty="0"/>
          </a:p>
        </p:txBody>
      </p:sp>
      <p:sp>
        <p:nvSpPr>
          <p:cNvPr id="5" name="Footer Placeholder 4">
            <a:extLst>
              <a:ext uri="{FF2B5EF4-FFF2-40B4-BE49-F238E27FC236}">
                <a16:creationId xmlns:a16="http://schemas.microsoft.com/office/drawing/2014/main" id="{0E0C42E5-BC5E-4CE5-B510-5F3E77AF27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833D7B0-FAB5-4C79-BEC0-D607420B61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038F0E-1542-4FC7-95E4-43F9E44E78EF}" type="slidenum">
              <a:rPr lang="en-US" smtClean="0"/>
              <a:t>‹#›</a:t>
            </a:fld>
            <a:endParaRPr lang="en-US" dirty="0"/>
          </a:p>
        </p:txBody>
      </p:sp>
      <p:sp>
        <p:nvSpPr>
          <p:cNvPr id="7" name="TextBox 6"/>
          <p:cNvSpPr txBox="1"/>
          <p:nvPr userDrawn="1"/>
        </p:nvSpPr>
        <p:spPr>
          <a:xfrm>
            <a:off x="833718" y="-26894"/>
            <a:ext cx="10851776" cy="369332"/>
          </a:xfrm>
          <a:prstGeom prst="rect">
            <a:avLst/>
          </a:prstGeom>
          <a:solidFill>
            <a:schemeClr val="bg1"/>
          </a:solidFill>
        </p:spPr>
        <p:txBody>
          <a:bodyPr wrap="square" rtlCol="0">
            <a:spAutoFit/>
          </a:bodyPr>
          <a:lstStyle/>
          <a:p>
            <a:r>
              <a:rPr lang="vi-VN" b="1" dirty="0">
                <a:solidFill>
                  <a:srgbClr val="C00000"/>
                </a:solidFill>
              </a:rPr>
              <a:t>Object</a:t>
            </a:r>
            <a:r>
              <a:rPr lang="vi-VN" b="1" baseline="0" dirty="0">
                <a:solidFill>
                  <a:srgbClr val="C00000"/>
                </a:solidFill>
              </a:rPr>
              <a:t> Oriented Programming Course</a:t>
            </a:r>
            <a:endParaRPr lang="en-US" dirty="0"/>
          </a:p>
        </p:txBody>
      </p:sp>
      <p:pic>
        <p:nvPicPr>
          <p:cNvPr id="8" name="Picture 3"/>
          <p:cNvPicPr>
            <a:picLocks noChangeAspect="1" noChangeArrowheads="1"/>
          </p:cNvPicPr>
          <p:nvPr userDrawn="1"/>
        </p:nvPicPr>
        <p:blipFill rotWithShape="1">
          <a:blip r:embed="rId17" cstate="print">
            <a:extLst>
              <a:ext uri="{28A0092B-C50C-407E-A947-70E740481C1C}">
                <a14:useLocalDpi xmlns:a14="http://schemas.microsoft.com/office/drawing/2010/main" val="0"/>
              </a:ext>
            </a:extLst>
          </a:blip>
          <a:srcRect l="5037" t="1875" r="79744" b="81688"/>
          <a:stretch/>
        </p:blipFill>
        <p:spPr bwMode="auto">
          <a:xfrm>
            <a:off x="10488705" y="-20370"/>
            <a:ext cx="802443" cy="487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97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8"/>
          <p:cNvSpPr txBox="1">
            <a:spLocks noChangeArrowheads="1"/>
          </p:cNvSpPr>
          <p:nvPr/>
        </p:nvSpPr>
        <p:spPr bwMode="auto">
          <a:xfrm>
            <a:off x="1672281" y="1195817"/>
            <a:ext cx="9144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spAutoFit/>
          </a:bodyPr>
          <a:lstStyle>
            <a:lvl1pPr algn="ctr" defTabSz="914400" rtl="0" eaLnBrk="0" latinLnBrk="0" hangingPunct="0">
              <a:lnSpc>
                <a:spcPct val="90000"/>
              </a:lnSpc>
              <a:spcBef>
                <a:spcPct val="0"/>
              </a:spcBef>
              <a:buNone/>
              <a:defRPr sz="2400" kern="1200">
                <a:solidFill>
                  <a:srgbClr val="00FF00"/>
                </a:solidFill>
                <a:latin typeface=".VnArial" panose="020B7200000000000000" pitchFamily="34" charset="0"/>
                <a:ea typeface="+mj-ea"/>
                <a:cs typeface="+mj-cs"/>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spcBef>
                <a:spcPts val="1200"/>
              </a:spcBef>
            </a:pPr>
            <a:r>
              <a:rPr lang="en-US" altLang="en-US" sz="4200" b="1">
                <a:solidFill>
                  <a:srgbClr val="FF0000"/>
                </a:solidFill>
                <a:latin typeface="Times New Roman" panose="02020603050405020304" pitchFamily="18" charset="0"/>
                <a:cs typeface="Times New Roman" panose="02020603050405020304" pitchFamily="18" charset="0"/>
              </a:rPr>
              <a:t>CHỦ NGHĨA XÃ HỘI KHOA HỌC</a:t>
            </a:r>
            <a:endParaRPr lang="en-US" altLang="en-US" sz="4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609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5675" y="2482160"/>
            <a:ext cx="9952898" cy="946840"/>
          </a:xfrm>
        </p:spPr>
        <p:txBody>
          <a:bodyPr>
            <a:noAutofit/>
          </a:bodyPr>
          <a:lstStyle/>
          <a:p>
            <a:pPr indent="317500" algn="just">
              <a:lnSpc>
                <a:spcPct val="130000"/>
              </a:lnSpc>
              <a:spcAft>
                <a:spcPts val="400"/>
              </a:spcAft>
            </a:pPr>
            <a:r>
              <a:rPr lang="vi-VN" sz="2400" dirty="0">
                <a:solidFill>
                  <a:schemeClr val="accent6">
                    <a:lumMod val="50000"/>
                  </a:schemeClr>
                </a:solidFill>
                <a:effectLst/>
                <a:latin typeface="Times New Roman" panose="02020603050405020304" pitchFamily="18" charset="0"/>
                <a:ea typeface="Times New Roman" panose="02020603050405020304" pitchFamily="18" charset="0"/>
              </a:rPr>
              <a:t>+ Giai cấp công nhân là sản phẩm của bản thân nền đại công nghiệp, là chủ thể của quá trình sàn xuất vật chất hiện đại. Do đó, giai cấp công nhân là đại biểu cho lực lượng sản xuất tiên tiến, cho phương thức sàn xuất tiên tiến, quyết định sự tồn tại và phát triền của xã hội hiện đại.</a:t>
            </a:r>
            <a:endParaRPr lang="en-US" sz="2400" dirty="0">
              <a:solidFill>
                <a:schemeClr val="accent6">
                  <a:lumMod val="50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75313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3437"/>
            <a:ext cx="10515600" cy="1325563"/>
          </a:xfrm>
        </p:spPr>
        <p:txBody>
          <a:bodyPr>
            <a:normAutofit/>
          </a:bodyPr>
          <a:lstStyle/>
          <a:p>
            <a:pPr indent="317500" algn="just">
              <a:lnSpc>
                <a:spcPct val="130000"/>
              </a:lnSpc>
              <a:spcAft>
                <a:spcPts val="400"/>
              </a:spcAft>
            </a:pPr>
            <a:r>
              <a:rPr lang="vi-VN" sz="2400" dirty="0">
                <a:solidFill>
                  <a:schemeClr val="accent6">
                    <a:lumMod val="75000"/>
                  </a:schemeClr>
                </a:solidFill>
                <a:effectLst/>
                <a:latin typeface="Times New Roman" panose="02020603050405020304" pitchFamily="18" charset="0"/>
                <a:ea typeface="Times New Roman" panose="02020603050405020304" pitchFamily="18" charset="0"/>
              </a:rPr>
              <a:t>Tính tồ chức, kỷ luật lao động, tinh thần họp tác và tâm lý lao động công nghiệp. Đó là một giai cấp cách mạng và có tinh thần cách mạng </a:t>
            </a:r>
            <a:r>
              <a:rPr lang="en-US" sz="2400" dirty="0">
                <a:solidFill>
                  <a:schemeClr val="accent6">
                    <a:lumMod val="75000"/>
                  </a:schemeClr>
                </a:solidFill>
                <a:effectLst/>
                <a:latin typeface="Times New Roman" panose="02020603050405020304" pitchFamily="18" charset="0"/>
                <a:ea typeface="Times New Roman" panose="02020603050405020304" pitchFamily="18" charset="0"/>
              </a:rPr>
              <a:t>tr</a:t>
            </a:r>
            <a:r>
              <a:rPr lang="vi-VN" sz="2400" dirty="0">
                <a:solidFill>
                  <a:schemeClr val="accent6">
                    <a:lumMod val="75000"/>
                  </a:schemeClr>
                </a:solidFill>
                <a:effectLst/>
                <a:latin typeface="Times New Roman" panose="02020603050405020304" pitchFamily="18" charset="0"/>
                <a:ea typeface="Times New Roman" panose="02020603050405020304" pitchFamily="18" charset="0"/>
              </a:rPr>
              <a:t>iệt để.</a:t>
            </a:r>
            <a:endParaRPr lang="en-US" sz="24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sp>
        <p:nvSpPr>
          <p:cNvPr id="4" name="AutoShape 4" descr="Tình trạng đói nghèo toàn cầu đang tăng trở lại - Báo Thừa Thiên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62054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8" name="Text Box 4"/>
          <p:cNvSpPr txBox="1">
            <a:spLocks noChangeArrowheads="1"/>
          </p:cNvSpPr>
          <p:nvPr/>
        </p:nvSpPr>
        <p:spPr bwMode="auto">
          <a:xfrm>
            <a:off x="691978" y="1266568"/>
            <a:ext cx="112582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sz="2800" b="1" dirty="0">
                <a:solidFill>
                  <a:schemeClr val="accent2"/>
                </a:solidFill>
                <a:latin typeface="Times New Roman" panose="02020603050405020304" pitchFamily="18" charset="0"/>
                <a:cs typeface="Times New Roman" panose="02020603050405020304" pitchFamily="18" charset="0"/>
              </a:rPr>
              <a:t>2.1.2. NỘI DUNG SỨ MỆNH LỊCH SỬ CỦA GCCN</a:t>
            </a:r>
          </a:p>
        </p:txBody>
      </p:sp>
      <p:sp>
        <p:nvSpPr>
          <p:cNvPr id="5123" name="Text Box 6"/>
          <p:cNvSpPr txBox="1">
            <a:spLocks noChangeArrowheads="1"/>
          </p:cNvSpPr>
          <p:nvPr/>
        </p:nvSpPr>
        <p:spPr bwMode="auto">
          <a:xfrm>
            <a:off x="3733800" y="1905000"/>
            <a:ext cx="4724400" cy="584200"/>
          </a:xfrm>
          <a:prstGeom prst="rect">
            <a:avLst/>
          </a:prstGeom>
          <a:solidFill>
            <a:srgbClr val="FFCCFF"/>
          </a:solidFill>
          <a:ln w="12700" cap="sq">
            <a:solidFill>
              <a:schemeClr val="tx1"/>
            </a:solidFill>
            <a:miter lim="800000"/>
            <a:headEnd type="none" w="sm" len="sm"/>
            <a:tailEnd type="none" w="sm" len="sm"/>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200" b="1" dirty="0">
                <a:solidFill>
                  <a:srgbClr val="FF0000"/>
                </a:solidFill>
                <a:latin typeface="Times New Roman" panose="02020603050405020304" pitchFamily="18" charset="0"/>
                <a:cs typeface="Times New Roman" panose="02020603050405020304" pitchFamily="18" charset="0"/>
              </a:rPr>
              <a:t> </a:t>
            </a:r>
            <a:r>
              <a:rPr lang="en-US" altLang="en-US" sz="3200" b="1" dirty="0" err="1">
                <a:solidFill>
                  <a:srgbClr val="FF0000"/>
                </a:solidFill>
                <a:latin typeface="Times New Roman" panose="02020603050405020304" pitchFamily="18" charset="0"/>
                <a:cs typeface="Times New Roman" panose="02020603050405020304" pitchFamily="18" charset="0"/>
              </a:rPr>
              <a:t>Nội</a:t>
            </a:r>
            <a:r>
              <a:rPr lang="en-US" altLang="en-US" sz="3200" b="1" dirty="0">
                <a:solidFill>
                  <a:srgbClr val="FF0000"/>
                </a:solidFill>
                <a:latin typeface="Times New Roman" panose="02020603050405020304" pitchFamily="18" charset="0"/>
                <a:cs typeface="Times New Roman" panose="02020603050405020304" pitchFamily="18" charset="0"/>
              </a:rPr>
              <a:t> dung </a:t>
            </a:r>
            <a:r>
              <a:rPr lang="en-US" altLang="en-US" sz="3200" b="1" dirty="0" err="1">
                <a:solidFill>
                  <a:srgbClr val="FF0000"/>
                </a:solidFill>
                <a:latin typeface="Times New Roman" panose="02020603050405020304" pitchFamily="18" charset="0"/>
                <a:cs typeface="Times New Roman" panose="02020603050405020304" pitchFamily="18" charset="0"/>
              </a:rPr>
              <a:t>sứ</a:t>
            </a:r>
            <a:r>
              <a:rPr lang="en-US" altLang="en-US" sz="3200" b="1" dirty="0">
                <a:solidFill>
                  <a:srgbClr val="FF0000"/>
                </a:solidFill>
                <a:latin typeface="Times New Roman" panose="02020603050405020304" pitchFamily="18" charset="0"/>
                <a:cs typeface="Times New Roman" panose="02020603050405020304" pitchFamily="18" charset="0"/>
              </a:rPr>
              <a:t> </a:t>
            </a:r>
            <a:r>
              <a:rPr lang="en-US" altLang="en-US" sz="3200" b="1" dirty="0" err="1">
                <a:solidFill>
                  <a:srgbClr val="FF0000"/>
                </a:solidFill>
                <a:latin typeface="Times New Roman" panose="02020603050405020304" pitchFamily="18" charset="0"/>
                <a:cs typeface="Times New Roman" panose="02020603050405020304" pitchFamily="18" charset="0"/>
              </a:rPr>
              <a:t>mệnh</a:t>
            </a:r>
            <a:r>
              <a:rPr lang="en-US" altLang="en-US" sz="3200" b="1" dirty="0">
                <a:solidFill>
                  <a:srgbClr val="FF0000"/>
                </a:solidFill>
                <a:latin typeface="Times New Roman" panose="02020603050405020304" pitchFamily="18" charset="0"/>
                <a:cs typeface="Times New Roman" panose="02020603050405020304" pitchFamily="18" charset="0"/>
              </a:rPr>
              <a:t> </a:t>
            </a:r>
            <a:r>
              <a:rPr lang="en-US" altLang="en-US" sz="3200" b="1" dirty="0" err="1">
                <a:solidFill>
                  <a:srgbClr val="FF0000"/>
                </a:solidFill>
                <a:latin typeface="Times New Roman" panose="02020603050405020304" pitchFamily="18" charset="0"/>
                <a:cs typeface="Times New Roman" panose="02020603050405020304" pitchFamily="18" charset="0"/>
              </a:rPr>
              <a:t>lịch</a:t>
            </a:r>
            <a:r>
              <a:rPr lang="en-US" altLang="en-US" sz="3200" b="1" dirty="0">
                <a:solidFill>
                  <a:srgbClr val="FF0000"/>
                </a:solidFill>
                <a:latin typeface="Times New Roman" panose="02020603050405020304" pitchFamily="18" charset="0"/>
                <a:cs typeface="Times New Roman" panose="02020603050405020304" pitchFamily="18" charset="0"/>
              </a:rPr>
              <a:t> </a:t>
            </a:r>
            <a:r>
              <a:rPr lang="en-US" altLang="en-US" sz="3200" b="1" dirty="0" err="1">
                <a:solidFill>
                  <a:srgbClr val="FF0000"/>
                </a:solidFill>
                <a:latin typeface="Times New Roman" panose="02020603050405020304" pitchFamily="18" charset="0"/>
                <a:cs typeface="Times New Roman" panose="02020603050405020304" pitchFamily="18" charset="0"/>
              </a:rPr>
              <a:t>sử</a:t>
            </a:r>
            <a:endParaRPr lang="en-US" altLang="en-US" sz="3200" b="1" dirty="0">
              <a:solidFill>
                <a:srgbClr val="FF0000"/>
              </a:solidFill>
              <a:latin typeface="Times New Roman" panose="02020603050405020304" pitchFamily="18" charset="0"/>
              <a:cs typeface="Times New Roman" panose="02020603050405020304" pitchFamily="18" charset="0"/>
            </a:endParaRPr>
          </a:p>
        </p:txBody>
      </p:sp>
      <p:sp>
        <p:nvSpPr>
          <p:cNvPr id="492552" name="Text Box 8"/>
          <p:cNvSpPr txBox="1">
            <a:spLocks noChangeArrowheads="1"/>
          </p:cNvSpPr>
          <p:nvPr/>
        </p:nvSpPr>
        <p:spPr bwMode="auto">
          <a:xfrm>
            <a:off x="804040" y="3030538"/>
            <a:ext cx="10704787" cy="2677656"/>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vi-VN" sz="2800" i="1" dirty="0"/>
              <a:t>Sứ mệnh lịch sử tổng quát c</a:t>
            </a:r>
            <a:r>
              <a:rPr lang="en-US" sz="2800" i="1" dirty="0"/>
              <a:t>ủ</a:t>
            </a:r>
            <a:r>
              <a:rPr lang="vi-VN" sz="2800" i="1" dirty="0"/>
              <a:t>a giai cấp công nhân là thông qua chính đảng tiền phong, giai cấp công nhân tồ chức, lãnh đạo nhân dân lao động đ</a:t>
            </a:r>
            <a:r>
              <a:rPr lang="en-US" sz="2800" i="1" dirty="0"/>
              <a:t>ấ</a:t>
            </a:r>
            <a:r>
              <a:rPr lang="vi-VN" sz="2800" i="1" dirty="0"/>
              <a:t>u tranh xóa b</a:t>
            </a:r>
            <a:r>
              <a:rPr lang="en-US" sz="2800" i="1" dirty="0"/>
              <a:t>ỏ</a:t>
            </a:r>
            <a:r>
              <a:rPr lang="vi-VN" sz="2800" i="1" dirty="0"/>
              <a:t> các chế độ người bóc lột người, xóa bỏ chủ nghĩa tư b</a:t>
            </a:r>
            <a:r>
              <a:rPr lang="en-US" sz="2800" i="1" dirty="0"/>
              <a:t>ả</a:t>
            </a:r>
            <a:r>
              <a:rPr lang="vi-VN" sz="2800" i="1" dirty="0"/>
              <a:t>n, giải phóng giai cấp công nhân, nhân dân lao động khỏi mọi sự áp bức, bóc lột, nghèo nàn, lạc hậu, xây dựng xã hội cộng sản chủ nghĩa v</a:t>
            </a:r>
            <a:r>
              <a:rPr lang="en-US" sz="2800" i="1" dirty="0"/>
              <a:t>ă</a:t>
            </a:r>
            <a:r>
              <a:rPr lang="vi-VN" sz="2800" i="1" dirty="0"/>
              <a:t>n minh.</a:t>
            </a:r>
            <a:endParaRPr lang="en-US" sz="2800" dirty="0"/>
          </a:p>
        </p:txBody>
      </p:sp>
      <p:sp>
        <p:nvSpPr>
          <p:cNvPr id="492556" name="Line 12"/>
          <p:cNvSpPr>
            <a:spLocks noChangeShapeType="1"/>
          </p:cNvSpPr>
          <p:nvPr/>
        </p:nvSpPr>
        <p:spPr bwMode="auto">
          <a:xfrm>
            <a:off x="6099175" y="2489200"/>
            <a:ext cx="0" cy="53340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11827602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92548"/>
                                        </p:tgtEl>
                                        <p:attrNameLst>
                                          <p:attrName>style.visibility</p:attrName>
                                        </p:attrNameLst>
                                      </p:cBhvr>
                                      <p:to>
                                        <p:strVal val="visible"/>
                                      </p:to>
                                    </p:set>
                                    <p:animEffect transition="in" filter="barn(inVertical)">
                                      <p:cBhvr>
                                        <p:cTn id="7" dur="500"/>
                                        <p:tgtEl>
                                          <p:spTgt spid="4925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barn(inVertical)">
                                      <p:cBhvr>
                                        <p:cTn id="12" dur="500"/>
                                        <p:tgtEl>
                                          <p:spTgt spid="51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92556"/>
                                        </p:tgtEl>
                                        <p:attrNameLst>
                                          <p:attrName>style.visibility</p:attrName>
                                        </p:attrNameLst>
                                      </p:cBhvr>
                                      <p:to>
                                        <p:strVal val="visible"/>
                                      </p:to>
                                    </p:set>
                                    <p:animEffect transition="in" filter="barn(inVertical)">
                                      <p:cBhvr>
                                        <p:cTn id="17" dur="500"/>
                                        <p:tgtEl>
                                          <p:spTgt spid="4925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92552"/>
                                        </p:tgtEl>
                                        <p:attrNameLst>
                                          <p:attrName>style.visibility</p:attrName>
                                        </p:attrNameLst>
                                      </p:cBhvr>
                                      <p:to>
                                        <p:strVal val="visible"/>
                                      </p:to>
                                    </p:set>
                                    <p:animEffect transition="in" filter="barn(inVertical)">
                                      <p:cBhvr>
                                        <p:cTn id="22" dur="500"/>
                                        <p:tgtEl>
                                          <p:spTgt spid="492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8" grpId="0"/>
      <p:bldP spid="5123" grpId="0" animBg="1"/>
      <p:bldP spid="492552" grpId="0" animBg="1"/>
      <p:bldP spid="4925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0519" y="2659559"/>
            <a:ext cx="9894055" cy="584775"/>
          </a:xfrm>
          <a:prstGeom prst="rect">
            <a:avLst/>
          </a:prstGeom>
        </p:spPr>
        <p:txBody>
          <a:bodyPr wrap="none">
            <a:spAutoFit/>
          </a:bodyPr>
          <a:lstStyle/>
          <a:p>
            <a:r>
              <a:rPr lang="en-US" sz="3200" i="1" dirty="0">
                <a:solidFill>
                  <a:srgbClr val="FF0000"/>
                </a:solidFill>
              </a:rPr>
              <a:t>1.2. </a:t>
            </a:r>
            <a:r>
              <a:rPr lang="vi-VN" sz="3200" i="1" dirty="0">
                <a:solidFill>
                  <a:srgbClr val="FF0000"/>
                </a:solidFill>
              </a:rPr>
              <a:t>Nội dung sứ mệnh lịch sử của giai cấp công nhân</a:t>
            </a:r>
            <a:endParaRPr lang="en-US" sz="3200" dirty="0">
              <a:solidFill>
                <a:srgbClr val="FF0000"/>
              </a:solidFill>
            </a:endParaRPr>
          </a:p>
        </p:txBody>
      </p:sp>
    </p:spTree>
    <p:extLst>
      <p:ext uri="{BB962C8B-B14F-4D97-AF65-F5344CB8AC3E}">
        <p14:creationId xmlns:p14="http://schemas.microsoft.com/office/powerpoint/2010/main" val="1084905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8645" y="2150680"/>
            <a:ext cx="9994710" cy="1815882"/>
          </a:xfrm>
          <a:prstGeom prst="rect">
            <a:avLst/>
          </a:prstGeom>
        </p:spPr>
        <p:txBody>
          <a:bodyPr wrap="square">
            <a:spAutoFit/>
          </a:bodyPr>
          <a:lstStyle/>
          <a:p>
            <a:r>
              <a:rPr lang="en-US" sz="2800" b="1" dirty="0">
                <a:solidFill>
                  <a:srgbClr val="FF0000"/>
                </a:solidFill>
                <a:latin typeface="Times New Roman (Headings)"/>
                <a:cs typeface="Times New Roman" panose="02020603050405020304" pitchFamily="18" charset="0"/>
              </a:rPr>
              <a:t>ND kinh tế: </a:t>
            </a:r>
            <a:r>
              <a:rPr lang="vi-VN" sz="2800" b="1" dirty="0">
                <a:solidFill>
                  <a:srgbClr val="FF0000"/>
                </a:solidFill>
                <a:latin typeface="Times New Roman (Headings)"/>
              </a:rPr>
              <a:t>GCCN sản xuất ra của cài vật chất ngày càng nhiều đáp ứng nhu cầu ngày càng tăng của con người và xã hội</a:t>
            </a:r>
            <a:r>
              <a:rPr lang="en-US" sz="2800" b="1" dirty="0">
                <a:solidFill>
                  <a:srgbClr val="FF0000"/>
                </a:solidFill>
                <a:latin typeface="Times New Roman (Headings)"/>
              </a:rPr>
              <a:t>, tạo tiền đề vật chất - kỹ thuật cho sự ra đời của xã hội mới.</a:t>
            </a:r>
            <a:endParaRPr lang="en-US" sz="2800" dirty="0">
              <a:solidFill>
                <a:srgbClr val="FF0000"/>
              </a:solidFill>
              <a:latin typeface="Times New Roman (Headings)"/>
            </a:endParaRPr>
          </a:p>
        </p:txBody>
      </p:sp>
    </p:spTree>
    <p:extLst>
      <p:ext uri="{BB962C8B-B14F-4D97-AF65-F5344CB8AC3E}">
        <p14:creationId xmlns:p14="http://schemas.microsoft.com/office/powerpoint/2010/main" val="1994236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9051" y="504967"/>
            <a:ext cx="9444250" cy="1569660"/>
          </a:xfrm>
          <a:prstGeom prst="rect">
            <a:avLst/>
          </a:prstGeom>
          <a:noFill/>
        </p:spPr>
        <p:txBody>
          <a:bodyPr wrap="square" rtlCol="0">
            <a:spAutoFit/>
          </a:bodyPr>
          <a:lstStyle/>
          <a:p>
            <a:r>
              <a:rPr lang="vi-VN" sz="3200" b="1" dirty="0">
                <a:solidFill>
                  <a:srgbClr val="FF0000"/>
                </a:solidFill>
                <a:effectLst>
                  <a:outerShdw blurRad="38100" dist="38100" dir="2700000" algn="tl">
                    <a:srgbClr val="000000">
                      <a:alpha val="43137"/>
                    </a:srgbClr>
                  </a:outerShdw>
                </a:effectLst>
                <a:latin typeface="Times New Roman" pitchFamily="18" charset="0"/>
              </a:rPr>
              <a:t>ND ch</a:t>
            </a:r>
            <a:r>
              <a:rPr lang="en-US" sz="3200" b="1" dirty="0">
                <a:solidFill>
                  <a:srgbClr val="FF0000"/>
                </a:solidFill>
                <a:effectLst>
                  <a:outerShdw blurRad="38100" dist="38100" dir="2700000" algn="tl">
                    <a:srgbClr val="000000">
                      <a:alpha val="43137"/>
                    </a:srgbClr>
                  </a:outerShdw>
                </a:effectLst>
                <a:latin typeface="Times New Roman" pitchFamily="18" charset="0"/>
              </a:rPr>
              <a:t>í</a:t>
            </a:r>
            <a:r>
              <a:rPr lang="vi-VN" sz="3200" b="1" dirty="0">
                <a:solidFill>
                  <a:srgbClr val="FF0000"/>
                </a:solidFill>
                <a:effectLst>
                  <a:outerShdw blurRad="38100" dist="38100" dir="2700000" algn="tl">
                    <a:srgbClr val="000000">
                      <a:alpha val="43137"/>
                    </a:srgbClr>
                  </a:outerShdw>
                </a:effectLst>
                <a:latin typeface="Times New Roman" pitchFamily="18" charset="0"/>
              </a:rPr>
              <a:t>nh trị</a:t>
            </a:r>
            <a:r>
              <a:rPr lang="en-US" sz="3200" b="1" dirty="0">
                <a:solidFill>
                  <a:srgbClr val="FF0000"/>
                </a:solidFill>
                <a:effectLst>
                  <a:outerShdw blurRad="38100" dist="38100" dir="2700000" algn="tl">
                    <a:srgbClr val="000000">
                      <a:alpha val="43137"/>
                    </a:srgbClr>
                  </a:outerShdw>
                </a:effectLst>
                <a:latin typeface="Times New Roman" pitchFamily="18" charset="0"/>
              </a:rPr>
              <a:t> - xã hội</a:t>
            </a:r>
            <a:r>
              <a:rPr lang="vi-VN" sz="3200" b="1" dirty="0">
                <a:solidFill>
                  <a:srgbClr val="FF0000"/>
                </a:solidFill>
                <a:effectLst>
                  <a:outerShdw blurRad="38100" dist="38100" dir="2700000" algn="tl">
                    <a:srgbClr val="000000">
                      <a:alpha val="43137"/>
                    </a:srgbClr>
                  </a:outerShdw>
                </a:effectLst>
                <a:latin typeface="Times New Roman" pitchFamily="18" charset="0"/>
              </a:rPr>
              <a:t>: Dưới sự lãnh đạo của ĐCS, GCCN tiến hành </a:t>
            </a:r>
            <a:r>
              <a:rPr lang="en-US" sz="3200" b="1" dirty="0">
                <a:solidFill>
                  <a:srgbClr val="FF0000"/>
                </a:solidFill>
                <a:effectLst>
                  <a:outerShdw blurRad="38100" dist="38100" dir="2700000" algn="tl">
                    <a:srgbClr val="000000">
                      <a:alpha val="43137"/>
                    </a:srgbClr>
                  </a:outerShdw>
                </a:effectLst>
                <a:latin typeface="Times New Roman" pitchFamily="18" charset="0"/>
              </a:rPr>
              <a:t>đấu tranh</a:t>
            </a:r>
            <a:r>
              <a:rPr lang="vi-VN" sz="3200" b="1" dirty="0">
                <a:solidFill>
                  <a:srgbClr val="FF0000"/>
                </a:solidFill>
                <a:effectLst>
                  <a:outerShdw blurRad="38100" dist="38100" dir="2700000" algn="tl">
                    <a:srgbClr val="000000">
                      <a:alpha val="43137"/>
                    </a:srgbClr>
                  </a:outerShdw>
                </a:effectLst>
                <a:latin typeface="Times New Roman" pitchFamily="18" charset="0"/>
              </a:rPr>
              <a:t> giành </a:t>
            </a:r>
            <a:r>
              <a:rPr lang="en-US" sz="3200" b="1" dirty="0">
                <a:solidFill>
                  <a:srgbClr val="FF0000"/>
                </a:solidFill>
                <a:effectLst>
                  <a:outerShdw blurRad="38100" dist="38100" dir="2700000" algn="tl">
                    <a:srgbClr val="000000">
                      <a:alpha val="43137"/>
                    </a:srgbClr>
                  </a:outerShdw>
                </a:effectLst>
                <a:latin typeface="Times New Roman" pitchFamily="18" charset="0"/>
              </a:rPr>
              <a:t>chính quyền</a:t>
            </a:r>
            <a:r>
              <a:rPr lang="vi-VN" sz="3200" b="1" dirty="0">
                <a:solidFill>
                  <a:srgbClr val="FF0000"/>
                </a:solidFill>
                <a:effectLst>
                  <a:outerShdw blurRad="38100" dist="38100" dir="2700000" algn="tl">
                    <a:srgbClr val="000000">
                      <a:alpha val="43137"/>
                    </a:srgbClr>
                  </a:outerShdw>
                </a:effectLst>
                <a:latin typeface="Times New Roman" pitchFamily="18" charset="0"/>
              </a:rPr>
              <a:t>, </a:t>
            </a:r>
            <a:r>
              <a:rPr lang="en-US" sz="3200" b="1" dirty="0">
                <a:solidFill>
                  <a:srgbClr val="FF0000"/>
                </a:solidFill>
                <a:effectLst>
                  <a:outerShdw blurRad="38100" dist="38100" dir="2700000" algn="tl">
                    <a:srgbClr val="000000">
                      <a:alpha val="43137"/>
                    </a:srgbClr>
                  </a:outerShdw>
                </a:effectLst>
                <a:latin typeface="Times New Roman" pitchFamily="18" charset="0"/>
              </a:rPr>
              <a:t>xây dựng nhà nước mới của nhân dân.</a:t>
            </a:r>
            <a:endParaRPr lang="en-US" sz="3200" dirty="0">
              <a:solidFill>
                <a:srgbClr val="FF00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764" y="2562225"/>
            <a:ext cx="10249469" cy="3674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3537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93509" y="1787151"/>
            <a:ext cx="9389660" cy="2123658"/>
          </a:xfrm>
          <a:prstGeom prst="rect">
            <a:avLst/>
          </a:prstGeom>
          <a:noFill/>
        </p:spPr>
        <p:txBody>
          <a:bodyPr wrap="square" rtlCol="0">
            <a:spAutoFit/>
          </a:bodyPr>
          <a:lstStyle/>
          <a:p>
            <a:r>
              <a:rPr lang="vi-VN" sz="2400" b="1" dirty="0">
                <a:solidFill>
                  <a:srgbClr val="FF0000"/>
                </a:solidFill>
                <a:effectLst>
                  <a:outerShdw blurRad="38100" dist="38100" dir="2700000" algn="tl">
                    <a:srgbClr val="000000">
                      <a:alpha val="43137"/>
                    </a:srgbClr>
                  </a:outerShdw>
                </a:effectLst>
                <a:latin typeface="Times New Roman (Headings)"/>
              </a:rPr>
              <a:t>ND </a:t>
            </a:r>
            <a:r>
              <a:rPr lang="en-US" sz="2400" b="1" dirty="0">
                <a:solidFill>
                  <a:srgbClr val="FF0000"/>
                </a:solidFill>
                <a:effectLst>
                  <a:outerShdw blurRad="38100" dist="38100" dir="2700000" algn="tl">
                    <a:srgbClr val="000000">
                      <a:alpha val="43137"/>
                    </a:srgbClr>
                  </a:outerShdw>
                </a:effectLst>
                <a:latin typeface="Times New Roman (Headings)"/>
              </a:rPr>
              <a:t>văn hóa, tư tưởng</a:t>
            </a:r>
            <a:r>
              <a:rPr lang="vi-VN" sz="2400" b="1" dirty="0">
                <a:solidFill>
                  <a:srgbClr val="FF0000"/>
                </a:solidFill>
                <a:effectLst>
                  <a:outerShdw blurRad="38100" dist="38100" dir="2700000" algn="tl">
                    <a:srgbClr val="000000">
                      <a:alpha val="43137"/>
                    </a:srgbClr>
                  </a:outerShdw>
                </a:effectLst>
                <a:latin typeface="Times New Roman (Headings)"/>
              </a:rPr>
              <a:t>: </a:t>
            </a:r>
            <a:r>
              <a:rPr lang="vi-VN" sz="2600" dirty="0">
                <a:solidFill>
                  <a:srgbClr val="FF0000"/>
                </a:solidFill>
                <a:latin typeface="Times New Roman (Headings)"/>
              </a:rPr>
              <a:t>Giai cấp công nhân trong tiến trình cách mạng cải tạo xã hội cũ và xây dựng xã hội mới trên lĩnh vực văn hóa, tư tưởng cần ph</a:t>
            </a:r>
            <a:r>
              <a:rPr lang="en-US" sz="2600" dirty="0">
                <a:solidFill>
                  <a:srgbClr val="FF0000"/>
                </a:solidFill>
                <a:latin typeface="Times New Roman (Headings)"/>
              </a:rPr>
              <a:t>ả</a:t>
            </a:r>
            <a:r>
              <a:rPr lang="vi-VN" sz="2600" dirty="0">
                <a:solidFill>
                  <a:srgbClr val="FF0000"/>
                </a:solidFill>
                <a:latin typeface="Times New Roman (Headings)"/>
              </a:rPr>
              <a:t>i tập trung </a:t>
            </a:r>
            <a:r>
              <a:rPr lang="vi-VN" sz="2600" dirty="0">
                <a:solidFill>
                  <a:schemeClr val="accent6">
                    <a:lumMod val="50000"/>
                  </a:schemeClr>
                </a:solidFill>
                <a:latin typeface="Times New Roman (Headings)"/>
              </a:rPr>
              <a:t>xây dựng hệ giá trị mới: lao động; công b</a:t>
            </a:r>
            <a:r>
              <a:rPr lang="en-US" sz="2600" dirty="0">
                <a:solidFill>
                  <a:schemeClr val="accent6">
                    <a:lumMod val="50000"/>
                  </a:schemeClr>
                </a:solidFill>
                <a:latin typeface="Times New Roman (Headings)"/>
              </a:rPr>
              <a:t>ằ</a:t>
            </a:r>
            <a:r>
              <a:rPr lang="vi-VN" sz="2600" dirty="0">
                <a:solidFill>
                  <a:schemeClr val="accent6">
                    <a:lumMod val="50000"/>
                  </a:schemeClr>
                </a:solidFill>
                <a:latin typeface="Times New Roman (Headings)"/>
              </a:rPr>
              <a:t>ng; dân ch</a:t>
            </a:r>
            <a:r>
              <a:rPr lang="en-US" sz="2600" dirty="0">
                <a:solidFill>
                  <a:schemeClr val="accent6">
                    <a:lumMod val="50000"/>
                  </a:schemeClr>
                </a:solidFill>
                <a:latin typeface="Times New Roman (Headings)"/>
              </a:rPr>
              <a:t>ủ</a:t>
            </a:r>
            <a:r>
              <a:rPr lang="vi-VN" sz="2600" dirty="0">
                <a:solidFill>
                  <a:schemeClr val="accent6">
                    <a:lumMod val="50000"/>
                  </a:schemeClr>
                </a:solidFill>
                <a:latin typeface="Times New Roman (Headings)"/>
              </a:rPr>
              <a:t>; bình đẳng và tự do.</a:t>
            </a:r>
            <a:endParaRPr lang="en-US" sz="2600" dirty="0">
              <a:solidFill>
                <a:schemeClr val="accent6">
                  <a:lumMod val="50000"/>
                </a:schemeClr>
              </a:solidFill>
              <a:latin typeface="Times New Roman (Headings)"/>
            </a:endParaRPr>
          </a:p>
          <a:p>
            <a:endParaRPr lang="en-US" sz="2600" dirty="0">
              <a:solidFill>
                <a:srgbClr val="FF0000"/>
              </a:solidFill>
              <a:latin typeface="Times New Roman (Headings)"/>
            </a:endParaRPr>
          </a:p>
        </p:txBody>
      </p:sp>
    </p:spTree>
    <p:extLst>
      <p:ext uri="{BB962C8B-B14F-4D97-AF65-F5344CB8AC3E}">
        <p14:creationId xmlns:p14="http://schemas.microsoft.com/office/powerpoint/2010/main" val="171833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normAutofit/>
          </a:bodyPr>
          <a:lstStyle/>
          <a:p>
            <a:pPr algn="ctr" eaLnBrk="1" hangingPunct="1"/>
            <a:r>
              <a:rPr lang="en-US" sz="3200" b="1" dirty="0">
                <a:solidFill>
                  <a:srgbClr val="FF0000"/>
                </a:solidFill>
                <a:latin typeface="Times New Roman (Headings)"/>
                <a:cs typeface="Arial" panose="020B0604020202020204" pitchFamily="34" charset="0"/>
              </a:rPr>
              <a:t>2.1.3. </a:t>
            </a:r>
            <a:r>
              <a:rPr lang="en-US" sz="3200" b="1" dirty="0" err="1">
                <a:solidFill>
                  <a:srgbClr val="FF0000"/>
                </a:solidFill>
                <a:latin typeface="Times New Roman (Headings)"/>
                <a:cs typeface="Arial" panose="020B0604020202020204" pitchFamily="34" charset="0"/>
              </a:rPr>
              <a:t>Những</a:t>
            </a:r>
            <a:r>
              <a:rPr lang="en-US" sz="3200" b="1" dirty="0">
                <a:solidFill>
                  <a:srgbClr val="FF0000"/>
                </a:solidFill>
                <a:latin typeface="Times New Roman (Headings)"/>
                <a:cs typeface="Arial" panose="020B0604020202020204" pitchFamily="34" charset="0"/>
              </a:rPr>
              <a:t> </a:t>
            </a:r>
            <a:r>
              <a:rPr lang="en-US" sz="3200" b="1" dirty="0" err="1">
                <a:solidFill>
                  <a:srgbClr val="FF0000"/>
                </a:solidFill>
                <a:latin typeface="Times New Roman (Headings)"/>
                <a:cs typeface="Arial" panose="020B0604020202020204" pitchFamily="34" charset="0"/>
              </a:rPr>
              <a:t>điều</a:t>
            </a:r>
            <a:r>
              <a:rPr lang="en-US" sz="3200" b="1" dirty="0">
                <a:solidFill>
                  <a:srgbClr val="FF0000"/>
                </a:solidFill>
                <a:latin typeface="Times New Roman (Headings)"/>
                <a:cs typeface="Arial" panose="020B0604020202020204" pitchFamily="34" charset="0"/>
              </a:rPr>
              <a:t> </a:t>
            </a:r>
            <a:r>
              <a:rPr lang="en-US" sz="3200" b="1" dirty="0" err="1">
                <a:solidFill>
                  <a:srgbClr val="FF0000"/>
                </a:solidFill>
                <a:latin typeface="Times New Roman (Headings)"/>
                <a:cs typeface="Arial" panose="020B0604020202020204" pitchFamily="34" charset="0"/>
              </a:rPr>
              <a:t>kiện</a:t>
            </a:r>
            <a:r>
              <a:rPr lang="en-US" sz="3200" b="1" dirty="0">
                <a:solidFill>
                  <a:srgbClr val="FF0000"/>
                </a:solidFill>
                <a:latin typeface="Times New Roman (Headings)"/>
                <a:cs typeface="Arial" panose="020B0604020202020204" pitchFamily="34" charset="0"/>
              </a:rPr>
              <a:t> </a:t>
            </a:r>
            <a:r>
              <a:rPr lang="en-US" sz="3200" b="1" dirty="0" err="1">
                <a:solidFill>
                  <a:srgbClr val="FF0000"/>
                </a:solidFill>
                <a:latin typeface="Times New Roman (Headings)"/>
                <a:cs typeface="Arial" panose="020B0604020202020204" pitchFamily="34" charset="0"/>
              </a:rPr>
              <a:t>quy</a:t>
            </a:r>
            <a:r>
              <a:rPr lang="en-US" sz="3200" b="1" dirty="0">
                <a:solidFill>
                  <a:srgbClr val="FF0000"/>
                </a:solidFill>
                <a:latin typeface="Times New Roman (Headings)"/>
                <a:cs typeface="Arial" panose="020B0604020202020204" pitchFamily="34" charset="0"/>
              </a:rPr>
              <a:t> </a:t>
            </a:r>
            <a:r>
              <a:rPr lang="en-US" sz="3200" b="1" dirty="0" err="1">
                <a:solidFill>
                  <a:srgbClr val="FF0000"/>
                </a:solidFill>
                <a:latin typeface="Times New Roman (Headings)"/>
                <a:cs typeface="Arial" panose="020B0604020202020204" pitchFamily="34" charset="0"/>
              </a:rPr>
              <a:t>định</a:t>
            </a:r>
            <a:r>
              <a:rPr lang="en-US" sz="3200" b="1" dirty="0">
                <a:solidFill>
                  <a:srgbClr val="FF0000"/>
                </a:solidFill>
                <a:latin typeface="Times New Roman (Headings)"/>
                <a:cs typeface="Arial" panose="020B0604020202020204" pitchFamily="34" charset="0"/>
              </a:rPr>
              <a:t> </a:t>
            </a:r>
            <a:r>
              <a:rPr lang="en-US" sz="3200" b="1" dirty="0" err="1">
                <a:solidFill>
                  <a:srgbClr val="FF0000"/>
                </a:solidFill>
                <a:latin typeface="Times New Roman (Headings)"/>
                <a:cs typeface="Arial" panose="020B0604020202020204" pitchFamily="34" charset="0"/>
              </a:rPr>
              <a:t>và</a:t>
            </a:r>
            <a:r>
              <a:rPr lang="en-US" sz="3200" b="1" dirty="0">
                <a:solidFill>
                  <a:srgbClr val="FF0000"/>
                </a:solidFill>
                <a:latin typeface="Times New Roman (Headings)"/>
                <a:cs typeface="Arial" panose="020B0604020202020204" pitchFamily="34" charset="0"/>
              </a:rPr>
              <a:t> </a:t>
            </a:r>
            <a:r>
              <a:rPr lang="en-US" sz="3200" b="1" dirty="0" err="1">
                <a:solidFill>
                  <a:srgbClr val="FF0000"/>
                </a:solidFill>
                <a:latin typeface="Times New Roman (Headings)"/>
                <a:cs typeface="Arial" panose="020B0604020202020204" pitchFamily="34" charset="0"/>
              </a:rPr>
              <a:t>thực</a:t>
            </a:r>
            <a:r>
              <a:rPr lang="en-US" sz="3200" b="1" dirty="0">
                <a:solidFill>
                  <a:srgbClr val="FF0000"/>
                </a:solidFill>
                <a:latin typeface="Times New Roman (Headings)"/>
                <a:cs typeface="Arial" panose="020B0604020202020204" pitchFamily="34" charset="0"/>
              </a:rPr>
              <a:t> </a:t>
            </a:r>
            <a:r>
              <a:rPr lang="en-US" sz="3200" b="1" dirty="0" err="1">
                <a:solidFill>
                  <a:srgbClr val="FF0000"/>
                </a:solidFill>
                <a:latin typeface="Times New Roman (Headings)"/>
                <a:cs typeface="Arial" panose="020B0604020202020204" pitchFamily="34" charset="0"/>
              </a:rPr>
              <a:t>hiện</a:t>
            </a:r>
            <a:r>
              <a:rPr lang="en-US" sz="3200" b="1" dirty="0">
                <a:solidFill>
                  <a:srgbClr val="FF0000"/>
                </a:solidFill>
                <a:latin typeface="Times New Roman (Headings)"/>
                <a:cs typeface="Arial" panose="020B0604020202020204" pitchFamily="34" charset="0"/>
              </a:rPr>
              <a:t> </a:t>
            </a:r>
            <a:r>
              <a:rPr lang="en-US" sz="3200" b="1" dirty="0" err="1">
                <a:solidFill>
                  <a:srgbClr val="FF0000"/>
                </a:solidFill>
                <a:latin typeface="Times New Roman (Headings)"/>
                <a:cs typeface="Arial" panose="020B0604020202020204" pitchFamily="34" charset="0"/>
              </a:rPr>
              <a:t>sứ</a:t>
            </a:r>
            <a:r>
              <a:rPr lang="en-US" sz="3200" b="1" dirty="0">
                <a:solidFill>
                  <a:srgbClr val="FF0000"/>
                </a:solidFill>
                <a:latin typeface="Times New Roman (Headings)"/>
                <a:cs typeface="Arial" panose="020B0604020202020204" pitchFamily="34" charset="0"/>
              </a:rPr>
              <a:t> </a:t>
            </a:r>
            <a:r>
              <a:rPr lang="en-US" sz="3200" b="1" dirty="0" err="1">
                <a:solidFill>
                  <a:srgbClr val="FF0000"/>
                </a:solidFill>
                <a:latin typeface="Times New Roman (Headings)"/>
                <a:cs typeface="Arial" panose="020B0604020202020204" pitchFamily="34" charset="0"/>
              </a:rPr>
              <a:t>mệnh</a:t>
            </a:r>
            <a:r>
              <a:rPr lang="en-US" sz="3200" b="1" dirty="0">
                <a:solidFill>
                  <a:srgbClr val="FF0000"/>
                </a:solidFill>
                <a:latin typeface="Times New Roman (Headings)"/>
                <a:cs typeface="Arial" panose="020B0604020202020204" pitchFamily="34" charset="0"/>
              </a:rPr>
              <a:t> </a:t>
            </a:r>
            <a:r>
              <a:rPr lang="en-US" sz="3200" b="1" dirty="0" err="1">
                <a:solidFill>
                  <a:srgbClr val="FF0000"/>
                </a:solidFill>
                <a:latin typeface="Times New Roman (Headings)"/>
                <a:cs typeface="Arial" panose="020B0604020202020204" pitchFamily="34" charset="0"/>
              </a:rPr>
              <a:t>lịch</a:t>
            </a:r>
            <a:r>
              <a:rPr lang="en-US" sz="3200" b="1" dirty="0">
                <a:solidFill>
                  <a:srgbClr val="FF0000"/>
                </a:solidFill>
                <a:latin typeface="Times New Roman (Headings)"/>
                <a:cs typeface="Arial" panose="020B0604020202020204" pitchFamily="34" charset="0"/>
              </a:rPr>
              <a:t> </a:t>
            </a:r>
            <a:r>
              <a:rPr lang="en-US" sz="3200" b="1" dirty="0" err="1">
                <a:solidFill>
                  <a:srgbClr val="FF0000"/>
                </a:solidFill>
                <a:latin typeface="Times New Roman (Headings)"/>
                <a:cs typeface="Arial" panose="020B0604020202020204" pitchFamily="34" charset="0"/>
              </a:rPr>
              <a:t>sử</a:t>
            </a:r>
            <a:r>
              <a:rPr lang="en-US" sz="3200" b="1" dirty="0">
                <a:solidFill>
                  <a:srgbClr val="FF0000"/>
                </a:solidFill>
                <a:latin typeface="Times New Roman (Headings)"/>
                <a:cs typeface="Arial" panose="020B0604020202020204" pitchFamily="34" charset="0"/>
              </a:rPr>
              <a:t> </a:t>
            </a:r>
            <a:r>
              <a:rPr lang="en-US" sz="3200" b="1" dirty="0" err="1">
                <a:solidFill>
                  <a:srgbClr val="FF0000"/>
                </a:solidFill>
                <a:latin typeface="Times New Roman (Headings)"/>
                <a:cs typeface="Arial" panose="020B0604020202020204" pitchFamily="34" charset="0"/>
              </a:rPr>
              <a:t>của</a:t>
            </a:r>
            <a:r>
              <a:rPr lang="en-US" sz="3200" b="1" dirty="0">
                <a:solidFill>
                  <a:srgbClr val="FF0000"/>
                </a:solidFill>
                <a:latin typeface="Times New Roman (Headings)"/>
                <a:cs typeface="Arial" panose="020B0604020202020204" pitchFamily="34" charset="0"/>
              </a:rPr>
              <a:t> </a:t>
            </a:r>
            <a:r>
              <a:rPr lang="en-US" sz="3200" b="1" dirty="0" err="1">
                <a:solidFill>
                  <a:srgbClr val="FF0000"/>
                </a:solidFill>
                <a:latin typeface="Times New Roman (Headings)"/>
                <a:cs typeface="Arial" panose="020B0604020202020204" pitchFamily="34" charset="0"/>
              </a:rPr>
              <a:t>giai</a:t>
            </a:r>
            <a:r>
              <a:rPr lang="en-US" sz="3200" b="1" dirty="0">
                <a:solidFill>
                  <a:srgbClr val="FF0000"/>
                </a:solidFill>
                <a:latin typeface="Times New Roman (Headings)"/>
                <a:cs typeface="Arial" panose="020B0604020202020204" pitchFamily="34" charset="0"/>
              </a:rPr>
              <a:t> </a:t>
            </a:r>
            <a:r>
              <a:rPr lang="en-US" sz="3200" b="1" dirty="0" err="1">
                <a:solidFill>
                  <a:srgbClr val="FF0000"/>
                </a:solidFill>
                <a:latin typeface="Times New Roman (Headings)"/>
                <a:cs typeface="Arial" panose="020B0604020202020204" pitchFamily="34" charset="0"/>
              </a:rPr>
              <a:t>cấp</a:t>
            </a:r>
            <a:r>
              <a:rPr lang="en-US" sz="3200" b="1" dirty="0">
                <a:solidFill>
                  <a:srgbClr val="FF0000"/>
                </a:solidFill>
                <a:latin typeface="Times New Roman (Headings)"/>
                <a:cs typeface="Arial" panose="020B0604020202020204" pitchFamily="34" charset="0"/>
              </a:rPr>
              <a:t> </a:t>
            </a:r>
            <a:r>
              <a:rPr lang="en-US" sz="3200" b="1" dirty="0" err="1">
                <a:solidFill>
                  <a:srgbClr val="FF0000"/>
                </a:solidFill>
                <a:latin typeface="Times New Roman (Headings)"/>
                <a:cs typeface="Arial" panose="020B0604020202020204" pitchFamily="34" charset="0"/>
              </a:rPr>
              <a:t>công</a:t>
            </a:r>
            <a:r>
              <a:rPr lang="en-US" sz="3200" b="1" dirty="0">
                <a:solidFill>
                  <a:srgbClr val="FF0000"/>
                </a:solidFill>
                <a:latin typeface="Times New Roman (Headings)"/>
                <a:cs typeface="Arial" panose="020B0604020202020204" pitchFamily="34" charset="0"/>
              </a:rPr>
              <a:t> </a:t>
            </a:r>
            <a:r>
              <a:rPr lang="en-US" sz="3200" b="1" dirty="0" err="1">
                <a:solidFill>
                  <a:srgbClr val="FF0000"/>
                </a:solidFill>
                <a:latin typeface="Times New Roman (Headings)"/>
                <a:cs typeface="Arial" panose="020B0604020202020204" pitchFamily="34" charset="0"/>
              </a:rPr>
              <a:t>nhân</a:t>
            </a:r>
            <a:endParaRPr lang="en-US" sz="3200" b="1" dirty="0">
              <a:solidFill>
                <a:srgbClr val="FF0000"/>
              </a:solidFill>
              <a:latin typeface="Times New Roman (Headings)"/>
              <a:cs typeface="Arial" panose="020B0604020202020204" pitchFamily="34" charset="0"/>
            </a:endParaRPr>
          </a:p>
        </p:txBody>
      </p:sp>
      <p:sp>
        <p:nvSpPr>
          <p:cNvPr id="5" name="Rectangle 4"/>
          <p:cNvSpPr/>
          <p:nvPr/>
        </p:nvSpPr>
        <p:spPr>
          <a:xfrm>
            <a:off x="464024" y="1563638"/>
            <a:ext cx="11013743" cy="1077218"/>
          </a:xfrm>
          <a:prstGeom prst="rect">
            <a:avLst/>
          </a:prstGeom>
        </p:spPr>
        <p:txBody>
          <a:bodyPr wrap="square">
            <a:spAutoFit/>
          </a:bodyPr>
          <a:lstStyle/>
          <a:p>
            <a:pPr lvl="0"/>
            <a:r>
              <a:rPr lang="en-US" sz="3200" dirty="0">
                <a:solidFill>
                  <a:schemeClr val="accent6">
                    <a:lumMod val="50000"/>
                  </a:schemeClr>
                </a:solidFill>
              </a:rPr>
              <a:t>2.1.3.1. </a:t>
            </a:r>
            <a:r>
              <a:rPr lang="vi-VN" sz="3200" dirty="0">
                <a:solidFill>
                  <a:schemeClr val="accent6">
                    <a:lumMod val="50000"/>
                  </a:schemeClr>
                </a:solidFill>
              </a:rPr>
              <a:t>Điều kiện khách quan quy định sứ mệnh lịch sử của giai cấp công nhân</a:t>
            </a:r>
            <a:endParaRPr lang="en-US" sz="3200" dirty="0">
              <a:solidFill>
                <a:schemeClr val="accent6">
                  <a:lumMod val="50000"/>
                </a:schemeClr>
              </a:solidFill>
            </a:endParaRPr>
          </a:p>
        </p:txBody>
      </p:sp>
      <p:sp>
        <p:nvSpPr>
          <p:cNvPr id="6" name="Rectangle 5"/>
          <p:cNvSpPr/>
          <p:nvPr/>
        </p:nvSpPr>
        <p:spPr>
          <a:xfrm>
            <a:off x="978259" y="2640856"/>
            <a:ext cx="8820834" cy="523220"/>
          </a:xfrm>
          <a:prstGeom prst="rect">
            <a:avLst/>
          </a:prstGeom>
        </p:spPr>
        <p:txBody>
          <a:bodyPr wrap="square">
            <a:spAutoFit/>
          </a:bodyPr>
          <a:lstStyle/>
          <a:p>
            <a:r>
              <a:rPr lang="vi-VN" sz="2800" b="1" i="1" dirty="0">
                <a:solidFill>
                  <a:schemeClr val="accent6">
                    <a:lumMod val="50000"/>
                  </a:schemeClr>
                </a:solidFill>
              </a:rPr>
              <a:t>Thứ nhất, do địa vị kinh tế cùa giai cấp công nhân</a:t>
            </a:r>
            <a:endParaRPr lang="en-US" sz="2800" b="1" dirty="0">
              <a:solidFill>
                <a:schemeClr val="accent6">
                  <a:lumMod val="50000"/>
                </a:schemeClr>
              </a:solidFill>
            </a:endParaRPr>
          </a:p>
        </p:txBody>
      </p:sp>
      <p:sp>
        <p:nvSpPr>
          <p:cNvPr id="7" name="Rectangle 6"/>
          <p:cNvSpPr/>
          <p:nvPr/>
        </p:nvSpPr>
        <p:spPr>
          <a:xfrm>
            <a:off x="864357" y="3429000"/>
            <a:ext cx="10517875" cy="1569660"/>
          </a:xfrm>
          <a:prstGeom prst="rect">
            <a:avLst/>
          </a:prstGeom>
        </p:spPr>
        <p:txBody>
          <a:bodyPr wrap="square">
            <a:spAutoFit/>
          </a:bodyPr>
          <a:lstStyle/>
          <a:p>
            <a:pPr indent="395288"/>
            <a:r>
              <a:rPr lang="vi-VN" sz="3200" dirty="0">
                <a:latin typeface="Times New Roman (Headings)"/>
              </a:rPr>
              <a:t>Giai cấp công nhân là người s</a:t>
            </a:r>
            <a:r>
              <a:rPr lang="en-US" sz="3200" dirty="0">
                <a:latin typeface="Times New Roman (Headings)"/>
              </a:rPr>
              <a:t>ả</a:t>
            </a:r>
            <a:r>
              <a:rPr lang="vi-VN" sz="3200" dirty="0">
                <a:latin typeface="Times New Roman (Headings)"/>
              </a:rPr>
              <a:t>n xuất ra của cải vật chất chủ yếu cho xã hội, làm giàu cho xã hội, có vai trò qu</a:t>
            </a:r>
            <a:r>
              <a:rPr lang="en-US" sz="3200" dirty="0">
                <a:latin typeface="Times New Roman (Headings)"/>
              </a:rPr>
              <a:t>yết</a:t>
            </a:r>
            <a:r>
              <a:rPr lang="vi-VN" sz="3200" dirty="0">
                <a:latin typeface="Times New Roman (Headings)"/>
              </a:rPr>
              <a:t> định sự phát triển của xã hội hiện đại.</a:t>
            </a:r>
            <a:endParaRPr lang="en-US" sz="3200" dirty="0">
              <a:latin typeface="Times New Roman (Headings)"/>
            </a:endParaRPr>
          </a:p>
        </p:txBody>
      </p:sp>
    </p:spTree>
    <p:extLst>
      <p:ext uri="{BB962C8B-B14F-4D97-AF65-F5344CB8AC3E}">
        <p14:creationId xmlns:p14="http://schemas.microsoft.com/office/powerpoint/2010/main" val="57782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4127"/>
            <a:ext cx="10515600" cy="1325563"/>
          </a:xfrm>
        </p:spPr>
        <p:txBody>
          <a:bodyPr>
            <a:noAutofit/>
          </a:bodyPr>
          <a:lstStyle/>
          <a:p>
            <a:r>
              <a:rPr lang="vi-VN" sz="3200" b="1" i="1" dirty="0">
                <a:solidFill>
                  <a:schemeClr val="accent6">
                    <a:lumMod val="50000"/>
                  </a:schemeClr>
                </a:solidFill>
              </a:rPr>
              <a:t>Thứ hai, do địa vị chính trị - xã hội của giai cấp công nhân quy định</a:t>
            </a:r>
            <a:endParaRPr lang="en-US" sz="3200" b="1" dirty="0">
              <a:solidFill>
                <a:schemeClr val="accent6">
                  <a:lumMod val="50000"/>
                </a:schemeClr>
              </a:solidFill>
            </a:endParaRPr>
          </a:p>
        </p:txBody>
      </p:sp>
      <p:sp>
        <p:nvSpPr>
          <p:cNvPr id="4" name="TextBox 3"/>
          <p:cNvSpPr txBox="1"/>
          <p:nvPr/>
        </p:nvSpPr>
        <p:spPr>
          <a:xfrm>
            <a:off x="677839" y="3429000"/>
            <a:ext cx="10836322" cy="523220"/>
          </a:xfrm>
          <a:prstGeom prst="rect">
            <a:avLst/>
          </a:prstGeom>
          <a:noFill/>
        </p:spPr>
        <p:txBody>
          <a:bodyPr wrap="square" rtlCol="0">
            <a:spAutoFit/>
          </a:bodyPr>
          <a:lstStyle/>
          <a:p>
            <a:r>
              <a:rPr lang="en-US" sz="2800" dirty="0"/>
              <a:t>- GCCN có lợi ích đối lập trực tiếp với lợi ích của GCTS.</a:t>
            </a:r>
          </a:p>
        </p:txBody>
      </p:sp>
    </p:spTree>
    <p:extLst>
      <p:ext uri="{BB962C8B-B14F-4D97-AF65-F5344CB8AC3E}">
        <p14:creationId xmlns:p14="http://schemas.microsoft.com/office/powerpoint/2010/main" val="1829646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3437"/>
            <a:ext cx="10515600" cy="1325563"/>
          </a:xfrm>
        </p:spPr>
        <p:txBody>
          <a:bodyPr>
            <a:noAutofit/>
          </a:bodyPr>
          <a:lstStyle/>
          <a:p>
            <a:r>
              <a:rPr lang="en-US" altLang="en-US" sz="3200" b="1" dirty="0">
                <a:solidFill>
                  <a:srgbClr val="002060"/>
                </a:solidFill>
                <a:latin typeface="Times New Roman" pitchFamily="18" charset="0"/>
                <a:cs typeface="Times New Roman" pitchFamily="18" charset="0"/>
              </a:rPr>
              <a:t>- GCCN có lợi ích cơ bản thống nhất với lợi ích của đại đa số quần chúng nhân dân lao động.</a:t>
            </a:r>
            <a:endParaRPr lang="en-US" sz="3200" b="1" dirty="0">
              <a:solidFill>
                <a:srgbClr val="002060"/>
              </a:solidFill>
            </a:endParaRPr>
          </a:p>
        </p:txBody>
      </p:sp>
    </p:spTree>
    <p:extLst>
      <p:ext uri="{BB962C8B-B14F-4D97-AF65-F5344CB8AC3E}">
        <p14:creationId xmlns:p14="http://schemas.microsoft.com/office/powerpoint/2010/main" val="576637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8" name="Rectangle 9"/>
          <p:cNvSpPr>
            <a:spLocks noGrp="1" noChangeArrowheads="1"/>
          </p:cNvSpPr>
          <p:nvPr>
            <p:ph idx="1"/>
          </p:nvPr>
        </p:nvSpPr>
        <p:spPr>
          <a:xfrm>
            <a:off x="157655" y="953530"/>
            <a:ext cx="11650717" cy="4267200"/>
          </a:xfrm>
        </p:spPr>
        <p:txBody>
          <a:bodyPr rtlCol="0">
            <a:normAutofit/>
          </a:bodyPr>
          <a:lstStyle/>
          <a:p>
            <a:pPr algn="ctr">
              <a:buNone/>
              <a:defRPr/>
            </a:pPr>
            <a:endParaRPr lang="en-US" altLang="en-US" sz="4000" dirty="0">
              <a:solidFill>
                <a:srgbClr val="0000CC"/>
              </a:solidFill>
              <a:latin typeface="Times New Roman (Headings)"/>
            </a:endParaRPr>
          </a:p>
          <a:p>
            <a:pPr algn="ctr">
              <a:buNone/>
              <a:defRPr/>
            </a:pPr>
            <a:r>
              <a:rPr lang="en-US" altLang="en-US" sz="4000" b="1" i="1" dirty="0" err="1">
                <a:solidFill>
                  <a:srgbClr val="0000CC"/>
                </a:solidFill>
                <a:latin typeface="Times New Roman (Headings)"/>
                <a:cs typeface="Times New Roman" pitchFamily="18" charset="0"/>
              </a:rPr>
              <a:t>Chương</a:t>
            </a:r>
            <a:r>
              <a:rPr lang="en-US" altLang="en-US" sz="4000" b="1" i="1" dirty="0">
                <a:solidFill>
                  <a:srgbClr val="0000CC"/>
                </a:solidFill>
                <a:latin typeface="Times New Roman (Headings)"/>
                <a:cs typeface="Times New Roman" pitchFamily="18" charset="0"/>
              </a:rPr>
              <a:t> 2 </a:t>
            </a:r>
          </a:p>
          <a:p>
            <a:pPr marL="0" indent="0" algn="ctr">
              <a:lnSpc>
                <a:spcPts val="3600"/>
              </a:lnSpc>
              <a:spcBef>
                <a:spcPts val="600"/>
              </a:spcBef>
              <a:buNone/>
              <a:defRPr/>
            </a:pPr>
            <a:endParaRPr lang="en-US" sz="4000" b="1" dirty="0">
              <a:solidFill>
                <a:srgbClr val="FF0000"/>
              </a:solidFill>
              <a:latin typeface="Times New Roman (Headings)"/>
              <a:cs typeface="Times New Roman" panose="02020603050405020304" pitchFamily="18" charset="0"/>
            </a:endParaRPr>
          </a:p>
          <a:p>
            <a:pPr marL="0" indent="0" algn="ctr">
              <a:lnSpc>
                <a:spcPts val="3600"/>
              </a:lnSpc>
              <a:spcBef>
                <a:spcPts val="600"/>
              </a:spcBef>
              <a:buNone/>
              <a:defRPr/>
            </a:pPr>
            <a:r>
              <a:rPr lang="en-US" sz="4000" b="1" dirty="0">
                <a:solidFill>
                  <a:srgbClr val="FF0000"/>
                </a:solidFill>
                <a:latin typeface="Times New Roman (Headings)"/>
                <a:cs typeface="Times New Roman" panose="02020603050405020304" pitchFamily="18" charset="0"/>
              </a:rPr>
              <a:t>SỨ MỆNH LỊCH SỬ </a:t>
            </a:r>
          </a:p>
          <a:p>
            <a:pPr marL="0" indent="0" algn="ctr">
              <a:lnSpc>
                <a:spcPts val="3600"/>
              </a:lnSpc>
              <a:spcBef>
                <a:spcPts val="600"/>
              </a:spcBef>
              <a:buNone/>
              <a:defRPr/>
            </a:pPr>
            <a:r>
              <a:rPr lang="en-US" sz="4000" b="1" dirty="0">
                <a:solidFill>
                  <a:srgbClr val="FF0000"/>
                </a:solidFill>
                <a:latin typeface="Times New Roman (Headings)"/>
                <a:cs typeface="Times New Roman" panose="02020603050405020304" pitchFamily="18" charset="0"/>
              </a:rPr>
              <a:t>CỦA GIAI CẤP CÔNG NHÂN </a:t>
            </a:r>
          </a:p>
          <a:p>
            <a:pPr marL="0" indent="0" algn="ctr">
              <a:lnSpc>
                <a:spcPts val="4200"/>
              </a:lnSpc>
              <a:spcBef>
                <a:spcPts val="1200"/>
              </a:spcBef>
              <a:buNone/>
              <a:defRPr/>
            </a:pPr>
            <a:endParaRPr lang="en-US" altLang="en-US" sz="4000" b="1" i="1" dirty="0">
              <a:solidFill>
                <a:srgbClr val="0000CC"/>
              </a:solidFill>
              <a:latin typeface="Times New Roman (Headings)"/>
            </a:endParaRPr>
          </a:p>
        </p:txBody>
      </p:sp>
      <p:sp>
        <p:nvSpPr>
          <p:cNvPr id="1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B50571B-B68E-422E-AD40-66922E7AE7D5}" type="slidenum">
              <a:rPr lang="en-US">
                <a:latin typeface=".VnTime" panose="020B7200000000000000" pitchFamily="34" charset="0"/>
              </a:rPr>
              <a:pPr eaLnBrk="1" hangingPunct="1"/>
              <a:t>2</a:t>
            </a:fld>
            <a:endParaRPr lang="en-US">
              <a:latin typeface=".VnTime" panose="020B7200000000000000" pitchFamily="34" charset="0"/>
            </a:endParaRPr>
          </a:p>
        </p:txBody>
      </p:sp>
      <p:sp>
        <p:nvSpPr>
          <p:cNvPr id="26629" name="Text Box 6"/>
          <p:cNvSpPr txBox="1">
            <a:spLocks noChangeArrowheads="1"/>
          </p:cNvSpPr>
          <p:nvPr/>
        </p:nvSpPr>
        <p:spPr bwMode="auto">
          <a:xfrm>
            <a:off x="3505200" y="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sz="2400">
              <a:solidFill>
                <a:srgbClr val="00FF00"/>
              </a:solidFill>
              <a:latin typeface=".VnArial" panose="020B7200000000000000" pitchFamily="34" charset="0"/>
            </a:endParaRPr>
          </a:p>
        </p:txBody>
      </p:sp>
      <p:sp>
        <p:nvSpPr>
          <p:cNvPr id="2" name="TextBox 1">
            <a:extLst>
              <a:ext uri="{FF2B5EF4-FFF2-40B4-BE49-F238E27FC236}">
                <a16:creationId xmlns:a16="http://schemas.microsoft.com/office/drawing/2014/main" id="{46B7D465-9FED-4A09-884D-66C38B9A1829}"/>
              </a:ext>
            </a:extLst>
          </p:cNvPr>
          <p:cNvSpPr txBox="1"/>
          <p:nvPr/>
        </p:nvSpPr>
        <p:spPr>
          <a:xfrm>
            <a:off x="655583" y="5581304"/>
            <a:ext cx="10880834" cy="646331"/>
          </a:xfrm>
          <a:prstGeom prst="rect">
            <a:avLst/>
          </a:prstGeom>
          <a:noFill/>
        </p:spPr>
        <p:txBody>
          <a:bodyPr wrap="square" rtlCol="0">
            <a:spAutoFit/>
          </a:bodyPr>
          <a:lstStyle/>
          <a:p>
            <a:r>
              <a:rPr lang="vi-VN" sz="1800" dirty="0">
                <a:solidFill>
                  <a:srgbClr val="000000"/>
                </a:solidFill>
                <a:effectLst/>
                <a:latin typeface="+mj-lt"/>
              </a:rPr>
              <a:t>Sứ mệnh lịch sử thế giới của giai cấp công nhân là nội dung chủ yếu, điểm căn bản cùa chủ nghĩa Mác - Lênin, là phạm trù trung tâm, nguyên lý xuất phát của Chủ nghĩa xã hội khoa học. </a:t>
            </a:r>
            <a:endParaRPr lang="en-US" dirty="0">
              <a:latin typeface="+mj-lt"/>
            </a:endParaRPr>
          </a:p>
        </p:txBody>
      </p:sp>
    </p:spTree>
    <p:extLst>
      <p:ext uri="{BB962C8B-B14F-4D97-AF65-F5344CB8AC3E}">
        <p14:creationId xmlns:p14="http://schemas.microsoft.com/office/powerpoint/2010/main" val="616707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8">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79699"/>
            <a:ext cx="10515600" cy="1325563"/>
          </a:xfrm>
        </p:spPr>
        <p:txBody>
          <a:bodyPr>
            <a:normAutofit/>
          </a:bodyPr>
          <a:lstStyle/>
          <a:p>
            <a:r>
              <a:rPr lang="en-US" altLang="en-US" sz="3600" b="1" dirty="0">
                <a:solidFill>
                  <a:srgbClr val="002060"/>
                </a:solidFill>
                <a:latin typeface="Times New Roman" pitchFamily="18" charset="0"/>
                <a:cs typeface="Times New Roman" pitchFamily="18" charset="0"/>
              </a:rPr>
              <a:t>- GCCN là giai cấp có ý thức tổ chức kỷ luật cao.</a:t>
            </a:r>
            <a:endParaRPr lang="en-US" sz="3600" b="1" dirty="0">
              <a:solidFill>
                <a:srgbClr val="002060"/>
              </a:solidFill>
            </a:endParaRPr>
          </a:p>
        </p:txBody>
      </p:sp>
    </p:spTree>
    <p:extLst>
      <p:ext uri="{BB962C8B-B14F-4D97-AF65-F5344CB8AC3E}">
        <p14:creationId xmlns:p14="http://schemas.microsoft.com/office/powerpoint/2010/main" val="1798780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6472"/>
            <a:ext cx="10515600" cy="1325563"/>
          </a:xfrm>
        </p:spPr>
        <p:txBody>
          <a:bodyPr>
            <a:noAutofit/>
          </a:bodyPr>
          <a:lstStyle/>
          <a:p>
            <a:pPr lvl="0"/>
            <a:r>
              <a:rPr lang="en-US" sz="3200" dirty="0">
                <a:solidFill>
                  <a:schemeClr val="accent6">
                    <a:lumMod val="50000"/>
                  </a:schemeClr>
                </a:solidFill>
                <a:latin typeface="Times New Roman (Headings)"/>
              </a:rPr>
              <a:t>2.1.3.2. </a:t>
            </a:r>
            <a:r>
              <a:rPr lang="vi-VN" sz="3200" dirty="0">
                <a:solidFill>
                  <a:schemeClr val="accent6">
                    <a:lumMod val="50000"/>
                  </a:schemeClr>
                </a:solidFill>
                <a:latin typeface="Times New Roman (Headings)"/>
              </a:rPr>
              <a:t>Đi</a:t>
            </a:r>
            <a:r>
              <a:rPr lang="en-US" sz="3200" dirty="0">
                <a:solidFill>
                  <a:schemeClr val="accent6">
                    <a:lumMod val="50000"/>
                  </a:schemeClr>
                </a:solidFill>
                <a:latin typeface="Times New Roman (Headings)"/>
              </a:rPr>
              <a:t>ề</a:t>
            </a:r>
            <a:r>
              <a:rPr lang="vi-VN" sz="3200" dirty="0">
                <a:solidFill>
                  <a:schemeClr val="accent6">
                    <a:lumMod val="50000"/>
                  </a:schemeClr>
                </a:solidFill>
                <a:latin typeface="Times New Roman (Headings)"/>
              </a:rPr>
              <a:t>u kiện chủ quan để giai cấp công nhân thực hiện sứ mệnh lịch sử</a:t>
            </a:r>
            <a:endParaRPr lang="en-US" sz="3200" dirty="0">
              <a:solidFill>
                <a:schemeClr val="accent6">
                  <a:lumMod val="50000"/>
                </a:schemeClr>
              </a:solidFill>
              <a:latin typeface="Times New Roman (Headings)"/>
            </a:endParaRPr>
          </a:p>
        </p:txBody>
      </p:sp>
      <p:sp>
        <p:nvSpPr>
          <p:cNvPr id="4" name="TextBox 3"/>
          <p:cNvSpPr txBox="1"/>
          <p:nvPr/>
        </p:nvSpPr>
        <p:spPr>
          <a:xfrm>
            <a:off x="595952" y="3167390"/>
            <a:ext cx="11000096" cy="523220"/>
          </a:xfrm>
          <a:prstGeom prst="rect">
            <a:avLst/>
          </a:prstGeom>
          <a:noFill/>
        </p:spPr>
        <p:txBody>
          <a:bodyPr wrap="square" rtlCol="0">
            <a:spAutoFit/>
          </a:bodyPr>
          <a:lstStyle/>
          <a:p>
            <a:r>
              <a:rPr lang="en-US" sz="2800" b="1" dirty="0">
                <a:solidFill>
                  <a:schemeClr val="accent6">
                    <a:lumMod val="75000"/>
                  </a:schemeClr>
                </a:solidFill>
                <a:latin typeface="Times New Roman" pitchFamily="18" charset="0"/>
                <a:cs typeface="Times New Roman" pitchFamily="18" charset="0"/>
              </a:rPr>
              <a:t>-  Sự phát triển của bản thân GCCN về số lượng và chất lượng</a:t>
            </a:r>
          </a:p>
        </p:txBody>
      </p:sp>
    </p:spTree>
    <p:extLst>
      <p:ext uri="{BB962C8B-B14F-4D97-AF65-F5344CB8AC3E}">
        <p14:creationId xmlns:p14="http://schemas.microsoft.com/office/powerpoint/2010/main" val="194502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151" y="1790513"/>
            <a:ext cx="10515600" cy="1325563"/>
          </a:xfrm>
        </p:spPr>
        <p:txBody>
          <a:bodyPr>
            <a:noAutofit/>
          </a:bodyPr>
          <a:lstStyle/>
          <a:p>
            <a:r>
              <a:rPr lang="en-US" sz="2800" b="1" dirty="0">
                <a:solidFill>
                  <a:schemeClr val="accent6">
                    <a:lumMod val="50000"/>
                  </a:schemeClr>
                </a:solidFill>
                <a:latin typeface="Times New Roman (Headings)"/>
              </a:rPr>
              <a:t>- ĐCS là nhân tố chủ quan quan trọng nhất để GCCN thực hiện thắng lợi SMLS</a:t>
            </a:r>
            <a:endParaRPr lang="en-US" sz="2800" dirty="0">
              <a:solidFill>
                <a:schemeClr val="accent6">
                  <a:lumMod val="50000"/>
                </a:schemeClr>
              </a:solidFill>
              <a:latin typeface="Times New Roman (Headings)"/>
            </a:endParaRPr>
          </a:p>
        </p:txBody>
      </p:sp>
    </p:spTree>
    <p:extLst>
      <p:ext uri="{BB962C8B-B14F-4D97-AF65-F5344CB8AC3E}">
        <p14:creationId xmlns:p14="http://schemas.microsoft.com/office/powerpoint/2010/main" val="1167706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339" y="2358072"/>
            <a:ext cx="10515600" cy="1325563"/>
          </a:xfrm>
        </p:spPr>
        <p:txBody>
          <a:bodyPr>
            <a:noAutofit/>
          </a:bodyPr>
          <a:lstStyle/>
          <a:p>
            <a:r>
              <a:rPr lang="en-US" sz="3600" b="1" dirty="0">
                <a:solidFill>
                  <a:schemeClr val="accent6">
                    <a:lumMod val="75000"/>
                  </a:schemeClr>
                </a:solidFill>
                <a:latin typeface="Times New Roman" pitchFamily="18" charset="0"/>
                <a:cs typeface="Times New Roman" pitchFamily="18" charset="0"/>
              </a:rPr>
              <a:t>- XD được khối liên minh GC giữa GCCN với GCND &amp; các tầng lớp lao động khác</a:t>
            </a:r>
            <a:endParaRPr lang="en-US" sz="3600" dirty="0">
              <a:solidFill>
                <a:schemeClr val="accent6">
                  <a:lumMod val="75000"/>
                </a:schemeClr>
              </a:solidFill>
            </a:endParaRPr>
          </a:p>
        </p:txBody>
      </p:sp>
      <p:sp>
        <p:nvSpPr>
          <p:cNvPr id="3" name="TextBox 2">
            <a:extLst>
              <a:ext uri="{FF2B5EF4-FFF2-40B4-BE49-F238E27FC236}">
                <a16:creationId xmlns:a16="http://schemas.microsoft.com/office/drawing/2014/main" id="{0153A9EA-F374-488D-8ECF-439D0F9EF9DF}"/>
              </a:ext>
            </a:extLst>
          </p:cNvPr>
          <p:cNvSpPr txBox="1"/>
          <p:nvPr/>
        </p:nvSpPr>
        <p:spPr>
          <a:xfrm>
            <a:off x="762141" y="5628290"/>
            <a:ext cx="11061997" cy="646331"/>
          </a:xfrm>
          <a:prstGeom prst="rect">
            <a:avLst/>
          </a:prstGeom>
          <a:noFill/>
        </p:spPr>
        <p:txBody>
          <a:bodyPr wrap="square" rtlCol="0">
            <a:spAutoFit/>
          </a:bodyPr>
          <a:lstStyle/>
          <a:p>
            <a:r>
              <a:rPr lang="en-US" b="1" dirty="0" err="1">
                <a:solidFill>
                  <a:schemeClr val="accent6">
                    <a:lumMod val="75000"/>
                  </a:schemeClr>
                </a:solidFill>
                <a:latin typeface="Times New Roman" pitchFamily="18" charset="0"/>
                <a:cs typeface="Times New Roman" pitchFamily="18" charset="0"/>
              </a:rPr>
              <a:t>Cách</a:t>
            </a:r>
            <a:r>
              <a:rPr lang="en-US" b="1" dirty="0">
                <a:solidFill>
                  <a:schemeClr val="accent6">
                    <a:lumMod val="75000"/>
                  </a:schemeClr>
                </a:solidFill>
                <a:latin typeface="Times New Roman" pitchFamily="18" charset="0"/>
                <a:cs typeface="Times New Roman" pitchFamily="18" charset="0"/>
              </a:rPr>
              <a:t> </a:t>
            </a:r>
            <a:r>
              <a:rPr lang="en-US" b="1" dirty="0" err="1">
                <a:solidFill>
                  <a:schemeClr val="accent6">
                    <a:lumMod val="75000"/>
                  </a:schemeClr>
                </a:solidFill>
                <a:latin typeface="Times New Roman" pitchFamily="18" charset="0"/>
                <a:cs typeface="Times New Roman" pitchFamily="18" charset="0"/>
              </a:rPr>
              <a:t>mạng</a:t>
            </a:r>
            <a:r>
              <a:rPr lang="en-US" b="1" dirty="0">
                <a:solidFill>
                  <a:schemeClr val="accent6">
                    <a:lumMod val="75000"/>
                  </a:schemeClr>
                </a:solidFill>
                <a:latin typeface="Times New Roman" pitchFamily="18" charset="0"/>
                <a:cs typeface="Times New Roman" pitchFamily="18" charset="0"/>
              </a:rPr>
              <a:t> </a:t>
            </a:r>
            <a:r>
              <a:rPr lang="en-US" b="1" dirty="0" err="1">
                <a:solidFill>
                  <a:schemeClr val="accent6">
                    <a:lumMod val="75000"/>
                  </a:schemeClr>
                </a:solidFill>
                <a:latin typeface="Times New Roman" pitchFamily="18" charset="0"/>
                <a:cs typeface="Times New Roman" pitchFamily="18" charset="0"/>
              </a:rPr>
              <a:t>xã</a:t>
            </a:r>
            <a:r>
              <a:rPr lang="en-US" b="1" dirty="0">
                <a:solidFill>
                  <a:schemeClr val="accent6">
                    <a:lumMod val="75000"/>
                  </a:schemeClr>
                </a:solidFill>
                <a:latin typeface="Times New Roman" pitchFamily="18" charset="0"/>
                <a:cs typeface="Times New Roman" pitchFamily="18" charset="0"/>
              </a:rPr>
              <a:t> </a:t>
            </a:r>
            <a:r>
              <a:rPr lang="en-US" b="1" dirty="0" err="1">
                <a:solidFill>
                  <a:schemeClr val="accent6">
                    <a:lumMod val="75000"/>
                  </a:schemeClr>
                </a:solidFill>
                <a:latin typeface="Times New Roman" pitchFamily="18" charset="0"/>
                <a:cs typeface="Times New Roman" pitchFamily="18" charset="0"/>
              </a:rPr>
              <a:t>hội</a:t>
            </a:r>
            <a:r>
              <a:rPr lang="en-US" b="1" dirty="0">
                <a:solidFill>
                  <a:schemeClr val="accent6">
                    <a:lumMod val="75000"/>
                  </a:schemeClr>
                </a:solidFill>
                <a:latin typeface="Times New Roman" pitchFamily="18" charset="0"/>
                <a:cs typeface="Times New Roman" pitchFamily="18" charset="0"/>
              </a:rPr>
              <a:t> </a:t>
            </a:r>
            <a:r>
              <a:rPr lang="en-US" b="1" dirty="0" err="1">
                <a:solidFill>
                  <a:schemeClr val="accent6">
                    <a:lumMod val="75000"/>
                  </a:schemeClr>
                </a:solidFill>
                <a:latin typeface="Times New Roman" pitchFamily="18" charset="0"/>
                <a:cs typeface="Times New Roman" pitchFamily="18" charset="0"/>
              </a:rPr>
              <a:t>chủ</a:t>
            </a:r>
            <a:r>
              <a:rPr lang="en-US" b="1" dirty="0">
                <a:solidFill>
                  <a:schemeClr val="accent6">
                    <a:lumMod val="75000"/>
                  </a:schemeClr>
                </a:solidFill>
                <a:latin typeface="Times New Roman" pitchFamily="18" charset="0"/>
                <a:cs typeface="Times New Roman" pitchFamily="18" charset="0"/>
              </a:rPr>
              <a:t> </a:t>
            </a:r>
            <a:r>
              <a:rPr lang="en-US" b="1" dirty="0" err="1">
                <a:solidFill>
                  <a:schemeClr val="accent6">
                    <a:lumMod val="75000"/>
                  </a:schemeClr>
                </a:solidFill>
                <a:latin typeface="Times New Roman" pitchFamily="18" charset="0"/>
                <a:cs typeface="Times New Roman" pitchFamily="18" charset="0"/>
              </a:rPr>
              <a:t>nghĩa</a:t>
            </a:r>
            <a:r>
              <a:rPr lang="en-US" b="1" dirty="0">
                <a:solidFill>
                  <a:schemeClr val="accent6">
                    <a:lumMod val="75000"/>
                  </a:schemeClr>
                </a:solidFill>
                <a:latin typeface="Times New Roman" pitchFamily="18" charset="0"/>
                <a:cs typeface="Times New Roman" pitchFamily="18" charset="0"/>
              </a:rPr>
              <a:t> </a:t>
            </a:r>
            <a:r>
              <a:rPr lang="en-US" b="1" dirty="0" err="1">
                <a:solidFill>
                  <a:schemeClr val="accent6">
                    <a:lumMod val="75000"/>
                  </a:schemeClr>
                </a:solidFill>
                <a:latin typeface="Times New Roman" pitchFamily="18" charset="0"/>
                <a:cs typeface="Times New Roman" pitchFamily="18" charset="0"/>
              </a:rPr>
              <a:t>muốn</a:t>
            </a:r>
            <a:r>
              <a:rPr lang="en-US" b="1" dirty="0">
                <a:solidFill>
                  <a:schemeClr val="accent6">
                    <a:lumMod val="75000"/>
                  </a:schemeClr>
                </a:solidFill>
                <a:latin typeface="Times New Roman" pitchFamily="18" charset="0"/>
                <a:cs typeface="Times New Roman" pitchFamily="18" charset="0"/>
              </a:rPr>
              <a:t> </a:t>
            </a:r>
            <a:r>
              <a:rPr lang="en-US" b="1" dirty="0" err="1">
                <a:solidFill>
                  <a:schemeClr val="accent6">
                    <a:lumMod val="75000"/>
                  </a:schemeClr>
                </a:solidFill>
                <a:latin typeface="Times New Roman" pitchFamily="18" charset="0"/>
                <a:cs typeface="Times New Roman" pitchFamily="18" charset="0"/>
              </a:rPr>
              <a:t>giảng</a:t>
            </a:r>
            <a:r>
              <a:rPr lang="en-US" b="1" dirty="0">
                <a:solidFill>
                  <a:schemeClr val="accent6">
                    <a:lumMod val="75000"/>
                  </a:schemeClr>
                </a:solidFill>
                <a:latin typeface="Times New Roman" pitchFamily="18" charset="0"/>
                <a:cs typeface="Times New Roman" pitchFamily="18" charset="0"/>
              </a:rPr>
              <a:t> </a:t>
            </a:r>
            <a:r>
              <a:rPr lang="en-US" b="1" dirty="0" err="1">
                <a:solidFill>
                  <a:schemeClr val="accent6">
                    <a:lumMod val="75000"/>
                  </a:schemeClr>
                </a:solidFill>
                <a:latin typeface="Times New Roman" pitchFamily="18" charset="0"/>
                <a:cs typeface="Times New Roman" pitchFamily="18" charset="0"/>
              </a:rPr>
              <a:t>thắng</a:t>
            </a:r>
            <a:r>
              <a:rPr lang="en-US" b="1" dirty="0">
                <a:solidFill>
                  <a:schemeClr val="accent6">
                    <a:lumMod val="75000"/>
                  </a:schemeClr>
                </a:solidFill>
                <a:latin typeface="Times New Roman" pitchFamily="18" charset="0"/>
                <a:cs typeface="Times New Roman" pitchFamily="18" charset="0"/>
              </a:rPr>
              <a:t> </a:t>
            </a:r>
            <a:r>
              <a:rPr lang="en-US" b="1" dirty="0" err="1">
                <a:solidFill>
                  <a:schemeClr val="accent6">
                    <a:lumMod val="75000"/>
                  </a:schemeClr>
                </a:solidFill>
                <a:latin typeface="Times New Roman" pitchFamily="18" charset="0"/>
                <a:cs typeface="Times New Roman" pitchFamily="18" charset="0"/>
              </a:rPr>
              <a:t>lợi</a:t>
            </a:r>
            <a:r>
              <a:rPr lang="en-US" b="1" dirty="0">
                <a:solidFill>
                  <a:schemeClr val="accent6">
                    <a:lumMod val="75000"/>
                  </a:schemeClr>
                </a:solidFill>
                <a:latin typeface="Times New Roman" pitchFamily="18" charset="0"/>
                <a:cs typeface="Times New Roman" pitchFamily="18" charset="0"/>
              </a:rPr>
              <a:t> </a:t>
            </a:r>
            <a:r>
              <a:rPr lang="en-US" b="1" dirty="0" err="1">
                <a:solidFill>
                  <a:schemeClr val="accent6">
                    <a:lumMod val="75000"/>
                  </a:schemeClr>
                </a:solidFill>
                <a:latin typeface="Times New Roman" pitchFamily="18" charset="0"/>
                <a:cs typeface="Times New Roman" pitchFamily="18" charset="0"/>
              </a:rPr>
              <a:t>phải</a:t>
            </a:r>
            <a:r>
              <a:rPr lang="en-US" b="1" dirty="0">
                <a:solidFill>
                  <a:schemeClr val="accent6">
                    <a:lumMod val="75000"/>
                  </a:schemeClr>
                </a:solidFill>
                <a:latin typeface="Times New Roman" pitchFamily="18" charset="0"/>
                <a:cs typeface="Times New Roman" pitchFamily="18" charset="0"/>
              </a:rPr>
              <a:t> </a:t>
            </a:r>
            <a:r>
              <a:rPr lang="en-US" b="1" dirty="0" err="1">
                <a:solidFill>
                  <a:schemeClr val="accent6">
                    <a:lumMod val="75000"/>
                  </a:schemeClr>
                </a:solidFill>
                <a:latin typeface="Times New Roman" pitchFamily="18" charset="0"/>
                <a:cs typeface="Times New Roman" pitchFamily="18" charset="0"/>
              </a:rPr>
              <a:t>có</a:t>
            </a:r>
            <a:r>
              <a:rPr lang="en-US" b="1" dirty="0">
                <a:solidFill>
                  <a:schemeClr val="accent6">
                    <a:lumMod val="75000"/>
                  </a:schemeClr>
                </a:solidFill>
                <a:latin typeface="Times New Roman" pitchFamily="18" charset="0"/>
                <a:cs typeface="Times New Roman" pitchFamily="18" charset="0"/>
              </a:rPr>
              <a:t> </a:t>
            </a:r>
            <a:r>
              <a:rPr lang="en-US" b="1" dirty="0" err="1">
                <a:solidFill>
                  <a:schemeClr val="accent6">
                    <a:lumMod val="75000"/>
                  </a:schemeClr>
                </a:solidFill>
                <a:latin typeface="Times New Roman" pitchFamily="18" charset="0"/>
                <a:cs typeface="Times New Roman" pitchFamily="18" charset="0"/>
              </a:rPr>
              <a:t>sự</a:t>
            </a:r>
            <a:r>
              <a:rPr lang="en-US" b="1" dirty="0">
                <a:solidFill>
                  <a:schemeClr val="accent6">
                    <a:lumMod val="75000"/>
                  </a:schemeClr>
                </a:solidFill>
                <a:latin typeface="Times New Roman" pitchFamily="18" charset="0"/>
                <a:cs typeface="Times New Roman" pitchFamily="18" charset="0"/>
              </a:rPr>
              <a:t> </a:t>
            </a:r>
            <a:r>
              <a:rPr lang="en-US" sz="1800" b="1" dirty="0">
                <a:solidFill>
                  <a:schemeClr val="accent6">
                    <a:lumMod val="75000"/>
                  </a:schemeClr>
                </a:solidFill>
                <a:latin typeface="Times New Roman" pitchFamily="18" charset="0"/>
                <a:cs typeface="Times New Roman" pitchFamily="18" charset="0"/>
              </a:rPr>
              <a:t> </a:t>
            </a:r>
            <a:r>
              <a:rPr lang="en-US" sz="1800" b="1" dirty="0" err="1">
                <a:solidFill>
                  <a:schemeClr val="accent6">
                    <a:lumMod val="75000"/>
                  </a:schemeClr>
                </a:solidFill>
                <a:latin typeface="Times New Roman" pitchFamily="18" charset="0"/>
                <a:cs typeface="Times New Roman" pitchFamily="18" charset="0"/>
              </a:rPr>
              <a:t>liên</a:t>
            </a:r>
            <a:r>
              <a:rPr lang="en-US" sz="1800" b="1" dirty="0">
                <a:solidFill>
                  <a:schemeClr val="accent6">
                    <a:lumMod val="75000"/>
                  </a:schemeClr>
                </a:solidFill>
                <a:latin typeface="Times New Roman" pitchFamily="18" charset="0"/>
                <a:cs typeface="Times New Roman" pitchFamily="18" charset="0"/>
              </a:rPr>
              <a:t> </a:t>
            </a:r>
            <a:r>
              <a:rPr lang="en-US" sz="1800" b="1" dirty="0" err="1">
                <a:solidFill>
                  <a:schemeClr val="accent6">
                    <a:lumMod val="75000"/>
                  </a:schemeClr>
                </a:solidFill>
                <a:latin typeface="Times New Roman" pitchFamily="18" charset="0"/>
                <a:cs typeface="Times New Roman" pitchFamily="18" charset="0"/>
              </a:rPr>
              <a:t>minh</a:t>
            </a:r>
            <a:r>
              <a:rPr lang="en-US" sz="1800" b="1" dirty="0">
                <a:solidFill>
                  <a:schemeClr val="accent6">
                    <a:lumMod val="75000"/>
                  </a:schemeClr>
                </a:solidFill>
                <a:latin typeface="Times New Roman" pitchFamily="18" charset="0"/>
                <a:cs typeface="Times New Roman" pitchFamily="18" charset="0"/>
              </a:rPr>
              <a:t> GC </a:t>
            </a:r>
            <a:r>
              <a:rPr lang="en-US" sz="1800" b="1" dirty="0" err="1">
                <a:solidFill>
                  <a:schemeClr val="accent6">
                    <a:lumMod val="75000"/>
                  </a:schemeClr>
                </a:solidFill>
                <a:latin typeface="Times New Roman" pitchFamily="18" charset="0"/>
                <a:cs typeface="Times New Roman" pitchFamily="18" charset="0"/>
              </a:rPr>
              <a:t>giữa</a:t>
            </a:r>
            <a:r>
              <a:rPr lang="en-US" sz="1800" b="1" dirty="0">
                <a:solidFill>
                  <a:schemeClr val="accent6">
                    <a:lumMod val="75000"/>
                  </a:schemeClr>
                </a:solidFill>
                <a:latin typeface="Times New Roman" pitchFamily="18" charset="0"/>
                <a:cs typeface="Times New Roman" pitchFamily="18" charset="0"/>
              </a:rPr>
              <a:t> GCCN </a:t>
            </a:r>
            <a:r>
              <a:rPr lang="en-US" sz="1800" b="1" dirty="0" err="1">
                <a:solidFill>
                  <a:schemeClr val="accent6">
                    <a:lumMod val="75000"/>
                  </a:schemeClr>
                </a:solidFill>
                <a:latin typeface="Times New Roman" pitchFamily="18" charset="0"/>
                <a:cs typeface="Times New Roman" pitchFamily="18" charset="0"/>
              </a:rPr>
              <a:t>với</a:t>
            </a:r>
            <a:r>
              <a:rPr lang="en-US" sz="1800" b="1" dirty="0">
                <a:solidFill>
                  <a:schemeClr val="accent6">
                    <a:lumMod val="75000"/>
                  </a:schemeClr>
                </a:solidFill>
                <a:latin typeface="Times New Roman" pitchFamily="18" charset="0"/>
                <a:cs typeface="Times New Roman" pitchFamily="18" charset="0"/>
              </a:rPr>
              <a:t> GCND &amp; </a:t>
            </a:r>
            <a:r>
              <a:rPr lang="en-US" sz="1800" b="1" dirty="0" err="1">
                <a:solidFill>
                  <a:schemeClr val="accent6">
                    <a:lumMod val="75000"/>
                  </a:schemeClr>
                </a:solidFill>
                <a:latin typeface="Times New Roman" pitchFamily="18" charset="0"/>
                <a:cs typeface="Times New Roman" pitchFamily="18" charset="0"/>
              </a:rPr>
              <a:t>các</a:t>
            </a:r>
            <a:r>
              <a:rPr lang="en-US" sz="1800" b="1" dirty="0">
                <a:solidFill>
                  <a:schemeClr val="accent6">
                    <a:lumMod val="75000"/>
                  </a:schemeClr>
                </a:solidFill>
                <a:latin typeface="Times New Roman" pitchFamily="18" charset="0"/>
                <a:cs typeface="Times New Roman" pitchFamily="18" charset="0"/>
              </a:rPr>
              <a:t> </a:t>
            </a:r>
            <a:r>
              <a:rPr lang="en-US" sz="1800" b="1" dirty="0" err="1">
                <a:solidFill>
                  <a:schemeClr val="accent6">
                    <a:lumMod val="75000"/>
                  </a:schemeClr>
                </a:solidFill>
                <a:latin typeface="Times New Roman" pitchFamily="18" charset="0"/>
                <a:cs typeface="Times New Roman" pitchFamily="18" charset="0"/>
              </a:rPr>
              <a:t>tầng</a:t>
            </a:r>
            <a:r>
              <a:rPr lang="en-US" sz="1800" b="1" dirty="0">
                <a:solidFill>
                  <a:schemeClr val="accent6">
                    <a:lumMod val="75000"/>
                  </a:schemeClr>
                </a:solidFill>
                <a:latin typeface="Times New Roman" pitchFamily="18" charset="0"/>
                <a:cs typeface="Times New Roman" pitchFamily="18" charset="0"/>
              </a:rPr>
              <a:t> </a:t>
            </a:r>
            <a:r>
              <a:rPr lang="en-US" sz="1800" b="1" dirty="0" err="1">
                <a:solidFill>
                  <a:schemeClr val="accent6">
                    <a:lumMod val="75000"/>
                  </a:schemeClr>
                </a:solidFill>
                <a:latin typeface="Times New Roman" pitchFamily="18" charset="0"/>
                <a:cs typeface="Times New Roman" pitchFamily="18" charset="0"/>
              </a:rPr>
              <a:t>lớp</a:t>
            </a:r>
            <a:r>
              <a:rPr lang="en-US" sz="1800" b="1" dirty="0">
                <a:solidFill>
                  <a:schemeClr val="accent6">
                    <a:lumMod val="75000"/>
                  </a:schemeClr>
                </a:solidFill>
                <a:latin typeface="Times New Roman" pitchFamily="18" charset="0"/>
                <a:cs typeface="Times New Roman" pitchFamily="18" charset="0"/>
              </a:rPr>
              <a:t> </a:t>
            </a:r>
            <a:r>
              <a:rPr lang="en-US" sz="1800" b="1" dirty="0" err="1">
                <a:solidFill>
                  <a:schemeClr val="accent6">
                    <a:lumMod val="75000"/>
                  </a:schemeClr>
                </a:solidFill>
                <a:latin typeface="Times New Roman" pitchFamily="18" charset="0"/>
                <a:cs typeface="Times New Roman" pitchFamily="18" charset="0"/>
              </a:rPr>
              <a:t>lao</a:t>
            </a:r>
            <a:r>
              <a:rPr lang="en-US" sz="1800" b="1" dirty="0">
                <a:solidFill>
                  <a:schemeClr val="accent6">
                    <a:lumMod val="75000"/>
                  </a:schemeClr>
                </a:solidFill>
                <a:latin typeface="Times New Roman" pitchFamily="18" charset="0"/>
                <a:cs typeface="Times New Roman" pitchFamily="18" charset="0"/>
              </a:rPr>
              <a:t> </a:t>
            </a:r>
            <a:r>
              <a:rPr lang="en-US" sz="1800" b="1" dirty="0" err="1">
                <a:solidFill>
                  <a:schemeClr val="accent6">
                    <a:lumMod val="75000"/>
                  </a:schemeClr>
                </a:solidFill>
                <a:latin typeface="Times New Roman" pitchFamily="18" charset="0"/>
                <a:cs typeface="Times New Roman" pitchFamily="18" charset="0"/>
              </a:rPr>
              <a:t>động</a:t>
            </a:r>
            <a:r>
              <a:rPr lang="en-US" sz="1800" b="1" dirty="0">
                <a:solidFill>
                  <a:schemeClr val="accent6">
                    <a:lumMod val="75000"/>
                  </a:schemeClr>
                </a:solidFill>
                <a:latin typeface="Times New Roman" pitchFamily="18" charset="0"/>
                <a:cs typeface="Times New Roman" pitchFamily="18" charset="0"/>
              </a:rPr>
              <a:t> </a:t>
            </a:r>
            <a:r>
              <a:rPr lang="en-US" sz="1800" b="1" dirty="0" err="1">
                <a:solidFill>
                  <a:schemeClr val="accent6">
                    <a:lumMod val="75000"/>
                  </a:schemeClr>
                </a:solidFill>
                <a:latin typeface="Times New Roman" pitchFamily="18" charset="0"/>
                <a:cs typeface="Times New Roman" pitchFamily="18" charset="0"/>
              </a:rPr>
              <a:t>khác</a:t>
            </a:r>
            <a:endParaRPr lang="en-US" dirty="0"/>
          </a:p>
        </p:txBody>
      </p:sp>
    </p:spTree>
    <p:extLst>
      <p:ext uri="{BB962C8B-B14F-4D97-AF65-F5344CB8AC3E}">
        <p14:creationId xmlns:p14="http://schemas.microsoft.com/office/powerpoint/2010/main" val="3579392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FDF00C-0D99-4E9C-B16F-A48DBFDEDAA0}" type="slidenum">
              <a:rPr lang="en-US">
                <a:latin typeface=".VnTime" panose="020B7200000000000000" pitchFamily="34" charset="0"/>
              </a:rPr>
              <a:pPr eaLnBrk="1" hangingPunct="1"/>
              <a:t>24</a:t>
            </a:fld>
            <a:endParaRPr lang="en-US">
              <a:latin typeface=".VnTime" panose="020B7200000000000000" pitchFamily="34" charset="0"/>
            </a:endParaRPr>
          </a:p>
        </p:txBody>
      </p:sp>
      <p:sp>
        <p:nvSpPr>
          <p:cNvPr id="35843" name="Rectangle 2"/>
          <p:cNvSpPr>
            <a:spLocks noGrp="1" noChangeArrowheads="1"/>
          </p:cNvSpPr>
          <p:nvPr>
            <p:ph type="title"/>
          </p:nvPr>
        </p:nvSpPr>
        <p:spPr>
          <a:xfrm>
            <a:off x="30892" y="1295611"/>
            <a:ext cx="9951308" cy="1066800"/>
          </a:xfrm>
        </p:spPr>
        <p:txBody>
          <a:bodyPr>
            <a:normAutofit/>
          </a:bodyPr>
          <a:lstStyle/>
          <a:p>
            <a:pPr algn="ctr" eaLnBrk="1" hangingPunct="1"/>
            <a:r>
              <a:rPr lang="en-US" sz="3000" b="1" i="1" dirty="0">
                <a:solidFill>
                  <a:schemeClr val="accent6">
                    <a:lumMod val="75000"/>
                  </a:schemeClr>
                </a:solidFill>
                <a:latin typeface="Times New Roman (Headings)"/>
                <a:cs typeface="Arial" panose="020B0604020202020204" pitchFamily="34" charset="0"/>
              </a:rPr>
              <a:t>* </a:t>
            </a:r>
            <a:r>
              <a:rPr lang="en-US" sz="3000" b="1" i="1" dirty="0" err="1">
                <a:solidFill>
                  <a:schemeClr val="accent6">
                    <a:lumMod val="75000"/>
                  </a:schemeClr>
                </a:solidFill>
                <a:latin typeface="Times New Roman (Headings)"/>
                <a:cs typeface="Arial" panose="020B0604020202020204" pitchFamily="34" charset="0"/>
              </a:rPr>
              <a:t>Điều</a:t>
            </a:r>
            <a:r>
              <a:rPr lang="en-US" sz="3000" b="1" i="1" dirty="0">
                <a:solidFill>
                  <a:schemeClr val="accent6">
                    <a:lumMod val="75000"/>
                  </a:schemeClr>
                </a:solidFill>
                <a:latin typeface="Times New Roman (Headings)"/>
                <a:cs typeface="Arial" panose="020B0604020202020204" pitchFamily="34" charset="0"/>
              </a:rPr>
              <a:t> </a:t>
            </a:r>
            <a:r>
              <a:rPr lang="en-US" sz="3000" b="1" i="1" dirty="0" err="1">
                <a:solidFill>
                  <a:schemeClr val="accent6">
                    <a:lumMod val="75000"/>
                  </a:schemeClr>
                </a:solidFill>
                <a:latin typeface="Times New Roman (Headings)"/>
                <a:cs typeface="Arial" panose="020B0604020202020204" pitchFamily="34" charset="0"/>
              </a:rPr>
              <a:t>kiện</a:t>
            </a:r>
            <a:r>
              <a:rPr lang="en-US" sz="3000" b="1" i="1" dirty="0">
                <a:solidFill>
                  <a:schemeClr val="accent6">
                    <a:lumMod val="75000"/>
                  </a:schemeClr>
                </a:solidFill>
                <a:latin typeface="Times New Roman (Headings)"/>
                <a:cs typeface="Arial" panose="020B0604020202020204" pitchFamily="34" charset="0"/>
              </a:rPr>
              <a:t> </a:t>
            </a:r>
            <a:r>
              <a:rPr lang="en-US" sz="3000" b="1" i="1" dirty="0" err="1">
                <a:solidFill>
                  <a:schemeClr val="accent6">
                    <a:lumMod val="75000"/>
                  </a:schemeClr>
                </a:solidFill>
                <a:latin typeface="Times New Roman (Headings)"/>
                <a:cs typeface="Arial" panose="020B0604020202020204" pitchFamily="34" charset="0"/>
              </a:rPr>
              <a:t>chủ</a:t>
            </a:r>
            <a:r>
              <a:rPr lang="en-US" sz="3000" b="1" i="1" dirty="0">
                <a:solidFill>
                  <a:schemeClr val="accent6">
                    <a:lumMod val="75000"/>
                  </a:schemeClr>
                </a:solidFill>
                <a:latin typeface="Times New Roman (Headings)"/>
                <a:cs typeface="Arial" panose="020B0604020202020204" pitchFamily="34" charset="0"/>
              </a:rPr>
              <a:t> </a:t>
            </a:r>
            <a:r>
              <a:rPr lang="en-US" sz="3000" b="1" i="1" dirty="0" err="1">
                <a:solidFill>
                  <a:schemeClr val="accent6">
                    <a:lumMod val="75000"/>
                  </a:schemeClr>
                </a:solidFill>
                <a:latin typeface="Times New Roman (Headings)"/>
                <a:cs typeface="Arial" panose="020B0604020202020204" pitchFamily="34" charset="0"/>
              </a:rPr>
              <a:t>quan</a:t>
            </a:r>
            <a:r>
              <a:rPr lang="en-US" sz="3000" b="1" i="1" dirty="0">
                <a:solidFill>
                  <a:schemeClr val="accent6">
                    <a:lumMod val="75000"/>
                  </a:schemeClr>
                </a:solidFill>
                <a:latin typeface="Times New Roman (Headings)"/>
                <a:cs typeface="Arial" panose="020B0604020202020204" pitchFamily="34" charset="0"/>
              </a:rPr>
              <a:t> </a:t>
            </a:r>
            <a:r>
              <a:rPr lang="en-US" sz="3000" b="1" i="1" dirty="0" err="1">
                <a:solidFill>
                  <a:schemeClr val="accent6">
                    <a:lumMod val="75000"/>
                  </a:schemeClr>
                </a:solidFill>
                <a:latin typeface="Times New Roman (Headings)"/>
                <a:cs typeface="Arial" panose="020B0604020202020204" pitchFamily="34" charset="0"/>
              </a:rPr>
              <a:t>để</a:t>
            </a:r>
            <a:r>
              <a:rPr lang="en-US" sz="3000" b="1" i="1" dirty="0">
                <a:solidFill>
                  <a:schemeClr val="accent6">
                    <a:lumMod val="75000"/>
                  </a:schemeClr>
                </a:solidFill>
                <a:latin typeface="Times New Roman (Headings)"/>
                <a:cs typeface="Arial" panose="020B0604020202020204" pitchFamily="34" charset="0"/>
              </a:rPr>
              <a:t> GCCN </a:t>
            </a:r>
            <a:r>
              <a:rPr lang="en-US" sz="3000" b="1" i="1" dirty="0" err="1">
                <a:solidFill>
                  <a:schemeClr val="accent6">
                    <a:lumMod val="75000"/>
                  </a:schemeClr>
                </a:solidFill>
                <a:latin typeface="Times New Roman (Headings)"/>
                <a:cs typeface="Arial" panose="020B0604020202020204" pitchFamily="34" charset="0"/>
              </a:rPr>
              <a:t>thực</a:t>
            </a:r>
            <a:r>
              <a:rPr lang="en-US" sz="3000" b="1" i="1" dirty="0">
                <a:solidFill>
                  <a:schemeClr val="accent6">
                    <a:lumMod val="75000"/>
                  </a:schemeClr>
                </a:solidFill>
                <a:latin typeface="Times New Roman (Headings)"/>
                <a:cs typeface="Arial" panose="020B0604020202020204" pitchFamily="34" charset="0"/>
              </a:rPr>
              <a:t> </a:t>
            </a:r>
            <a:r>
              <a:rPr lang="en-US" sz="3000" b="1" i="1" dirty="0" err="1">
                <a:solidFill>
                  <a:schemeClr val="accent6">
                    <a:lumMod val="75000"/>
                  </a:schemeClr>
                </a:solidFill>
                <a:latin typeface="Times New Roman (Headings)"/>
                <a:cs typeface="Arial" panose="020B0604020202020204" pitchFamily="34" charset="0"/>
              </a:rPr>
              <a:t>hiện</a:t>
            </a:r>
            <a:r>
              <a:rPr lang="en-US" sz="3000" b="1" i="1" dirty="0">
                <a:solidFill>
                  <a:schemeClr val="accent6">
                    <a:lumMod val="75000"/>
                  </a:schemeClr>
                </a:solidFill>
                <a:latin typeface="Times New Roman (Headings)"/>
                <a:cs typeface="Arial" panose="020B0604020202020204" pitchFamily="34" charset="0"/>
              </a:rPr>
              <a:t> SMLS</a:t>
            </a:r>
            <a:endParaRPr lang="en-US" sz="3000" b="1" dirty="0">
              <a:solidFill>
                <a:schemeClr val="accent6">
                  <a:lumMod val="75000"/>
                </a:schemeClr>
              </a:solidFill>
              <a:latin typeface="Times New Roman (Headings)"/>
              <a:cs typeface="Arial" panose="020B0604020202020204" pitchFamily="34" charset="0"/>
            </a:endParaRPr>
          </a:p>
        </p:txBody>
      </p:sp>
      <p:sp>
        <p:nvSpPr>
          <p:cNvPr id="12292" name="Rectangle 3"/>
          <p:cNvSpPr>
            <a:spLocks noGrp="1" noChangeArrowheads="1"/>
          </p:cNvSpPr>
          <p:nvPr>
            <p:ph type="body" idx="1"/>
          </p:nvPr>
        </p:nvSpPr>
        <p:spPr>
          <a:xfrm>
            <a:off x="667266" y="2482145"/>
            <a:ext cx="11251465" cy="5029200"/>
          </a:xfrm>
        </p:spPr>
        <p:txBody>
          <a:bodyPr/>
          <a:lstStyle/>
          <a:p>
            <a:pPr algn="just">
              <a:lnSpc>
                <a:spcPct val="130000"/>
              </a:lnSpc>
              <a:spcBef>
                <a:spcPts val="600"/>
              </a:spcBef>
              <a:buNone/>
              <a:defRPr/>
            </a:pPr>
            <a:r>
              <a:rPr lang="en-US" b="1" dirty="0">
                <a:solidFill>
                  <a:schemeClr val="accent6">
                    <a:lumMod val="75000"/>
                  </a:schemeClr>
                </a:solidFill>
                <a:latin typeface="Times New Roman" pitchFamily="18" charset="0"/>
                <a:cs typeface="Times New Roman" pitchFamily="18" charset="0"/>
              </a:rPr>
              <a:t>- </a:t>
            </a:r>
            <a:r>
              <a:rPr lang="en-US" b="1" kern="1200" dirty="0">
                <a:solidFill>
                  <a:schemeClr val="accent6">
                    <a:lumMod val="75000"/>
                  </a:schemeClr>
                </a:solidFill>
                <a:latin typeface="Times New Roman" pitchFamily="18" charset="0"/>
                <a:cs typeface="Times New Roman" pitchFamily="18" charset="0"/>
              </a:rPr>
              <a:t> </a:t>
            </a:r>
            <a:r>
              <a:rPr lang="en-US" b="1" kern="1200" dirty="0" err="1">
                <a:solidFill>
                  <a:schemeClr val="accent6">
                    <a:lumMod val="75000"/>
                  </a:schemeClr>
                </a:solidFill>
                <a:latin typeface="Times New Roman" pitchFamily="18" charset="0"/>
                <a:cs typeface="Times New Roman" pitchFamily="18" charset="0"/>
              </a:rPr>
              <a:t>Sự</a:t>
            </a:r>
            <a:r>
              <a:rPr lang="en-US" b="1" kern="1200" dirty="0">
                <a:solidFill>
                  <a:schemeClr val="accent6">
                    <a:lumMod val="75000"/>
                  </a:schemeClr>
                </a:solidFill>
                <a:latin typeface="Times New Roman" pitchFamily="18" charset="0"/>
                <a:cs typeface="Times New Roman" pitchFamily="18" charset="0"/>
              </a:rPr>
              <a:t> </a:t>
            </a:r>
            <a:r>
              <a:rPr lang="en-US" b="1" kern="1200" dirty="0" err="1">
                <a:solidFill>
                  <a:schemeClr val="accent6">
                    <a:lumMod val="75000"/>
                  </a:schemeClr>
                </a:solidFill>
                <a:latin typeface="Times New Roman" pitchFamily="18" charset="0"/>
                <a:cs typeface="Times New Roman" pitchFamily="18" charset="0"/>
              </a:rPr>
              <a:t>phát</a:t>
            </a:r>
            <a:r>
              <a:rPr lang="en-US" b="1" kern="1200" dirty="0">
                <a:solidFill>
                  <a:schemeClr val="accent6">
                    <a:lumMod val="75000"/>
                  </a:schemeClr>
                </a:solidFill>
                <a:latin typeface="Times New Roman" pitchFamily="18" charset="0"/>
                <a:cs typeface="Times New Roman" pitchFamily="18" charset="0"/>
              </a:rPr>
              <a:t> </a:t>
            </a:r>
            <a:r>
              <a:rPr lang="en-US" b="1" kern="1200" dirty="0" err="1">
                <a:solidFill>
                  <a:schemeClr val="accent6">
                    <a:lumMod val="75000"/>
                  </a:schemeClr>
                </a:solidFill>
                <a:latin typeface="Times New Roman" pitchFamily="18" charset="0"/>
                <a:cs typeface="Times New Roman" pitchFamily="18" charset="0"/>
              </a:rPr>
              <a:t>triển</a:t>
            </a:r>
            <a:r>
              <a:rPr lang="en-US" b="1" kern="1200" dirty="0">
                <a:solidFill>
                  <a:schemeClr val="accent6">
                    <a:lumMod val="75000"/>
                  </a:schemeClr>
                </a:solidFill>
                <a:latin typeface="Times New Roman" pitchFamily="18" charset="0"/>
                <a:cs typeface="Times New Roman" pitchFamily="18" charset="0"/>
              </a:rPr>
              <a:t> </a:t>
            </a:r>
            <a:r>
              <a:rPr lang="en-US" b="1" kern="1200" dirty="0" err="1">
                <a:solidFill>
                  <a:schemeClr val="accent6">
                    <a:lumMod val="75000"/>
                  </a:schemeClr>
                </a:solidFill>
                <a:latin typeface="Times New Roman" pitchFamily="18" charset="0"/>
                <a:cs typeface="Times New Roman" pitchFamily="18" charset="0"/>
              </a:rPr>
              <a:t>của</a:t>
            </a:r>
            <a:r>
              <a:rPr lang="en-US" b="1" kern="1200" dirty="0">
                <a:solidFill>
                  <a:schemeClr val="accent6">
                    <a:lumMod val="75000"/>
                  </a:schemeClr>
                </a:solidFill>
                <a:latin typeface="Times New Roman" pitchFamily="18" charset="0"/>
                <a:cs typeface="Times New Roman" pitchFamily="18" charset="0"/>
              </a:rPr>
              <a:t> </a:t>
            </a:r>
            <a:r>
              <a:rPr lang="en-US" b="1" kern="1200" dirty="0" err="1">
                <a:solidFill>
                  <a:schemeClr val="accent6">
                    <a:lumMod val="75000"/>
                  </a:schemeClr>
                </a:solidFill>
                <a:latin typeface="Times New Roman" pitchFamily="18" charset="0"/>
                <a:cs typeface="Times New Roman" pitchFamily="18" charset="0"/>
              </a:rPr>
              <a:t>bản</a:t>
            </a:r>
            <a:r>
              <a:rPr lang="en-US" b="1" kern="1200" dirty="0">
                <a:solidFill>
                  <a:schemeClr val="accent6">
                    <a:lumMod val="75000"/>
                  </a:schemeClr>
                </a:solidFill>
                <a:latin typeface="Times New Roman" pitchFamily="18" charset="0"/>
                <a:cs typeface="Times New Roman" pitchFamily="18" charset="0"/>
              </a:rPr>
              <a:t> </a:t>
            </a:r>
            <a:r>
              <a:rPr lang="en-US" b="1" kern="1200" dirty="0" err="1">
                <a:solidFill>
                  <a:schemeClr val="accent6">
                    <a:lumMod val="75000"/>
                  </a:schemeClr>
                </a:solidFill>
                <a:latin typeface="Times New Roman" pitchFamily="18" charset="0"/>
                <a:cs typeface="Times New Roman" pitchFamily="18" charset="0"/>
              </a:rPr>
              <a:t>thân</a:t>
            </a:r>
            <a:r>
              <a:rPr lang="en-US" b="1" kern="1200" dirty="0">
                <a:solidFill>
                  <a:schemeClr val="accent6">
                    <a:lumMod val="75000"/>
                  </a:schemeClr>
                </a:solidFill>
                <a:latin typeface="Times New Roman" pitchFamily="18" charset="0"/>
                <a:cs typeface="Times New Roman" pitchFamily="18" charset="0"/>
              </a:rPr>
              <a:t> GCCN </a:t>
            </a:r>
            <a:r>
              <a:rPr lang="en-US" b="1" kern="1200" dirty="0" err="1">
                <a:solidFill>
                  <a:schemeClr val="accent6">
                    <a:lumMod val="75000"/>
                  </a:schemeClr>
                </a:solidFill>
                <a:latin typeface="Times New Roman" pitchFamily="18" charset="0"/>
                <a:cs typeface="Times New Roman" pitchFamily="18" charset="0"/>
              </a:rPr>
              <a:t>về</a:t>
            </a:r>
            <a:r>
              <a:rPr lang="en-US" b="1" kern="1200" dirty="0">
                <a:solidFill>
                  <a:schemeClr val="accent6">
                    <a:lumMod val="75000"/>
                  </a:schemeClr>
                </a:solidFill>
                <a:latin typeface="Times New Roman" pitchFamily="18" charset="0"/>
                <a:cs typeface="Times New Roman" pitchFamily="18" charset="0"/>
              </a:rPr>
              <a:t> </a:t>
            </a:r>
            <a:r>
              <a:rPr lang="en-US" b="1" kern="1200" dirty="0" err="1">
                <a:solidFill>
                  <a:schemeClr val="accent6">
                    <a:lumMod val="75000"/>
                  </a:schemeClr>
                </a:solidFill>
                <a:latin typeface="Times New Roman" pitchFamily="18" charset="0"/>
                <a:cs typeface="Times New Roman" pitchFamily="18" charset="0"/>
              </a:rPr>
              <a:t>số</a:t>
            </a:r>
            <a:r>
              <a:rPr lang="en-US" b="1" kern="1200" dirty="0">
                <a:solidFill>
                  <a:schemeClr val="accent6">
                    <a:lumMod val="75000"/>
                  </a:schemeClr>
                </a:solidFill>
                <a:latin typeface="Times New Roman" pitchFamily="18" charset="0"/>
                <a:cs typeface="Times New Roman" pitchFamily="18" charset="0"/>
              </a:rPr>
              <a:t> </a:t>
            </a:r>
            <a:r>
              <a:rPr lang="en-US" b="1" kern="1200" dirty="0" err="1">
                <a:solidFill>
                  <a:schemeClr val="accent6">
                    <a:lumMod val="75000"/>
                  </a:schemeClr>
                </a:solidFill>
                <a:latin typeface="Times New Roman" pitchFamily="18" charset="0"/>
                <a:cs typeface="Times New Roman" pitchFamily="18" charset="0"/>
              </a:rPr>
              <a:t>lượng</a:t>
            </a:r>
            <a:r>
              <a:rPr lang="en-US" b="1" kern="1200" dirty="0">
                <a:solidFill>
                  <a:schemeClr val="accent6">
                    <a:lumMod val="75000"/>
                  </a:schemeClr>
                </a:solidFill>
                <a:latin typeface="Times New Roman" pitchFamily="18" charset="0"/>
                <a:cs typeface="Times New Roman" pitchFamily="18" charset="0"/>
              </a:rPr>
              <a:t> </a:t>
            </a:r>
            <a:r>
              <a:rPr lang="en-US" b="1" kern="1200" dirty="0" err="1">
                <a:solidFill>
                  <a:schemeClr val="accent6">
                    <a:lumMod val="75000"/>
                  </a:schemeClr>
                </a:solidFill>
                <a:latin typeface="Times New Roman" pitchFamily="18" charset="0"/>
                <a:cs typeface="Times New Roman" pitchFamily="18" charset="0"/>
              </a:rPr>
              <a:t>và</a:t>
            </a:r>
            <a:r>
              <a:rPr lang="en-US" b="1" kern="1200" dirty="0">
                <a:solidFill>
                  <a:schemeClr val="accent6">
                    <a:lumMod val="75000"/>
                  </a:schemeClr>
                </a:solidFill>
                <a:latin typeface="Times New Roman" pitchFamily="18" charset="0"/>
                <a:cs typeface="Times New Roman" pitchFamily="18" charset="0"/>
              </a:rPr>
              <a:t> </a:t>
            </a:r>
            <a:r>
              <a:rPr lang="en-US" b="1" kern="1200" dirty="0" err="1">
                <a:solidFill>
                  <a:schemeClr val="accent6">
                    <a:lumMod val="75000"/>
                  </a:schemeClr>
                </a:solidFill>
                <a:latin typeface="Times New Roman" pitchFamily="18" charset="0"/>
                <a:cs typeface="Times New Roman" pitchFamily="18" charset="0"/>
              </a:rPr>
              <a:t>chất</a:t>
            </a:r>
            <a:r>
              <a:rPr lang="en-US" b="1" kern="1200" dirty="0">
                <a:solidFill>
                  <a:schemeClr val="accent6">
                    <a:lumMod val="75000"/>
                  </a:schemeClr>
                </a:solidFill>
                <a:latin typeface="Times New Roman" pitchFamily="18" charset="0"/>
                <a:cs typeface="Times New Roman" pitchFamily="18" charset="0"/>
              </a:rPr>
              <a:t> </a:t>
            </a:r>
            <a:r>
              <a:rPr lang="en-US" b="1" kern="1200" dirty="0" err="1">
                <a:solidFill>
                  <a:schemeClr val="accent6">
                    <a:lumMod val="75000"/>
                  </a:schemeClr>
                </a:solidFill>
                <a:latin typeface="Times New Roman" pitchFamily="18" charset="0"/>
                <a:cs typeface="Times New Roman" pitchFamily="18" charset="0"/>
              </a:rPr>
              <a:t>lượng</a:t>
            </a:r>
            <a:endParaRPr lang="en-US" b="1" kern="1200" dirty="0">
              <a:solidFill>
                <a:schemeClr val="accent6">
                  <a:lumMod val="75000"/>
                </a:schemeClr>
              </a:solidFill>
              <a:latin typeface="Times New Roman" pitchFamily="18" charset="0"/>
              <a:cs typeface="Times New Roman" pitchFamily="18" charset="0"/>
            </a:endParaRPr>
          </a:p>
          <a:p>
            <a:pPr algn="just">
              <a:lnSpc>
                <a:spcPct val="130000"/>
              </a:lnSpc>
              <a:spcBef>
                <a:spcPts val="600"/>
              </a:spcBef>
              <a:buNone/>
              <a:defRPr/>
            </a:pPr>
            <a:r>
              <a:rPr lang="en-US" b="1" kern="1200" dirty="0">
                <a:solidFill>
                  <a:schemeClr val="accent6">
                    <a:lumMod val="75000"/>
                  </a:schemeClr>
                </a:solidFill>
                <a:latin typeface="Times New Roman" pitchFamily="18" charset="0"/>
                <a:cs typeface="Times New Roman" pitchFamily="18" charset="0"/>
              </a:rPr>
              <a:t>- ĐCS </a:t>
            </a:r>
            <a:r>
              <a:rPr lang="en-US" b="1" kern="1200" dirty="0" err="1">
                <a:solidFill>
                  <a:schemeClr val="accent6">
                    <a:lumMod val="75000"/>
                  </a:schemeClr>
                </a:solidFill>
                <a:latin typeface="Times New Roman" pitchFamily="18" charset="0"/>
                <a:cs typeface="Times New Roman" pitchFamily="18" charset="0"/>
              </a:rPr>
              <a:t>là</a:t>
            </a:r>
            <a:r>
              <a:rPr lang="en-US" b="1" kern="1200" dirty="0">
                <a:solidFill>
                  <a:schemeClr val="accent6">
                    <a:lumMod val="75000"/>
                  </a:schemeClr>
                </a:solidFill>
                <a:latin typeface="Times New Roman" pitchFamily="18" charset="0"/>
                <a:cs typeface="Times New Roman" pitchFamily="18" charset="0"/>
              </a:rPr>
              <a:t> </a:t>
            </a:r>
            <a:r>
              <a:rPr lang="en-US" b="1" kern="1200" dirty="0" err="1">
                <a:solidFill>
                  <a:schemeClr val="accent6">
                    <a:lumMod val="75000"/>
                  </a:schemeClr>
                </a:solidFill>
                <a:latin typeface="Times New Roman" pitchFamily="18" charset="0"/>
                <a:cs typeface="Times New Roman" pitchFamily="18" charset="0"/>
              </a:rPr>
              <a:t>nhân</a:t>
            </a:r>
            <a:r>
              <a:rPr lang="en-US" b="1" kern="1200" dirty="0">
                <a:solidFill>
                  <a:schemeClr val="accent6">
                    <a:lumMod val="75000"/>
                  </a:schemeClr>
                </a:solidFill>
                <a:latin typeface="Times New Roman" pitchFamily="18" charset="0"/>
                <a:cs typeface="Times New Roman" pitchFamily="18" charset="0"/>
              </a:rPr>
              <a:t> </a:t>
            </a:r>
            <a:r>
              <a:rPr lang="en-US" b="1" kern="1200" dirty="0" err="1">
                <a:solidFill>
                  <a:schemeClr val="accent6">
                    <a:lumMod val="75000"/>
                  </a:schemeClr>
                </a:solidFill>
                <a:latin typeface="Times New Roman" pitchFamily="18" charset="0"/>
                <a:cs typeface="Times New Roman" pitchFamily="18" charset="0"/>
              </a:rPr>
              <a:t>tố</a:t>
            </a:r>
            <a:r>
              <a:rPr lang="en-US" b="1" kern="1200" dirty="0">
                <a:solidFill>
                  <a:schemeClr val="accent6">
                    <a:lumMod val="75000"/>
                  </a:schemeClr>
                </a:solidFill>
                <a:latin typeface="Times New Roman" pitchFamily="18" charset="0"/>
                <a:cs typeface="Times New Roman" pitchFamily="18" charset="0"/>
              </a:rPr>
              <a:t> </a:t>
            </a:r>
            <a:r>
              <a:rPr lang="en-US" b="1" kern="1200" dirty="0" err="1">
                <a:solidFill>
                  <a:schemeClr val="accent6">
                    <a:lumMod val="75000"/>
                  </a:schemeClr>
                </a:solidFill>
                <a:latin typeface="Times New Roman" pitchFamily="18" charset="0"/>
                <a:cs typeface="Times New Roman" pitchFamily="18" charset="0"/>
              </a:rPr>
              <a:t>chủ</a:t>
            </a:r>
            <a:r>
              <a:rPr lang="en-US" b="1" kern="1200" dirty="0">
                <a:solidFill>
                  <a:schemeClr val="accent6">
                    <a:lumMod val="75000"/>
                  </a:schemeClr>
                </a:solidFill>
                <a:latin typeface="Times New Roman" pitchFamily="18" charset="0"/>
                <a:cs typeface="Times New Roman" pitchFamily="18" charset="0"/>
              </a:rPr>
              <a:t> </a:t>
            </a:r>
            <a:r>
              <a:rPr lang="en-US" b="1" kern="1200" dirty="0" err="1">
                <a:solidFill>
                  <a:schemeClr val="accent6">
                    <a:lumMod val="75000"/>
                  </a:schemeClr>
                </a:solidFill>
                <a:latin typeface="Times New Roman" pitchFamily="18" charset="0"/>
                <a:cs typeface="Times New Roman" pitchFamily="18" charset="0"/>
              </a:rPr>
              <a:t>quan</a:t>
            </a:r>
            <a:r>
              <a:rPr lang="en-US" b="1" kern="1200" dirty="0">
                <a:solidFill>
                  <a:schemeClr val="accent6">
                    <a:lumMod val="75000"/>
                  </a:schemeClr>
                </a:solidFill>
                <a:latin typeface="Times New Roman" pitchFamily="18" charset="0"/>
                <a:cs typeface="Times New Roman" pitchFamily="18" charset="0"/>
              </a:rPr>
              <a:t> </a:t>
            </a:r>
            <a:r>
              <a:rPr lang="en-US" b="1" kern="1200" dirty="0" err="1">
                <a:solidFill>
                  <a:schemeClr val="accent6">
                    <a:lumMod val="75000"/>
                  </a:schemeClr>
                </a:solidFill>
                <a:latin typeface="Times New Roman" pitchFamily="18" charset="0"/>
                <a:cs typeface="Times New Roman" pitchFamily="18" charset="0"/>
              </a:rPr>
              <a:t>quan</a:t>
            </a:r>
            <a:r>
              <a:rPr lang="en-US" b="1" kern="1200" dirty="0">
                <a:solidFill>
                  <a:schemeClr val="accent6">
                    <a:lumMod val="75000"/>
                  </a:schemeClr>
                </a:solidFill>
                <a:latin typeface="Times New Roman" pitchFamily="18" charset="0"/>
                <a:cs typeface="Times New Roman" pitchFamily="18" charset="0"/>
              </a:rPr>
              <a:t> </a:t>
            </a:r>
            <a:r>
              <a:rPr lang="en-US" b="1" kern="1200" dirty="0" err="1">
                <a:solidFill>
                  <a:schemeClr val="accent6">
                    <a:lumMod val="75000"/>
                  </a:schemeClr>
                </a:solidFill>
                <a:latin typeface="Times New Roman" pitchFamily="18" charset="0"/>
                <a:cs typeface="Times New Roman" pitchFamily="18" charset="0"/>
              </a:rPr>
              <a:t>trọng</a:t>
            </a:r>
            <a:r>
              <a:rPr lang="en-US" b="1" kern="1200" dirty="0">
                <a:solidFill>
                  <a:schemeClr val="accent6">
                    <a:lumMod val="75000"/>
                  </a:schemeClr>
                </a:solidFill>
                <a:latin typeface="Times New Roman" pitchFamily="18" charset="0"/>
                <a:cs typeface="Times New Roman" pitchFamily="18" charset="0"/>
              </a:rPr>
              <a:t> </a:t>
            </a:r>
            <a:r>
              <a:rPr lang="en-US" b="1" kern="1200" dirty="0" err="1">
                <a:solidFill>
                  <a:schemeClr val="accent6">
                    <a:lumMod val="75000"/>
                  </a:schemeClr>
                </a:solidFill>
                <a:latin typeface="Times New Roman" pitchFamily="18" charset="0"/>
                <a:cs typeface="Times New Roman" pitchFamily="18" charset="0"/>
              </a:rPr>
              <a:t>nhất</a:t>
            </a:r>
            <a:r>
              <a:rPr lang="en-US" b="1" kern="1200" dirty="0">
                <a:solidFill>
                  <a:schemeClr val="accent6">
                    <a:lumMod val="75000"/>
                  </a:schemeClr>
                </a:solidFill>
                <a:latin typeface="Times New Roman" pitchFamily="18" charset="0"/>
                <a:cs typeface="Times New Roman" pitchFamily="18" charset="0"/>
              </a:rPr>
              <a:t> </a:t>
            </a:r>
            <a:r>
              <a:rPr lang="en-US" b="1" kern="1200" dirty="0" err="1">
                <a:solidFill>
                  <a:schemeClr val="accent6">
                    <a:lumMod val="75000"/>
                  </a:schemeClr>
                </a:solidFill>
                <a:latin typeface="Times New Roman" pitchFamily="18" charset="0"/>
                <a:cs typeface="Times New Roman" pitchFamily="18" charset="0"/>
              </a:rPr>
              <a:t>để</a:t>
            </a:r>
            <a:r>
              <a:rPr lang="en-US" b="1" kern="1200" dirty="0">
                <a:solidFill>
                  <a:schemeClr val="accent6">
                    <a:lumMod val="75000"/>
                  </a:schemeClr>
                </a:solidFill>
                <a:latin typeface="Times New Roman" pitchFamily="18" charset="0"/>
                <a:cs typeface="Times New Roman" pitchFamily="18" charset="0"/>
              </a:rPr>
              <a:t> GCCN </a:t>
            </a:r>
            <a:r>
              <a:rPr lang="en-US" b="1" kern="1200" dirty="0" err="1">
                <a:solidFill>
                  <a:schemeClr val="accent6">
                    <a:lumMod val="75000"/>
                  </a:schemeClr>
                </a:solidFill>
                <a:latin typeface="Times New Roman" pitchFamily="18" charset="0"/>
                <a:cs typeface="Times New Roman" pitchFamily="18" charset="0"/>
              </a:rPr>
              <a:t>thực</a:t>
            </a:r>
            <a:r>
              <a:rPr lang="en-US" b="1" kern="1200" dirty="0">
                <a:solidFill>
                  <a:schemeClr val="accent6">
                    <a:lumMod val="75000"/>
                  </a:schemeClr>
                </a:solidFill>
                <a:latin typeface="Times New Roman" pitchFamily="18" charset="0"/>
                <a:cs typeface="Times New Roman" pitchFamily="18" charset="0"/>
              </a:rPr>
              <a:t> </a:t>
            </a:r>
            <a:r>
              <a:rPr lang="en-US" b="1" kern="1200" dirty="0" err="1">
                <a:solidFill>
                  <a:schemeClr val="accent6">
                    <a:lumMod val="75000"/>
                  </a:schemeClr>
                </a:solidFill>
                <a:latin typeface="Times New Roman" pitchFamily="18" charset="0"/>
                <a:cs typeface="Times New Roman" pitchFamily="18" charset="0"/>
              </a:rPr>
              <a:t>hiện</a:t>
            </a:r>
            <a:r>
              <a:rPr lang="en-US" b="1" kern="1200" dirty="0">
                <a:solidFill>
                  <a:schemeClr val="accent6">
                    <a:lumMod val="75000"/>
                  </a:schemeClr>
                </a:solidFill>
                <a:latin typeface="Times New Roman" pitchFamily="18" charset="0"/>
                <a:cs typeface="Times New Roman" pitchFamily="18" charset="0"/>
              </a:rPr>
              <a:t> </a:t>
            </a:r>
            <a:r>
              <a:rPr lang="en-US" b="1" kern="1200" dirty="0" err="1">
                <a:solidFill>
                  <a:schemeClr val="accent6">
                    <a:lumMod val="75000"/>
                  </a:schemeClr>
                </a:solidFill>
                <a:latin typeface="Times New Roman" pitchFamily="18" charset="0"/>
                <a:cs typeface="Times New Roman" pitchFamily="18" charset="0"/>
              </a:rPr>
              <a:t>thắng</a:t>
            </a:r>
            <a:r>
              <a:rPr lang="en-US" b="1" kern="1200" dirty="0">
                <a:solidFill>
                  <a:schemeClr val="accent6">
                    <a:lumMod val="75000"/>
                  </a:schemeClr>
                </a:solidFill>
                <a:latin typeface="Times New Roman" pitchFamily="18" charset="0"/>
                <a:cs typeface="Times New Roman" pitchFamily="18" charset="0"/>
              </a:rPr>
              <a:t> </a:t>
            </a:r>
            <a:r>
              <a:rPr lang="en-US" b="1" kern="1200" dirty="0" err="1">
                <a:solidFill>
                  <a:schemeClr val="accent6">
                    <a:lumMod val="75000"/>
                  </a:schemeClr>
                </a:solidFill>
                <a:latin typeface="Times New Roman" pitchFamily="18" charset="0"/>
                <a:cs typeface="Times New Roman" pitchFamily="18" charset="0"/>
              </a:rPr>
              <a:t>lợi</a:t>
            </a:r>
            <a:r>
              <a:rPr lang="en-US" b="1" kern="1200" dirty="0">
                <a:solidFill>
                  <a:schemeClr val="accent6">
                    <a:lumMod val="75000"/>
                  </a:schemeClr>
                </a:solidFill>
                <a:latin typeface="Times New Roman" pitchFamily="18" charset="0"/>
                <a:cs typeface="Times New Roman" pitchFamily="18" charset="0"/>
              </a:rPr>
              <a:t> SMLS</a:t>
            </a:r>
          </a:p>
          <a:p>
            <a:pPr algn="just">
              <a:lnSpc>
                <a:spcPct val="130000"/>
              </a:lnSpc>
              <a:spcBef>
                <a:spcPts val="600"/>
              </a:spcBef>
              <a:buNone/>
              <a:defRPr/>
            </a:pPr>
            <a:r>
              <a:rPr lang="en-US" b="1" kern="1200" dirty="0">
                <a:solidFill>
                  <a:schemeClr val="accent6">
                    <a:lumMod val="75000"/>
                  </a:schemeClr>
                </a:solidFill>
                <a:latin typeface="Times New Roman" pitchFamily="18" charset="0"/>
                <a:cs typeface="Times New Roman" pitchFamily="18" charset="0"/>
              </a:rPr>
              <a:t>- XD </a:t>
            </a:r>
            <a:r>
              <a:rPr lang="en-US" b="1" kern="1200" dirty="0" err="1">
                <a:solidFill>
                  <a:schemeClr val="accent6">
                    <a:lumMod val="75000"/>
                  </a:schemeClr>
                </a:solidFill>
                <a:latin typeface="Times New Roman" pitchFamily="18" charset="0"/>
                <a:cs typeface="Times New Roman" pitchFamily="18" charset="0"/>
              </a:rPr>
              <a:t>được</a:t>
            </a:r>
            <a:r>
              <a:rPr lang="en-US" b="1" kern="1200" dirty="0">
                <a:solidFill>
                  <a:schemeClr val="accent6">
                    <a:lumMod val="75000"/>
                  </a:schemeClr>
                </a:solidFill>
                <a:latin typeface="Times New Roman" pitchFamily="18" charset="0"/>
                <a:cs typeface="Times New Roman" pitchFamily="18" charset="0"/>
              </a:rPr>
              <a:t> </a:t>
            </a:r>
            <a:r>
              <a:rPr lang="en-US" b="1" kern="1200" dirty="0" err="1">
                <a:solidFill>
                  <a:schemeClr val="accent6">
                    <a:lumMod val="75000"/>
                  </a:schemeClr>
                </a:solidFill>
                <a:latin typeface="Times New Roman" pitchFamily="18" charset="0"/>
                <a:cs typeface="Times New Roman" pitchFamily="18" charset="0"/>
              </a:rPr>
              <a:t>khối</a:t>
            </a:r>
            <a:r>
              <a:rPr lang="en-US" b="1" kern="1200" dirty="0">
                <a:solidFill>
                  <a:schemeClr val="accent6">
                    <a:lumMod val="75000"/>
                  </a:schemeClr>
                </a:solidFill>
                <a:latin typeface="Times New Roman" pitchFamily="18" charset="0"/>
                <a:cs typeface="Times New Roman" pitchFamily="18" charset="0"/>
              </a:rPr>
              <a:t> </a:t>
            </a:r>
            <a:r>
              <a:rPr lang="en-US" b="1" kern="1200" dirty="0" err="1">
                <a:solidFill>
                  <a:schemeClr val="accent6">
                    <a:lumMod val="75000"/>
                  </a:schemeClr>
                </a:solidFill>
                <a:latin typeface="Times New Roman" pitchFamily="18" charset="0"/>
                <a:cs typeface="Times New Roman" pitchFamily="18" charset="0"/>
              </a:rPr>
              <a:t>liên</a:t>
            </a:r>
            <a:r>
              <a:rPr lang="en-US" b="1" kern="1200" dirty="0">
                <a:solidFill>
                  <a:schemeClr val="accent6">
                    <a:lumMod val="75000"/>
                  </a:schemeClr>
                </a:solidFill>
                <a:latin typeface="Times New Roman" pitchFamily="18" charset="0"/>
                <a:cs typeface="Times New Roman" pitchFamily="18" charset="0"/>
              </a:rPr>
              <a:t> minh GC </a:t>
            </a:r>
            <a:r>
              <a:rPr lang="en-US" b="1" kern="1200" dirty="0" err="1">
                <a:solidFill>
                  <a:schemeClr val="accent6">
                    <a:lumMod val="75000"/>
                  </a:schemeClr>
                </a:solidFill>
                <a:latin typeface="Times New Roman" pitchFamily="18" charset="0"/>
                <a:cs typeface="Times New Roman" pitchFamily="18" charset="0"/>
              </a:rPr>
              <a:t>giữa</a:t>
            </a:r>
            <a:r>
              <a:rPr lang="en-US" b="1" kern="1200" dirty="0">
                <a:solidFill>
                  <a:schemeClr val="accent6">
                    <a:lumMod val="75000"/>
                  </a:schemeClr>
                </a:solidFill>
                <a:latin typeface="Times New Roman" pitchFamily="18" charset="0"/>
                <a:cs typeface="Times New Roman" pitchFamily="18" charset="0"/>
              </a:rPr>
              <a:t> GCCN </a:t>
            </a:r>
            <a:r>
              <a:rPr lang="en-US" b="1" kern="1200" dirty="0" err="1">
                <a:solidFill>
                  <a:schemeClr val="accent6">
                    <a:lumMod val="75000"/>
                  </a:schemeClr>
                </a:solidFill>
                <a:latin typeface="Times New Roman" pitchFamily="18" charset="0"/>
                <a:cs typeface="Times New Roman" pitchFamily="18" charset="0"/>
              </a:rPr>
              <a:t>với</a:t>
            </a:r>
            <a:r>
              <a:rPr lang="en-US" b="1" kern="1200" dirty="0">
                <a:solidFill>
                  <a:schemeClr val="accent6">
                    <a:lumMod val="75000"/>
                  </a:schemeClr>
                </a:solidFill>
                <a:latin typeface="Times New Roman" pitchFamily="18" charset="0"/>
                <a:cs typeface="Times New Roman" pitchFamily="18" charset="0"/>
              </a:rPr>
              <a:t> GCND &amp; </a:t>
            </a:r>
            <a:r>
              <a:rPr lang="en-US" b="1" kern="1200" dirty="0" err="1">
                <a:solidFill>
                  <a:schemeClr val="accent6">
                    <a:lumMod val="75000"/>
                  </a:schemeClr>
                </a:solidFill>
                <a:latin typeface="Times New Roman" pitchFamily="18" charset="0"/>
                <a:cs typeface="Times New Roman" pitchFamily="18" charset="0"/>
              </a:rPr>
              <a:t>các</a:t>
            </a:r>
            <a:r>
              <a:rPr lang="en-US" b="1" kern="1200" dirty="0">
                <a:solidFill>
                  <a:schemeClr val="accent6">
                    <a:lumMod val="75000"/>
                  </a:schemeClr>
                </a:solidFill>
                <a:latin typeface="Times New Roman" pitchFamily="18" charset="0"/>
                <a:cs typeface="Times New Roman" pitchFamily="18" charset="0"/>
              </a:rPr>
              <a:t> </a:t>
            </a:r>
            <a:r>
              <a:rPr lang="en-US" b="1" kern="1200" dirty="0" err="1">
                <a:solidFill>
                  <a:schemeClr val="accent6">
                    <a:lumMod val="75000"/>
                  </a:schemeClr>
                </a:solidFill>
                <a:latin typeface="Times New Roman" pitchFamily="18" charset="0"/>
                <a:cs typeface="Times New Roman" pitchFamily="18" charset="0"/>
              </a:rPr>
              <a:t>tầng</a:t>
            </a:r>
            <a:r>
              <a:rPr lang="en-US" b="1" kern="1200" dirty="0">
                <a:solidFill>
                  <a:schemeClr val="accent6">
                    <a:lumMod val="75000"/>
                  </a:schemeClr>
                </a:solidFill>
                <a:latin typeface="Times New Roman" pitchFamily="18" charset="0"/>
                <a:cs typeface="Times New Roman" pitchFamily="18" charset="0"/>
              </a:rPr>
              <a:t> </a:t>
            </a:r>
            <a:r>
              <a:rPr lang="en-US" b="1" kern="1200" dirty="0" err="1">
                <a:solidFill>
                  <a:schemeClr val="accent6">
                    <a:lumMod val="75000"/>
                  </a:schemeClr>
                </a:solidFill>
                <a:latin typeface="Times New Roman" pitchFamily="18" charset="0"/>
                <a:cs typeface="Times New Roman" pitchFamily="18" charset="0"/>
              </a:rPr>
              <a:t>lớp</a:t>
            </a:r>
            <a:r>
              <a:rPr lang="en-US" b="1" kern="1200" dirty="0">
                <a:solidFill>
                  <a:schemeClr val="accent6">
                    <a:lumMod val="75000"/>
                  </a:schemeClr>
                </a:solidFill>
                <a:latin typeface="Times New Roman" pitchFamily="18" charset="0"/>
                <a:cs typeface="Times New Roman" pitchFamily="18" charset="0"/>
              </a:rPr>
              <a:t> </a:t>
            </a:r>
            <a:r>
              <a:rPr lang="en-US" b="1" kern="1200" dirty="0" err="1">
                <a:solidFill>
                  <a:schemeClr val="accent6">
                    <a:lumMod val="75000"/>
                  </a:schemeClr>
                </a:solidFill>
                <a:latin typeface="Times New Roman" pitchFamily="18" charset="0"/>
                <a:cs typeface="Times New Roman" pitchFamily="18" charset="0"/>
              </a:rPr>
              <a:t>lao</a:t>
            </a:r>
            <a:r>
              <a:rPr lang="en-US" b="1" kern="1200" dirty="0">
                <a:solidFill>
                  <a:schemeClr val="accent6">
                    <a:lumMod val="75000"/>
                  </a:schemeClr>
                </a:solidFill>
                <a:latin typeface="Times New Roman" pitchFamily="18" charset="0"/>
                <a:cs typeface="Times New Roman" pitchFamily="18" charset="0"/>
              </a:rPr>
              <a:t> </a:t>
            </a:r>
            <a:r>
              <a:rPr lang="en-US" b="1" kern="1200" dirty="0" err="1">
                <a:solidFill>
                  <a:schemeClr val="accent6">
                    <a:lumMod val="75000"/>
                  </a:schemeClr>
                </a:solidFill>
                <a:latin typeface="Times New Roman" pitchFamily="18" charset="0"/>
                <a:cs typeface="Times New Roman" pitchFamily="18" charset="0"/>
              </a:rPr>
              <a:t>động</a:t>
            </a:r>
            <a:r>
              <a:rPr lang="en-US" b="1" kern="1200" dirty="0">
                <a:solidFill>
                  <a:schemeClr val="accent6">
                    <a:lumMod val="75000"/>
                  </a:schemeClr>
                </a:solidFill>
                <a:latin typeface="Times New Roman" pitchFamily="18" charset="0"/>
                <a:cs typeface="Times New Roman" pitchFamily="18" charset="0"/>
              </a:rPr>
              <a:t> </a:t>
            </a:r>
            <a:r>
              <a:rPr lang="en-US" b="1" kern="1200" dirty="0" err="1">
                <a:solidFill>
                  <a:schemeClr val="accent6">
                    <a:lumMod val="75000"/>
                  </a:schemeClr>
                </a:solidFill>
                <a:latin typeface="Times New Roman" pitchFamily="18" charset="0"/>
                <a:cs typeface="Times New Roman" pitchFamily="18" charset="0"/>
              </a:rPr>
              <a:t>khác</a:t>
            </a:r>
            <a:r>
              <a:rPr lang="en-US" b="1" kern="1200" dirty="0">
                <a:solidFill>
                  <a:schemeClr val="accent6">
                    <a:lumMod val="75000"/>
                  </a:schemeClr>
                </a:solidFill>
                <a:latin typeface="Times New Roman" pitchFamily="18" charset="0"/>
                <a:cs typeface="Times New Roman" pitchFamily="18" charset="0"/>
              </a:rPr>
              <a:t>.</a:t>
            </a:r>
          </a:p>
        </p:txBody>
      </p:sp>
    </p:spTree>
    <p:extLst>
      <p:ext uri="{BB962C8B-B14F-4D97-AF65-F5344CB8AC3E}">
        <p14:creationId xmlns:p14="http://schemas.microsoft.com/office/powerpoint/2010/main" val="1531029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8ADD409-18EF-4496-9EF0-B989DAAFD1BF}" type="slidenum">
              <a:rPr lang="en-US">
                <a:latin typeface=".VnTime" panose="020B7200000000000000" pitchFamily="34" charset="0"/>
              </a:rPr>
              <a:pPr eaLnBrk="1" hangingPunct="1"/>
              <a:t>25</a:t>
            </a:fld>
            <a:endParaRPr lang="en-US">
              <a:latin typeface=".VnTime" panose="020B7200000000000000" pitchFamily="34" charset="0"/>
            </a:endParaRPr>
          </a:p>
        </p:txBody>
      </p:sp>
      <p:sp>
        <p:nvSpPr>
          <p:cNvPr id="38915" name="Rectangle 2"/>
          <p:cNvSpPr>
            <a:spLocks noGrp="1" noChangeArrowheads="1"/>
          </p:cNvSpPr>
          <p:nvPr>
            <p:ph type="title"/>
          </p:nvPr>
        </p:nvSpPr>
        <p:spPr>
          <a:xfrm>
            <a:off x="1744362" y="304800"/>
            <a:ext cx="10043984" cy="1066800"/>
          </a:xfrm>
        </p:spPr>
        <p:txBody>
          <a:bodyPr/>
          <a:lstStyle/>
          <a:p>
            <a:pPr algn="ctr" eaLnBrk="1" hangingPunct="1"/>
            <a:r>
              <a:rPr lang="en-US" sz="3000" b="1" dirty="0">
                <a:solidFill>
                  <a:srgbClr val="FF0000"/>
                </a:solidFill>
                <a:latin typeface="Arial" panose="020B0604020202020204" pitchFamily="34" charset="0"/>
                <a:cs typeface="Arial" panose="020B0604020202020204" pitchFamily="34" charset="0"/>
              </a:rPr>
              <a:t>2.2. GCCN VÀ THỰC HIỆN SỨ MỆNH LỊCH SỬ CỦA GCCN HIỆN NAY</a:t>
            </a:r>
          </a:p>
        </p:txBody>
      </p:sp>
      <p:sp>
        <p:nvSpPr>
          <p:cNvPr id="38916" name="Rectangle 3"/>
          <p:cNvSpPr>
            <a:spLocks noGrp="1" noChangeArrowheads="1"/>
          </p:cNvSpPr>
          <p:nvPr>
            <p:ph type="body" idx="1"/>
          </p:nvPr>
        </p:nvSpPr>
        <p:spPr>
          <a:xfrm>
            <a:off x="472966" y="1371600"/>
            <a:ext cx="11315380" cy="5181600"/>
          </a:xfrm>
        </p:spPr>
        <p:txBody>
          <a:bodyPr/>
          <a:lstStyle/>
          <a:p>
            <a:pPr marL="492125" indent="-514350" algn="just">
              <a:lnSpc>
                <a:spcPts val="4000"/>
              </a:lnSpc>
              <a:buNone/>
            </a:pPr>
            <a:r>
              <a:rPr lang="en-US" b="1" dirty="0">
                <a:solidFill>
                  <a:srgbClr val="FF0000"/>
                </a:solidFill>
                <a:latin typeface="Times New Roman" panose="02020603050405020304" pitchFamily="18" charset="0"/>
                <a:cs typeface="Times New Roman" panose="02020603050405020304" pitchFamily="18" charset="0"/>
              </a:rPr>
              <a:t>2.2.1. </a:t>
            </a:r>
            <a:r>
              <a:rPr lang="en-US" b="1" dirty="0" err="1">
                <a:solidFill>
                  <a:srgbClr val="FF0000"/>
                </a:solidFill>
                <a:latin typeface="Times New Roman" panose="02020603050405020304" pitchFamily="18" charset="0"/>
                <a:cs typeface="Times New Roman" panose="02020603050405020304" pitchFamily="18" charset="0"/>
              </a:rPr>
              <a:t>Giai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cấp</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công</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nhân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nay</a:t>
            </a:r>
          </a:p>
          <a:p>
            <a:pPr marL="492125" indent="-514350" algn="just">
              <a:lnSpc>
                <a:spcPts val="4000"/>
              </a:lnSpc>
              <a:buNone/>
            </a:pPr>
            <a:r>
              <a:rPr lang="en-US" b="1" dirty="0">
                <a:solidFill>
                  <a:srgbClr val="002060"/>
                </a:solidFill>
                <a:latin typeface="Times New Roman" panose="02020603050405020304" pitchFamily="18" charset="0"/>
                <a:cs typeface="Times New Roman" panose="02020603050405020304" pitchFamily="18" charset="0"/>
              </a:rPr>
              <a:t>Điểm tương đối ổn định so với GCCN thế kỷ XIX:</a:t>
            </a:r>
          </a:p>
        </p:txBody>
      </p:sp>
    </p:spTree>
    <p:extLst>
      <p:ext uri="{BB962C8B-B14F-4D97-AF65-F5344CB8AC3E}">
        <p14:creationId xmlns:p14="http://schemas.microsoft.com/office/powerpoint/2010/main" val="2517238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601327"/>
            <a:ext cx="10515600" cy="1325563"/>
          </a:xfrm>
        </p:spPr>
        <p:txBody>
          <a:bodyPr>
            <a:normAutofit/>
          </a:bodyPr>
          <a:lstStyle/>
          <a:p>
            <a:r>
              <a:rPr lang="en-US" b="1" dirty="0">
                <a:solidFill>
                  <a:srgbClr val="002060"/>
                </a:solidFill>
                <a:latin typeface="Times New Roman" panose="02020603050405020304" pitchFamily="18" charset="0"/>
                <a:cs typeface="Times New Roman" panose="02020603050405020304" pitchFamily="18" charset="0"/>
              </a:rPr>
              <a:t>+ Vẫn là LLSX hàng đầu của XH hiện đại</a:t>
            </a:r>
            <a:endParaRPr lang="en-US" dirty="0"/>
          </a:p>
        </p:txBody>
      </p:sp>
      <p:sp>
        <p:nvSpPr>
          <p:cNvPr id="3" name="Content Placeholder 2"/>
          <p:cNvSpPr>
            <a:spLocks noGrp="1"/>
          </p:cNvSpPr>
          <p:nvPr>
            <p:ph idx="1"/>
          </p:nvPr>
        </p:nvSpPr>
        <p:spPr>
          <a:xfrm>
            <a:off x="545989" y="3669939"/>
            <a:ext cx="11100021" cy="1079953"/>
          </a:xfrm>
        </p:spPr>
        <p:txBody>
          <a:bodyPr/>
          <a:lstStyle/>
          <a:p>
            <a:pPr marL="0" indent="0">
              <a:buNone/>
            </a:pPr>
            <a:r>
              <a:rPr lang="en-US" dirty="0"/>
              <a:t>Cách mạng công nghiệp lần thứ 4 diễn ra may móc tự động thay thế con người có phải giai cấp công nhân giảm đi về số lượng không? tại sao? </a:t>
            </a:r>
          </a:p>
          <a:p>
            <a:endParaRPr lang="en-US" dirty="0"/>
          </a:p>
        </p:txBody>
      </p:sp>
    </p:spTree>
    <p:extLst>
      <p:ext uri="{BB962C8B-B14F-4D97-AF65-F5344CB8AC3E}">
        <p14:creationId xmlns:p14="http://schemas.microsoft.com/office/powerpoint/2010/main" val="493327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092" y="1880027"/>
            <a:ext cx="11341289" cy="946840"/>
          </a:xfrm>
        </p:spPr>
        <p:txBody>
          <a:bodyPr>
            <a:normAutofit fontScale="90000"/>
          </a:bodyPr>
          <a:lstStyle/>
          <a:p>
            <a:r>
              <a:rPr lang="en-US" b="1" dirty="0">
                <a:solidFill>
                  <a:srgbClr val="002060"/>
                </a:solidFill>
                <a:latin typeface="Times New Roman" panose="02020603050405020304" pitchFamily="18" charset="0"/>
                <a:cs typeface="Times New Roman" panose="02020603050405020304" pitchFamily="18" charset="0"/>
              </a:rPr>
              <a:t>+ Vẫn bị GCTS &amp; CNTB bóc lột giá trị thặng dư</a:t>
            </a:r>
            <a:endParaRPr lang="en-US" dirty="0"/>
          </a:p>
        </p:txBody>
      </p:sp>
    </p:spTree>
    <p:extLst>
      <p:ext uri="{BB962C8B-B14F-4D97-AF65-F5344CB8AC3E}">
        <p14:creationId xmlns:p14="http://schemas.microsoft.com/office/powerpoint/2010/main" val="1831934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031" y="2054939"/>
            <a:ext cx="11000094" cy="1938992"/>
          </a:xfrm>
          <a:prstGeom prst="rect">
            <a:avLst/>
          </a:prstGeom>
        </p:spPr>
        <p:txBody>
          <a:bodyPr wrap="square">
            <a:spAutoFit/>
          </a:bodyPr>
          <a:lstStyle/>
          <a:p>
            <a:r>
              <a:rPr lang="en-US" sz="4000" dirty="0">
                <a:solidFill>
                  <a:srgbClr val="FF0000"/>
                </a:solidFill>
              </a:rPr>
              <a:t>Trong xã hội hiện đại, nhà tư bản sử dụng nhà máy sản xuất tự động roobot điều khiển vậy còn bóc lột không?</a:t>
            </a:r>
          </a:p>
        </p:txBody>
      </p:sp>
    </p:spTree>
    <p:extLst>
      <p:ext uri="{BB962C8B-B14F-4D97-AF65-F5344CB8AC3E}">
        <p14:creationId xmlns:p14="http://schemas.microsoft.com/office/powerpoint/2010/main" val="734940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20F88E-8A87-4C19-BBB7-68384CFEC353}" type="slidenum">
              <a:rPr lang="en-US">
                <a:latin typeface=".VnTime" panose="020B7200000000000000" pitchFamily="34" charset="0"/>
              </a:rPr>
              <a:pPr eaLnBrk="1" hangingPunct="1"/>
              <a:t>29</a:t>
            </a:fld>
            <a:endParaRPr lang="en-US">
              <a:latin typeface=".VnTime" panose="020B7200000000000000" pitchFamily="34" charset="0"/>
            </a:endParaRPr>
          </a:p>
        </p:txBody>
      </p:sp>
      <p:sp>
        <p:nvSpPr>
          <p:cNvPr id="7172" name="Rectangle 3"/>
          <p:cNvSpPr>
            <a:spLocks noGrp="1" noChangeArrowheads="1"/>
          </p:cNvSpPr>
          <p:nvPr>
            <p:ph type="body" idx="1"/>
          </p:nvPr>
        </p:nvSpPr>
        <p:spPr>
          <a:xfrm>
            <a:off x="1737266" y="2231409"/>
            <a:ext cx="9803518" cy="1197591"/>
          </a:xfrm>
        </p:spPr>
        <p:txBody>
          <a:bodyPr/>
          <a:lstStyle/>
          <a:p>
            <a:pPr marL="22225" indent="265113" algn="just">
              <a:lnSpc>
                <a:spcPts val="4000"/>
              </a:lnSpc>
              <a:buNone/>
            </a:pPr>
            <a:r>
              <a:rPr lang="en-US" b="1" dirty="0">
                <a:solidFill>
                  <a:srgbClr val="002060"/>
                </a:solidFill>
                <a:latin typeface="Times New Roman" panose="02020603050405020304" pitchFamily="18" charset="0"/>
                <a:cs typeface="Times New Roman" panose="02020603050405020304" pitchFamily="18" charset="0"/>
              </a:rPr>
              <a:t>+ Xung đột lợi ích cơ bản giữa GCTS &amp; GCCN (giữa tư bản và lao động) vẫn tồn tại</a:t>
            </a:r>
          </a:p>
        </p:txBody>
      </p:sp>
    </p:spTree>
    <p:extLst>
      <p:ext uri="{BB962C8B-B14F-4D97-AF65-F5344CB8AC3E}">
        <p14:creationId xmlns:p14="http://schemas.microsoft.com/office/powerpoint/2010/main" val="1325718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C76A5C3-C435-4E4E-8C86-B33E01EBEB92}" type="slidenum">
              <a:rPr lang="en-US">
                <a:latin typeface=".VnTime" panose="020B7200000000000000" pitchFamily="34" charset="0"/>
              </a:rPr>
              <a:pPr eaLnBrk="1" hangingPunct="1"/>
              <a:t>3</a:t>
            </a:fld>
            <a:endParaRPr lang="en-US">
              <a:latin typeface=".VnTime" panose="020B7200000000000000" pitchFamily="34" charset="0"/>
            </a:endParaRPr>
          </a:p>
        </p:txBody>
      </p:sp>
      <p:sp>
        <p:nvSpPr>
          <p:cNvPr id="27651" name="Rectangle 2"/>
          <p:cNvSpPr>
            <a:spLocks noGrp="1" noChangeArrowheads="1"/>
          </p:cNvSpPr>
          <p:nvPr>
            <p:ph type="title"/>
          </p:nvPr>
        </p:nvSpPr>
        <p:spPr>
          <a:xfrm>
            <a:off x="2057400" y="381000"/>
            <a:ext cx="8229600" cy="914400"/>
          </a:xfrm>
        </p:spPr>
        <p:txBody>
          <a:bodyPr/>
          <a:lstStyle/>
          <a:p>
            <a:pPr eaLnBrk="1" hangingPunct="1"/>
            <a:r>
              <a:rPr lang="en-US" sz="3400" b="1">
                <a:solidFill>
                  <a:srgbClr val="FF0000"/>
                </a:solidFill>
                <a:latin typeface="Times New Roman" panose="02020603050405020304" pitchFamily="18" charset="0"/>
                <a:cs typeface="Times New Roman" panose="02020603050405020304" pitchFamily="18" charset="0"/>
              </a:rPr>
              <a:t>NỘI DUNG </a:t>
            </a:r>
            <a:r>
              <a:rPr lang="en-US" sz="3600" b="1">
                <a:solidFill>
                  <a:srgbClr val="FF0000"/>
                </a:solidFill>
                <a:latin typeface="Times New Roman" panose="02020603050405020304" pitchFamily="18" charset="0"/>
                <a:cs typeface="Times New Roman" panose="02020603050405020304" pitchFamily="18" charset="0"/>
              </a:rPr>
              <a:t> </a:t>
            </a:r>
          </a:p>
        </p:txBody>
      </p:sp>
      <p:sp>
        <p:nvSpPr>
          <p:cNvPr id="27652" name="Rectangle 3"/>
          <p:cNvSpPr>
            <a:spLocks noGrp="1" noChangeArrowheads="1"/>
          </p:cNvSpPr>
          <p:nvPr>
            <p:ph type="body" idx="1"/>
          </p:nvPr>
        </p:nvSpPr>
        <p:spPr>
          <a:xfrm>
            <a:off x="646386" y="1447801"/>
            <a:ext cx="11051628" cy="4602163"/>
          </a:xfrm>
        </p:spPr>
        <p:txBody>
          <a:bodyPr/>
          <a:lstStyle/>
          <a:p>
            <a:pPr marL="0" indent="0" algn="just">
              <a:lnSpc>
                <a:spcPts val="5100"/>
              </a:lnSpc>
              <a:buNone/>
            </a:pPr>
            <a:r>
              <a:rPr lang="en-US" b="1" dirty="0">
                <a:solidFill>
                  <a:srgbClr val="002060"/>
                </a:solidFill>
                <a:latin typeface="Times New Roman" panose="02020603050405020304" pitchFamily="18" charset="0"/>
                <a:cs typeface="Times New Roman" panose="02020603050405020304" pitchFamily="18" charset="0"/>
              </a:rPr>
              <a:t>2.1. </a:t>
            </a:r>
            <a:r>
              <a:rPr lang="en-US" b="1" dirty="0" err="1">
                <a:solidFill>
                  <a:srgbClr val="002060"/>
                </a:solidFill>
                <a:latin typeface="Times New Roman" panose="02020603050405020304" pitchFamily="18" charset="0"/>
                <a:cs typeface="Times New Roman" panose="02020603050405020304" pitchFamily="18" charset="0"/>
              </a:rPr>
              <a:t>Quan</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niệm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cơ</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bản</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của</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chủ</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nghĩa</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Mác</a:t>
            </a:r>
            <a:r>
              <a:rPr lang="en-US" b="1" dirty="0">
                <a:solidFill>
                  <a:srgbClr val="002060"/>
                </a:solidFill>
                <a:latin typeface="Times New Roman" panose="02020603050405020304" pitchFamily="18" charset="0"/>
                <a:cs typeface="Times New Roman" panose="02020603050405020304" pitchFamily="18" charset="0"/>
              </a:rPr>
              <a:t> – </a:t>
            </a:r>
            <a:r>
              <a:rPr lang="en-US" b="1" dirty="0" err="1">
                <a:solidFill>
                  <a:srgbClr val="002060"/>
                </a:solidFill>
                <a:latin typeface="Times New Roman" panose="02020603050405020304" pitchFamily="18" charset="0"/>
                <a:cs typeface="Times New Roman" panose="02020603050405020304" pitchFamily="18" charset="0"/>
              </a:rPr>
              <a:t>Lênin</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về</a:t>
            </a:r>
            <a:r>
              <a:rPr lang="en-US" b="1" dirty="0">
                <a:solidFill>
                  <a:srgbClr val="002060"/>
                </a:solidFill>
                <a:latin typeface="Times New Roman" panose="02020603050405020304" pitchFamily="18" charset="0"/>
                <a:cs typeface="Times New Roman" panose="02020603050405020304" pitchFamily="18" charset="0"/>
              </a:rPr>
              <a:t> GCCN </a:t>
            </a:r>
            <a:r>
              <a:rPr lang="en-US" b="1" dirty="0" err="1">
                <a:solidFill>
                  <a:srgbClr val="002060"/>
                </a:solidFill>
                <a:latin typeface="Times New Roman" panose="02020603050405020304" pitchFamily="18" charset="0"/>
                <a:cs typeface="Times New Roman" panose="02020603050405020304" pitchFamily="18" charset="0"/>
              </a:rPr>
              <a:t>và</a:t>
            </a:r>
            <a:r>
              <a:rPr lang="en-US" b="1" dirty="0">
                <a:solidFill>
                  <a:srgbClr val="002060"/>
                </a:solidFill>
                <a:latin typeface="Times New Roman" panose="02020603050405020304" pitchFamily="18" charset="0"/>
                <a:cs typeface="Times New Roman" panose="02020603050405020304" pitchFamily="18" charset="0"/>
              </a:rPr>
              <a:t> SMLS </a:t>
            </a:r>
            <a:r>
              <a:rPr lang="en-US" b="1" dirty="0" err="1">
                <a:solidFill>
                  <a:srgbClr val="002060"/>
                </a:solidFill>
                <a:latin typeface="Times New Roman" panose="02020603050405020304" pitchFamily="18" charset="0"/>
                <a:cs typeface="Times New Roman" panose="02020603050405020304" pitchFamily="18" charset="0"/>
              </a:rPr>
              <a:t>thế</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giới</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của</a:t>
            </a:r>
            <a:r>
              <a:rPr lang="en-US" b="1" dirty="0">
                <a:solidFill>
                  <a:srgbClr val="002060"/>
                </a:solidFill>
                <a:latin typeface="Times New Roman" panose="02020603050405020304" pitchFamily="18" charset="0"/>
                <a:cs typeface="Times New Roman" panose="02020603050405020304" pitchFamily="18" charset="0"/>
              </a:rPr>
              <a:t> GCCN</a:t>
            </a:r>
          </a:p>
          <a:p>
            <a:pPr marL="0" indent="0" algn="just">
              <a:lnSpc>
                <a:spcPts val="5100"/>
              </a:lnSpc>
              <a:buNone/>
            </a:pPr>
            <a:r>
              <a:rPr lang="en-US" b="1" dirty="0">
                <a:solidFill>
                  <a:srgbClr val="002060"/>
                </a:solidFill>
                <a:latin typeface="Times New Roman" panose="02020603050405020304" pitchFamily="18" charset="0"/>
                <a:cs typeface="Times New Roman" panose="02020603050405020304" pitchFamily="18" charset="0"/>
              </a:rPr>
              <a:t>2.2. GCCN </a:t>
            </a:r>
            <a:r>
              <a:rPr lang="en-US" b="1" dirty="0" err="1">
                <a:solidFill>
                  <a:srgbClr val="002060"/>
                </a:solidFill>
                <a:latin typeface="Times New Roman" panose="02020603050405020304" pitchFamily="18" charset="0"/>
                <a:cs typeface="Times New Roman" panose="02020603050405020304" pitchFamily="18" charset="0"/>
              </a:rPr>
              <a:t>và</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thực</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hiện</a:t>
            </a:r>
            <a:r>
              <a:rPr lang="en-US" b="1" dirty="0">
                <a:solidFill>
                  <a:srgbClr val="002060"/>
                </a:solidFill>
                <a:latin typeface="Times New Roman" panose="02020603050405020304" pitchFamily="18" charset="0"/>
                <a:cs typeface="Times New Roman" panose="02020603050405020304" pitchFamily="18" charset="0"/>
              </a:rPr>
              <a:t> SMLS </a:t>
            </a:r>
            <a:r>
              <a:rPr lang="en-US" b="1" dirty="0" err="1">
                <a:solidFill>
                  <a:srgbClr val="002060"/>
                </a:solidFill>
                <a:latin typeface="Times New Roman" panose="02020603050405020304" pitchFamily="18" charset="0"/>
                <a:cs typeface="Times New Roman" panose="02020603050405020304" pitchFamily="18" charset="0"/>
              </a:rPr>
              <a:t>của</a:t>
            </a:r>
            <a:r>
              <a:rPr lang="en-US" b="1" dirty="0">
                <a:solidFill>
                  <a:srgbClr val="002060"/>
                </a:solidFill>
                <a:latin typeface="Times New Roman" panose="02020603050405020304" pitchFamily="18" charset="0"/>
                <a:cs typeface="Times New Roman" panose="02020603050405020304" pitchFamily="18" charset="0"/>
              </a:rPr>
              <a:t> GCCN </a:t>
            </a:r>
            <a:r>
              <a:rPr lang="en-US" b="1" dirty="0" err="1">
                <a:solidFill>
                  <a:srgbClr val="002060"/>
                </a:solidFill>
                <a:latin typeface="Times New Roman" panose="02020603050405020304" pitchFamily="18" charset="0"/>
                <a:cs typeface="Times New Roman" panose="02020603050405020304" pitchFamily="18" charset="0"/>
              </a:rPr>
              <a:t>trong</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thời</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đại</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ngày</a:t>
            </a:r>
            <a:r>
              <a:rPr lang="en-US" b="1" dirty="0">
                <a:solidFill>
                  <a:srgbClr val="002060"/>
                </a:solidFill>
                <a:latin typeface="Times New Roman" panose="02020603050405020304" pitchFamily="18" charset="0"/>
                <a:cs typeface="Times New Roman" panose="02020603050405020304" pitchFamily="18" charset="0"/>
              </a:rPr>
              <a:t> nay</a:t>
            </a:r>
          </a:p>
          <a:p>
            <a:pPr marL="0" indent="0" algn="just">
              <a:lnSpc>
                <a:spcPts val="5100"/>
              </a:lnSpc>
              <a:buNone/>
            </a:pPr>
            <a:r>
              <a:rPr lang="en-US" b="1" dirty="0">
                <a:solidFill>
                  <a:srgbClr val="002060"/>
                </a:solidFill>
                <a:latin typeface="Times New Roman" panose="02020603050405020304" pitchFamily="18" charset="0"/>
                <a:cs typeface="Times New Roman" panose="02020603050405020304" pitchFamily="18" charset="0"/>
              </a:rPr>
              <a:t>2.3. </a:t>
            </a:r>
            <a:r>
              <a:rPr lang="en-US" b="1" dirty="0" err="1">
                <a:solidFill>
                  <a:srgbClr val="002060"/>
                </a:solidFill>
                <a:latin typeface="Times New Roman" panose="02020603050405020304" pitchFamily="18" charset="0"/>
                <a:cs typeface="Times New Roman" panose="02020603050405020304" pitchFamily="18" charset="0"/>
              </a:rPr>
              <a:t>Sứ</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mệnh</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lịch</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sử</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của</a:t>
            </a:r>
            <a:r>
              <a:rPr lang="en-US" b="1" dirty="0">
                <a:solidFill>
                  <a:srgbClr val="002060"/>
                </a:solidFill>
                <a:latin typeface="Times New Roman" panose="02020603050405020304" pitchFamily="18" charset="0"/>
                <a:cs typeface="Times New Roman" panose="02020603050405020304" pitchFamily="18" charset="0"/>
              </a:rPr>
              <a:t> GCCN </a:t>
            </a:r>
            <a:r>
              <a:rPr lang="en-US" b="1" dirty="0" err="1">
                <a:solidFill>
                  <a:srgbClr val="002060"/>
                </a:solidFill>
                <a:latin typeface="Times New Roman" panose="02020603050405020304" pitchFamily="18" charset="0"/>
                <a:cs typeface="Times New Roman" panose="02020603050405020304" pitchFamily="18" charset="0"/>
              </a:rPr>
              <a:t>Việt</a:t>
            </a:r>
            <a:r>
              <a:rPr lang="en-US" b="1" dirty="0">
                <a:solidFill>
                  <a:srgbClr val="002060"/>
                </a:solidFill>
                <a:latin typeface="Times New Roman" panose="02020603050405020304" pitchFamily="18" charset="0"/>
                <a:cs typeface="Times New Roman" panose="02020603050405020304" pitchFamily="18" charset="0"/>
              </a:rPr>
              <a:t> Nam</a:t>
            </a:r>
          </a:p>
        </p:txBody>
      </p:sp>
    </p:spTree>
    <p:extLst>
      <p:ext uri="{BB962C8B-B14F-4D97-AF65-F5344CB8AC3E}">
        <p14:creationId xmlns:p14="http://schemas.microsoft.com/office/powerpoint/2010/main" val="195612393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20F88E-8A87-4C19-BBB7-68384CFEC353}" type="slidenum">
              <a:rPr lang="en-US">
                <a:latin typeface=".VnTime" panose="020B7200000000000000" pitchFamily="34" charset="0"/>
              </a:rPr>
              <a:pPr eaLnBrk="1" hangingPunct="1"/>
              <a:t>30</a:t>
            </a:fld>
            <a:endParaRPr lang="en-US">
              <a:latin typeface=".VnTime" panose="020B7200000000000000" pitchFamily="34" charset="0"/>
            </a:endParaRPr>
          </a:p>
        </p:txBody>
      </p:sp>
      <p:sp>
        <p:nvSpPr>
          <p:cNvPr id="7172" name="Rectangle 3"/>
          <p:cNvSpPr>
            <a:spLocks noGrp="1" noChangeArrowheads="1"/>
          </p:cNvSpPr>
          <p:nvPr>
            <p:ph type="body" idx="1"/>
          </p:nvPr>
        </p:nvSpPr>
        <p:spPr>
          <a:xfrm>
            <a:off x="362607" y="1600200"/>
            <a:ext cx="11351598" cy="4724400"/>
          </a:xfrm>
        </p:spPr>
        <p:txBody>
          <a:bodyPr/>
          <a:lstStyle/>
          <a:p>
            <a:pPr marL="492125" indent="-514350" algn="just">
              <a:lnSpc>
                <a:spcPts val="4000"/>
              </a:lnSpc>
              <a:buNone/>
              <a:defRPr/>
            </a:pPr>
            <a:r>
              <a:rPr lang="en-US" b="1" dirty="0">
                <a:solidFill>
                  <a:schemeClr val="accent6">
                    <a:lumMod val="75000"/>
                  </a:schemeClr>
                </a:solidFill>
                <a:latin typeface="Times New Roman" pitchFamily="18" charset="0"/>
                <a:cs typeface="Times New Roman" pitchFamily="18" charset="0"/>
              </a:rPr>
              <a:t>b) </a:t>
            </a:r>
            <a:r>
              <a:rPr lang="en-US" b="1" dirty="0" err="1">
                <a:solidFill>
                  <a:schemeClr val="accent6">
                    <a:lumMod val="75000"/>
                  </a:schemeClr>
                </a:solidFill>
                <a:latin typeface="Times New Roman" pitchFamily="18" charset="0"/>
                <a:cs typeface="Times New Roman" pitchFamily="18" charset="0"/>
              </a:rPr>
              <a:t>Những</a:t>
            </a:r>
            <a:r>
              <a:rPr lang="en-US" b="1" dirty="0">
                <a:solidFill>
                  <a:schemeClr val="accent6">
                    <a:lumMod val="75000"/>
                  </a:schemeClr>
                </a:solidFill>
                <a:latin typeface="Times New Roman" pitchFamily="18" charset="0"/>
                <a:cs typeface="Times New Roman" pitchFamily="18" charset="0"/>
              </a:rPr>
              <a:t> </a:t>
            </a:r>
            <a:r>
              <a:rPr lang="en-US" b="1" dirty="0" err="1">
                <a:solidFill>
                  <a:schemeClr val="accent6">
                    <a:lumMod val="75000"/>
                  </a:schemeClr>
                </a:solidFill>
                <a:latin typeface="Times New Roman" pitchFamily="18" charset="0"/>
                <a:cs typeface="Times New Roman" pitchFamily="18" charset="0"/>
              </a:rPr>
              <a:t>biến</a:t>
            </a:r>
            <a:r>
              <a:rPr lang="en-US" b="1" dirty="0">
                <a:solidFill>
                  <a:schemeClr val="accent6">
                    <a:lumMod val="75000"/>
                  </a:schemeClr>
                </a:solidFill>
                <a:latin typeface="Times New Roman" pitchFamily="18" charset="0"/>
                <a:cs typeface="Times New Roman" pitchFamily="18" charset="0"/>
              </a:rPr>
              <a:t> </a:t>
            </a:r>
            <a:r>
              <a:rPr lang="en-US" b="1" dirty="0" err="1">
                <a:solidFill>
                  <a:schemeClr val="accent6">
                    <a:lumMod val="75000"/>
                  </a:schemeClr>
                </a:solidFill>
                <a:latin typeface="Times New Roman" pitchFamily="18" charset="0"/>
                <a:cs typeface="Times New Roman" pitchFamily="18" charset="0"/>
              </a:rPr>
              <a:t>đổi</a:t>
            </a:r>
            <a:r>
              <a:rPr lang="en-US" b="1" dirty="0">
                <a:solidFill>
                  <a:schemeClr val="accent6">
                    <a:lumMod val="75000"/>
                  </a:schemeClr>
                </a:solidFill>
                <a:latin typeface="Times New Roman" pitchFamily="18" charset="0"/>
                <a:cs typeface="Times New Roman" pitchFamily="18" charset="0"/>
              </a:rPr>
              <a:t> </a:t>
            </a:r>
            <a:r>
              <a:rPr lang="en-US" b="1" dirty="0" err="1">
                <a:solidFill>
                  <a:schemeClr val="accent6">
                    <a:lumMod val="75000"/>
                  </a:schemeClr>
                </a:solidFill>
                <a:latin typeface="Times New Roman" pitchFamily="18" charset="0"/>
                <a:cs typeface="Times New Roman" pitchFamily="18" charset="0"/>
              </a:rPr>
              <a:t>và</a:t>
            </a:r>
            <a:r>
              <a:rPr lang="en-US" b="1" dirty="0">
                <a:solidFill>
                  <a:schemeClr val="accent6">
                    <a:lumMod val="75000"/>
                  </a:schemeClr>
                </a:solidFill>
                <a:latin typeface="Times New Roman" pitchFamily="18" charset="0"/>
                <a:cs typeface="Times New Roman" pitchFamily="18" charset="0"/>
              </a:rPr>
              <a:t> </a:t>
            </a:r>
            <a:r>
              <a:rPr lang="en-US" b="1" dirty="0" err="1">
                <a:solidFill>
                  <a:schemeClr val="accent6">
                    <a:lumMod val="75000"/>
                  </a:schemeClr>
                </a:solidFill>
                <a:latin typeface="Times New Roman" pitchFamily="18" charset="0"/>
                <a:cs typeface="Times New Roman" pitchFamily="18" charset="0"/>
              </a:rPr>
              <a:t>khác</a:t>
            </a:r>
            <a:r>
              <a:rPr lang="en-US" b="1" dirty="0">
                <a:solidFill>
                  <a:schemeClr val="accent6">
                    <a:lumMod val="75000"/>
                  </a:schemeClr>
                </a:solidFill>
                <a:latin typeface="Times New Roman" pitchFamily="18" charset="0"/>
                <a:cs typeface="Times New Roman" pitchFamily="18" charset="0"/>
              </a:rPr>
              <a:t> </a:t>
            </a:r>
            <a:r>
              <a:rPr lang="en-US" b="1" dirty="0" err="1">
                <a:solidFill>
                  <a:schemeClr val="accent6">
                    <a:lumMod val="75000"/>
                  </a:schemeClr>
                </a:solidFill>
                <a:latin typeface="Times New Roman" pitchFamily="18" charset="0"/>
                <a:cs typeface="Times New Roman" pitchFamily="18" charset="0"/>
              </a:rPr>
              <a:t>biệt</a:t>
            </a:r>
            <a:r>
              <a:rPr lang="en-US" b="1" dirty="0">
                <a:solidFill>
                  <a:schemeClr val="accent6">
                    <a:lumMod val="75000"/>
                  </a:schemeClr>
                </a:solidFill>
                <a:latin typeface="Times New Roman" pitchFamily="18" charset="0"/>
                <a:cs typeface="Times New Roman" pitchFamily="18" charset="0"/>
              </a:rPr>
              <a:t> </a:t>
            </a:r>
            <a:r>
              <a:rPr lang="en-US" b="1" dirty="0" err="1">
                <a:solidFill>
                  <a:schemeClr val="accent6">
                    <a:lumMod val="75000"/>
                  </a:schemeClr>
                </a:solidFill>
                <a:latin typeface="Times New Roman" pitchFamily="18" charset="0"/>
                <a:cs typeface="Times New Roman" pitchFamily="18" charset="0"/>
              </a:rPr>
              <a:t>của</a:t>
            </a:r>
            <a:r>
              <a:rPr lang="en-US" b="1" dirty="0">
                <a:solidFill>
                  <a:schemeClr val="accent6">
                    <a:lumMod val="75000"/>
                  </a:schemeClr>
                </a:solidFill>
                <a:latin typeface="Times New Roman" pitchFamily="18" charset="0"/>
                <a:cs typeface="Times New Roman" pitchFamily="18" charset="0"/>
              </a:rPr>
              <a:t> GCCN </a:t>
            </a:r>
            <a:r>
              <a:rPr lang="en-US" b="1" dirty="0" err="1">
                <a:solidFill>
                  <a:schemeClr val="accent6">
                    <a:lumMod val="75000"/>
                  </a:schemeClr>
                </a:solidFill>
                <a:latin typeface="Times New Roman" pitchFamily="18" charset="0"/>
                <a:cs typeface="Times New Roman" pitchFamily="18" charset="0"/>
              </a:rPr>
              <a:t>hiện</a:t>
            </a:r>
            <a:r>
              <a:rPr lang="en-US" b="1" dirty="0">
                <a:solidFill>
                  <a:schemeClr val="accent6">
                    <a:lumMod val="75000"/>
                  </a:schemeClr>
                </a:solidFill>
                <a:latin typeface="Times New Roman" pitchFamily="18" charset="0"/>
                <a:cs typeface="Times New Roman" pitchFamily="18" charset="0"/>
              </a:rPr>
              <a:t> </a:t>
            </a:r>
            <a:r>
              <a:rPr lang="en-US" b="1" dirty="0" err="1">
                <a:solidFill>
                  <a:schemeClr val="accent6">
                    <a:lumMod val="75000"/>
                  </a:schemeClr>
                </a:solidFill>
                <a:latin typeface="Times New Roman" pitchFamily="18" charset="0"/>
                <a:cs typeface="Times New Roman" pitchFamily="18" charset="0"/>
              </a:rPr>
              <a:t>đại</a:t>
            </a:r>
            <a:r>
              <a:rPr lang="en-US" b="1" dirty="0">
                <a:solidFill>
                  <a:schemeClr val="accent6">
                    <a:lumMod val="75000"/>
                  </a:schemeClr>
                </a:solidFill>
                <a:latin typeface="Times New Roman" pitchFamily="18" charset="0"/>
                <a:cs typeface="Times New Roman" pitchFamily="18" charset="0"/>
              </a:rPr>
              <a:t>:</a:t>
            </a:r>
          </a:p>
          <a:p>
            <a:pPr marL="492125" indent="-514350" algn="just">
              <a:lnSpc>
                <a:spcPts val="4000"/>
              </a:lnSpc>
              <a:buNone/>
              <a:defRPr/>
            </a:pPr>
            <a:r>
              <a:rPr lang="en-US" b="1" dirty="0">
                <a:solidFill>
                  <a:schemeClr val="accent6">
                    <a:lumMod val="75000"/>
                  </a:schemeClr>
                </a:solidFill>
                <a:latin typeface="Times New Roman" pitchFamily="18" charset="0"/>
                <a:cs typeface="Times New Roman" pitchFamily="18" charset="0"/>
              </a:rPr>
              <a:t>+ </a:t>
            </a:r>
            <a:r>
              <a:rPr lang="vi-VN" b="1" dirty="0">
                <a:solidFill>
                  <a:schemeClr val="accent6">
                    <a:lumMod val="75000"/>
                  </a:schemeClr>
                </a:solidFill>
                <a:latin typeface="Times New Roman" pitchFamily="18" charset="0"/>
                <a:cs typeface="Times New Roman" pitchFamily="18" charset="0"/>
              </a:rPr>
              <a:t>Xu hướng trí tuệ hoá GCCN (CN tri thức)</a:t>
            </a:r>
            <a:endParaRPr lang="en-US" b="1" dirty="0">
              <a:solidFill>
                <a:schemeClr val="accent6">
                  <a:lumMod val="75000"/>
                </a:schemeClr>
              </a:solidFill>
              <a:latin typeface="Times New Roman" pitchFamily="18" charset="0"/>
              <a:cs typeface="Times New Roman" pitchFamily="18" charset="0"/>
            </a:endParaRPr>
          </a:p>
          <a:p>
            <a:pPr algn="just" eaLnBrk="1" hangingPunct="1">
              <a:buFontTx/>
              <a:buNone/>
              <a:defRPr/>
            </a:pPr>
            <a:r>
              <a:rPr lang="en-US" b="1" dirty="0">
                <a:solidFill>
                  <a:schemeClr val="accent6">
                    <a:lumMod val="75000"/>
                  </a:schemeClr>
                </a:solidFill>
                <a:latin typeface="Times New Roman" pitchFamily="18" charset="0"/>
                <a:cs typeface="Times New Roman" pitchFamily="18" charset="0"/>
              </a:rPr>
              <a:t>+ </a:t>
            </a:r>
            <a:r>
              <a:rPr lang="vi-VN" b="1" dirty="0">
                <a:solidFill>
                  <a:schemeClr val="accent6">
                    <a:lumMod val="75000"/>
                  </a:schemeClr>
                </a:solidFill>
                <a:latin typeface="Times New Roman" pitchFamily="18" charset="0"/>
                <a:cs typeface="Times New Roman" pitchFamily="18" charset="0"/>
              </a:rPr>
              <a:t>Th</a:t>
            </a:r>
            <a:r>
              <a:rPr lang="en-US" b="1" dirty="0">
                <a:solidFill>
                  <a:schemeClr val="accent6">
                    <a:lumMod val="75000"/>
                  </a:schemeClr>
                </a:solidFill>
                <a:latin typeface="Times New Roman" pitchFamily="18" charset="0"/>
                <a:cs typeface="Times New Roman" pitchFamily="18" charset="0"/>
              </a:rPr>
              <a:t>am </a:t>
            </a:r>
            <a:r>
              <a:rPr lang="en-US" b="1" dirty="0" err="1">
                <a:solidFill>
                  <a:schemeClr val="accent6">
                    <a:lumMod val="75000"/>
                  </a:schemeClr>
                </a:solidFill>
                <a:latin typeface="Times New Roman" pitchFamily="18" charset="0"/>
                <a:cs typeface="Times New Roman" pitchFamily="18" charset="0"/>
              </a:rPr>
              <a:t>gia</a:t>
            </a:r>
            <a:r>
              <a:rPr lang="en-US" b="1" dirty="0">
                <a:solidFill>
                  <a:schemeClr val="accent6">
                    <a:lumMod val="75000"/>
                  </a:schemeClr>
                </a:solidFill>
                <a:latin typeface="Times New Roman" pitchFamily="18" charset="0"/>
                <a:cs typeface="Times New Roman" pitchFamily="18" charset="0"/>
              </a:rPr>
              <a:t> </a:t>
            </a:r>
            <a:r>
              <a:rPr lang="en-US" b="1" dirty="0" err="1">
                <a:solidFill>
                  <a:schemeClr val="accent6">
                    <a:lumMod val="75000"/>
                  </a:schemeClr>
                </a:solidFill>
                <a:latin typeface="Times New Roman" pitchFamily="18" charset="0"/>
                <a:cs typeface="Times New Roman" pitchFamily="18" charset="0"/>
              </a:rPr>
              <a:t>vào</a:t>
            </a:r>
            <a:r>
              <a:rPr lang="en-US" b="1" dirty="0">
                <a:solidFill>
                  <a:schemeClr val="accent6">
                    <a:lumMod val="75000"/>
                  </a:schemeClr>
                </a:solidFill>
                <a:latin typeface="Times New Roman" pitchFamily="18" charset="0"/>
                <a:cs typeface="Times New Roman" pitchFamily="18" charset="0"/>
              </a:rPr>
              <a:t> </a:t>
            </a:r>
            <a:r>
              <a:rPr lang="en-US" b="1" dirty="0" err="1">
                <a:solidFill>
                  <a:schemeClr val="accent6">
                    <a:lumMod val="75000"/>
                  </a:schemeClr>
                </a:solidFill>
                <a:latin typeface="Times New Roman" pitchFamily="18" charset="0"/>
                <a:cs typeface="Times New Roman" pitchFamily="18" charset="0"/>
              </a:rPr>
              <a:t>sở</a:t>
            </a:r>
            <a:r>
              <a:rPr lang="en-US" b="1" dirty="0">
                <a:solidFill>
                  <a:schemeClr val="accent6">
                    <a:lumMod val="75000"/>
                  </a:schemeClr>
                </a:solidFill>
                <a:latin typeface="Times New Roman" pitchFamily="18" charset="0"/>
                <a:cs typeface="Times New Roman" pitchFamily="18" charset="0"/>
              </a:rPr>
              <a:t> </a:t>
            </a:r>
            <a:r>
              <a:rPr lang="en-US" b="1" dirty="0" err="1">
                <a:solidFill>
                  <a:schemeClr val="accent6">
                    <a:lumMod val="75000"/>
                  </a:schemeClr>
                </a:solidFill>
                <a:latin typeface="Times New Roman" pitchFamily="18" charset="0"/>
                <a:cs typeface="Times New Roman" pitchFamily="18" charset="0"/>
              </a:rPr>
              <a:t>hữu</a:t>
            </a:r>
            <a:r>
              <a:rPr lang="en-US" b="1" dirty="0">
                <a:solidFill>
                  <a:schemeClr val="accent6">
                    <a:lumMod val="75000"/>
                  </a:schemeClr>
                </a:solidFill>
                <a:latin typeface="Times New Roman" pitchFamily="18" charset="0"/>
                <a:cs typeface="Times New Roman" pitchFamily="18" charset="0"/>
              </a:rPr>
              <a:t> (</a:t>
            </a:r>
            <a:r>
              <a:rPr lang="en-US" b="1" dirty="0" err="1">
                <a:solidFill>
                  <a:schemeClr val="accent6">
                    <a:lumMod val="75000"/>
                  </a:schemeClr>
                </a:solidFill>
                <a:latin typeface="Times New Roman" pitchFamily="18" charset="0"/>
                <a:cs typeface="Times New Roman" pitchFamily="18" charset="0"/>
              </a:rPr>
              <a:t>trung</a:t>
            </a:r>
            <a:r>
              <a:rPr lang="en-US" b="1" dirty="0">
                <a:solidFill>
                  <a:schemeClr val="accent6">
                    <a:lumMod val="75000"/>
                  </a:schemeClr>
                </a:solidFill>
                <a:latin typeface="Times New Roman" pitchFamily="18" charset="0"/>
                <a:cs typeface="Times New Roman" pitchFamily="18" charset="0"/>
              </a:rPr>
              <a:t> </a:t>
            </a:r>
            <a:r>
              <a:rPr lang="en-US" b="1" dirty="0" err="1">
                <a:solidFill>
                  <a:schemeClr val="accent6">
                    <a:lumMod val="75000"/>
                  </a:schemeClr>
                </a:solidFill>
                <a:latin typeface="Times New Roman" pitchFamily="18" charset="0"/>
                <a:cs typeface="Times New Roman" pitchFamily="18" charset="0"/>
              </a:rPr>
              <a:t>lưu</a:t>
            </a:r>
            <a:r>
              <a:rPr lang="en-US" b="1" dirty="0">
                <a:solidFill>
                  <a:schemeClr val="accent6">
                    <a:lumMod val="75000"/>
                  </a:schemeClr>
                </a:solidFill>
                <a:latin typeface="Times New Roman" pitchFamily="18" charset="0"/>
                <a:cs typeface="Times New Roman" pitchFamily="18" charset="0"/>
              </a:rPr>
              <a:t> </a:t>
            </a:r>
            <a:r>
              <a:rPr lang="en-US" b="1" dirty="0" err="1">
                <a:solidFill>
                  <a:schemeClr val="accent6">
                    <a:lumMod val="75000"/>
                  </a:schemeClr>
                </a:solidFill>
                <a:latin typeface="Times New Roman" pitchFamily="18" charset="0"/>
                <a:cs typeface="Times New Roman" pitchFamily="18" charset="0"/>
              </a:rPr>
              <a:t>hóa</a:t>
            </a:r>
            <a:r>
              <a:rPr lang="en-US" b="1" dirty="0">
                <a:solidFill>
                  <a:schemeClr val="accent6">
                    <a:lumMod val="75000"/>
                  </a:schemeClr>
                </a:solidFill>
                <a:latin typeface="Times New Roman" pitchFamily="18" charset="0"/>
                <a:cs typeface="Times New Roman" pitchFamily="18" charset="0"/>
              </a:rPr>
              <a:t>)</a:t>
            </a:r>
          </a:p>
          <a:p>
            <a:pPr marL="0" indent="0" algn="just">
              <a:lnSpc>
                <a:spcPct val="129000"/>
              </a:lnSpc>
              <a:spcAft>
                <a:spcPts val="400"/>
              </a:spcAft>
              <a:buNone/>
            </a:pPr>
            <a:r>
              <a:rPr lang="en-US" b="1" dirty="0">
                <a:solidFill>
                  <a:schemeClr val="accent6">
                    <a:lumMod val="75000"/>
                  </a:schemeClr>
                </a:solidFill>
                <a:latin typeface="Times New Roman" pitchFamily="18" charset="0"/>
                <a:cs typeface="Times New Roman" pitchFamily="18" charset="0"/>
              </a:rPr>
              <a:t>+ </a:t>
            </a:r>
            <a:r>
              <a:rPr lang="vi-VN" b="1" dirty="0">
                <a:solidFill>
                  <a:schemeClr val="accent6">
                    <a:lumMod val="75000"/>
                  </a:schemeClr>
                </a:solidFill>
                <a:latin typeface="Times New Roman" pitchFamily="18" charset="0"/>
                <a:cs typeface="Times New Roman" pitchFamily="18" charset="0"/>
              </a:rPr>
              <a:t>Là giai cấp giữ vai trò lãnh đạo, Đàng Cộng sản - đội tiên phong của giai cấp công nhân, giữ vai trò cầm quyền trong quá trình xây dựng chủ nghĩa xã hội ở một số quốc gia xã hội chủ nghĩa.</a:t>
            </a:r>
            <a:endParaRPr lang="en-US" b="1" dirty="0">
              <a:solidFill>
                <a:schemeClr val="accent6">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187635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2060"/>
                </a:solidFill>
                <a:latin typeface="Times New Roman" pitchFamily="18" charset="0"/>
                <a:cs typeface="Times New Roman" pitchFamily="18" charset="0"/>
              </a:rPr>
              <a:t>+ </a:t>
            </a:r>
            <a:r>
              <a:rPr lang="vi-VN" b="1" dirty="0">
                <a:solidFill>
                  <a:srgbClr val="002060"/>
                </a:solidFill>
                <a:latin typeface="Times New Roman" pitchFamily="18" charset="0"/>
                <a:cs typeface="Times New Roman" pitchFamily="18" charset="0"/>
              </a:rPr>
              <a:t>Xu hướng trí tuệ hoá GCCN (CN tri thức)</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2197" y="2185988"/>
            <a:ext cx="8775509" cy="4023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4908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5106"/>
            <a:ext cx="10515600" cy="1325563"/>
          </a:xfrm>
        </p:spPr>
        <p:txBody>
          <a:bodyPr>
            <a:normAutofit/>
          </a:bodyPr>
          <a:lstStyle/>
          <a:p>
            <a:pPr lvl="0"/>
            <a:r>
              <a:rPr lang="en-US" dirty="0">
                <a:latin typeface="Times New Roman (Headings)"/>
              </a:rPr>
              <a:t>-</a:t>
            </a:r>
            <a:r>
              <a:rPr lang="vi-VN" dirty="0">
                <a:latin typeface="Times New Roman (Headings)"/>
              </a:rPr>
              <a:t>Xu hướng “trung lưu h</a:t>
            </a:r>
            <a:r>
              <a:rPr lang="en-US" dirty="0">
                <a:latin typeface="Times New Roman (Headings)"/>
              </a:rPr>
              <a:t>ó</a:t>
            </a:r>
            <a:r>
              <a:rPr lang="vi-VN" dirty="0">
                <a:latin typeface="Times New Roman (Headings)"/>
              </a:rPr>
              <a:t>a” gia tăng</a:t>
            </a:r>
            <a:endParaRPr lang="en-US" dirty="0">
              <a:latin typeface="Times New Roman (Headings)"/>
            </a:endParaRPr>
          </a:p>
        </p:txBody>
      </p:sp>
    </p:spTree>
    <p:extLst>
      <p:ext uri="{BB962C8B-B14F-4D97-AF65-F5344CB8AC3E}">
        <p14:creationId xmlns:p14="http://schemas.microsoft.com/office/powerpoint/2010/main" val="3107677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308" y="760918"/>
            <a:ext cx="10713492" cy="946840"/>
          </a:xfrm>
        </p:spPr>
        <p:txBody>
          <a:bodyPr>
            <a:noAutofit/>
          </a:bodyPr>
          <a:lstStyle/>
          <a:p>
            <a:pPr indent="317500" algn="just">
              <a:lnSpc>
                <a:spcPct val="129000"/>
              </a:lnSpc>
              <a:spcAft>
                <a:spcPts val="400"/>
              </a:spcAft>
            </a:pPr>
            <a:r>
              <a:rPr lang="vi-VN" sz="2800" dirty="0">
                <a:solidFill>
                  <a:schemeClr val="accent6">
                    <a:lumMod val="75000"/>
                  </a:schemeClr>
                </a:solidFill>
                <a:effectLst/>
                <a:latin typeface="Times New Roman" panose="02020603050405020304" pitchFamily="18" charset="0"/>
                <a:ea typeface="Times New Roman" panose="02020603050405020304" pitchFamily="18" charset="0"/>
              </a:rPr>
              <a:t>- Là giai cấp giữ vai trò lãnh đạo, Đàng Cộng sản - đội tiên phong của giai cấp công nhân, giữ vai trò cầm quyền trong quá trình xây dựng chủ nghĩa xã hội ở một số quốc gia xã hội chủ nghĩa.</a:t>
            </a:r>
            <a:endParaRPr lang="en-US" sz="2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866" y="2357438"/>
            <a:ext cx="10713492" cy="381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1055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3C3350A-2519-403A-9AB5-7E4C4A1486D0}" type="slidenum">
              <a:rPr lang="en-US">
                <a:latin typeface=".VnTime" panose="020B7200000000000000" pitchFamily="34" charset="0"/>
              </a:rPr>
              <a:pPr eaLnBrk="1" hangingPunct="1"/>
              <a:t>34</a:t>
            </a:fld>
            <a:endParaRPr lang="en-US">
              <a:latin typeface=".VnTime" panose="020B7200000000000000" pitchFamily="34" charset="0"/>
            </a:endParaRPr>
          </a:p>
        </p:txBody>
      </p:sp>
      <p:sp>
        <p:nvSpPr>
          <p:cNvPr id="40963" name="Rectangle 2"/>
          <p:cNvSpPr>
            <a:spLocks noGrp="1" noChangeArrowheads="1"/>
          </p:cNvSpPr>
          <p:nvPr>
            <p:ph type="title"/>
          </p:nvPr>
        </p:nvSpPr>
        <p:spPr>
          <a:xfrm>
            <a:off x="1828800" y="762000"/>
            <a:ext cx="9959546" cy="1219200"/>
          </a:xfrm>
        </p:spPr>
        <p:txBody>
          <a:bodyPr>
            <a:noAutofit/>
          </a:bodyPr>
          <a:lstStyle/>
          <a:p>
            <a:pPr algn="ctr"/>
            <a:r>
              <a:rPr lang="en-US" sz="3500" b="1" dirty="0">
                <a:solidFill>
                  <a:schemeClr val="accent6">
                    <a:lumMod val="75000"/>
                  </a:schemeClr>
                </a:solidFill>
                <a:latin typeface="Times New Roman (Headings)"/>
                <a:cs typeface="Arial" panose="020B0604020202020204" pitchFamily="34" charset="0"/>
              </a:rPr>
              <a:t>2.2.2. </a:t>
            </a:r>
            <a:r>
              <a:rPr lang="en-US" sz="3500" b="1" dirty="0" err="1">
                <a:solidFill>
                  <a:schemeClr val="accent6">
                    <a:lumMod val="75000"/>
                  </a:schemeClr>
                </a:solidFill>
                <a:latin typeface="Times New Roman (Headings)"/>
                <a:cs typeface="Arial" panose="020B0604020202020204" pitchFamily="34" charset="0"/>
              </a:rPr>
              <a:t>Thực</a:t>
            </a:r>
            <a:r>
              <a:rPr lang="en-US" sz="3500" b="1" dirty="0">
                <a:solidFill>
                  <a:schemeClr val="accent6">
                    <a:lumMod val="75000"/>
                  </a:schemeClr>
                </a:solidFill>
                <a:latin typeface="Times New Roman (Headings)"/>
                <a:cs typeface="Arial" panose="020B0604020202020204" pitchFamily="34" charset="0"/>
              </a:rPr>
              <a:t> </a:t>
            </a:r>
            <a:r>
              <a:rPr lang="en-US" sz="3500" b="1" dirty="0" err="1">
                <a:solidFill>
                  <a:schemeClr val="accent6">
                    <a:lumMod val="75000"/>
                  </a:schemeClr>
                </a:solidFill>
                <a:latin typeface="Times New Roman (Headings)"/>
                <a:cs typeface="Arial" panose="020B0604020202020204" pitchFamily="34" charset="0"/>
              </a:rPr>
              <a:t>hiện</a:t>
            </a:r>
            <a:r>
              <a:rPr lang="en-US" sz="3500" b="1" dirty="0">
                <a:solidFill>
                  <a:schemeClr val="accent6">
                    <a:lumMod val="75000"/>
                  </a:schemeClr>
                </a:solidFill>
                <a:latin typeface="Times New Roman (Headings)"/>
                <a:cs typeface="Arial" panose="020B0604020202020204" pitchFamily="34" charset="0"/>
              </a:rPr>
              <a:t> </a:t>
            </a:r>
            <a:r>
              <a:rPr lang="en-US" sz="3500" b="1" dirty="0" err="1">
                <a:solidFill>
                  <a:schemeClr val="accent6">
                    <a:lumMod val="75000"/>
                  </a:schemeClr>
                </a:solidFill>
                <a:latin typeface="Times New Roman (Headings)"/>
                <a:cs typeface="Arial" panose="020B0604020202020204" pitchFamily="34" charset="0"/>
              </a:rPr>
              <a:t>sứ</a:t>
            </a:r>
            <a:r>
              <a:rPr lang="en-US" sz="3500" b="1" dirty="0">
                <a:solidFill>
                  <a:schemeClr val="accent6">
                    <a:lumMod val="75000"/>
                  </a:schemeClr>
                </a:solidFill>
                <a:latin typeface="Times New Roman (Headings)"/>
                <a:cs typeface="Arial" panose="020B0604020202020204" pitchFamily="34" charset="0"/>
              </a:rPr>
              <a:t> </a:t>
            </a:r>
            <a:r>
              <a:rPr lang="en-US" sz="3500" b="1" dirty="0" err="1">
                <a:solidFill>
                  <a:schemeClr val="accent6">
                    <a:lumMod val="75000"/>
                  </a:schemeClr>
                </a:solidFill>
                <a:latin typeface="Times New Roman (Headings)"/>
                <a:cs typeface="Arial" panose="020B0604020202020204" pitchFamily="34" charset="0"/>
              </a:rPr>
              <a:t>mệnh</a:t>
            </a:r>
            <a:r>
              <a:rPr lang="en-US" sz="3500" b="1" dirty="0">
                <a:solidFill>
                  <a:schemeClr val="accent6">
                    <a:lumMod val="75000"/>
                  </a:schemeClr>
                </a:solidFill>
                <a:latin typeface="Times New Roman (Headings)"/>
                <a:cs typeface="Arial" panose="020B0604020202020204" pitchFamily="34" charset="0"/>
              </a:rPr>
              <a:t> </a:t>
            </a:r>
            <a:r>
              <a:rPr lang="en-US" sz="3500" b="1" dirty="0" err="1">
                <a:solidFill>
                  <a:schemeClr val="accent6">
                    <a:lumMod val="75000"/>
                  </a:schemeClr>
                </a:solidFill>
                <a:latin typeface="Times New Roman (Headings)"/>
                <a:cs typeface="Arial" panose="020B0604020202020204" pitchFamily="34" charset="0"/>
              </a:rPr>
              <a:t>lịch</a:t>
            </a:r>
            <a:r>
              <a:rPr lang="en-US" sz="3500" b="1" dirty="0">
                <a:solidFill>
                  <a:schemeClr val="accent6">
                    <a:lumMod val="75000"/>
                  </a:schemeClr>
                </a:solidFill>
                <a:latin typeface="Times New Roman (Headings)"/>
                <a:cs typeface="Arial" panose="020B0604020202020204" pitchFamily="34" charset="0"/>
              </a:rPr>
              <a:t> </a:t>
            </a:r>
            <a:r>
              <a:rPr lang="en-US" sz="3500" b="1" dirty="0" err="1">
                <a:solidFill>
                  <a:schemeClr val="accent6">
                    <a:lumMod val="75000"/>
                  </a:schemeClr>
                </a:solidFill>
                <a:latin typeface="Times New Roman (Headings)"/>
                <a:cs typeface="Arial" panose="020B0604020202020204" pitchFamily="34" charset="0"/>
              </a:rPr>
              <a:t>sử</a:t>
            </a:r>
            <a:r>
              <a:rPr lang="en-US" sz="3500" b="1" dirty="0">
                <a:solidFill>
                  <a:schemeClr val="accent6">
                    <a:lumMod val="75000"/>
                  </a:schemeClr>
                </a:solidFill>
                <a:latin typeface="Times New Roman (Headings)"/>
                <a:cs typeface="Arial" panose="020B0604020202020204" pitchFamily="34" charset="0"/>
              </a:rPr>
              <a:t> </a:t>
            </a:r>
            <a:r>
              <a:rPr lang="en-US" sz="3500" b="1" dirty="0" err="1">
                <a:solidFill>
                  <a:schemeClr val="accent6">
                    <a:lumMod val="75000"/>
                  </a:schemeClr>
                </a:solidFill>
                <a:latin typeface="Times New Roman (Headings)"/>
                <a:cs typeface="Arial" panose="020B0604020202020204" pitchFamily="34" charset="0"/>
              </a:rPr>
              <a:t>của</a:t>
            </a:r>
            <a:r>
              <a:rPr lang="en-US" sz="3500" b="1" dirty="0">
                <a:solidFill>
                  <a:schemeClr val="accent6">
                    <a:lumMod val="75000"/>
                  </a:schemeClr>
                </a:solidFill>
                <a:latin typeface="Times New Roman (Headings)"/>
                <a:cs typeface="Arial" panose="020B0604020202020204" pitchFamily="34" charset="0"/>
              </a:rPr>
              <a:t> GCCN </a:t>
            </a:r>
            <a:r>
              <a:rPr lang="en-US" sz="3500" b="1" dirty="0" err="1">
                <a:solidFill>
                  <a:schemeClr val="accent6">
                    <a:lumMod val="75000"/>
                  </a:schemeClr>
                </a:solidFill>
                <a:latin typeface="Times New Roman (Headings)"/>
                <a:cs typeface="Arial" panose="020B0604020202020204" pitchFamily="34" charset="0"/>
              </a:rPr>
              <a:t>trên</a:t>
            </a:r>
            <a:r>
              <a:rPr lang="en-US" sz="3500" b="1" dirty="0">
                <a:solidFill>
                  <a:schemeClr val="accent6">
                    <a:lumMod val="75000"/>
                  </a:schemeClr>
                </a:solidFill>
                <a:latin typeface="Times New Roman (Headings)"/>
                <a:cs typeface="Arial" panose="020B0604020202020204" pitchFamily="34" charset="0"/>
              </a:rPr>
              <a:t> </a:t>
            </a:r>
            <a:r>
              <a:rPr lang="en-US" sz="3500" b="1" dirty="0" err="1">
                <a:solidFill>
                  <a:schemeClr val="accent6">
                    <a:lumMod val="75000"/>
                  </a:schemeClr>
                </a:solidFill>
                <a:latin typeface="Times New Roman (Headings)"/>
                <a:cs typeface="Arial" panose="020B0604020202020204" pitchFamily="34" charset="0"/>
              </a:rPr>
              <a:t>thế</a:t>
            </a:r>
            <a:r>
              <a:rPr lang="en-US" sz="3500" b="1" dirty="0">
                <a:solidFill>
                  <a:schemeClr val="accent6">
                    <a:lumMod val="75000"/>
                  </a:schemeClr>
                </a:solidFill>
                <a:latin typeface="Times New Roman (Headings)"/>
                <a:cs typeface="Arial" panose="020B0604020202020204" pitchFamily="34" charset="0"/>
              </a:rPr>
              <a:t> </a:t>
            </a:r>
            <a:r>
              <a:rPr lang="en-US" sz="3500" b="1" dirty="0" err="1">
                <a:solidFill>
                  <a:schemeClr val="accent6">
                    <a:lumMod val="75000"/>
                  </a:schemeClr>
                </a:solidFill>
                <a:latin typeface="Times New Roman (Headings)"/>
                <a:cs typeface="Arial" panose="020B0604020202020204" pitchFamily="34" charset="0"/>
              </a:rPr>
              <a:t>giới</a:t>
            </a:r>
            <a:r>
              <a:rPr lang="en-US" sz="3500" b="1" dirty="0">
                <a:solidFill>
                  <a:schemeClr val="accent6">
                    <a:lumMod val="75000"/>
                  </a:schemeClr>
                </a:solidFill>
                <a:latin typeface="Times New Roman (Headings)"/>
                <a:cs typeface="Arial" panose="020B0604020202020204" pitchFamily="34" charset="0"/>
              </a:rPr>
              <a:t> </a:t>
            </a:r>
            <a:r>
              <a:rPr lang="en-US" sz="3500" b="1" dirty="0" err="1">
                <a:solidFill>
                  <a:schemeClr val="accent6">
                    <a:lumMod val="75000"/>
                  </a:schemeClr>
                </a:solidFill>
                <a:latin typeface="Times New Roman (Headings)"/>
                <a:cs typeface="Arial" panose="020B0604020202020204" pitchFamily="34" charset="0"/>
              </a:rPr>
              <a:t>hiện</a:t>
            </a:r>
            <a:r>
              <a:rPr lang="en-US" sz="3500" b="1" dirty="0">
                <a:solidFill>
                  <a:schemeClr val="accent6">
                    <a:lumMod val="75000"/>
                  </a:schemeClr>
                </a:solidFill>
                <a:latin typeface="Times New Roman (Headings)"/>
                <a:cs typeface="Arial" panose="020B0604020202020204" pitchFamily="34" charset="0"/>
              </a:rPr>
              <a:t> nay</a:t>
            </a:r>
            <a:br>
              <a:rPr lang="en-US" sz="3500" b="1" dirty="0">
                <a:solidFill>
                  <a:schemeClr val="accent6">
                    <a:lumMod val="75000"/>
                  </a:schemeClr>
                </a:solidFill>
                <a:latin typeface="Times New Roman (Headings)"/>
                <a:cs typeface="Arial" panose="020B0604020202020204" pitchFamily="34" charset="0"/>
              </a:rPr>
            </a:br>
            <a:endParaRPr lang="en-US" sz="3500" b="1" dirty="0">
              <a:solidFill>
                <a:schemeClr val="accent6">
                  <a:lumMod val="75000"/>
                </a:schemeClr>
              </a:solidFill>
              <a:latin typeface="Times New Roman (Headings)"/>
              <a:cs typeface="Arial" panose="020B0604020202020204" pitchFamily="34" charset="0"/>
            </a:endParaRPr>
          </a:p>
        </p:txBody>
      </p:sp>
      <p:sp>
        <p:nvSpPr>
          <p:cNvPr id="40964" name="Rectangle 3"/>
          <p:cNvSpPr>
            <a:spLocks noGrp="1" noChangeArrowheads="1"/>
          </p:cNvSpPr>
          <p:nvPr>
            <p:ph type="body" idx="1"/>
          </p:nvPr>
        </p:nvSpPr>
        <p:spPr>
          <a:xfrm>
            <a:off x="706821" y="1981200"/>
            <a:ext cx="8382000" cy="4419600"/>
          </a:xfrm>
        </p:spPr>
        <p:txBody>
          <a:bodyPr/>
          <a:lstStyle/>
          <a:p>
            <a:pPr marL="492125" indent="-514350" algn="just">
              <a:lnSpc>
                <a:spcPts val="4000"/>
              </a:lnSpc>
              <a:buNone/>
            </a:pPr>
            <a:r>
              <a:rPr lang="en-US" b="1" dirty="0">
                <a:solidFill>
                  <a:schemeClr val="accent6">
                    <a:lumMod val="75000"/>
                  </a:schemeClr>
                </a:solidFill>
                <a:latin typeface="Times New Roman (Headings)"/>
                <a:cs typeface="Times New Roman" panose="02020603050405020304" pitchFamily="18" charset="0"/>
              </a:rPr>
              <a:t>- </a:t>
            </a:r>
            <a:r>
              <a:rPr lang="en-US" b="1" dirty="0" err="1">
                <a:solidFill>
                  <a:schemeClr val="accent6">
                    <a:lumMod val="75000"/>
                  </a:schemeClr>
                </a:solidFill>
                <a:latin typeface="Times New Roman (Headings)"/>
                <a:cs typeface="Times New Roman" panose="02020603050405020304" pitchFamily="18" charset="0"/>
              </a:rPr>
              <a:t>Về</a:t>
            </a:r>
            <a:r>
              <a:rPr lang="en-US" b="1" dirty="0">
                <a:solidFill>
                  <a:schemeClr val="accent6">
                    <a:lumMod val="75000"/>
                  </a:schemeClr>
                </a:solidFill>
                <a:latin typeface="Times New Roman (Headings)"/>
                <a:cs typeface="Times New Roman" panose="02020603050405020304" pitchFamily="18" charset="0"/>
              </a:rPr>
              <a:t> </a:t>
            </a:r>
            <a:r>
              <a:rPr lang="en-US" b="1" dirty="0" err="1">
                <a:solidFill>
                  <a:schemeClr val="accent6">
                    <a:lumMod val="75000"/>
                  </a:schemeClr>
                </a:solidFill>
                <a:latin typeface="Times New Roman (Headings)"/>
                <a:cs typeface="Times New Roman" panose="02020603050405020304" pitchFamily="18" charset="0"/>
              </a:rPr>
              <a:t>nội</a:t>
            </a:r>
            <a:r>
              <a:rPr lang="en-US" b="1" dirty="0">
                <a:solidFill>
                  <a:schemeClr val="accent6">
                    <a:lumMod val="75000"/>
                  </a:schemeClr>
                </a:solidFill>
                <a:latin typeface="Times New Roman (Headings)"/>
                <a:cs typeface="Times New Roman" panose="02020603050405020304" pitchFamily="18" charset="0"/>
              </a:rPr>
              <a:t> dung </a:t>
            </a:r>
            <a:r>
              <a:rPr lang="en-US" b="1" dirty="0" err="1">
                <a:solidFill>
                  <a:schemeClr val="accent6">
                    <a:lumMod val="75000"/>
                  </a:schemeClr>
                </a:solidFill>
                <a:latin typeface="Times New Roman (Headings)"/>
                <a:cs typeface="Times New Roman" panose="02020603050405020304" pitchFamily="18" charset="0"/>
              </a:rPr>
              <a:t>kinh</a:t>
            </a:r>
            <a:r>
              <a:rPr lang="en-US" b="1" dirty="0">
                <a:solidFill>
                  <a:schemeClr val="accent6">
                    <a:lumMod val="75000"/>
                  </a:schemeClr>
                </a:solidFill>
                <a:latin typeface="Times New Roman (Headings)"/>
                <a:cs typeface="Times New Roman" panose="02020603050405020304" pitchFamily="18" charset="0"/>
              </a:rPr>
              <a:t> </a:t>
            </a:r>
            <a:r>
              <a:rPr lang="en-US" b="1" dirty="0" err="1">
                <a:solidFill>
                  <a:schemeClr val="accent6">
                    <a:lumMod val="75000"/>
                  </a:schemeClr>
                </a:solidFill>
                <a:latin typeface="Times New Roman (Headings)"/>
                <a:cs typeface="Times New Roman" panose="02020603050405020304" pitchFamily="18" charset="0"/>
              </a:rPr>
              <a:t>tê</a:t>
            </a:r>
            <a:r>
              <a:rPr lang="en-US" b="1" dirty="0">
                <a:solidFill>
                  <a:schemeClr val="accent6">
                    <a:lumMod val="75000"/>
                  </a:schemeClr>
                </a:solidFill>
                <a:latin typeface="Times New Roman (Headings)"/>
                <a:cs typeface="Times New Roman" panose="02020603050405020304" pitchFamily="18" charset="0"/>
              </a:rPr>
              <a:t>́ </a:t>
            </a:r>
          </a:p>
          <a:p>
            <a:pPr marL="492125" indent="-514350" algn="just">
              <a:lnSpc>
                <a:spcPts val="4000"/>
              </a:lnSpc>
              <a:buNone/>
            </a:pPr>
            <a:r>
              <a:rPr lang="en-US" b="1" dirty="0">
                <a:solidFill>
                  <a:schemeClr val="accent6">
                    <a:lumMod val="75000"/>
                  </a:schemeClr>
                </a:solidFill>
                <a:latin typeface="Times New Roman (Headings)"/>
                <a:cs typeface="Times New Roman" panose="02020603050405020304" pitchFamily="18" charset="0"/>
              </a:rPr>
              <a:t>- </a:t>
            </a:r>
            <a:r>
              <a:rPr lang="en-US" b="1" dirty="0" err="1">
                <a:solidFill>
                  <a:schemeClr val="accent6">
                    <a:lumMod val="75000"/>
                  </a:schemeClr>
                </a:solidFill>
                <a:latin typeface="Times New Roman (Headings)"/>
                <a:cs typeface="Times New Roman" panose="02020603050405020304" pitchFamily="18" charset="0"/>
              </a:rPr>
              <a:t>Về</a:t>
            </a:r>
            <a:r>
              <a:rPr lang="en-US" b="1" dirty="0">
                <a:solidFill>
                  <a:schemeClr val="accent6">
                    <a:lumMod val="75000"/>
                  </a:schemeClr>
                </a:solidFill>
                <a:latin typeface="Times New Roman (Headings)"/>
                <a:cs typeface="Times New Roman" panose="02020603050405020304" pitchFamily="18" charset="0"/>
              </a:rPr>
              <a:t> </a:t>
            </a:r>
            <a:r>
              <a:rPr lang="en-US" b="1" dirty="0" err="1">
                <a:solidFill>
                  <a:schemeClr val="accent6">
                    <a:lumMod val="75000"/>
                  </a:schemeClr>
                </a:solidFill>
                <a:latin typeface="Times New Roman (Headings)"/>
                <a:cs typeface="Times New Roman" panose="02020603050405020304" pitchFamily="18" charset="0"/>
              </a:rPr>
              <a:t>nội</a:t>
            </a:r>
            <a:r>
              <a:rPr lang="en-US" b="1" dirty="0">
                <a:solidFill>
                  <a:schemeClr val="accent6">
                    <a:lumMod val="75000"/>
                  </a:schemeClr>
                </a:solidFill>
                <a:latin typeface="Times New Roman (Headings)"/>
                <a:cs typeface="Times New Roman" panose="02020603050405020304" pitchFamily="18" charset="0"/>
              </a:rPr>
              <a:t> dung </a:t>
            </a:r>
            <a:r>
              <a:rPr lang="en-US" b="1" dirty="0" err="1">
                <a:solidFill>
                  <a:schemeClr val="accent6">
                    <a:lumMod val="75000"/>
                  </a:schemeClr>
                </a:solidFill>
                <a:latin typeface="Times New Roman (Headings)"/>
                <a:cs typeface="Times New Roman" panose="02020603050405020304" pitchFamily="18" charset="0"/>
              </a:rPr>
              <a:t>chính</a:t>
            </a:r>
            <a:r>
              <a:rPr lang="en-US" b="1" dirty="0">
                <a:solidFill>
                  <a:schemeClr val="accent6">
                    <a:lumMod val="75000"/>
                  </a:schemeClr>
                </a:solidFill>
                <a:latin typeface="Times New Roman (Headings)"/>
                <a:cs typeface="Times New Roman" panose="02020603050405020304" pitchFamily="18" charset="0"/>
              </a:rPr>
              <a:t> </a:t>
            </a:r>
            <a:r>
              <a:rPr lang="en-US" b="1" dirty="0" err="1">
                <a:solidFill>
                  <a:schemeClr val="accent6">
                    <a:lumMod val="75000"/>
                  </a:schemeClr>
                </a:solidFill>
                <a:latin typeface="Times New Roman (Headings)"/>
                <a:cs typeface="Times New Roman" panose="02020603050405020304" pitchFamily="18" charset="0"/>
              </a:rPr>
              <a:t>trị</a:t>
            </a:r>
            <a:r>
              <a:rPr lang="en-US" b="1" dirty="0">
                <a:solidFill>
                  <a:schemeClr val="accent6">
                    <a:lumMod val="75000"/>
                  </a:schemeClr>
                </a:solidFill>
                <a:latin typeface="Times New Roman (Headings)"/>
                <a:cs typeface="Times New Roman" panose="02020603050405020304" pitchFamily="18" charset="0"/>
              </a:rPr>
              <a:t> </a:t>
            </a:r>
          </a:p>
          <a:p>
            <a:pPr marL="492125" indent="-514350" algn="just">
              <a:lnSpc>
                <a:spcPts val="4000"/>
              </a:lnSpc>
              <a:buNone/>
            </a:pPr>
            <a:r>
              <a:rPr lang="en-US" b="1" dirty="0">
                <a:solidFill>
                  <a:schemeClr val="accent6">
                    <a:lumMod val="75000"/>
                  </a:schemeClr>
                </a:solidFill>
                <a:latin typeface="Times New Roman (Headings)"/>
                <a:cs typeface="Times New Roman" panose="02020603050405020304" pitchFamily="18" charset="0"/>
              </a:rPr>
              <a:t>- </a:t>
            </a:r>
            <a:r>
              <a:rPr lang="en-US" b="1" dirty="0" err="1">
                <a:solidFill>
                  <a:schemeClr val="accent6">
                    <a:lumMod val="75000"/>
                  </a:schemeClr>
                </a:solidFill>
                <a:latin typeface="Times New Roman (Headings)"/>
                <a:cs typeface="Times New Roman" panose="02020603050405020304" pitchFamily="18" charset="0"/>
              </a:rPr>
              <a:t>Về</a:t>
            </a:r>
            <a:r>
              <a:rPr lang="en-US" b="1" dirty="0">
                <a:solidFill>
                  <a:schemeClr val="accent6">
                    <a:lumMod val="75000"/>
                  </a:schemeClr>
                </a:solidFill>
                <a:latin typeface="Times New Roman (Headings)"/>
                <a:cs typeface="Times New Roman" panose="02020603050405020304" pitchFamily="18" charset="0"/>
              </a:rPr>
              <a:t> </a:t>
            </a:r>
            <a:r>
              <a:rPr lang="en-US" b="1" dirty="0" err="1">
                <a:solidFill>
                  <a:schemeClr val="accent6">
                    <a:lumMod val="75000"/>
                  </a:schemeClr>
                </a:solidFill>
                <a:latin typeface="Times New Roman (Headings)"/>
                <a:cs typeface="Times New Roman" panose="02020603050405020304" pitchFamily="18" charset="0"/>
              </a:rPr>
              <a:t>nội</a:t>
            </a:r>
            <a:r>
              <a:rPr lang="en-US" b="1" dirty="0">
                <a:solidFill>
                  <a:schemeClr val="accent6">
                    <a:lumMod val="75000"/>
                  </a:schemeClr>
                </a:solidFill>
                <a:latin typeface="Times New Roman (Headings)"/>
                <a:cs typeface="Times New Roman" panose="02020603050405020304" pitchFamily="18" charset="0"/>
              </a:rPr>
              <a:t> dung </a:t>
            </a:r>
            <a:r>
              <a:rPr lang="en-US" b="1" dirty="0" err="1">
                <a:solidFill>
                  <a:schemeClr val="accent6">
                    <a:lumMod val="75000"/>
                  </a:schemeClr>
                </a:solidFill>
                <a:latin typeface="Times New Roman (Headings)"/>
                <a:cs typeface="Times New Roman" panose="02020603050405020304" pitchFamily="18" charset="0"/>
              </a:rPr>
              <a:t>văn</a:t>
            </a:r>
            <a:r>
              <a:rPr lang="en-US" b="1" dirty="0">
                <a:solidFill>
                  <a:schemeClr val="accent6">
                    <a:lumMod val="75000"/>
                  </a:schemeClr>
                </a:solidFill>
                <a:latin typeface="Times New Roman (Headings)"/>
                <a:cs typeface="Times New Roman" panose="02020603050405020304" pitchFamily="18" charset="0"/>
              </a:rPr>
              <a:t> </a:t>
            </a:r>
            <a:r>
              <a:rPr lang="en-US" b="1" dirty="0" err="1">
                <a:solidFill>
                  <a:schemeClr val="accent6">
                    <a:lumMod val="75000"/>
                  </a:schemeClr>
                </a:solidFill>
                <a:latin typeface="Times New Roman (Headings)"/>
                <a:cs typeface="Times New Roman" panose="02020603050405020304" pitchFamily="18" charset="0"/>
              </a:rPr>
              <a:t>hóa</a:t>
            </a:r>
            <a:r>
              <a:rPr lang="en-US" b="1" dirty="0">
                <a:solidFill>
                  <a:schemeClr val="accent6">
                    <a:lumMod val="75000"/>
                  </a:schemeClr>
                </a:solidFill>
                <a:latin typeface="Times New Roman (Headings)"/>
                <a:cs typeface="Times New Roman" panose="02020603050405020304" pitchFamily="18" charset="0"/>
              </a:rPr>
              <a:t> - XH</a:t>
            </a:r>
          </a:p>
        </p:txBody>
      </p:sp>
    </p:spTree>
    <p:extLst>
      <p:ext uri="{BB962C8B-B14F-4D97-AF65-F5344CB8AC3E}">
        <p14:creationId xmlns:p14="http://schemas.microsoft.com/office/powerpoint/2010/main" val="36770840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l" rtl="0">
              <a:lnSpc>
                <a:spcPct val="90000"/>
              </a:lnSpc>
              <a:spcBef>
                <a:spcPct val="0"/>
              </a:spcBef>
            </a:pPr>
            <a:r>
              <a:rPr lang="en-US" sz="3200" b="1" dirty="0">
                <a:solidFill>
                  <a:srgbClr val="FF0000"/>
                </a:solidFill>
              </a:rPr>
              <a:t>2.2.1. </a:t>
            </a:r>
            <a:r>
              <a:rPr lang="en-US" sz="3200" b="1" dirty="0">
                <a:solidFill>
                  <a:srgbClr val="FF0000"/>
                </a:solidFill>
                <a:latin typeface="Times New Roman (Headings)"/>
                <a:cs typeface="Times New Roman" panose="02020603050405020304" pitchFamily="18" charset="0"/>
              </a:rPr>
              <a:t>Nội dung kinh tế </a:t>
            </a:r>
            <a:br>
              <a:rPr lang="en-US" sz="3200" b="1" dirty="0">
                <a:solidFill>
                  <a:srgbClr val="FF0000"/>
                </a:solidFill>
                <a:latin typeface="Times New Roman (Headings)"/>
                <a:cs typeface="Times New Roman" panose="02020603050405020304" pitchFamily="18" charset="0"/>
              </a:rPr>
            </a:br>
            <a:endParaRPr lang="en-US" sz="3200" b="1" dirty="0">
              <a:solidFill>
                <a:srgbClr val="FF0000"/>
              </a:solidFill>
            </a:endParaRPr>
          </a:p>
        </p:txBody>
      </p:sp>
      <p:sp>
        <p:nvSpPr>
          <p:cNvPr id="4" name="TextBox 3"/>
          <p:cNvSpPr txBox="1"/>
          <p:nvPr/>
        </p:nvSpPr>
        <p:spPr>
          <a:xfrm>
            <a:off x="709684" y="1501254"/>
            <a:ext cx="10740788" cy="1077218"/>
          </a:xfrm>
          <a:prstGeom prst="rect">
            <a:avLst/>
          </a:prstGeom>
          <a:noFill/>
        </p:spPr>
        <p:txBody>
          <a:bodyPr wrap="square" rtlCol="0">
            <a:spAutoFit/>
          </a:bodyPr>
          <a:lstStyle/>
          <a:p>
            <a:r>
              <a:rPr lang="en-US" altLang="en-US" sz="3200" b="1" dirty="0">
                <a:solidFill>
                  <a:srgbClr val="002060"/>
                </a:solidFill>
                <a:latin typeface="Times New Roman" panose="02020603050405020304" pitchFamily="18" charset="0"/>
                <a:cs typeface="Times New Roman" panose="02020603050405020304" pitchFamily="18" charset="0"/>
              </a:rPr>
              <a:t>Vẫn là lực lượng giữ vai trò sản xuất vật chất chủ yếu cho xã hội, quyết định sự tồn tại của XH;</a:t>
            </a:r>
          </a:p>
        </p:txBody>
      </p:sp>
    </p:spTree>
    <p:extLst>
      <p:ext uri="{BB962C8B-B14F-4D97-AF65-F5344CB8AC3E}">
        <p14:creationId xmlns:p14="http://schemas.microsoft.com/office/powerpoint/2010/main" val="3661539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2.2.2. </a:t>
            </a:r>
            <a:r>
              <a:rPr lang="vi-VN" b="1" dirty="0">
                <a:solidFill>
                  <a:srgbClr val="FF0000"/>
                </a:solidFill>
              </a:rPr>
              <a:t>Nội dung chính trị - xã hội</a:t>
            </a:r>
            <a:endParaRPr lang="en-US" b="1" dirty="0">
              <a:solidFill>
                <a:srgbClr val="FF0000"/>
              </a:solidFill>
            </a:endParaRPr>
          </a:p>
        </p:txBody>
      </p:sp>
      <p:sp>
        <p:nvSpPr>
          <p:cNvPr id="4" name="TextBox 3"/>
          <p:cNvSpPr txBox="1"/>
          <p:nvPr/>
        </p:nvSpPr>
        <p:spPr>
          <a:xfrm>
            <a:off x="750627" y="1528546"/>
            <a:ext cx="10959152" cy="1754326"/>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Ở</a:t>
            </a:r>
            <a:r>
              <a:rPr lang="vi-VN" sz="3600" dirty="0">
                <a:latin typeface="Times New Roman" panose="02020603050405020304" pitchFamily="18" charset="0"/>
                <a:cs typeface="Times New Roman" panose="02020603050405020304" pitchFamily="18" charset="0"/>
              </a:rPr>
              <a:t> các nước tư bản chủ nghĩa, mục tiêu đấu tranh trực tiếp của giai cấp công nhân và </a:t>
            </a:r>
            <a:r>
              <a:rPr lang="en-US" sz="3600" dirty="0">
                <a:latin typeface="Times New Roman" panose="02020603050405020304" pitchFamily="18" charset="0"/>
                <a:cs typeface="Times New Roman" panose="02020603050405020304" pitchFamily="18" charset="0"/>
              </a:rPr>
              <a:t>lao</a:t>
            </a:r>
            <a:r>
              <a:rPr lang="vi-VN" sz="3600" dirty="0">
                <a:latin typeface="Times New Roman" panose="02020603050405020304" pitchFamily="18" charset="0"/>
                <a:cs typeface="Times New Roman" panose="02020603050405020304" pitchFamily="18" charset="0"/>
              </a:rPr>
              <a:t> động là chống bất công và bất bình đằng xã hội</a:t>
            </a:r>
            <a:r>
              <a:rPr lang="en-US" sz="3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53634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3437"/>
            <a:ext cx="10515600" cy="1325563"/>
          </a:xfrm>
        </p:spPr>
        <p:txBody>
          <a:bodyPr>
            <a:normAutofit/>
          </a:bodyPr>
          <a:lstStyle/>
          <a:p>
            <a:r>
              <a:rPr lang="en-US" altLang="en-US" b="1" dirty="0">
                <a:solidFill>
                  <a:srgbClr val="FF0000"/>
                </a:solidFill>
                <a:latin typeface="Times New Roman" panose="02020603050405020304" pitchFamily="18" charset="0"/>
                <a:cs typeface="Times New Roman" panose="02020603050405020304" pitchFamily="18" charset="0"/>
              </a:rPr>
              <a:t>Ở các nước định hướng XHCN: GCCN lãnh đạo nhân dân xây dựng CNXH</a:t>
            </a:r>
            <a:endParaRPr lang="en-US" dirty="0">
              <a:solidFill>
                <a:srgbClr val="FF0000"/>
              </a:solidFill>
            </a:endParaRPr>
          </a:p>
        </p:txBody>
      </p:sp>
    </p:spTree>
    <p:extLst>
      <p:ext uri="{BB962C8B-B14F-4D97-AF65-F5344CB8AC3E}">
        <p14:creationId xmlns:p14="http://schemas.microsoft.com/office/powerpoint/2010/main" val="3439460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54" y="1460311"/>
            <a:ext cx="11100021" cy="1378423"/>
          </a:xfrm>
        </p:spPr>
        <p:txBody>
          <a:bodyPr>
            <a:normAutofit lnSpcReduction="10000"/>
          </a:bodyPr>
          <a:lstStyle/>
          <a:p>
            <a:pPr marL="0" indent="463550">
              <a:buNone/>
            </a:pPr>
            <a:r>
              <a:rPr lang="vi-VN" sz="3200" dirty="0">
                <a:solidFill>
                  <a:srgbClr val="FF0000"/>
                </a:solidFill>
                <a:latin typeface="+mj-lt"/>
              </a:rPr>
              <a:t>Đấu tranh để bảo vệ nền tảng tư tưởng của Đảng Cộng sản, giáo dục nhận thức và củng cố niềm tin khoa học đối với lý tưởng, mục tiêu của chủ nghĩa xã hội</a:t>
            </a:r>
            <a:endParaRPr lang="en-US" sz="3200" dirty="0">
              <a:solidFill>
                <a:srgbClr val="FF0000"/>
              </a:solidFill>
              <a:latin typeface="+mj-lt"/>
            </a:endParaRPr>
          </a:p>
          <a:p>
            <a:pPr marL="0" indent="463550"/>
            <a:endParaRPr lang="en-US" sz="3200" dirty="0">
              <a:solidFill>
                <a:srgbClr val="FF0000"/>
              </a:solidFill>
              <a:latin typeface="+mj-l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8604" y="2993053"/>
            <a:ext cx="7219950" cy="3339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59402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750354" y="2854089"/>
            <a:ext cx="8229600" cy="723900"/>
          </a:xfrm>
        </p:spPr>
        <p:txBody>
          <a:bodyPr/>
          <a:lstStyle/>
          <a:p>
            <a:pPr eaLnBrk="1" hangingPunct="1"/>
            <a:r>
              <a:rPr lang="en-US" sz="2800" b="1" dirty="0">
                <a:solidFill>
                  <a:srgbClr val="FF0000"/>
                </a:solidFill>
                <a:latin typeface="Times New Roman" panose="02020603050405020304" pitchFamily="18" charset="0"/>
                <a:cs typeface="Times New Roman" panose="02020603050405020304" pitchFamily="18" charset="0"/>
              </a:rPr>
              <a:t>2.3.1. </a:t>
            </a:r>
            <a:r>
              <a:rPr lang="en-US" sz="2800" b="1" dirty="0" err="1">
                <a:solidFill>
                  <a:srgbClr val="FF0000"/>
                </a:solidFill>
                <a:latin typeface="Times New Roman" panose="02020603050405020304" pitchFamily="18" charset="0"/>
                <a:cs typeface="Times New Roman" panose="02020603050405020304" pitchFamily="18" charset="0"/>
              </a:rPr>
              <a:t>Đặc</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điểm</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của</a:t>
            </a:r>
            <a:r>
              <a:rPr lang="en-US" sz="2800" b="1" dirty="0">
                <a:solidFill>
                  <a:srgbClr val="FF0000"/>
                </a:solidFill>
                <a:latin typeface="Times New Roman" panose="02020603050405020304" pitchFamily="18" charset="0"/>
                <a:cs typeface="Times New Roman" panose="02020603050405020304" pitchFamily="18" charset="0"/>
              </a:rPr>
              <a:t> GCCN </a:t>
            </a:r>
            <a:r>
              <a:rPr lang="en-US" sz="2800" b="1" dirty="0" err="1">
                <a:solidFill>
                  <a:srgbClr val="FF0000"/>
                </a:solidFill>
                <a:latin typeface="Times New Roman" panose="02020603050405020304" pitchFamily="18" charset="0"/>
                <a:cs typeface="Times New Roman" panose="02020603050405020304" pitchFamily="18" charset="0"/>
              </a:rPr>
              <a:t>Việt</a:t>
            </a:r>
            <a:r>
              <a:rPr lang="en-US" sz="2800" b="1" dirty="0">
                <a:solidFill>
                  <a:srgbClr val="FF0000"/>
                </a:solidFill>
                <a:latin typeface="Times New Roman" panose="02020603050405020304" pitchFamily="18" charset="0"/>
                <a:cs typeface="Times New Roman" panose="02020603050405020304" pitchFamily="18" charset="0"/>
              </a:rPr>
              <a:t> Nam</a:t>
            </a:r>
          </a:p>
        </p:txBody>
      </p:sp>
      <p:sp>
        <p:nvSpPr>
          <p:cNvPr id="4" name="Rectangle 2"/>
          <p:cNvSpPr txBox="1">
            <a:spLocks noChangeArrowheads="1"/>
          </p:cNvSpPr>
          <p:nvPr/>
        </p:nvSpPr>
        <p:spPr>
          <a:xfrm>
            <a:off x="1577361" y="1569646"/>
            <a:ext cx="8229600" cy="723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FF0000"/>
                </a:solidFill>
                <a:latin typeface="Times New Roman" panose="02020603050405020304" pitchFamily="18" charset="0"/>
                <a:cs typeface="Times New Roman" panose="02020603050405020304" pitchFamily="18" charset="0"/>
              </a:rPr>
              <a:t>2.3. SỨ MỆNH LỊCH SỬ CỦA GCCN VIỆT NAM</a:t>
            </a:r>
          </a:p>
        </p:txBody>
      </p:sp>
    </p:spTree>
    <p:extLst>
      <p:ext uri="{BB962C8B-B14F-4D97-AF65-F5344CB8AC3E}">
        <p14:creationId xmlns:p14="http://schemas.microsoft.com/office/powerpoint/2010/main" val="968486708"/>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3963F2D-5868-476E-8596-B407E6FD33A9}" type="slidenum">
              <a:rPr lang="en-US">
                <a:latin typeface=".VnTime" panose="020B7200000000000000" pitchFamily="34" charset="0"/>
              </a:rPr>
              <a:pPr eaLnBrk="1" hangingPunct="1"/>
              <a:t>4</a:t>
            </a:fld>
            <a:endParaRPr lang="en-US">
              <a:latin typeface=".VnTime" panose="020B7200000000000000" pitchFamily="34" charset="0"/>
            </a:endParaRPr>
          </a:p>
        </p:txBody>
      </p:sp>
      <p:sp>
        <p:nvSpPr>
          <p:cNvPr id="28675" name="Rectangle 2"/>
          <p:cNvSpPr>
            <a:spLocks noGrp="1" noChangeArrowheads="1"/>
          </p:cNvSpPr>
          <p:nvPr>
            <p:ph type="title"/>
          </p:nvPr>
        </p:nvSpPr>
        <p:spPr>
          <a:xfrm>
            <a:off x="2141837" y="359178"/>
            <a:ext cx="9992497" cy="1371600"/>
          </a:xfrm>
        </p:spPr>
        <p:txBody>
          <a:bodyPr>
            <a:normAutofit/>
          </a:bodyPr>
          <a:lstStyle/>
          <a:p>
            <a:pPr algn="ctr">
              <a:lnSpc>
                <a:spcPts val="5100"/>
              </a:lnSpc>
            </a:pPr>
            <a:r>
              <a:rPr lang="en-US" sz="3000" b="1" dirty="0">
                <a:solidFill>
                  <a:srgbClr val="FF0000"/>
                </a:solidFill>
                <a:latin typeface="Times New Roman" panose="02020603050405020304" pitchFamily="18" charset="0"/>
                <a:cs typeface="Times New Roman" panose="02020603050405020304" pitchFamily="18" charset="0"/>
              </a:rPr>
              <a:t>2.1. </a:t>
            </a:r>
            <a:r>
              <a:rPr lang="en-US" sz="3200" b="1" dirty="0" err="1">
                <a:solidFill>
                  <a:srgbClr val="FF0000"/>
                </a:solidFill>
                <a:latin typeface="Times New Roman" panose="02020603050405020304" pitchFamily="18" charset="0"/>
                <a:cs typeface="Times New Roman" panose="02020603050405020304" pitchFamily="18" charset="0"/>
              </a:rPr>
              <a:t>Quan</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niệm</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cơ</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bản</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của</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chủ</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nghĩa</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Mác</a:t>
            </a:r>
            <a:r>
              <a:rPr lang="en-US" sz="3200" b="1" dirty="0">
                <a:solidFill>
                  <a:srgbClr val="FF0000"/>
                </a:solidFill>
                <a:latin typeface="Times New Roman" panose="02020603050405020304" pitchFamily="18" charset="0"/>
                <a:cs typeface="Times New Roman" panose="02020603050405020304" pitchFamily="18" charset="0"/>
              </a:rPr>
              <a:t> – </a:t>
            </a:r>
            <a:r>
              <a:rPr lang="en-US" sz="3200" b="1" dirty="0" err="1">
                <a:solidFill>
                  <a:srgbClr val="FF0000"/>
                </a:solidFill>
                <a:latin typeface="Times New Roman" panose="02020603050405020304" pitchFamily="18" charset="0"/>
                <a:cs typeface="Times New Roman" panose="02020603050405020304" pitchFamily="18" charset="0"/>
              </a:rPr>
              <a:t>Lênin</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về</a:t>
            </a:r>
            <a:r>
              <a:rPr lang="en-US" sz="3200" b="1" dirty="0">
                <a:solidFill>
                  <a:srgbClr val="FF0000"/>
                </a:solidFill>
                <a:latin typeface="Times New Roman" panose="02020603050405020304" pitchFamily="18" charset="0"/>
                <a:cs typeface="Times New Roman" panose="02020603050405020304" pitchFamily="18" charset="0"/>
              </a:rPr>
              <a:t> GCCN </a:t>
            </a:r>
            <a:r>
              <a:rPr lang="en-US" sz="3200" b="1" dirty="0" err="1">
                <a:solidFill>
                  <a:srgbClr val="FF0000"/>
                </a:solidFill>
                <a:latin typeface="Times New Roman" panose="02020603050405020304" pitchFamily="18" charset="0"/>
                <a:cs typeface="Times New Roman" panose="02020603050405020304" pitchFamily="18" charset="0"/>
              </a:rPr>
              <a:t>và</a:t>
            </a:r>
            <a:r>
              <a:rPr lang="en-US" sz="3200" b="1" dirty="0">
                <a:solidFill>
                  <a:srgbClr val="FF0000"/>
                </a:solidFill>
                <a:latin typeface="Times New Roman" panose="02020603050405020304" pitchFamily="18" charset="0"/>
                <a:cs typeface="Times New Roman" panose="02020603050405020304" pitchFamily="18" charset="0"/>
              </a:rPr>
              <a:t> SMLS </a:t>
            </a:r>
            <a:r>
              <a:rPr lang="en-US" sz="3200" b="1" dirty="0" err="1">
                <a:solidFill>
                  <a:srgbClr val="FF0000"/>
                </a:solidFill>
                <a:latin typeface="Times New Roman" panose="02020603050405020304" pitchFamily="18" charset="0"/>
                <a:cs typeface="Times New Roman" panose="02020603050405020304" pitchFamily="18" charset="0"/>
              </a:rPr>
              <a:t>thế</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giới</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của</a:t>
            </a:r>
            <a:r>
              <a:rPr lang="en-US" sz="3200" b="1" dirty="0">
                <a:solidFill>
                  <a:srgbClr val="FF0000"/>
                </a:solidFill>
                <a:latin typeface="Times New Roman" panose="02020603050405020304" pitchFamily="18" charset="0"/>
                <a:cs typeface="Times New Roman" panose="02020603050405020304" pitchFamily="18" charset="0"/>
              </a:rPr>
              <a:t> GCCN</a:t>
            </a:r>
          </a:p>
        </p:txBody>
      </p:sp>
      <p:sp>
        <p:nvSpPr>
          <p:cNvPr id="28676" name="Rectangle 3"/>
          <p:cNvSpPr>
            <a:spLocks noGrp="1" noChangeArrowheads="1"/>
          </p:cNvSpPr>
          <p:nvPr>
            <p:ph type="body" idx="1"/>
          </p:nvPr>
        </p:nvSpPr>
        <p:spPr>
          <a:xfrm>
            <a:off x="448962" y="1730778"/>
            <a:ext cx="8382000" cy="4602163"/>
          </a:xfrm>
        </p:spPr>
        <p:txBody>
          <a:bodyPr/>
          <a:lstStyle/>
          <a:p>
            <a:pPr marL="514350" indent="-514350" algn="just">
              <a:lnSpc>
                <a:spcPts val="3800"/>
              </a:lnSpc>
              <a:buNone/>
            </a:pPr>
            <a:r>
              <a:rPr lang="en-US" b="1" dirty="0">
                <a:solidFill>
                  <a:srgbClr val="FF0000"/>
                </a:solidFill>
                <a:latin typeface="Times New Roman" panose="02020603050405020304" pitchFamily="18" charset="0"/>
                <a:cs typeface="Times New Roman" panose="02020603050405020304" pitchFamily="18" charset="0"/>
              </a:rPr>
              <a:t>2.1.1. </a:t>
            </a:r>
            <a:r>
              <a:rPr lang="en-US" b="1" dirty="0" err="1">
                <a:solidFill>
                  <a:srgbClr val="FF0000"/>
                </a:solidFill>
                <a:latin typeface="Times New Roman" panose="02020603050405020304" pitchFamily="18" charset="0"/>
                <a:cs typeface="Times New Roman" panose="02020603050405020304" pitchFamily="18" charset="0"/>
              </a:rPr>
              <a:t>Khái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niệm</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và</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đặc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điểm</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của</a:t>
            </a:r>
            <a:r>
              <a:rPr lang="en-US" b="1" dirty="0">
                <a:solidFill>
                  <a:srgbClr val="FF0000"/>
                </a:solidFill>
                <a:latin typeface="Times New Roman" panose="02020603050405020304" pitchFamily="18" charset="0"/>
                <a:cs typeface="Times New Roman" panose="02020603050405020304" pitchFamily="18" charset="0"/>
              </a:rPr>
              <a:t> GCCN</a:t>
            </a:r>
          </a:p>
          <a:p>
            <a:pPr marL="514350" indent="-514350" algn="just">
              <a:lnSpc>
                <a:spcPts val="3800"/>
              </a:lnSpc>
              <a:buFontTx/>
              <a:buAutoNum type="alphaLcParenR"/>
            </a:pPr>
            <a:r>
              <a:rPr lang="en-US" b="1" i="1" dirty="0">
                <a:solidFill>
                  <a:srgbClr val="FF0000"/>
                </a:solidFill>
                <a:latin typeface="Times New Roman" panose="02020603050405020304" pitchFamily="18" charset="0"/>
                <a:cs typeface="Times New Roman" panose="02020603050405020304" pitchFamily="18" charset="0"/>
              </a:rPr>
              <a:t>Khái niệm GCCN </a:t>
            </a:r>
          </a:p>
        </p:txBody>
      </p:sp>
      <p:sp>
        <p:nvSpPr>
          <p:cNvPr id="2" name="TextBox 1"/>
          <p:cNvSpPr txBox="1"/>
          <p:nvPr/>
        </p:nvSpPr>
        <p:spPr>
          <a:xfrm>
            <a:off x="448962" y="2887893"/>
            <a:ext cx="11430000" cy="3293209"/>
          </a:xfrm>
          <a:prstGeom prst="rect">
            <a:avLst/>
          </a:prstGeom>
          <a:noFill/>
        </p:spPr>
        <p:txBody>
          <a:bodyPr wrap="square" rtlCol="0">
            <a:spAutoFit/>
          </a:bodyPr>
          <a:lstStyle/>
          <a:p>
            <a:pPr algn="just"/>
            <a:r>
              <a:rPr lang="vi-VN" sz="2600" i="1" dirty="0">
                <a:latin typeface="Times New Roman" panose="02020603050405020304" pitchFamily="18" charset="0"/>
                <a:cs typeface="Times New Roman" panose="02020603050405020304" pitchFamily="18" charset="0"/>
              </a:rPr>
              <a:t>Giai cấp công nhân là một tập đoàn xã hội, hình thành và phát triển cùng với quá tr</a:t>
            </a:r>
            <a:r>
              <a:rPr lang="en-US" sz="2600" i="1" dirty="0">
                <a:latin typeface="Times New Roman" panose="02020603050405020304" pitchFamily="18" charset="0"/>
                <a:cs typeface="Times New Roman" panose="02020603050405020304" pitchFamily="18" charset="0"/>
              </a:rPr>
              <a:t>ì</a:t>
            </a:r>
            <a:r>
              <a:rPr lang="vi-VN" sz="2600" i="1" dirty="0">
                <a:latin typeface="Times New Roman" panose="02020603050405020304" pitchFamily="18" charset="0"/>
                <a:cs typeface="Times New Roman" panose="02020603050405020304" pitchFamily="18" charset="0"/>
              </a:rPr>
              <a:t>nh của nền công nghiệp hiện đại</a:t>
            </a:r>
            <a:r>
              <a:rPr lang="en-US" sz="2600" i="1" dirty="0">
                <a:latin typeface="Times New Roman" panose="02020603050405020304" pitchFamily="18" charset="0"/>
                <a:cs typeface="Times New Roman" panose="02020603050405020304" pitchFamily="18" charset="0"/>
              </a:rPr>
              <a:t>;</a:t>
            </a:r>
            <a:r>
              <a:rPr lang="vi-VN"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Họ</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lao</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động</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bằng</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phương</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thức</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công</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nghiệp</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ngày</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càng</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hiện</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đại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và</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gắn</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liền</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với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quá</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trình</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sản</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xuất</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vật</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chất</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hiện</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đại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là</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đại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biểu</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cho</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phương</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thức</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sản</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xuất</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mang</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tính</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xã</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hội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hóa</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ngày</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càng</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cao</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Họ</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là</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người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làm</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thuê</a:t>
            </a:r>
            <a:r>
              <a:rPr lang="en-US" sz="2600" i="1" dirty="0">
                <a:latin typeface="Times New Roman" panose="02020603050405020304" pitchFamily="18" charset="0"/>
                <a:cs typeface="Times New Roman" panose="02020603050405020304" pitchFamily="18" charset="0"/>
              </a:rPr>
              <a:t> do </a:t>
            </a:r>
            <a:r>
              <a:rPr lang="en-US" sz="2600" i="1" dirty="0" err="1">
                <a:latin typeface="Times New Roman" panose="02020603050405020304" pitchFamily="18" charset="0"/>
                <a:cs typeface="Times New Roman" panose="02020603050405020304" pitchFamily="18" charset="0"/>
              </a:rPr>
              <a:t>không</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có</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tư</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liệu</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sản</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xuất</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buộc</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phải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bán</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sức</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lao</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động</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để</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sống</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và</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bị</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giai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cấp</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tư</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sản</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bóc</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lột</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giá</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trị</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thặng</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dư</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vì</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vậy</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lợi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ích</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cơ</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bản</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của</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họ</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đối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lập</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với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lợi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ích</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cơ</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bản</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của</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giai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cấp</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tư</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sản</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Đó</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là</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giai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cấp</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có</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sứ</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mệnh</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phủ</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định</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chế</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độ</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tư</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bản</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chủ</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nghĩa</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xây</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dựng</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thành</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công</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chủ</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nghĩa</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xã</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hội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và</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chủ</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nghĩa</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cộng</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sản</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trên</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toàn</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thế</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giới</a:t>
            </a:r>
            <a:r>
              <a:rPr lang="en-US" sz="2600" i="1"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960933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4"/>
          <p:cNvSpPr>
            <a:spLocks noGrp="1"/>
          </p:cNvSpPr>
          <p:nvPr>
            <p:ph type="dt" sz="quarter" idx="4294967295"/>
          </p:nvPr>
        </p:nvSpPr>
        <p:spPr bwMode="auto">
          <a:xfrm>
            <a:off x="609600" y="6245225"/>
            <a:ext cx="28448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GV: Lương Xuân Thành</a:t>
            </a:r>
          </a:p>
        </p:txBody>
      </p:sp>
      <p:sp>
        <p:nvSpPr>
          <p:cNvPr id="19459" name="Slide Number Placeholder 6"/>
          <p:cNvSpPr>
            <a:spLocks noGrp="1"/>
          </p:cNvSpPr>
          <p:nvPr>
            <p:ph type="sldNum" sz="quarter" idx="4294967295"/>
          </p:nvPr>
        </p:nvSpPr>
        <p:spPr bwMode="auto">
          <a:xfrm>
            <a:off x="8737600" y="6245225"/>
            <a:ext cx="28448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C8D268B-3ADF-4F10-BD42-A2DBA98736C4}" type="slidenum">
              <a:rPr lang="en-US" altLang="en-US"/>
              <a:pPr eaLnBrk="1" hangingPunct="1"/>
              <a:t>40</a:t>
            </a:fld>
            <a:endParaRPr lang="en-US" altLang="en-US"/>
          </a:p>
        </p:txBody>
      </p:sp>
      <p:sp>
        <p:nvSpPr>
          <p:cNvPr id="86020" name="Rectangle 4"/>
          <p:cNvSpPr>
            <a:spLocks noChangeArrowheads="1"/>
          </p:cNvSpPr>
          <p:nvPr/>
        </p:nvSpPr>
        <p:spPr bwMode="auto">
          <a:xfrm>
            <a:off x="914400" y="228601"/>
            <a:ext cx="426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800" b="1">
                <a:latin typeface="VNI-Times" pitchFamily="2" charset="0"/>
              </a:rPr>
              <a:t>-Giai caáp ñòa chuû:</a:t>
            </a:r>
          </a:p>
        </p:txBody>
      </p:sp>
      <p:pic>
        <p:nvPicPr>
          <p:cNvPr id="86021" name="Picture 5" descr="tonkin_tribunal"/>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0" y="760414"/>
            <a:ext cx="12192000" cy="60975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474527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86020">
                                            <p:txEl>
                                              <p:pRg st="0" end="0"/>
                                            </p:txEl>
                                          </p:spTgt>
                                        </p:tgtEl>
                                        <p:attrNameLst>
                                          <p:attrName>style.visibility</p:attrName>
                                        </p:attrNameLst>
                                      </p:cBhvr>
                                      <p:to>
                                        <p:strVal val="visible"/>
                                      </p:to>
                                    </p:set>
                                    <p:anim calcmode="lin" valueType="num">
                                      <p:cBhvr>
                                        <p:cTn id="7" dur="500" fill="hold"/>
                                        <p:tgtEl>
                                          <p:spTgt spid="8602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6020">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6020">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86021"/>
                                        </p:tgtEl>
                                        <p:attrNameLst>
                                          <p:attrName>style.visibility</p:attrName>
                                        </p:attrNameLst>
                                      </p:cBhvr>
                                      <p:to>
                                        <p:strVal val="visible"/>
                                      </p:to>
                                    </p:set>
                                    <p:anim calcmode="lin" valueType="num">
                                      <p:cBhvr>
                                        <p:cTn id="14" dur="500" fill="hold"/>
                                        <p:tgtEl>
                                          <p:spTgt spid="86021"/>
                                        </p:tgtEl>
                                        <p:attrNameLst>
                                          <p:attrName>ppt_w</p:attrName>
                                        </p:attrNameLst>
                                      </p:cBhvr>
                                      <p:tavLst>
                                        <p:tav tm="0">
                                          <p:val>
                                            <p:fltVal val="0"/>
                                          </p:val>
                                        </p:tav>
                                        <p:tav tm="100000">
                                          <p:val>
                                            <p:strVal val="#ppt_w"/>
                                          </p:val>
                                        </p:tav>
                                      </p:tavLst>
                                    </p:anim>
                                    <p:anim calcmode="lin" valueType="num">
                                      <p:cBhvr>
                                        <p:cTn id="15" dur="500" fill="hold"/>
                                        <p:tgtEl>
                                          <p:spTgt spid="86021"/>
                                        </p:tgtEl>
                                        <p:attrNameLst>
                                          <p:attrName>ppt_h</p:attrName>
                                        </p:attrNameLst>
                                      </p:cBhvr>
                                      <p:tavLst>
                                        <p:tav tm="0">
                                          <p:val>
                                            <p:fltVal val="0"/>
                                          </p:val>
                                        </p:tav>
                                        <p:tav tm="100000">
                                          <p:val>
                                            <p:strVal val="#ppt_h"/>
                                          </p:val>
                                        </p:tav>
                                      </p:tavLst>
                                    </p:anim>
                                    <p:animEffect transition="in" filter="fade">
                                      <p:cBhvr>
                                        <p:cTn id="16" dur="500"/>
                                        <p:tgtEl>
                                          <p:spTgt spid="86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5"/>
          <p:cNvSpPr>
            <a:spLocks noGrp="1"/>
          </p:cNvSpPr>
          <p:nvPr>
            <p:ph type="dt" sz="quarter" idx="4294967295"/>
          </p:nvPr>
        </p:nvSpPr>
        <p:spPr bwMode="auto">
          <a:xfrm>
            <a:off x="609600" y="6245225"/>
            <a:ext cx="28448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GV: Lương Xuân Thành</a:t>
            </a:r>
          </a:p>
        </p:txBody>
      </p:sp>
      <p:sp>
        <p:nvSpPr>
          <p:cNvPr id="20483" name="Slide Number Placeholder 7"/>
          <p:cNvSpPr>
            <a:spLocks noGrp="1"/>
          </p:cNvSpPr>
          <p:nvPr>
            <p:ph type="sldNum" sz="quarter" idx="4294967295"/>
          </p:nvPr>
        </p:nvSpPr>
        <p:spPr bwMode="auto">
          <a:xfrm>
            <a:off x="8737600" y="6245225"/>
            <a:ext cx="28448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303457E-C2FF-46F7-83E3-FDB446203A6E}" type="slidenum">
              <a:rPr lang="en-US" altLang="en-US"/>
              <a:pPr eaLnBrk="1" hangingPunct="1"/>
              <a:t>41</a:t>
            </a:fld>
            <a:endParaRPr lang="en-US" altLang="en-US"/>
          </a:p>
        </p:txBody>
      </p:sp>
      <p:sp>
        <p:nvSpPr>
          <p:cNvPr id="87042" name="Rectangle 2"/>
          <p:cNvSpPr>
            <a:spLocks noGrp="1" noChangeArrowheads="1"/>
          </p:cNvSpPr>
          <p:nvPr>
            <p:ph type="title" idx="4294967295"/>
          </p:nvPr>
        </p:nvSpPr>
        <p:spPr>
          <a:xfrm>
            <a:off x="609600" y="274638"/>
            <a:ext cx="10972800" cy="609600"/>
          </a:xfrm>
        </p:spPr>
        <p:txBody>
          <a:bodyPr/>
          <a:lstStyle/>
          <a:p>
            <a:pPr eaLnBrk="1" hangingPunct="1"/>
            <a:r>
              <a:rPr lang="en-US" altLang="en-US" sz="3200" b="1">
                <a:solidFill>
                  <a:schemeClr val="tx1"/>
                </a:solidFill>
                <a:latin typeface="VNI-Times" pitchFamily="2" charset="0"/>
              </a:rPr>
              <a:t>-Giai caáp noâng daân.</a:t>
            </a:r>
          </a:p>
        </p:txBody>
      </p:sp>
      <p:pic>
        <p:nvPicPr>
          <p:cNvPr id="87043" name="Picture 3" descr="Nong dan Viet Nam trong thoi ki Phap thuoc"/>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bwMode="auto">
          <a:xfrm>
            <a:off x="304800" y="762000"/>
            <a:ext cx="6096000" cy="609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4" name="Picture 4" descr="Pháp bóc lột nông dân"/>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bwMode="auto">
          <a:xfrm>
            <a:off x="6502400" y="838200"/>
            <a:ext cx="5689600" cy="6019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405763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7042"/>
                                        </p:tgtEl>
                                        <p:attrNameLst>
                                          <p:attrName>style.visibility</p:attrName>
                                        </p:attrNameLst>
                                      </p:cBhvr>
                                      <p:to>
                                        <p:strVal val="visible"/>
                                      </p:to>
                                    </p:set>
                                    <p:anim calcmode="lin" valueType="num">
                                      <p:cBhvr>
                                        <p:cTn id="7" dur="500" fill="hold"/>
                                        <p:tgtEl>
                                          <p:spTgt spid="87042"/>
                                        </p:tgtEl>
                                        <p:attrNameLst>
                                          <p:attrName>ppt_w</p:attrName>
                                        </p:attrNameLst>
                                      </p:cBhvr>
                                      <p:tavLst>
                                        <p:tav tm="0">
                                          <p:val>
                                            <p:fltVal val="0"/>
                                          </p:val>
                                        </p:tav>
                                        <p:tav tm="100000">
                                          <p:val>
                                            <p:strVal val="#ppt_w"/>
                                          </p:val>
                                        </p:tav>
                                      </p:tavLst>
                                    </p:anim>
                                    <p:anim calcmode="lin" valueType="num">
                                      <p:cBhvr>
                                        <p:cTn id="8" dur="500" fill="hold"/>
                                        <p:tgtEl>
                                          <p:spTgt spid="87042"/>
                                        </p:tgtEl>
                                        <p:attrNameLst>
                                          <p:attrName>ppt_h</p:attrName>
                                        </p:attrNameLst>
                                      </p:cBhvr>
                                      <p:tavLst>
                                        <p:tav tm="0">
                                          <p:val>
                                            <p:fltVal val="0"/>
                                          </p:val>
                                        </p:tav>
                                        <p:tav tm="100000">
                                          <p:val>
                                            <p:strVal val="#ppt_h"/>
                                          </p:val>
                                        </p:tav>
                                      </p:tavLst>
                                    </p:anim>
                                    <p:animEffect transition="in" filter="fade">
                                      <p:cBhvr>
                                        <p:cTn id="9" dur="500"/>
                                        <p:tgtEl>
                                          <p:spTgt spid="8704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87043"/>
                                        </p:tgtEl>
                                        <p:attrNameLst>
                                          <p:attrName>style.visibility</p:attrName>
                                        </p:attrNameLst>
                                      </p:cBhvr>
                                      <p:to>
                                        <p:strVal val="visible"/>
                                      </p:to>
                                    </p:set>
                                    <p:anim calcmode="lin" valueType="num">
                                      <p:cBhvr>
                                        <p:cTn id="14" dur="500" fill="hold"/>
                                        <p:tgtEl>
                                          <p:spTgt spid="87043"/>
                                        </p:tgtEl>
                                        <p:attrNameLst>
                                          <p:attrName>ppt_w</p:attrName>
                                        </p:attrNameLst>
                                      </p:cBhvr>
                                      <p:tavLst>
                                        <p:tav tm="0">
                                          <p:val>
                                            <p:fltVal val="0"/>
                                          </p:val>
                                        </p:tav>
                                        <p:tav tm="100000">
                                          <p:val>
                                            <p:strVal val="#ppt_w"/>
                                          </p:val>
                                        </p:tav>
                                      </p:tavLst>
                                    </p:anim>
                                    <p:anim calcmode="lin" valueType="num">
                                      <p:cBhvr>
                                        <p:cTn id="15" dur="500" fill="hold"/>
                                        <p:tgtEl>
                                          <p:spTgt spid="87043"/>
                                        </p:tgtEl>
                                        <p:attrNameLst>
                                          <p:attrName>ppt_h</p:attrName>
                                        </p:attrNameLst>
                                      </p:cBhvr>
                                      <p:tavLst>
                                        <p:tav tm="0">
                                          <p:val>
                                            <p:fltVal val="0"/>
                                          </p:val>
                                        </p:tav>
                                        <p:tav tm="100000">
                                          <p:val>
                                            <p:strVal val="#ppt_h"/>
                                          </p:val>
                                        </p:tav>
                                      </p:tavLst>
                                    </p:anim>
                                    <p:animEffect transition="in" filter="fade">
                                      <p:cBhvr>
                                        <p:cTn id="16" dur="500"/>
                                        <p:tgtEl>
                                          <p:spTgt spid="8704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87044"/>
                                        </p:tgtEl>
                                        <p:attrNameLst>
                                          <p:attrName>style.visibility</p:attrName>
                                        </p:attrNameLst>
                                      </p:cBhvr>
                                      <p:to>
                                        <p:strVal val="visible"/>
                                      </p:to>
                                    </p:set>
                                    <p:anim calcmode="lin" valueType="num">
                                      <p:cBhvr>
                                        <p:cTn id="21" dur="500" fill="hold"/>
                                        <p:tgtEl>
                                          <p:spTgt spid="87044"/>
                                        </p:tgtEl>
                                        <p:attrNameLst>
                                          <p:attrName>ppt_w</p:attrName>
                                        </p:attrNameLst>
                                      </p:cBhvr>
                                      <p:tavLst>
                                        <p:tav tm="0">
                                          <p:val>
                                            <p:fltVal val="0"/>
                                          </p:val>
                                        </p:tav>
                                        <p:tav tm="100000">
                                          <p:val>
                                            <p:strVal val="#ppt_w"/>
                                          </p:val>
                                        </p:tav>
                                      </p:tavLst>
                                    </p:anim>
                                    <p:anim calcmode="lin" valueType="num">
                                      <p:cBhvr>
                                        <p:cTn id="22" dur="500" fill="hold"/>
                                        <p:tgtEl>
                                          <p:spTgt spid="87044"/>
                                        </p:tgtEl>
                                        <p:attrNameLst>
                                          <p:attrName>ppt_h</p:attrName>
                                        </p:attrNameLst>
                                      </p:cBhvr>
                                      <p:tavLst>
                                        <p:tav tm="0">
                                          <p:val>
                                            <p:fltVal val="0"/>
                                          </p:val>
                                        </p:tav>
                                        <p:tav tm="100000">
                                          <p:val>
                                            <p:strVal val="#ppt_h"/>
                                          </p:val>
                                        </p:tav>
                                      </p:tavLst>
                                    </p:anim>
                                    <p:animEffect transition="in" filter="fade">
                                      <p:cBhvr>
                                        <p:cTn id="23" dur="500"/>
                                        <p:tgtEl>
                                          <p:spTgt spid="87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5"/>
          <p:cNvSpPr>
            <a:spLocks noGrp="1"/>
          </p:cNvSpPr>
          <p:nvPr>
            <p:ph type="dt" sz="quarter" idx="4294967295"/>
          </p:nvPr>
        </p:nvSpPr>
        <p:spPr bwMode="auto">
          <a:xfrm>
            <a:off x="609600" y="6245225"/>
            <a:ext cx="28448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GV: Lương Xuân Thành</a:t>
            </a:r>
          </a:p>
        </p:txBody>
      </p:sp>
      <p:sp>
        <p:nvSpPr>
          <p:cNvPr id="21507" name="Slide Number Placeholder 7"/>
          <p:cNvSpPr>
            <a:spLocks noGrp="1"/>
          </p:cNvSpPr>
          <p:nvPr>
            <p:ph type="sldNum" sz="quarter" idx="4294967295"/>
          </p:nvPr>
        </p:nvSpPr>
        <p:spPr bwMode="auto">
          <a:xfrm>
            <a:off x="8737600" y="6245225"/>
            <a:ext cx="28448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CF3EED8-CA6F-4503-926B-8B9FFB05D158}" type="slidenum">
              <a:rPr lang="en-US" altLang="en-US"/>
              <a:pPr eaLnBrk="1" hangingPunct="1"/>
              <a:t>42</a:t>
            </a:fld>
            <a:endParaRPr lang="en-US" altLang="en-US"/>
          </a:p>
        </p:txBody>
      </p:sp>
      <p:sp>
        <p:nvSpPr>
          <p:cNvPr id="88066" name="Rectangle 2"/>
          <p:cNvSpPr>
            <a:spLocks noGrp="1" noChangeArrowheads="1"/>
          </p:cNvSpPr>
          <p:nvPr>
            <p:ph type="title" idx="4294967295"/>
          </p:nvPr>
        </p:nvSpPr>
        <p:spPr/>
        <p:txBody>
          <a:bodyPr/>
          <a:lstStyle/>
          <a:p>
            <a:pPr eaLnBrk="1" hangingPunct="1"/>
            <a:r>
              <a:rPr lang="en-US" altLang="en-US" sz="3200" b="1">
                <a:solidFill>
                  <a:schemeClr val="tx1"/>
                </a:solidFill>
                <a:latin typeface="VNI-Times" pitchFamily="2" charset="0"/>
              </a:rPr>
              <a:t>-Giai caáp coâng nhaân</a:t>
            </a:r>
          </a:p>
        </p:txBody>
      </p:sp>
      <p:pic>
        <p:nvPicPr>
          <p:cNvPr id="88067" name="Picture 3" descr="Cong nhan Viet Nam trong thoi ki Phap thuoc"/>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bwMode="auto">
          <a:xfrm>
            <a:off x="508000" y="3810001"/>
            <a:ext cx="5384800" cy="2481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68" name="Picture 4" descr="cho_go"/>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bwMode="auto">
          <a:xfrm>
            <a:off x="508000" y="1117600"/>
            <a:ext cx="5384800" cy="2692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925378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88066"/>
                                        </p:tgtEl>
                                        <p:attrNameLst>
                                          <p:attrName>style.visibility</p:attrName>
                                        </p:attrNameLst>
                                      </p:cBhvr>
                                      <p:to>
                                        <p:strVal val="visible"/>
                                      </p:to>
                                    </p:set>
                                    <p:anim calcmode="lin" valueType="num">
                                      <p:cBhvr>
                                        <p:cTn id="7" dur="500" fill="hold"/>
                                        <p:tgtEl>
                                          <p:spTgt spid="88066"/>
                                        </p:tgtEl>
                                        <p:attrNameLst>
                                          <p:attrName>ppt_w</p:attrName>
                                        </p:attrNameLst>
                                      </p:cBhvr>
                                      <p:tavLst>
                                        <p:tav tm="0">
                                          <p:val>
                                            <p:fltVal val="0"/>
                                          </p:val>
                                        </p:tav>
                                        <p:tav tm="100000">
                                          <p:val>
                                            <p:strVal val="#ppt_w"/>
                                          </p:val>
                                        </p:tav>
                                      </p:tavLst>
                                    </p:anim>
                                    <p:anim calcmode="lin" valueType="num">
                                      <p:cBhvr>
                                        <p:cTn id="8" dur="500" fill="hold"/>
                                        <p:tgtEl>
                                          <p:spTgt spid="88066"/>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3" presetClass="entr" presetSubtype="0" fill="hold" nodeType="clickEffect">
                                  <p:stCondLst>
                                    <p:cond delay="0"/>
                                  </p:stCondLst>
                                  <p:childTnLst>
                                    <p:set>
                                      <p:cBhvr>
                                        <p:cTn id="12" dur="1" fill="hold">
                                          <p:stCondLst>
                                            <p:cond delay="0"/>
                                          </p:stCondLst>
                                        </p:cTn>
                                        <p:tgtEl>
                                          <p:spTgt spid="88068"/>
                                        </p:tgtEl>
                                        <p:attrNameLst>
                                          <p:attrName>style.visibility</p:attrName>
                                        </p:attrNameLst>
                                      </p:cBhvr>
                                      <p:to>
                                        <p:strVal val="visible"/>
                                      </p:to>
                                    </p:set>
                                    <p:anim calcmode="lin" valueType="num">
                                      <p:cBhvr>
                                        <p:cTn id="13" dur="500" fill="hold"/>
                                        <p:tgtEl>
                                          <p:spTgt spid="88068"/>
                                        </p:tgtEl>
                                        <p:attrNameLst>
                                          <p:attrName>ppt_w</p:attrName>
                                        </p:attrNameLst>
                                      </p:cBhvr>
                                      <p:tavLst>
                                        <p:tav tm="0">
                                          <p:val>
                                            <p:fltVal val="0"/>
                                          </p:val>
                                        </p:tav>
                                        <p:tav tm="100000">
                                          <p:val>
                                            <p:strVal val="#ppt_w"/>
                                          </p:val>
                                        </p:tav>
                                      </p:tavLst>
                                    </p:anim>
                                    <p:anim calcmode="lin" valueType="num">
                                      <p:cBhvr>
                                        <p:cTn id="14" dur="500" fill="hold"/>
                                        <p:tgtEl>
                                          <p:spTgt spid="88068"/>
                                        </p:tgtEl>
                                        <p:attrNameLst>
                                          <p:attrName>ppt_h</p:attrName>
                                        </p:attrNameLst>
                                      </p:cBhvr>
                                      <p:tavLst>
                                        <p:tav tm="0">
                                          <p:val>
                                            <p:fltVal val="0"/>
                                          </p:val>
                                        </p:tav>
                                        <p:tav tm="100000">
                                          <p:val>
                                            <p:strVal val="#ppt_h"/>
                                          </p:val>
                                        </p:tav>
                                      </p:tavLst>
                                    </p:anim>
                                    <p:animEffect transition="in" filter="fade">
                                      <p:cBhvr>
                                        <p:cTn id="15" dur="500"/>
                                        <p:tgtEl>
                                          <p:spTgt spid="8806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3" presetClass="entr" presetSubtype="0" fill="hold" nodeType="clickEffect">
                                  <p:stCondLst>
                                    <p:cond delay="0"/>
                                  </p:stCondLst>
                                  <p:childTnLst>
                                    <p:set>
                                      <p:cBhvr>
                                        <p:cTn id="19" dur="1" fill="hold">
                                          <p:stCondLst>
                                            <p:cond delay="0"/>
                                          </p:stCondLst>
                                        </p:cTn>
                                        <p:tgtEl>
                                          <p:spTgt spid="88067"/>
                                        </p:tgtEl>
                                        <p:attrNameLst>
                                          <p:attrName>style.visibility</p:attrName>
                                        </p:attrNameLst>
                                      </p:cBhvr>
                                      <p:to>
                                        <p:strVal val="visible"/>
                                      </p:to>
                                    </p:set>
                                    <p:anim calcmode="lin" valueType="num">
                                      <p:cBhvr>
                                        <p:cTn id="20" dur="500" fill="hold"/>
                                        <p:tgtEl>
                                          <p:spTgt spid="88067"/>
                                        </p:tgtEl>
                                        <p:attrNameLst>
                                          <p:attrName>ppt_w</p:attrName>
                                        </p:attrNameLst>
                                      </p:cBhvr>
                                      <p:tavLst>
                                        <p:tav tm="0">
                                          <p:val>
                                            <p:fltVal val="0"/>
                                          </p:val>
                                        </p:tav>
                                        <p:tav tm="100000">
                                          <p:val>
                                            <p:strVal val="#ppt_w"/>
                                          </p:val>
                                        </p:tav>
                                      </p:tavLst>
                                    </p:anim>
                                    <p:anim calcmode="lin" valueType="num">
                                      <p:cBhvr>
                                        <p:cTn id="21" dur="500" fill="hold"/>
                                        <p:tgtEl>
                                          <p:spTgt spid="88067"/>
                                        </p:tgtEl>
                                        <p:attrNameLst>
                                          <p:attrName>ppt_h</p:attrName>
                                        </p:attrNameLst>
                                      </p:cBhvr>
                                      <p:tavLst>
                                        <p:tav tm="0">
                                          <p:val>
                                            <p:fltVal val="0"/>
                                          </p:val>
                                        </p:tav>
                                        <p:tav tm="100000">
                                          <p:val>
                                            <p:strVal val="#ppt_h"/>
                                          </p:val>
                                        </p:tav>
                                      </p:tavLst>
                                    </p:anim>
                                    <p:animEffect transition="in" filter="fade">
                                      <p:cBhvr>
                                        <p:cTn id="22" dur="500"/>
                                        <p:tgtEl>
                                          <p:spTgt spid="88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76648" y="1257300"/>
            <a:ext cx="8229600" cy="723900"/>
          </a:xfrm>
        </p:spPr>
        <p:txBody>
          <a:bodyPr/>
          <a:lstStyle/>
          <a:p>
            <a:pPr eaLnBrk="1" hangingPunct="1"/>
            <a:r>
              <a:rPr lang="en-US" sz="2800" b="1" dirty="0">
                <a:solidFill>
                  <a:srgbClr val="FF0000"/>
                </a:solidFill>
                <a:latin typeface="Times New Roman" panose="02020603050405020304" pitchFamily="18" charset="0"/>
                <a:cs typeface="Times New Roman" panose="02020603050405020304" pitchFamily="18" charset="0"/>
              </a:rPr>
              <a:t>2.3.1. </a:t>
            </a:r>
            <a:r>
              <a:rPr lang="en-US" sz="2800" b="1" dirty="0" err="1">
                <a:solidFill>
                  <a:srgbClr val="FF0000"/>
                </a:solidFill>
                <a:latin typeface="Times New Roman" panose="02020603050405020304" pitchFamily="18" charset="0"/>
                <a:cs typeface="Times New Roman" panose="02020603050405020304" pitchFamily="18" charset="0"/>
              </a:rPr>
              <a:t>Đặc</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điểm</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của</a:t>
            </a:r>
            <a:r>
              <a:rPr lang="en-US" sz="2800" b="1" dirty="0">
                <a:solidFill>
                  <a:srgbClr val="FF0000"/>
                </a:solidFill>
                <a:latin typeface="Times New Roman" panose="02020603050405020304" pitchFamily="18" charset="0"/>
                <a:cs typeface="Times New Roman" panose="02020603050405020304" pitchFamily="18" charset="0"/>
              </a:rPr>
              <a:t> GCCN </a:t>
            </a:r>
            <a:r>
              <a:rPr lang="en-US" sz="2800" b="1" dirty="0" err="1">
                <a:solidFill>
                  <a:srgbClr val="FF0000"/>
                </a:solidFill>
                <a:latin typeface="Times New Roman" panose="02020603050405020304" pitchFamily="18" charset="0"/>
                <a:cs typeface="Times New Roman" panose="02020603050405020304" pitchFamily="18" charset="0"/>
              </a:rPr>
              <a:t>Việt</a:t>
            </a:r>
            <a:r>
              <a:rPr lang="en-US" sz="2800" b="1" dirty="0">
                <a:solidFill>
                  <a:srgbClr val="FF0000"/>
                </a:solidFill>
                <a:latin typeface="Times New Roman" panose="02020603050405020304" pitchFamily="18" charset="0"/>
                <a:cs typeface="Times New Roman" panose="02020603050405020304" pitchFamily="18" charset="0"/>
              </a:rPr>
              <a:t> Nam</a:t>
            </a:r>
          </a:p>
        </p:txBody>
      </p:sp>
      <p:sp>
        <p:nvSpPr>
          <p:cNvPr id="4" name="Rectangle 2"/>
          <p:cNvSpPr txBox="1">
            <a:spLocks noChangeArrowheads="1"/>
          </p:cNvSpPr>
          <p:nvPr/>
        </p:nvSpPr>
        <p:spPr>
          <a:xfrm>
            <a:off x="2232454" y="368643"/>
            <a:ext cx="8229600" cy="723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FF0000"/>
                </a:solidFill>
                <a:latin typeface="Times New Roman" panose="02020603050405020304" pitchFamily="18" charset="0"/>
                <a:cs typeface="Times New Roman" panose="02020603050405020304" pitchFamily="18" charset="0"/>
              </a:rPr>
              <a:t>2.3. SỨ MỆNH LỊCH SỬ CỦA GCCN VIỆT NAM</a:t>
            </a:r>
          </a:p>
        </p:txBody>
      </p:sp>
      <p:sp>
        <p:nvSpPr>
          <p:cNvPr id="2" name="Rectangle 1"/>
          <p:cNvSpPr/>
          <p:nvPr/>
        </p:nvSpPr>
        <p:spPr>
          <a:xfrm>
            <a:off x="786991" y="2329934"/>
            <a:ext cx="7808548" cy="523220"/>
          </a:xfrm>
          <a:prstGeom prst="rect">
            <a:avLst/>
          </a:prstGeom>
        </p:spPr>
        <p:txBody>
          <a:bodyPr wrap="none">
            <a:spAutoFit/>
          </a:bodyPr>
          <a:lstStyle/>
          <a:p>
            <a:r>
              <a:rPr lang="vi-VN" sz="2800" dirty="0"/>
              <a:t>Ra đời trước giai cấp tư sản vào đầu thế kỹ XX,</a:t>
            </a:r>
            <a:endParaRPr lang="en-US" sz="2800" dirty="0"/>
          </a:p>
        </p:txBody>
      </p:sp>
      <p:sp>
        <p:nvSpPr>
          <p:cNvPr id="3" name="Rectangle 2"/>
          <p:cNvSpPr/>
          <p:nvPr/>
        </p:nvSpPr>
        <p:spPr>
          <a:xfrm>
            <a:off x="762208" y="3148800"/>
            <a:ext cx="7464992" cy="523220"/>
          </a:xfrm>
          <a:prstGeom prst="rect">
            <a:avLst/>
          </a:prstGeom>
        </p:spPr>
        <p:txBody>
          <a:bodyPr wrap="none">
            <a:spAutoFit/>
          </a:bodyPr>
          <a:lstStyle/>
          <a:p>
            <a:r>
              <a:rPr lang="vi-VN" sz="2800" dirty="0"/>
              <a:t>Trực tiếp đối kháng với tư bản thực dân Pháp</a:t>
            </a:r>
            <a:endParaRPr lang="en-US" sz="2800" dirty="0"/>
          </a:p>
        </p:txBody>
      </p:sp>
      <p:sp>
        <p:nvSpPr>
          <p:cNvPr id="5" name="Rectangle 4"/>
          <p:cNvSpPr/>
          <p:nvPr/>
        </p:nvSpPr>
        <p:spPr>
          <a:xfrm>
            <a:off x="762207" y="3979292"/>
            <a:ext cx="10251535" cy="954107"/>
          </a:xfrm>
          <a:prstGeom prst="rect">
            <a:avLst/>
          </a:prstGeom>
        </p:spPr>
        <p:txBody>
          <a:bodyPr wrap="square">
            <a:spAutoFit/>
          </a:bodyPr>
          <a:lstStyle/>
          <a:p>
            <a:r>
              <a:rPr lang="vi-VN" sz="2800" dirty="0"/>
              <a:t>Giai cấp công nhân Việt Nam gắn bó mật thiết với các tầng lớp nhân dân trong xã hội. </a:t>
            </a:r>
            <a:endParaRPr lang="en-US" sz="2800" dirty="0"/>
          </a:p>
        </p:txBody>
      </p:sp>
    </p:spTree>
    <p:extLst>
      <p:ext uri="{BB962C8B-B14F-4D97-AF65-F5344CB8AC3E}">
        <p14:creationId xmlns:p14="http://schemas.microsoft.com/office/powerpoint/2010/main" val="8260931"/>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944130" y="496331"/>
            <a:ext cx="9943070" cy="887413"/>
          </a:xfrm>
        </p:spPr>
        <p:txBody>
          <a:bodyPr/>
          <a:lstStyle/>
          <a:p>
            <a:r>
              <a:rPr lang="en-US" sz="2800" b="1" i="1" dirty="0">
                <a:solidFill>
                  <a:srgbClr val="FF0000"/>
                </a:solidFill>
                <a:latin typeface="Times New Roman" panose="02020603050405020304" pitchFamily="18" charset="0"/>
                <a:cs typeface="Times New Roman" panose="02020603050405020304" pitchFamily="18" charset="0"/>
              </a:rPr>
              <a:t>3.2. Nội dung sứ mệnh lịch sử của giai cấp cổng nhân Việt Nam hiện nay</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482135" y="1500483"/>
            <a:ext cx="11100021" cy="2047935"/>
          </a:xfrm>
        </p:spPr>
        <p:txBody>
          <a:bodyPr>
            <a:normAutofit lnSpcReduction="10000"/>
          </a:bodyPr>
          <a:lstStyle/>
          <a:p>
            <a:pPr marL="0" lvl="0" indent="0">
              <a:buNone/>
            </a:pPr>
            <a:r>
              <a:rPr lang="en-US" sz="3200" i="1" dirty="0"/>
              <a:t>Nội dung kinh tế:</a:t>
            </a:r>
          </a:p>
          <a:p>
            <a:pPr marL="0" lvl="0" indent="0">
              <a:buNone/>
            </a:pPr>
            <a:endParaRPr lang="en-US" sz="3200" dirty="0"/>
          </a:p>
          <a:p>
            <a:pPr marL="0" indent="0">
              <a:buNone/>
            </a:pPr>
            <a:r>
              <a:rPr lang="en-US" sz="3200" dirty="0"/>
              <a:t>- Giai cấp công nhân là nguồn nhân lực lao động chủ yếu tham gia phát triền nền kinh tế thị trường hiện đại</a:t>
            </a:r>
          </a:p>
          <a:p>
            <a:endParaRPr lang="en-US" sz="3000" b="1" dirty="0">
              <a:solidFill>
                <a:schemeClr val="accent1">
                  <a:lumMod val="50000"/>
                </a:schemeClr>
              </a:solidFill>
              <a:latin typeface="+mj-lt"/>
            </a:endParaRPr>
          </a:p>
        </p:txBody>
      </p:sp>
    </p:spTree>
    <p:extLst>
      <p:ext uri="{BB962C8B-B14F-4D97-AF65-F5344CB8AC3E}">
        <p14:creationId xmlns:p14="http://schemas.microsoft.com/office/powerpoint/2010/main" val="3753482147"/>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3484" y="1910147"/>
            <a:ext cx="9310315" cy="1695686"/>
          </a:xfrm>
        </p:spPr>
        <p:txBody>
          <a:bodyPr>
            <a:noAutofit/>
          </a:bodyPr>
          <a:lstStyle/>
          <a:p>
            <a:r>
              <a:rPr lang="en-US" sz="3200" b="1" dirty="0">
                <a:solidFill>
                  <a:srgbClr val="FF0000"/>
                </a:solidFill>
              </a:rPr>
              <a:t>Giai cấp công nhân phát huy vai trò và trách nhiệm của lực lượng đi đầu trong sự nghiệp đầy mạnh công nghiệp hóa, hiện đại hóa đất nước.</a:t>
            </a:r>
          </a:p>
        </p:txBody>
      </p:sp>
      <p:sp>
        <p:nvSpPr>
          <p:cNvPr id="4" name="AutoShape 2" descr="Khái niệm, đặc điểm, chức năng và vai trò của ngân sách nhà nướ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429289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842" y="1856143"/>
            <a:ext cx="9310315" cy="1572857"/>
          </a:xfrm>
        </p:spPr>
        <p:txBody>
          <a:bodyPr>
            <a:noAutofit/>
          </a:bodyPr>
          <a:lstStyle/>
          <a:p>
            <a:r>
              <a:rPr lang="vi-VN" sz="3200" dirty="0">
                <a:solidFill>
                  <a:srgbClr val="FF0000"/>
                </a:solidFill>
              </a:rPr>
              <a:t>Thực hiện khối liên minh công - nông - trí thức đê tạo ra những động lực phát triển nông nghiệp - nông thôn và nông dân ở nước ta theo hướng phát triển bền vững</a:t>
            </a:r>
            <a:endParaRPr lang="en-US" sz="3200" dirty="0">
              <a:solidFill>
                <a:srgbClr val="FF0000"/>
              </a:solidFill>
            </a:endParaRPr>
          </a:p>
        </p:txBody>
      </p:sp>
    </p:spTree>
    <p:extLst>
      <p:ext uri="{BB962C8B-B14F-4D97-AF65-F5344CB8AC3E}">
        <p14:creationId xmlns:p14="http://schemas.microsoft.com/office/powerpoint/2010/main" val="10266502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i="1" dirty="0">
                <a:solidFill>
                  <a:srgbClr val="FF0000"/>
                </a:solidFill>
              </a:rPr>
              <a:t>Nội dung chính trị - xã hội</a:t>
            </a:r>
            <a:endParaRPr lang="en-US" b="1" dirty="0">
              <a:solidFill>
                <a:srgbClr val="FF0000"/>
              </a:solidFill>
            </a:endParaRPr>
          </a:p>
        </p:txBody>
      </p:sp>
      <p:sp>
        <p:nvSpPr>
          <p:cNvPr id="3" name="Content Placeholder 2"/>
          <p:cNvSpPr>
            <a:spLocks noGrp="1"/>
          </p:cNvSpPr>
          <p:nvPr>
            <p:ph idx="1"/>
          </p:nvPr>
        </p:nvSpPr>
        <p:spPr>
          <a:xfrm>
            <a:off x="572493" y="1895267"/>
            <a:ext cx="11100021" cy="2485672"/>
          </a:xfrm>
        </p:spPr>
        <p:txBody>
          <a:bodyPr/>
          <a:lstStyle/>
          <a:p>
            <a:pPr marL="0" indent="0">
              <a:buNone/>
            </a:pPr>
            <a:r>
              <a:rPr lang="vi-VN" dirty="0">
                <a:latin typeface="Times New Roman (Headings)"/>
              </a:rPr>
              <a:t>Cùng với nhiệm vụ giừ vững và tăng cường sự lãnh đạo của Đ</a:t>
            </a:r>
            <a:r>
              <a:rPr lang="en-US" dirty="0">
                <a:latin typeface="Times New Roman (Headings)"/>
              </a:rPr>
              <a:t>ả</a:t>
            </a:r>
            <a:r>
              <a:rPr lang="vi-VN" dirty="0">
                <a:latin typeface="Times New Roman (Headings)"/>
              </a:rPr>
              <a:t>ng thì nhiệm vụ “Giữ vững bán chất giai cấp còng nhân của Đ</a:t>
            </a:r>
            <a:r>
              <a:rPr lang="en-US" dirty="0">
                <a:latin typeface="Times New Roman (Headings)"/>
              </a:rPr>
              <a:t>ả</a:t>
            </a:r>
            <a:r>
              <a:rPr lang="vi-VN" dirty="0">
                <a:latin typeface="Times New Roman (Headings)"/>
              </a:rPr>
              <a:t>ng, vai trò tiên phong, gương mẫu cùa cán bộ đảng viên” và "tăng cường xây dựng, chỉnh đôn Đảng, ngăn chặn, đây lùi sự suy thoái về tư tưởng chính trị, đạo đức, lối sống, “tự diễn biến”, “tự chuyền hóa” trong nội bộ” là những nội dung chính yếu</a:t>
            </a:r>
            <a:endParaRPr lang="en-US" dirty="0">
              <a:latin typeface="Times New Roman (Headings)"/>
            </a:endParaRPr>
          </a:p>
        </p:txBody>
      </p:sp>
    </p:spTree>
    <p:extLst>
      <p:ext uri="{BB962C8B-B14F-4D97-AF65-F5344CB8AC3E}">
        <p14:creationId xmlns:p14="http://schemas.microsoft.com/office/powerpoint/2010/main" val="15924083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7360" y="1547539"/>
            <a:ext cx="9310315" cy="2064175"/>
          </a:xfrm>
        </p:spPr>
        <p:txBody>
          <a:bodyPr>
            <a:noAutofit/>
          </a:bodyPr>
          <a:lstStyle/>
          <a:p>
            <a:pPr lvl="0"/>
            <a:r>
              <a:rPr lang="vi-VN" sz="2400" i="1" dirty="0">
                <a:solidFill>
                  <a:srgbClr val="FF0000"/>
                </a:solidFill>
                <a:latin typeface="Times New Roman" panose="02020603050405020304" pitchFamily="18" charset="0"/>
                <a:cs typeface="Times New Roman" panose="02020603050405020304" pitchFamily="18" charset="0"/>
              </a:rPr>
              <a:t>Nội dung văn hóa tư tưởng</a:t>
            </a:r>
            <a:r>
              <a:rPr lang="en-US" sz="2400" i="1" dirty="0">
                <a:solidFill>
                  <a:srgbClr val="FF0000"/>
                </a:solidFill>
                <a:latin typeface="Times New Roman" panose="02020603050405020304" pitchFamily="18" charset="0"/>
                <a:cs typeface="Times New Roman" panose="02020603050405020304" pitchFamily="18" charset="0"/>
              </a:rPr>
              <a:t>: </a:t>
            </a:r>
            <a:r>
              <a:rPr lang="vi-VN" sz="2400" dirty="0">
                <a:solidFill>
                  <a:srgbClr val="FF0000"/>
                </a:solidFill>
                <a:latin typeface="Times New Roman" panose="02020603050405020304" pitchFamily="18" charset="0"/>
                <a:cs typeface="Times New Roman" panose="02020603050405020304" pitchFamily="18" charset="0"/>
              </a:rPr>
              <a:t>Xây dựng và phát tri</a:t>
            </a:r>
            <a:r>
              <a:rPr lang="en-US" sz="2400" dirty="0">
                <a:solidFill>
                  <a:srgbClr val="FF0000"/>
                </a:solidFill>
                <a:latin typeface="Times New Roman" panose="02020603050405020304" pitchFamily="18" charset="0"/>
                <a:cs typeface="Times New Roman" panose="02020603050405020304" pitchFamily="18" charset="0"/>
              </a:rPr>
              <a:t>ể</a:t>
            </a:r>
            <a:r>
              <a:rPr lang="vi-VN" sz="2400" dirty="0">
                <a:solidFill>
                  <a:srgbClr val="FF0000"/>
                </a:solidFill>
                <a:latin typeface="Times New Roman" panose="02020603050405020304" pitchFamily="18" charset="0"/>
                <a:cs typeface="Times New Roman" panose="02020603050405020304" pitchFamily="18" charset="0"/>
              </a:rPr>
              <a:t>n nền văn hóa Việt Nam tiên tiến, đậm đà bản sắc dân tộc có nội dung cốt lõi là xây dựng con người mới xã hội ch</a:t>
            </a:r>
            <a:r>
              <a:rPr lang="en-US" sz="2400" dirty="0">
                <a:solidFill>
                  <a:srgbClr val="FF0000"/>
                </a:solidFill>
                <a:latin typeface="Times New Roman" panose="02020603050405020304" pitchFamily="18" charset="0"/>
                <a:cs typeface="Times New Roman" panose="02020603050405020304" pitchFamily="18" charset="0"/>
              </a:rPr>
              <a:t>ủ</a:t>
            </a:r>
            <a:r>
              <a:rPr lang="vi-VN" sz="2400" dirty="0">
                <a:solidFill>
                  <a:srgbClr val="FF0000"/>
                </a:solidFill>
                <a:latin typeface="Times New Roman" panose="02020603050405020304" pitchFamily="18" charset="0"/>
                <a:cs typeface="Times New Roman" panose="02020603050405020304" pitchFamily="18" charset="0"/>
              </a:rPr>
              <a:t> nghĩa, giáo dục đạo đức</a:t>
            </a:r>
            <a:r>
              <a:rPr lang="en-US" sz="2400" dirty="0">
                <a:solidFill>
                  <a:srgbClr val="FF0000"/>
                </a:solidFill>
                <a:latin typeface="Times New Roman" panose="02020603050405020304" pitchFamily="18" charset="0"/>
                <a:cs typeface="Times New Roman" panose="02020603050405020304" pitchFamily="18" charset="0"/>
              </a:rPr>
              <a:t> </a:t>
            </a:r>
            <a:r>
              <a:rPr lang="vi-VN" sz="2400" dirty="0">
                <a:solidFill>
                  <a:srgbClr val="FF0000"/>
                </a:solidFill>
                <a:latin typeface="Times New Roman" panose="02020603050405020304" pitchFamily="18" charset="0"/>
                <a:cs typeface="Times New Roman" panose="02020603050405020304" pitchFamily="18" charset="0"/>
              </a:rPr>
              <a:t>cách mạng, rèn luyện lối sống, tác phong công nghiệp, văn minh, hiện đại, xây dựng hệ giá trị v</a:t>
            </a:r>
            <a:r>
              <a:rPr lang="en-US" sz="2400" dirty="0">
                <a:solidFill>
                  <a:srgbClr val="FF0000"/>
                </a:solidFill>
                <a:latin typeface="Times New Roman" panose="02020603050405020304" pitchFamily="18" charset="0"/>
                <a:cs typeface="Times New Roman" panose="02020603050405020304" pitchFamily="18" charset="0"/>
              </a:rPr>
              <a:t>ă</a:t>
            </a:r>
            <a:r>
              <a:rPr lang="vi-VN" sz="2400" dirty="0">
                <a:solidFill>
                  <a:srgbClr val="FF0000"/>
                </a:solidFill>
                <a:latin typeface="Times New Roman" panose="02020603050405020304" pitchFamily="18" charset="0"/>
                <a:cs typeface="Times New Roman" panose="02020603050405020304" pitchFamily="18" charset="0"/>
              </a:rPr>
              <a:t>n hóa và con người Việt Nam, hoàn thiện nhân cách</a:t>
            </a:r>
            <a:r>
              <a:rPr lang="en-US" sz="2400"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016141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133599" y="267043"/>
            <a:ext cx="9803027" cy="1168400"/>
          </a:xfrm>
        </p:spPr>
        <p:txBody>
          <a:bodyPr>
            <a:normAutofit/>
          </a:bodyPr>
          <a:lstStyle/>
          <a:p>
            <a:pPr algn="ctr" eaLnBrk="1" hangingPunct="1"/>
            <a:r>
              <a:rPr lang="en-US" sz="2800" b="1" dirty="0">
                <a:solidFill>
                  <a:srgbClr val="FF0000"/>
                </a:solidFill>
                <a:latin typeface="Times New Roman" panose="02020603050405020304" pitchFamily="18" charset="0"/>
                <a:cs typeface="Times New Roman" panose="02020603050405020304" pitchFamily="18" charset="0"/>
              </a:rPr>
              <a:t>2.3.3. PHƯƠNG HƯỚNG VÀ MỘT SỐ GIẢI PHÁP CHỦ YẾU XÂY DỰNG GCCN VIỆT NAM HIỆN NAY</a:t>
            </a:r>
          </a:p>
        </p:txBody>
      </p:sp>
      <p:sp>
        <p:nvSpPr>
          <p:cNvPr id="18435" name="Rectangle 3"/>
          <p:cNvSpPr>
            <a:spLocks noGrp="1" noChangeArrowheads="1"/>
          </p:cNvSpPr>
          <p:nvPr>
            <p:ph idx="1"/>
          </p:nvPr>
        </p:nvSpPr>
        <p:spPr>
          <a:xfrm>
            <a:off x="510745" y="1561070"/>
            <a:ext cx="11327027" cy="5562600"/>
          </a:xfrm>
        </p:spPr>
        <p:txBody>
          <a:bodyPr>
            <a:normAutofit/>
          </a:bodyPr>
          <a:lstStyle/>
          <a:p>
            <a:pPr marL="0" lvl="2" indent="0" algn="just">
              <a:lnSpc>
                <a:spcPts val="4000"/>
              </a:lnSpc>
              <a:spcBef>
                <a:spcPts val="600"/>
              </a:spcBef>
              <a:buSzPts val="3200"/>
              <a:buNone/>
            </a:pPr>
            <a:r>
              <a:rPr lang="en-US" sz="2800" dirty="0">
                <a:latin typeface="Times New Roman" panose="02020603050405020304" pitchFamily="18" charset="0"/>
                <a:cs typeface="Times New Roman" panose="02020603050405020304" pitchFamily="18" charset="0"/>
              </a:rPr>
              <a:t>2.3.3.1. </a:t>
            </a:r>
            <a:r>
              <a:rPr lang="vi-VN" sz="2800" dirty="0">
                <a:latin typeface="Times New Roman" panose="02020603050405020304" pitchFamily="18" charset="0"/>
                <a:cs typeface="Times New Roman" panose="02020603050405020304" pitchFamily="18" charset="0"/>
              </a:rPr>
              <a:t>Phương hướng xây dựng giai cấp công nhân Việt Nam hiện nay</a:t>
            </a:r>
            <a:endParaRPr lang="en-US" sz="2800" dirty="0">
              <a:latin typeface="Times New Roman" panose="02020603050405020304" pitchFamily="18" charset="0"/>
              <a:cs typeface="Times New Roman" panose="02020603050405020304" pitchFamily="18" charset="0"/>
            </a:endParaRPr>
          </a:p>
          <a:p>
            <a:pPr marL="0" indent="0" algn="just">
              <a:lnSpc>
                <a:spcPts val="4000"/>
              </a:lnSpc>
              <a:spcBef>
                <a:spcPts val="600"/>
              </a:spcBef>
              <a:buSzPts val="3200"/>
              <a:buNone/>
            </a:pPr>
            <a:r>
              <a:rPr lang="vi-VN" dirty="0">
                <a:latin typeface="Times New Roman" panose="02020603050405020304" pitchFamily="18" charset="0"/>
                <a:cs typeface="Times New Roman" panose="02020603050405020304" pitchFamily="18" charset="0"/>
              </a:rPr>
              <a:t>Đại hội đại biểu toàn quốc lần thứ XII</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“quan tâm giáo dục, đào tạo, bồi dưỡng, phát triển giai cấp công nhân cả về số lượng và chất lượng; nâng cao bản lĩnh chính trị, trình độ học vấn, chuyên môn, kỹ năng nghề nghiệp, tác phong công nghiệp, kỳ luật lao động của công nhân; bảo đảm việc làm, nhà ở, các công trình phúc lợi phục vụ cho công nhân; sửa đổi, bồ sung các chính sách, pháp luật về tiền lương, bảo hiểm xã hội, bảo hiểm y tế, bảo hiểm thất nghiệp,... để bảo vệ quyền lợi, nâng cao đời sống vật chất và tính thần của công nhân”</a:t>
            </a:r>
            <a:endParaRPr lang="vi-VN"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073749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out)">
                                      <p:cBhvr>
                                        <p:cTn id="7" dur="500"/>
                                        <p:tgtEl>
                                          <p:spTgt spid="1843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box(out)">
                                      <p:cBhvr>
                                        <p:cTn id="12" dur="500"/>
                                        <p:tgtEl>
                                          <p:spTgt spid="1843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E18F1E-8523-4E69-802C-D1368517484C}"/>
              </a:ext>
            </a:extLst>
          </p:cNvPr>
          <p:cNvSpPr>
            <a:spLocks noGrp="1"/>
          </p:cNvSpPr>
          <p:nvPr>
            <p:ph type="sldNum" sz="quarter" idx="12"/>
          </p:nvPr>
        </p:nvSpPr>
        <p:spPr/>
        <p:txBody>
          <a:bodyPr/>
          <a:lstStyle/>
          <a:p>
            <a:fld id="{72038F0E-1542-4FC7-95E4-43F9E44E78EF}" type="slidenum">
              <a:rPr lang="en-US" smtClean="0"/>
              <a:t>5</a:t>
            </a:fld>
            <a:endParaRPr lang="en-US" dirty="0"/>
          </a:p>
        </p:txBody>
      </p:sp>
      <p:sp>
        <p:nvSpPr>
          <p:cNvPr id="5" name="TextBox 4">
            <a:extLst>
              <a:ext uri="{FF2B5EF4-FFF2-40B4-BE49-F238E27FC236}">
                <a16:creationId xmlns:a16="http://schemas.microsoft.com/office/drawing/2014/main" id="{7A59A1D5-77A7-4FCB-8388-A3A358048FE1}"/>
              </a:ext>
            </a:extLst>
          </p:cNvPr>
          <p:cNvSpPr txBox="1"/>
          <p:nvPr/>
        </p:nvSpPr>
        <p:spPr>
          <a:xfrm>
            <a:off x="835572" y="1292772"/>
            <a:ext cx="10641725" cy="1754326"/>
          </a:xfrm>
          <a:prstGeom prst="rect">
            <a:avLst/>
          </a:prstGeom>
          <a:noFill/>
        </p:spPr>
        <p:txBody>
          <a:bodyPr wrap="square" rtlCol="0">
            <a:spAutoFit/>
          </a:bodyPr>
          <a:lstStyle/>
          <a:p>
            <a:r>
              <a:rPr lang="vi-VN" sz="3600" dirty="0">
                <a:solidFill>
                  <a:schemeClr val="accent6">
                    <a:lumMod val="75000"/>
                  </a:schemeClr>
                </a:solidFill>
                <a:effectLst/>
                <a:latin typeface="+mj-lt"/>
              </a:rPr>
              <a:t>Giai cấp công nhân - con đẻ của nền đại công nghiệp tư bản chủ nghĩa, giai cấp đại biểu cho lực lượng sản xuất tiên tiến, cho phương thức sản xuất hiện đại.</a:t>
            </a:r>
            <a:endParaRPr lang="en-US" sz="3600" dirty="0">
              <a:solidFill>
                <a:schemeClr val="accent6">
                  <a:lumMod val="75000"/>
                </a:schemeClr>
              </a:solidFill>
              <a:latin typeface="+mj-lt"/>
            </a:endParaRPr>
          </a:p>
        </p:txBody>
      </p:sp>
    </p:spTree>
    <p:extLst>
      <p:ext uri="{BB962C8B-B14F-4D97-AF65-F5344CB8AC3E}">
        <p14:creationId xmlns:p14="http://schemas.microsoft.com/office/powerpoint/2010/main" val="6460719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3484" y="365126"/>
            <a:ext cx="10148516" cy="946840"/>
          </a:xfrm>
        </p:spPr>
        <p:txBody>
          <a:bodyPr>
            <a:noAutofit/>
          </a:bodyPr>
          <a:lstStyle/>
          <a:p>
            <a:pPr lvl="2" algn="l" rtl="0">
              <a:lnSpc>
                <a:spcPct val="90000"/>
              </a:lnSpc>
              <a:spcBef>
                <a:spcPct val="0"/>
              </a:spcBef>
            </a:pPr>
            <a:r>
              <a:rPr lang="vi-VN" sz="2800" i="1" dirty="0">
                <a:solidFill>
                  <a:srgbClr val="FF0000"/>
                </a:solidFill>
                <a:latin typeface="Times New Roman (Headings)"/>
              </a:rPr>
              <a:t>Một số giải pháp xây dựng giai cấp công nh</a:t>
            </a:r>
            <a:r>
              <a:rPr lang="en-US" sz="2800" i="1" dirty="0">
                <a:solidFill>
                  <a:srgbClr val="FF0000"/>
                </a:solidFill>
                <a:latin typeface="Times New Roman (Headings)"/>
              </a:rPr>
              <a:t>â</a:t>
            </a:r>
            <a:r>
              <a:rPr lang="vi-VN" sz="2800" i="1" dirty="0">
                <a:solidFill>
                  <a:srgbClr val="FF0000"/>
                </a:solidFill>
                <a:latin typeface="Times New Roman (Headings)"/>
              </a:rPr>
              <a:t>n Việt Nam hiện nay</a:t>
            </a:r>
            <a:endParaRPr lang="en-US" sz="2800" dirty="0">
              <a:solidFill>
                <a:srgbClr val="FF0000"/>
              </a:solidFill>
              <a:latin typeface="Times New Roman (Headings)"/>
            </a:endParaRPr>
          </a:p>
        </p:txBody>
      </p:sp>
      <p:sp>
        <p:nvSpPr>
          <p:cNvPr id="3" name="Content Placeholder 2"/>
          <p:cNvSpPr>
            <a:spLocks noGrp="1"/>
          </p:cNvSpPr>
          <p:nvPr>
            <p:ph idx="1"/>
          </p:nvPr>
        </p:nvSpPr>
        <p:spPr/>
        <p:txBody>
          <a:bodyPr/>
          <a:lstStyle/>
          <a:p>
            <a:r>
              <a:rPr lang="vi-VN" dirty="0">
                <a:latin typeface="+mj-lt"/>
              </a:rPr>
              <a:t>Một là, nâng cao nhận thức kiên định quan điểm giai cấp công nhân là giai cấp lãnh đạo cách mạng thông qua đội tiền phong là Đảng Cộng sàn Việt Nam. </a:t>
            </a:r>
            <a:endParaRPr lang="en-US" dirty="0">
              <a:latin typeface="+mj-lt"/>
            </a:endParaRPr>
          </a:p>
          <a:p>
            <a:r>
              <a:rPr lang="vi-VN" dirty="0">
                <a:latin typeface="+mj-lt"/>
              </a:rPr>
              <a:t>Hai là, xây dựng giai cấp công nhân lớn mạnh g</a:t>
            </a:r>
            <a:r>
              <a:rPr lang="en-US" dirty="0">
                <a:latin typeface="+mj-lt"/>
              </a:rPr>
              <a:t>ắ</a:t>
            </a:r>
            <a:r>
              <a:rPr lang="vi-VN" dirty="0">
                <a:latin typeface="+mj-lt"/>
              </a:rPr>
              <a:t>n với xây dựng và phát huy sức mạnh của liên minh giai cấp công nhân với giai cấp nông dân và đội ngũ trí trí thức và doanh nhân, dưới sự lãnh đạo cùa Đảng.</a:t>
            </a:r>
            <a:endParaRPr lang="en-US" dirty="0">
              <a:latin typeface="+mj-lt"/>
            </a:endParaRPr>
          </a:p>
          <a:p>
            <a:r>
              <a:rPr lang="vi-VN" dirty="0">
                <a:latin typeface="+mj-lt"/>
              </a:rPr>
              <a:t>Ba là, thực hiện chiến lược xây dựng giai cấp công nhân lớn mạnh, gắn kết chặt chẽ với chiến lược phát triển kinh tế - xã hội, công nghiệp hóa, hiện đại hóa đất nước, hội nhập quốc t</a:t>
            </a:r>
            <a:r>
              <a:rPr lang="en-US" dirty="0">
                <a:latin typeface="+mj-lt"/>
              </a:rPr>
              <a:t>ế</a:t>
            </a:r>
          </a:p>
        </p:txBody>
      </p:sp>
    </p:spTree>
    <p:extLst>
      <p:ext uri="{BB962C8B-B14F-4D97-AF65-F5344CB8AC3E}">
        <p14:creationId xmlns:p14="http://schemas.microsoft.com/office/powerpoint/2010/main" val="41855881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2493" y="1431235"/>
            <a:ext cx="11100021" cy="3400072"/>
          </a:xfrm>
        </p:spPr>
        <p:txBody>
          <a:bodyPr/>
          <a:lstStyle/>
          <a:p>
            <a:r>
              <a:rPr lang="vi-VN" dirty="0">
                <a:latin typeface="+mj-lt"/>
              </a:rPr>
              <a:t>Bốn là, đào tạo, bồi dưỡng, nâng cao ưình độ mọi mặt cho công nhân, không ngừng trí thức hóa giai cấp công nhân.</a:t>
            </a:r>
            <a:endParaRPr lang="en-US" dirty="0">
              <a:latin typeface="+mj-lt"/>
            </a:endParaRPr>
          </a:p>
          <a:p>
            <a:r>
              <a:rPr lang="vi-VN" dirty="0">
                <a:latin typeface="+mj-lt"/>
              </a:rPr>
              <a:t>Năm là, xây dựng giai cấp công nhân lớn mạnh là trách nhiệm của cả hệ thống chính trị, của toàn xà hội và sự nỗ lực vươn lên của bàn thân mỗi người công nhân, sự tham gia đóng góp tích cực của người sử dụng lao động. </a:t>
            </a:r>
            <a:endParaRPr lang="en-US" dirty="0">
              <a:latin typeface="+mj-lt"/>
            </a:endParaRPr>
          </a:p>
        </p:txBody>
      </p:sp>
    </p:spTree>
    <p:extLst>
      <p:ext uri="{BB962C8B-B14F-4D97-AF65-F5344CB8AC3E}">
        <p14:creationId xmlns:p14="http://schemas.microsoft.com/office/powerpoint/2010/main" val="715176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8CC27-F08D-40C6-B0C8-D8AA5F2732DB}"/>
              </a:ext>
            </a:extLst>
          </p:cNvPr>
          <p:cNvSpPr>
            <a:spLocks noGrp="1"/>
          </p:cNvSpPr>
          <p:nvPr>
            <p:ph type="title"/>
          </p:nvPr>
        </p:nvSpPr>
        <p:spPr/>
        <p:txBody>
          <a:bodyPr>
            <a:normAutofit/>
          </a:bodyPr>
          <a:lstStyle/>
          <a:p>
            <a:r>
              <a:rPr lang="vi-VN" sz="2800" dirty="0">
                <a:solidFill>
                  <a:schemeClr val="accent6">
                    <a:lumMod val="50000"/>
                  </a:schemeClr>
                </a:solidFill>
                <a:effectLst/>
                <a:ea typeface="Times New Roman" panose="02020603050405020304" pitchFamily="18" charset="0"/>
              </a:rPr>
              <a:t>- Về phương diện kinh tế - xã hội</a:t>
            </a:r>
            <a:endParaRPr lang="en-US" sz="2800" dirty="0">
              <a:solidFill>
                <a:schemeClr val="accent6">
                  <a:lumMod val="50000"/>
                </a:schemeClr>
              </a:solidFill>
            </a:endParaRPr>
          </a:p>
        </p:txBody>
      </p:sp>
      <p:sp>
        <p:nvSpPr>
          <p:cNvPr id="3" name="Content Placeholder 2">
            <a:extLst>
              <a:ext uri="{FF2B5EF4-FFF2-40B4-BE49-F238E27FC236}">
                <a16:creationId xmlns:a16="http://schemas.microsoft.com/office/drawing/2014/main" id="{3A25CA0F-4C3F-4240-9E6E-B5B38C1CCDB4}"/>
              </a:ext>
            </a:extLst>
          </p:cNvPr>
          <p:cNvSpPr>
            <a:spLocks noGrp="1"/>
          </p:cNvSpPr>
          <p:nvPr>
            <p:ph idx="1"/>
          </p:nvPr>
        </p:nvSpPr>
        <p:spPr/>
        <p:txBody>
          <a:bodyPr>
            <a:normAutofit/>
          </a:bodyPr>
          <a:lstStyle/>
          <a:p>
            <a:r>
              <a:rPr lang="vi-VN" dirty="0">
                <a:solidFill>
                  <a:schemeClr val="accent6">
                    <a:lumMod val="50000"/>
                  </a:schemeClr>
                </a:solidFill>
                <a:effectLst/>
                <a:latin typeface="+mj-lt"/>
              </a:rPr>
              <a:t>Là sản phẩm và là chủ thể của nền sản xuất đại công nghiệp, giai cấp công nhân là những người lao động trực tiếp hay gián tiếp vận hành các công cụ sản xuất có tính chất công nghiệp ngày càng hiện đại và xã hội hóa cao</a:t>
            </a:r>
            <a:r>
              <a:rPr lang="en-US" dirty="0">
                <a:solidFill>
                  <a:schemeClr val="accent6">
                    <a:lumMod val="50000"/>
                  </a:schemeClr>
                </a:solidFill>
                <a:effectLst/>
                <a:latin typeface="+mj-lt"/>
              </a:rPr>
              <a:t>.</a:t>
            </a:r>
          </a:p>
          <a:p>
            <a:r>
              <a:rPr lang="vi-VN" dirty="0">
                <a:solidFill>
                  <a:schemeClr val="accent6">
                    <a:lumMod val="50000"/>
                  </a:schemeClr>
                </a:solidFill>
                <a:effectLst/>
                <a:latin typeface="+mj-lt"/>
                <a:ea typeface="Times New Roman" panose="02020603050405020304" pitchFamily="18" charset="0"/>
              </a:rPr>
              <a:t>Họ lao động bằng phương thức công nghiệp ngày càng hiện đại với những đặc điềm nồi bật: sản xuất bằng máy móc, lao động có tính chất xã hội hóa, năng suất lao động cao và tạo ra những tiền đề của cải vật chất cho xã hội mới.</a:t>
            </a:r>
            <a:endParaRPr lang="en-US" dirty="0">
              <a:solidFill>
                <a:schemeClr val="accent6">
                  <a:lumMod val="50000"/>
                </a:schemeClr>
              </a:solidFill>
              <a:effectLst/>
              <a:latin typeface="+mj-lt"/>
              <a:ea typeface="Times New Roman" panose="02020603050405020304" pitchFamily="18" charset="0"/>
            </a:endParaRPr>
          </a:p>
          <a:p>
            <a:pPr marL="0" indent="0">
              <a:buNone/>
            </a:pPr>
            <a:endParaRPr lang="en-US" dirty="0">
              <a:solidFill>
                <a:schemeClr val="accent6">
                  <a:lumMod val="50000"/>
                </a:schemeClr>
              </a:solidFill>
              <a:latin typeface="+mj-lt"/>
            </a:endParaRPr>
          </a:p>
        </p:txBody>
      </p:sp>
      <p:sp>
        <p:nvSpPr>
          <p:cNvPr id="4" name="Slide Number Placeholder 3">
            <a:extLst>
              <a:ext uri="{FF2B5EF4-FFF2-40B4-BE49-F238E27FC236}">
                <a16:creationId xmlns:a16="http://schemas.microsoft.com/office/drawing/2014/main" id="{62B2FBC3-F65D-4F20-BB7A-DFC61B721AF6}"/>
              </a:ext>
            </a:extLst>
          </p:cNvPr>
          <p:cNvSpPr>
            <a:spLocks noGrp="1"/>
          </p:cNvSpPr>
          <p:nvPr>
            <p:ph type="sldNum" sz="quarter" idx="12"/>
          </p:nvPr>
        </p:nvSpPr>
        <p:spPr/>
        <p:txBody>
          <a:bodyPr/>
          <a:lstStyle/>
          <a:p>
            <a:fld id="{72038F0E-1542-4FC7-95E4-43F9E44E78EF}" type="slidenum">
              <a:rPr lang="en-US" smtClean="0"/>
              <a:t>6</a:t>
            </a:fld>
            <a:endParaRPr lang="en-US" dirty="0"/>
          </a:p>
        </p:txBody>
      </p:sp>
    </p:spTree>
    <p:extLst>
      <p:ext uri="{BB962C8B-B14F-4D97-AF65-F5344CB8AC3E}">
        <p14:creationId xmlns:p14="http://schemas.microsoft.com/office/powerpoint/2010/main" val="1405471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E7AE6-0B3F-41F7-84CF-CA6B7F2129D1}"/>
              </a:ext>
            </a:extLst>
          </p:cNvPr>
          <p:cNvSpPr>
            <a:spLocks noGrp="1"/>
          </p:cNvSpPr>
          <p:nvPr>
            <p:ph type="title"/>
          </p:nvPr>
        </p:nvSpPr>
        <p:spPr/>
        <p:txBody>
          <a:bodyPr>
            <a:normAutofit/>
          </a:bodyPr>
          <a:lstStyle/>
          <a:p>
            <a:r>
              <a:rPr lang="vi-VN" sz="2800" i="1" dirty="0">
                <a:solidFill>
                  <a:srgbClr val="000000"/>
                </a:solidFill>
                <a:effectLst/>
                <a:latin typeface="Times New Roman" panose="02020603050405020304" pitchFamily="18" charset="0"/>
                <a:ea typeface="Times New Roman" panose="02020603050405020304" pitchFamily="18" charset="0"/>
              </a:rPr>
              <a:t>- Về phương diện chính trị - xã hội</a:t>
            </a:r>
            <a:br>
              <a:rPr lang="en-US" sz="2800" dirty="0">
                <a:effectLst/>
                <a:latin typeface="Times New Roman" panose="02020603050405020304" pitchFamily="18" charset="0"/>
                <a:ea typeface="Times New Roman" panose="02020603050405020304" pitchFamily="18" charset="0"/>
              </a:rPr>
            </a:br>
            <a:endParaRPr lang="en-US" sz="5400" dirty="0"/>
          </a:p>
        </p:txBody>
      </p:sp>
      <p:sp>
        <p:nvSpPr>
          <p:cNvPr id="3" name="Content Placeholder 2">
            <a:extLst>
              <a:ext uri="{FF2B5EF4-FFF2-40B4-BE49-F238E27FC236}">
                <a16:creationId xmlns:a16="http://schemas.microsoft.com/office/drawing/2014/main" id="{E9EB862F-E7A5-42CA-9F3E-35781992C835}"/>
              </a:ext>
            </a:extLst>
          </p:cNvPr>
          <p:cNvSpPr>
            <a:spLocks noGrp="1"/>
          </p:cNvSpPr>
          <p:nvPr>
            <p:ph idx="1"/>
          </p:nvPr>
        </p:nvSpPr>
        <p:spPr>
          <a:xfrm>
            <a:off x="838200" y="1825625"/>
            <a:ext cx="10515600" cy="1603375"/>
          </a:xfrm>
        </p:spPr>
        <p:txBody>
          <a:bodyPr>
            <a:normAutofit/>
          </a:bodyPr>
          <a:lstStyle/>
          <a:p>
            <a:pPr marL="0" indent="0">
              <a:buNone/>
            </a:pPr>
            <a:r>
              <a:rPr lang="en-US" i="1" dirty="0" err="1">
                <a:solidFill>
                  <a:schemeClr val="accent6">
                    <a:lumMod val="50000"/>
                  </a:schemeClr>
                </a:solidFill>
                <a:effectLst/>
                <a:latin typeface="Times New Roman" panose="02020603050405020304" pitchFamily="18" charset="0"/>
                <a:cs typeface="Times New Roman" panose="02020603050405020304" pitchFamily="18" charset="0"/>
              </a:rPr>
              <a:t>Giai</a:t>
            </a:r>
            <a:r>
              <a:rPr lang="en-US" i="1" dirty="0">
                <a:solidFill>
                  <a:schemeClr val="accent6">
                    <a:lumMod val="50000"/>
                  </a:schemeClr>
                </a:solidFill>
                <a:effectLst/>
                <a:latin typeface="Times New Roman" panose="02020603050405020304" pitchFamily="18" charset="0"/>
                <a:cs typeface="Times New Roman" panose="02020603050405020304" pitchFamily="18" charset="0"/>
              </a:rPr>
              <a:t> </a:t>
            </a:r>
            <a:r>
              <a:rPr lang="en-US" i="1" dirty="0" err="1">
                <a:solidFill>
                  <a:schemeClr val="accent6">
                    <a:lumMod val="50000"/>
                  </a:schemeClr>
                </a:solidFill>
                <a:effectLst/>
                <a:latin typeface="Times New Roman" panose="02020603050405020304" pitchFamily="18" charset="0"/>
                <a:cs typeface="Times New Roman" panose="02020603050405020304" pitchFamily="18" charset="0"/>
              </a:rPr>
              <a:t>cấp</a:t>
            </a:r>
            <a:r>
              <a:rPr lang="en-US" i="1" dirty="0">
                <a:solidFill>
                  <a:schemeClr val="accent6">
                    <a:lumMod val="50000"/>
                  </a:schemeClr>
                </a:solidFill>
                <a:effectLst/>
                <a:latin typeface="Times New Roman" panose="02020603050405020304" pitchFamily="18" charset="0"/>
                <a:cs typeface="Times New Roman" panose="02020603050405020304" pitchFamily="18" charset="0"/>
              </a:rPr>
              <a:t> </a:t>
            </a:r>
            <a:r>
              <a:rPr lang="en-US" i="1" dirty="0" err="1">
                <a:solidFill>
                  <a:schemeClr val="accent6">
                    <a:lumMod val="50000"/>
                  </a:schemeClr>
                </a:solidFill>
                <a:effectLst/>
                <a:latin typeface="Times New Roman" panose="02020603050405020304" pitchFamily="18" charset="0"/>
                <a:cs typeface="Times New Roman" panose="02020603050405020304" pitchFamily="18" charset="0"/>
              </a:rPr>
              <a:t>công</a:t>
            </a:r>
            <a:r>
              <a:rPr lang="en-US" i="1" dirty="0">
                <a:solidFill>
                  <a:schemeClr val="accent6">
                    <a:lumMod val="50000"/>
                  </a:schemeClr>
                </a:solidFill>
                <a:effectLst/>
                <a:latin typeface="Times New Roman" panose="02020603050405020304" pitchFamily="18" charset="0"/>
                <a:cs typeface="Times New Roman" panose="02020603050405020304" pitchFamily="18" charset="0"/>
              </a:rPr>
              <a:t> </a:t>
            </a:r>
            <a:r>
              <a:rPr lang="en-US" i="1" dirty="0" err="1">
                <a:solidFill>
                  <a:schemeClr val="accent6">
                    <a:lumMod val="50000"/>
                  </a:schemeClr>
                </a:solidFill>
                <a:effectLst/>
                <a:latin typeface="Times New Roman" panose="02020603050405020304" pitchFamily="18" charset="0"/>
                <a:cs typeface="Times New Roman" panose="02020603050405020304" pitchFamily="18" charset="0"/>
              </a:rPr>
              <a:t>nhân</a:t>
            </a:r>
            <a:r>
              <a:rPr lang="en-US" i="1" dirty="0">
                <a:solidFill>
                  <a:schemeClr val="accent6">
                    <a:lumMod val="50000"/>
                  </a:schemeClr>
                </a:solidFill>
                <a:effectLst/>
                <a:latin typeface="Times New Roman" panose="02020603050405020304" pitchFamily="18" charset="0"/>
                <a:cs typeface="Times New Roman" panose="02020603050405020304" pitchFamily="18" charset="0"/>
              </a:rPr>
              <a:t> </a:t>
            </a:r>
            <a:r>
              <a:rPr lang="en-US" i="1" dirty="0" err="1">
                <a:solidFill>
                  <a:schemeClr val="accent6">
                    <a:lumMod val="50000"/>
                  </a:schemeClr>
                </a:solidFill>
                <a:effectLst/>
                <a:latin typeface="Times New Roman" panose="02020603050405020304" pitchFamily="18" charset="0"/>
                <a:cs typeface="Times New Roman" panose="02020603050405020304" pitchFamily="18" charset="0"/>
              </a:rPr>
              <a:t>là</a:t>
            </a:r>
            <a:r>
              <a:rPr lang="en-US" i="1" dirty="0">
                <a:solidFill>
                  <a:schemeClr val="accent6">
                    <a:lumMod val="50000"/>
                  </a:schemeClr>
                </a:solidFill>
                <a:effectLst/>
                <a:latin typeface="Times New Roman" panose="02020603050405020304" pitchFamily="18" charset="0"/>
                <a:cs typeface="Times New Roman" panose="02020603050405020304" pitchFamily="18" charset="0"/>
              </a:rPr>
              <a:t> </a:t>
            </a:r>
            <a:r>
              <a:rPr lang="en-US" i="1" dirty="0" err="1">
                <a:solidFill>
                  <a:schemeClr val="accent6">
                    <a:lumMod val="50000"/>
                  </a:schemeClr>
                </a:solidFill>
                <a:effectLst/>
                <a:latin typeface="Times New Roman" panose="02020603050405020304" pitchFamily="18" charset="0"/>
                <a:cs typeface="Times New Roman" panose="02020603050405020304" pitchFamily="18" charset="0"/>
              </a:rPr>
              <a:t>những</a:t>
            </a:r>
            <a:r>
              <a:rPr lang="en-US" i="1" dirty="0">
                <a:solidFill>
                  <a:schemeClr val="accent6">
                    <a:lumMod val="50000"/>
                  </a:schemeClr>
                </a:solidFill>
                <a:latin typeface="Times New Roman" panose="02020603050405020304" pitchFamily="18" charset="0"/>
                <a:cs typeface="Times New Roman" panose="02020603050405020304" pitchFamily="18" charset="0"/>
              </a:rPr>
              <a:t> </a:t>
            </a:r>
            <a:r>
              <a:rPr lang="vi-VN" i="1" dirty="0">
                <a:solidFill>
                  <a:schemeClr val="accent6">
                    <a:lumMod val="50000"/>
                  </a:schemeClr>
                </a:solidFill>
                <a:effectLst/>
                <a:latin typeface="Times New Roman" panose="02020603050405020304" pitchFamily="18" charset="0"/>
                <a:cs typeface="Times New Roman" panose="02020603050405020304" pitchFamily="18" charset="0"/>
              </a:rPr>
              <a:t>người làm thuê do không có tư liệu sản xuất, buộc phải bán sức lao động để sống và bị giai cấp tư sản bóc lột giá trị thặng dư</a:t>
            </a:r>
            <a:endParaRPr lang="en-US" sz="40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0B80CE1-C410-4FAB-B1D2-BA367EA9D710}"/>
              </a:ext>
            </a:extLst>
          </p:cNvPr>
          <p:cNvSpPr>
            <a:spLocks noGrp="1"/>
          </p:cNvSpPr>
          <p:nvPr>
            <p:ph type="sldNum" sz="quarter" idx="12"/>
          </p:nvPr>
        </p:nvSpPr>
        <p:spPr/>
        <p:txBody>
          <a:bodyPr/>
          <a:lstStyle/>
          <a:p>
            <a:fld id="{72038F0E-1542-4FC7-95E4-43F9E44E78EF}" type="slidenum">
              <a:rPr lang="en-US" smtClean="0"/>
              <a:t>7</a:t>
            </a:fld>
            <a:endParaRPr lang="en-US" dirty="0"/>
          </a:p>
        </p:txBody>
      </p:sp>
    </p:spTree>
    <p:extLst>
      <p:ext uri="{BB962C8B-B14F-4D97-AF65-F5344CB8AC3E}">
        <p14:creationId xmlns:p14="http://schemas.microsoft.com/office/powerpoint/2010/main" val="204040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52030" y="2598003"/>
            <a:ext cx="6962162" cy="646331"/>
          </a:xfrm>
          <a:prstGeom prst="rect">
            <a:avLst/>
          </a:prstGeom>
        </p:spPr>
        <p:txBody>
          <a:bodyPr wrap="none">
            <a:spAutoFit/>
          </a:bodyPr>
          <a:lstStyle/>
          <a:p>
            <a:r>
              <a:rPr lang="en-US" sz="3600" dirty="0">
                <a:solidFill>
                  <a:srgbClr val="FF0000"/>
                </a:solidFill>
              </a:rPr>
              <a:t>Đ</a:t>
            </a:r>
            <a:r>
              <a:rPr lang="vi-VN" sz="3600" dirty="0">
                <a:solidFill>
                  <a:srgbClr val="FF0000"/>
                </a:solidFill>
              </a:rPr>
              <a:t>ặc điểm của giai cấp công nhân</a:t>
            </a:r>
            <a:endParaRPr lang="en-US" sz="3600" dirty="0">
              <a:solidFill>
                <a:srgbClr val="FF0000"/>
              </a:solidFill>
            </a:endParaRPr>
          </a:p>
        </p:txBody>
      </p:sp>
    </p:spTree>
    <p:extLst>
      <p:ext uri="{BB962C8B-B14F-4D97-AF65-F5344CB8AC3E}">
        <p14:creationId xmlns:p14="http://schemas.microsoft.com/office/powerpoint/2010/main" val="3111349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842" y="1864460"/>
            <a:ext cx="9310315" cy="1564540"/>
          </a:xfrm>
        </p:spPr>
        <p:txBody>
          <a:bodyPr>
            <a:noAutofit/>
          </a:bodyPr>
          <a:lstStyle/>
          <a:p>
            <a:pPr indent="317500" algn="just">
              <a:lnSpc>
                <a:spcPct val="129000"/>
              </a:lnSpc>
              <a:spcAft>
                <a:spcPts val="400"/>
              </a:spcAft>
            </a:pPr>
            <a:r>
              <a:rPr lang="vi-VN" sz="2400" dirty="0">
                <a:solidFill>
                  <a:schemeClr val="accent6">
                    <a:lumMod val="50000"/>
                  </a:schemeClr>
                </a:solidFill>
                <a:effectLst/>
                <a:latin typeface="Times New Roman" panose="02020603050405020304" pitchFamily="18" charset="0"/>
                <a:ea typeface="Times New Roman" panose="02020603050405020304" pitchFamily="18" charset="0"/>
              </a:rPr>
              <a:t>+ Đặc điểm nổi bật của giai cấp công nhân là lao động bằng phương thức công nghiệp với đặc trưng công cụ lao động là máy móc, tạo ra năng suât lao động cao, quá trình lao động mang tính chất xã hội hóa.</a:t>
            </a:r>
            <a:endParaRPr lang="en-US" sz="2400" dirty="0">
              <a:solidFill>
                <a:schemeClr val="accent6">
                  <a:lumMod val="50000"/>
                </a:schemeClr>
              </a:solidFill>
              <a:effectLst/>
              <a:latin typeface="Times New Roman" panose="02020603050405020304" pitchFamily="18" charset="0"/>
              <a:ea typeface="Times New Roman" panose="02020603050405020304" pitchFamily="18" charset="0"/>
            </a:endParaRPr>
          </a:p>
        </p:txBody>
      </p:sp>
      <p:sp>
        <p:nvSpPr>
          <p:cNvPr id="4" name="AutoShape 4" descr="Kỹ thuật điều khiển và tự động hóa - “mạch máu” của kỷ nguyên số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solidFill>
                <a:srgbClr val="FF0000"/>
              </a:solidFill>
            </a:endParaRPr>
          </a:p>
        </p:txBody>
      </p:sp>
    </p:spTree>
    <p:extLst>
      <p:ext uri="{BB962C8B-B14F-4D97-AF65-F5344CB8AC3E}">
        <p14:creationId xmlns:p14="http://schemas.microsoft.com/office/powerpoint/2010/main" val="1635931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7456</TotalTime>
  <Words>2532</Words>
  <Application>Microsoft Office PowerPoint</Application>
  <PresentationFormat>Widescreen</PresentationFormat>
  <Paragraphs>119</Paragraphs>
  <Slides>51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.VnArial</vt:lpstr>
      <vt:lpstr>.VnTime</vt:lpstr>
      <vt:lpstr>Arial</vt:lpstr>
      <vt:lpstr>Calibri</vt:lpstr>
      <vt:lpstr>Calibri Light</vt:lpstr>
      <vt:lpstr>Times New Roman</vt:lpstr>
      <vt:lpstr>Times New Roman (Headings)</vt:lpstr>
      <vt:lpstr>VNI-Times</vt:lpstr>
      <vt:lpstr>Office Theme</vt:lpstr>
      <vt:lpstr>PowerPoint Presentation</vt:lpstr>
      <vt:lpstr>PowerPoint Presentation</vt:lpstr>
      <vt:lpstr>NỘI DUNG  </vt:lpstr>
      <vt:lpstr>2.1. Quan niệm cơ bản của chủ nghĩa Mác – Lênin về GCCN và SMLS thế giới của GCCN</vt:lpstr>
      <vt:lpstr>PowerPoint Presentation</vt:lpstr>
      <vt:lpstr>- Về phương diện kinh tế - xã hội</vt:lpstr>
      <vt:lpstr>- Về phương diện chính trị - xã hội </vt:lpstr>
      <vt:lpstr>PowerPoint Presentation</vt:lpstr>
      <vt:lpstr>+ Đặc điểm nổi bật của giai cấp công nhân là lao động bằng phương thức công nghiệp với đặc trưng công cụ lao động là máy móc, tạo ra năng suât lao động cao, quá trình lao động mang tính chất xã hội hóa.</vt:lpstr>
      <vt:lpstr>+ Giai cấp công nhân là sản phẩm của bản thân nền đại công nghiệp, là chủ thể của quá trình sàn xuất vật chất hiện đại. Do đó, giai cấp công nhân là đại biểu cho lực lượng sản xuất tiên tiến, cho phương thức sàn xuất tiên tiến, quyết định sự tồn tại và phát triền của xã hội hiện đại.</vt:lpstr>
      <vt:lpstr>Tính tồ chức, kỷ luật lao động, tinh thần họp tác và tâm lý lao động công nghiệp. Đó là một giai cấp cách mạng và có tinh thần cách mạng triệt để.</vt:lpstr>
      <vt:lpstr>PowerPoint Presentation</vt:lpstr>
      <vt:lpstr>PowerPoint Presentation</vt:lpstr>
      <vt:lpstr>PowerPoint Presentation</vt:lpstr>
      <vt:lpstr>PowerPoint Presentation</vt:lpstr>
      <vt:lpstr>PowerPoint Presentation</vt:lpstr>
      <vt:lpstr>2.1.3. Những điều kiện quy định và thực hiện sứ mệnh lịch sử của giai cấp công nhân</vt:lpstr>
      <vt:lpstr>Thứ hai, do địa vị chính trị - xã hội của giai cấp công nhân quy định</vt:lpstr>
      <vt:lpstr>- GCCN có lợi ích cơ bản thống nhất với lợi ích của đại đa số quần chúng nhân dân lao động.</vt:lpstr>
      <vt:lpstr>- GCCN là giai cấp có ý thức tổ chức kỷ luật cao.</vt:lpstr>
      <vt:lpstr>2.1.3.2. Điều kiện chủ quan để giai cấp công nhân thực hiện sứ mệnh lịch sử</vt:lpstr>
      <vt:lpstr>- ĐCS là nhân tố chủ quan quan trọng nhất để GCCN thực hiện thắng lợi SMLS</vt:lpstr>
      <vt:lpstr>- XD được khối liên minh GC giữa GCCN với GCND &amp; các tầng lớp lao động khác</vt:lpstr>
      <vt:lpstr>* Điều kiện chủ quan để GCCN thực hiện SMLS</vt:lpstr>
      <vt:lpstr>2.2. GCCN VÀ THỰC HIỆN SỨ MỆNH LỊCH SỬ CỦA GCCN HIỆN NAY</vt:lpstr>
      <vt:lpstr>+ Vẫn là LLSX hàng đầu của XH hiện đại</vt:lpstr>
      <vt:lpstr>+ Vẫn bị GCTS &amp; CNTB bóc lột giá trị thặng dư</vt:lpstr>
      <vt:lpstr>PowerPoint Presentation</vt:lpstr>
      <vt:lpstr>PowerPoint Presentation</vt:lpstr>
      <vt:lpstr>PowerPoint Presentation</vt:lpstr>
      <vt:lpstr>+ Xu hướng trí tuệ hoá GCCN (CN tri thức)</vt:lpstr>
      <vt:lpstr>-Xu hướng “trung lưu hóa” gia tăng</vt:lpstr>
      <vt:lpstr>- Là giai cấp giữ vai trò lãnh đạo, Đàng Cộng sản - đội tiên phong của giai cấp công nhân, giữ vai trò cầm quyền trong quá trình xây dựng chủ nghĩa xã hội ở một số quốc gia xã hội chủ nghĩa.</vt:lpstr>
      <vt:lpstr>2.2.2. Thực hiện sứ mệnh lịch sử của GCCN trên thế giới hiện nay </vt:lpstr>
      <vt:lpstr>2.2.1. Nội dung kinh tế  </vt:lpstr>
      <vt:lpstr>2.2.2. Nội dung chính trị - xã hội</vt:lpstr>
      <vt:lpstr>Ở các nước định hướng XHCN: GCCN lãnh đạo nhân dân xây dựng CNXH</vt:lpstr>
      <vt:lpstr>PowerPoint Presentation</vt:lpstr>
      <vt:lpstr>2.3.1. Đặc điểm của GCCN Việt Nam</vt:lpstr>
      <vt:lpstr>PowerPoint Presentation</vt:lpstr>
      <vt:lpstr>-Giai caáp noâng daân.</vt:lpstr>
      <vt:lpstr>-Giai caáp coâng nhaân</vt:lpstr>
      <vt:lpstr>2.3.1. Đặc điểm của GCCN Việt Nam</vt:lpstr>
      <vt:lpstr>3.2. Nội dung sứ mệnh lịch sử của giai cấp cổng nhân Việt Nam hiện nay</vt:lpstr>
      <vt:lpstr>Giai cấp công nhân phát huy vai trò và trách nhiệm của lực lượng đi đầu trong sự nghiệp đầy mạnh công nghiệp hóa, hiện đại hóa đất nước.</vt:lpstr>
      <vt:lpstr>Thực hiện khối liên minh công - nông - trí thức đê tạo ra những động lực phát triển nông nghiệp - nông thôn và nông dân ở nước ta theo hướng phát triển bền vững</vt:lpstr>
      <vt:lpstr>Nội dung chính trị - xã hội</vt:lpstr>
      <vt:lpstr>Nội dung văn hóa tư tưởng: Xây dựng và phát triển nền văn hóa Việt Nam tiên tiến, đậm đà bản sắc dân tộc có nội dung cốt lõi là xây dựng con người mới xã hội chủ nghĩa, giáo dục đạo đức cách mạng, rèn luyện lối sống, tác phong công nghiệp, văn minh, hiện đại, xây dựng hệ giá trị văn hóa và con người Việt Nam, hoàn thiện nhân cách.</vt:lpstr>
      <vt:lpstr>2.3.3. PHƯƠNG HƯỚNG VÀ MỘT SỐ GIẢI PHÁP CHỦ YẾU XÂY DỰNG GCCN VIỆT NAM HIỆN NAY</vt:lpstr>
      <vt:lpstr>Một số giải pháp xây dựng giai cấp công nhân Việt Nam hiện nay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Toan Le</dc:creator>
  <cp:lastModifiedBy>PC</cp:lastModifiedBy>
  <cp:revision>137</cp:revision>
  <dcterms:created xsi:type="dcterms:W3CDTF">2020-07-15T05:19:11Z</dcterms:created>
  <dcterms:modified xsi:type="dcterms:W3CDTF">2021-09-20T15:18:22Z</dcterms:modified>
</cp:coreProperties>
</file>