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4" r:id="rId1"/>
  </p:sldMasterIdLst>
  <p:notesMasterIdLst>
    <p:notesMasterId r:id="rId12"/>
  </p:notesMasterIdLst>
  <p:sldIdLst>
    <p:sldId id="256" r:id="rId2"/>
    <p:sldId id="257" r:id="rId3"/>
    <p:sldId id="258" r:id="rId4"/>
    <p:sldId id="264" r:id="rId5"/>
    <p:sldId id="259" r:id="rId6"/>
    <p:sldId id="260" r:id="rId7"/>
    <p:sldId id="265" r:id="rId8"/>
    <p:sldId id="261" r:id="rId9"/>
    <p:sldId id="262" r:id="rId10"/>
    <p:sldId id="263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0" autoAdjust="0"/>
    <p:restoredTop sz="95367" autoAdjust="0"/>
  </p:normalViewPr>
  <p:slideViewPr>
    <p:cSldViewPr snapToGrid="0">
      <p:cViewPr varScale="1">
        <p:scale>
          <a:sx n="109" d="100"/>
          <a:sy n="109" d="100"/>
        </p:scale>
        <p:origin x="365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33868785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33868785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33868785a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33868785a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33868785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33868785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633868785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633868785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633868785a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633868785a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633868785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633868785a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633868785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633868785a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51639-B2D6-4652-B8C3-1B4C224A7BAF}" type="datetimeFigureOut">
              <a:rPr lang="en-US" smtClean="0"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1787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smtClean="0"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2633804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smtClean="0"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9061572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6111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4435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smtClean="0"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6840149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61B7-6B89-48AB-966F-622E2788EECC}" type="datetimeFigureOut">
              <a:rPr lang="en-US" smtClean="0"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66930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smtClean="0"/>
              <a:t>12/8/2023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3192044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smtClean="0"/>
              <a:t>12/8/2023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1196593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12/8/2023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8031932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12/8/2023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51384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1CF131DD-A141-4471-BCF9-C6073EDD7E20}" type="datetimeFigureOut">
              <a:rPr lang="en-US" smtClean="0"/>
              <a:t>12/8/2023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0223126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4A90-EB03-42F3-8859-2C2B2724C058}" type="datetimeFigureOut">
              <a:rPr lang="en-US" smtClean="0"/>
              <a:t>12/8/2023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4185171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CBC48EC7-AF6A-48D3-8284-14BACBEBDD84}" type="datetimeFigureOut">
              <a:rPr lang="en-US" smtClean="0"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461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EB1836F0-F9E0-4D93-9BDD-7EEC6EA05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750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967315" y="479322"/>
            <a:ext cx="4689988" cy="2764512"/>
          </a:xfr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l" defTabSz="914400">
              <a:spcBef>
                <a:spcPct val="0"/>
              </a:spcBef>
              <a:spcAft>
                <a:spcPts val="0"/>
              </a:spcAft>
            </a:pPr>
            <a:r>
              <a:rPr lang="en-US" sz="8000" spc="-50">
                <a:solidFill>
                  <a:schemeClr val="tx1">
                    <a:lumMod val="85000"/>
                    <a:lumOff val="15000"/>
                  </a:schemeClr>
                </a:solidFill>
              </a:rPr>
              <a:t>Virtual Boy Failure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967314" y="3341715"/>
            <a:ext cx="4702011" cy="928962"/>
          </a:xfr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0" algn="l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</a:pPr>
            <a:r>
              <a:rPr lang="en-US" sz="600" cap="all" spc="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Decision and Risk Analysis </a:t>
            </a:r>
          </a:p>
          <a:p>
            <a:pPr marL="0" lvl="0" indent="0" algn="l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</a:pPr>
            <a:r>
              <a:rPr lang="en-US" sz="600" cap="all" spc="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Final Project Presentation </a:t>
            </a:r>
          </a:p>
          <a:p>
            <a:pPr marL="0" lvl="0" indent="0" algn="l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</a:pPr>
            <a:r>
              <a:rPr lang="en-US" sz="600" cap="all" spc="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Tra (Joey) Hoang, Duc Pham, Kaoshal Rathod, Sathwika Yelamoni</a:t>
            </a:r>
          </a:p>
        </p:txBody>
      </p:sp>
      <p:pic>
        <p:nvPicPr>
          <p:cNvPr id="1026" name="Picture 2" descr="Nintendo Virtual Boy Console Vertical Force Adapter Controller Japan Hudson  | eBay">
            <a:extLst>
              <a:ext uri="{FF2B5EF4-FFF2-40B4-BE49-F238E27FC236}">
                <a16:creationId xmlns:a16="http://schemas.microsoft.com/office/drawing/2014/main" id="{AF58F455-22FB-E6F9-DFE6-62AE4FC96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292" y="465540"/>
            <a:ext cx="2861399" cy="381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7A49EFD3-A806-4D59-99F1-AA9AFAE4E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85303" y="3257550"/>
            <a:ext cx="422708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6D2F28D1-82F9-40FE-935C-85ECF7660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4B670E93-2F53-48FC-AB6C-E99E22D17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>
            <a:extLst>
              <a:ext uri="{FF2B5EF4-FFF2-40B4-BE49-F238E27FC236}">
                <a16:creationId xmlns:a16="http://schemas.microsoft.com/office/drawing/2014/main" id="{600B5AE2-C5CC-499C-8F2D-249888BE2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A7A3698-B350-40E5-8475-9BCC41A08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50737"/>
            <a:ext cx="9144000" cy="49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0AC655C7-EC94-4BE6-84C8-2F9EFBBB2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303383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1" name="Rectangle 120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2" name="Rectangle 121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750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886200" y="476209"/>
            <a:ext cx="4776107" cy="108806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Final Result </a:t>
            </a:r>
          </a:p>
        </p:txBody>
      </p:sp>
      <p:pic>
        <p:nvPicPr>
          <p:cNvPr id="123" name="Picture 122" descr="Neon Coloured Gadgets">
            <a:extLst>
              <a:ext uri="{FF2B5EF4-FFF2-40B4-BE49-F238E27FC236}">
                <a16:creationId xmlns:a16="http://schemas.microsoft.com/office/drawing/2014/main" id="{E88DBF85-8FDB-363C-2289-BC2EF1C789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77" r="40023"/>
          <a:stretch/>
        </p:blipFill>
        <p:spPr>
          <a:xfrm>
            <a:off x="20" y="-9096"/>
            <a:ext cx="3490702" cy="5152595"/>
          </a:xfrm>
          <a:prstGeom prst="rect">
            <a:avLst/>
          </a:prstGeom>
        </p:spPr>
      </p:pic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65712" y="1564277"/>
            <a:ext cx="462801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3886200" y="1649185"/>
            <a:ext cx="4776107" cy="2752635"/>
          </a:xfrm>
          <a:prstGeom prst="rect">
            <a:avLst/>
          </a:prstGeom>
        </p:spPr>
        <p:txBody>
          <a:bodyPr spcFirstLastPara="1" vert="horz" lIns="0" tIns="45720" rIns="0" bIns="45720" rtlCol="0" anchorCtr="0">
            <a:normAutofit/>
          </a:bodyPr>
          <a:lstStyle/>
          <a:p>
            <a:pPr marL="457200" lvl="0" indent="0" defTabSz="914400">
              <a:spcBef>
                <a:spcPts val="120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dirty="0"/>
              <a:t>- Looking at the results, there are ways this company can improve their console's strategy to keep it going instead of shutting it down.</a:t>
            </a:r>
          </a:p>
          <a:p>
            <a:pPr marL="457200" lvl="0" indent="0" defTabSz="914400">
              <a:spcBef>
                <a:spcPts val="120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dirty="0"/>
              <a:t>- They had a good idea with the 3D console, but the technology and plans they had back then weren't enough to make it work well.</a:t>
            </a:r>
          </a:p>
          <a:p>
            <a:pPr marL="457200" lvl="0" indent="0" defTabSz="914400">
              <a:spcBef>
                <a:spcPts val="120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dirty="0"/>
              <a:t>- To succeed, they need better tech and smarter plans for their product.</a:t>
            </a:r>
          </a:p>
          <a:p>
            <a:pPr marL="457200" lvl="0" indent="0" defTabSz="914400">
              <a:spcBef>
                <a:spcPts val="1200"/>
              </a:spcBef>
              <a:spcAft>
                <a:spcPts val="0"/>
              </a:spcAft>
              <a:buSzPts val="1100"/>
              <a:buFont typeface="Calibri" panose="020F0502020204030204" pitchFamily="34" charset="0"/>
              <a:buNone/>
            </a:pPr>
            <a:endParaRPr lang="en-US" dirty="0"/>
          </a:p>
          <a:p>
            <a:pPr marL="0" lvl="0" indent="0" defTabSz="914400">
              <a:spcBef>
                <a:spcPts val="1200"/>
              </a:spcBef>
              <a:spcAft>
                <a:spcPts val="1200"/>
              </a:spcAft>
              <a:buFont typeface="Calibri" panose="020F0502020204030204" pitchFamily="34" charset="0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Rectangle 1048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50737"/>
            <a:ext cx="9144000" cy="49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053" name="Straight Connector 1052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303383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55" name="Rectangle 1054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750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4808763" y="476209"/>
            <a:ext cx="3845379" cy="108806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800" spc="-50"/>
              <a:t>Introduction </a:t>
            </a:r>
          </a:p>
        </p:txBody>
      </p:sp>
      <p:pic>
        <p:nvPicPr>
          <p:cNvPr id="1030" name="Picture 6" descr="All Nintendo Consoles &amp; Handhelds In Order">
            <a:extLst>
              <a:ext uri="{FF2B5EF4-FFF2-40B4-BE49-F238E27FC236}">
                <a16:creationId xmlns:a16="http://schemas.microsoft.com/office/drawing/2014/main" id="{BC81BF62-20FF-5493-9E1A-6B7877690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394" y="1306892"/>
            <a:ext cx="4088720" cy="2289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7" name="Straight Connector 1056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08763" y="1564641"/>
            <a:ext cx="35616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4808763" y="1649185"/>
            <a:ext cx="3845379" cy="2752635"/>
          </a:xfrm>
          <a:prstGeom prst="rect">
            <a:avLst/>
          </a:prstGeom>
        </p:spPr>
        <p:txBody>
          <a:bodyPr spcFirstLastPara="1" vert="horz" lIns="0" tIns="45720" rIns="0" bIns="45720" rtlCol="0" anchorCtr="0">
            <a:norm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endParaRPr lang="en-US" sz="90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sz="900"/>
              <a:t>Nitendo </a:t>
            </a:r>
            <a:r>
              <a:rPr lang="en-US" sz="900">
                <a:sym typeface="Calibri"/>
              </a:rPr>
              <a:t>is one of the biggest game companies in the world with a track of great games Mario and Zelda with high profit</a:t>
            </a:r>
          </a:p>
          <a:p>
            <a:pPr marL="0" lvl="0" indent="0" defTabSz="914400">
              <a:spcBef>
                <a:spcPts val="120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sz="900" b="1" i="1">
                <a:sym typeface="Calibri"/>
              </a:rPr>
              <a:t>Did you know that this company had to discontinue one of their consoles years ago?</a:t>
            </a:r>
          </a:p>
          <a:p>
            <a:pPr marL="0" lvl="0" indent="0" defTabSz="914400">
              <a:spcBef>
                <a:spcPts val="120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endParaRPr lang="en-US" sz="900">
              <a:sym typeface="Calibri"/>
            </a:endParaRPr>
          </a:p>
          <a:p>
            <a:pPr marL="0" lvl="0" indent="0" defTabSz="914400">
              <a:spcBef>
                <a:spcPts val="120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sz="900">
                <a:sym typeface="Calibri"/>
              </a:rPr>
              <a:t>Failure Business Case: Virtual Boy </a:t>
            </a:r>
          </a:p>
          <a:p>
            <a:pPr marL="0" lvl="0" indent="0" defTabSz="914400">
              <a:spcBef>
                <a:spcPts val="120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sz="900">
                <a:sym typeface="Calibri"/>
              </a:rPr>
              <a:t>Release year: 1995-1996</a:t>
            </a:r>
          </a:p>
          <a:p>
            <a:pPr marL="0" lvl="0" indent="0" defTabSz="914400">
              <a:spcBef>
                <a:spcPts val="120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endParaRPr lang="en-US" sz="900">
              <a:sym typeface="Calibri"/>
            </a:endParaRPr>
          </a:p>
          <a:p>
            <a:pPr marL="0" lvl="0" indent="0" defTabSz="914400">
              <a:spcBef>
                <a:spcPts val="120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sz="900" b="1" i="1">
                <a:sym typeface="Calibri"/>
              </a:rPr>
              <a:t>Goal: </a:t>
            </a:r>
          </a:p>
          <a:p>
            <a:pPr marL="457200" lvl="0" indent="-298450" defTabSz="914400">
              <a:spcBef>
                <a:spcPts val="1200"/>
              </a:spcBef>
              <a:spcAft>
                <a:spcPts val="0"/>
              </a:spcAft>
              <a:buSzPts val="1100"/>
              <a:buFont typeface="Calibri" panose="020F0502020204030204" pitchFamily="34" charset="0"/>
              <a:buAutoNum type="arabicPeriod"/>
            </a:pPr>
            <a:r>
              <a:rPr lang="en-US" sz="900">
                <a:sym typeface="Calibri"/>
              </a:rPr>
              <a:t>What is the company’s product strategy in order to prevent the failure? </a:t>
            </a:r>
          </a:p>
          <a:p>
            <a:pPr marL="457200" lvl="0" indent="-298450" defTabSz="914400">
              <a:spcBef>
                <a:spcPts val="0"/>
              </a:spcBef>
              <a:spcAft>
                <a:spcPts val="0"/>
              </a:spcAft>
              <a:buSzPts val="1100"/>
              <a:buFont typeface="Calibri" panose="020F0502020204030204" pitchFamily="34" charset="0"/>
              <a:buAutoNum type="arabicPeriod"/>
            </a:pPr>
            <a:r>
              <a:rPr lang="en-US" sz="900">
                <a:sym typeface="Calibri"/>
              </a:rPr>
              <a:t>New Model Explanation </a:t>
            </a:r>
          </a:p>
          <a:p>
            <a:pPr marL="457200" lvl="0" indent="-298450" defTabSz="914400">
              <a:spcBef>
                <a:spcPts val="0"/>
              </a:spcBef>
              <a:spcAft>
                <a:spcPts val="0"/>
              </a:spcAft>
              <a:buSzPts val="1100"/>
              <a:buFont typeface="Calibri" panose="020F0502020204030204" pitchFamily="34" charset="0"/>
              <a:buAutoNum type="arabicPeriod"/>
            </a:pPr>
            <a:endParaRPr lang="en-US" sz="900">
              <a:sym typeface="Calibri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61" name="Rectangle 1060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50737"/>
            <a:ext cx="9144000" cy="49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303383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800" spc="-50"/>
              <a:t>Influence Diagram</a:t>
            </a: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651385" y="1521027"/>
            <a:ext cx="5987371" cy="307884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50737"/>
            <a:ext cx="9144000" cy="49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303383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51435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491E1B-DED4-4CCE-3132-0E2CDF496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7" y="387626"/>
            <a:ext cx="2313633" cy="1577906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2700" spc="-50">
                <a:solidFill>
                  <a:srgbClr val="FFFFFF"/>
                </a:solidFill>
              </a:rPr>
              <a:t>Strategy Tabel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A6CBA-BA6A-DFC6-4521-41D030BD7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9278" y="1990350"/>
            <a:ext cx="2313633" cy="2501639"/>
          </a:xfrm>
        </p:spPr>
        <p:txBody>
          <a:bodyPr vert="horz" lIns="0" tIns="45720" rIns="0" bIns="45720" rtlCol="0">
            <a:norm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1200"/>
              </a:spcAft>
              <a:buFont typeface="Calibri" panose="020F0502020204030204" pitchFamily="34" charset="0"/>
              <a:buNone/>
            </a:pPr>
            <a:r>
              <a:rPr lang="en-US" sz="1100">
                <a:solidFill>
                  <a:srgbClr val="FFFFFF"/>
                </a:solidFill>
              </a:rPr>
              <a:t>4 strategies:</a:t>
            </a:r>
          </a:p>
          <a:p>
            <a:pPr marL="0" lvl="0" indent="0" defTabSz="914400">
              <a:spcBef>
                <a:spcPts val="0"/>
              </a:spcBef>
              <a:spcAft>
                <a:spcPts val="1200"/>
              </a:spcAft>
              <a:buFont typeface="Calibri" panose="020F0502020204030204" pitchFamily="34" charset="0"/>
              <a:buNone/>
            </a:pPr>
            <a:r>
              <a:rPr lang="en-US" sz="1100">
                <a:solidFill>
                  <a:srgbClr val="FFFFFF"/>
                </a:solidFill>
              </a:rPr>
              <a:t>- The original decision from Nintendo</a:t>
            </a:r>
          </a:p>
          <a:p>
            <a:pPr marL="0" lvl="0" indent="0" defTabSz="914400">
              <a:spcBef>
                <a:spcPts val="0"/>
              </a:spcBef>
              <a:spcAft>
                <a:spcPts val="1200"/>
              </a:spcAft>
              <a:buFont typeface="Calibri" panose="020F0502020204030204" pitchFamily="34" charset="0"/>
              <a:buNone/>
            </a:pPr>
            <a:r>
              <a:rPr lang="en-US" sz="1100">
                <a:solidFill>
                  <a:srgbClr val="FFFFFF"/>
                </a:solidFill>
              </a:rPr>
              <a:t>- Group decision for best profit</a:t>
            </a:r>
          </a:p>
          <a:p>
            <a:pPr marL="0" lvl="0" indent="0" defTabSz="914400">
              <a:spcBef>
                <a:spcPts val="0"/>
              </a:spcBef>
              <a:spcAft>
                <a:spcPts val="1200"/>
              </a:spcAft>
              <a:buFont typeface="Calibri" panose="020F0502020204030204" pitchFamily="34" charset="0"/>
              <a:buNone/>
            </a:pPr>
            <a:r>
              <a:rPr lang="en-US" sz="1100">
                <a:solidFill>
                  <a:srgbClr val="FFFFFF"/>
                </a:solidFill>
              </a:rPr>
              <a:t>- Nintendo decide to add more games from third-party</a:t>
            </a:r>
          </a:p>
          <a:p>
            <a:pPr marL="0" lvl="0" indent="0" defTabSz="914400">
              <a:spcBef>
                <a:spcPts val="0"/>
              </a:spcBef>
              <a:spcAft>
                <a:spcPts val="1200"/>
              </a:spcAft>
              <a:buFont typeface="Calibri" panose="020F0502020204030204" pitchFamily="34" charset="0"/>
              <a:buNone/>
            </a:pPr>
            <a:r>
              <a:rPr lang="en-US" sz="1100">
                <a:solidFill>
                  <a:srgbClr val="FFFFFF"/>
                </a:solidFill>
              </a:rPr>
              <a:t>- Nintendo build the best console ever but with highest spending</a:t>
            </a:r>
          </a:p>
          <a:p>
            <a:pPr defTabSz="914400"/>
            <a:endParaRPr lang="en-US" sz="110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8A4C25-274A-F5D1-0FA2-2BB9A4173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807" y="999067"/>
            <a:ext cx="5718516" cy="309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137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50737"/>
            <a:ext cx="9144000" cy="49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303383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51435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69277" y="387626"/>
            <a:ext cx="2313633" cy="157790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700" spc="-50">
                <a:solidFill>
                  <a:srgbClr val="FFFFFF"/>
                </a:solidFill>
              </a:rPr>
              <a:t>Policy Tree</a:t>
            </a:r>
          </a:p>
          <a:p>
            <a:pPr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700" spc="-5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69278" y="1990350"/>
            <a:ext cx="2313633" cy="2501639"/>
          </a:xfrm>
          <a:prstGeom prst="rect">
            <a:avLst/>
          </a:prstGeom>
        </p:spPr>
        <p:txBody>
          <a:bodyPr spcFirstLastPara="1" vert="horz" lIns="0" tIns="45720" rIns="0" bIns="45720" rtlCol="0" anchorCtr="0">
            <a:norm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1200"/>
              </a:spcAft>
              <a:buFont typeface="Calibri" panose="020F0502020204030204" pitchFamily="34" charset="0"/>
              <a:buNone/>
            </a:pPr>
            <a:r>
              <a:rPr lang="en-US" sz="1100">
                <a:solidFill>
                  <a:srgbClr val="FFFFFF"/>
                </a:solidFill>
              </a:rPr>
              <a:t>Based on the analyze of the model, policy tree show the optimal decision strategies which have the best expected value which is from our group decision.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" name="Picture 2" descr="A diagram of a market&#10;&#10;Description automatically generated">
            <a:extLst>
              <a:ext uri="{FF2B5EF4-FFF2-40B4-BE49-F238E27FC236}">
                <a16:creationId xmlns:a16="http://schemas.microsoft.com/office/drawing/2014/main" id="{5B7BBB52-FBBF-FE6D-9740-44207375B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9418" y="480060"/>
            <a:ext cx="3712749" cy="41833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600B5AE2-C5CC-499C-8F2D-249888BE2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A7A3698-B350-40E5-8475-9BCC41A08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50737"/>
            <a:ext cx="9144000" cy="49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AC655C7-EC94-4BE6-84C8-2F9EFBBB2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303383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51435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4F7E42D-8B5A-4FC8-81CD-9E60171F7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69277" y="387626"/>
            <a:ext cx="2313633" cy="157790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70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Value Tornado </a:t>
            </a:r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69278" y="1990350"/>
            <a:ext cx="2313633" cy="2501639"/>
          </a:xfrm>
          <a:prstGeom prst="rect">
            <a:avLst/>
          </a:prstGeom>
        </p:spPr>
        <p:txBody>
          <a:bodyPr spcFirstLastPara="1" vert="horz" lIns="0" tIns="45720" rIns="0" bIns="45720" rtlCol="0" anchorCtr="0">
            <a:norm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1200"/>
              </a:spcAft>
              <a:buFont typeface="Calibri" panose="020F0502020204030204" pitchFamily="34" charset="0"/>
              <a:buNone/>
            </a:pPr>
            <a:r>
              <a:rPr lang="en-US" sz="1100">
                <a:solidFill>
                  <a:srgbClr val="FFFFFF"/>
                </a:solidFill>
              </a:rPr>
              <a:t>The Tornado is showing that Revenue per Unit and Cost per Unit have the most impaction on the profit of Nintendo. Followed by other cost, product sold quantity.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C04651D-B9F4-4935-A02D-364153FBD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82" name="Google Shape;82;p17"/>
          <p:cNvPicPr preferRelativeResize="0"/>
          <p:nvPr/>
        </p:nvPicPr>
        <p:blipFill rotWithShape="1">
          <a:blip r:embed="rId3"/>
          <a:srcRect l="22699" r="17276" b="-2"/>
          <a:stretch/>
        </p:blipFill>
        <p:spPr>
          <a:xfrm>
            <a:off x="3556512" y="480060"/>
            <a:ext cx="5098562" cy="41833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00B5AE2-C5CC-499C-8F2D-249888BE2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7A3698-B350-40E5-8475-9BCC41A08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50737"/>
            <a:ext cx="9144000" cy="49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AC655C7-EC94-4BE6-84C8-2F9EFBBB2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303383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51435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4F7E42D-8B5A-4FC8-81CD-9E60171F7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C0B5E7-CE94-85DE-B3DC-3BF5C2333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241" y="1586416"/>
            <a:ext cx="2313633" cy="1577906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2700" kern="1200" spc="-5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Initial Decision Alternatives Tornado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04651D-B9F4-4935-A02D-364153FBD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9EDB9B-302F-D018-9C11-F605F073F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059" y="809166"/>
            <a:ext cx="6061677" cy="386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968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50737"/>
            <a:ext cx="9144000" cy="49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303383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51435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69277" y="387626"/>
            <a:ext cx="2313633" cy="157790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700" spc="-50">
                <a:solidFill>
                  <a:srgbClr val="FFFFFF"/>
                </a:solidFill>
              </a:rPr>
              <a:t>VOIC Analysis</a:t>
            </a:r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69278" y="1990350"/>
            <a:ext cx="2313633" cy="2501639"/>
          </a:xfrm>
          <a:prstGeom prst="rect">
            <a:avLst/>
          </a:prstGeom>
        </p:spPr>
        <p:txBody>
          <a:bodyPr spcFirstLastPara="1" vert="horz" lIns="0" tIns="45720" rIns="0" bIns="45720" rtlCol="0" anchorCtr="0">
            <a:norm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1200"/>
              </a:spcAft>
              <a:buFont typeface="Calibri" panose="020F0502020204030204" pitchFamily="34" charset="0"/>
              <a:buNone/>
            </a:pPr>
            <a:r>
              <a:rPr lang="en-US" sz="1100">
                <a:solidFill>
                  <a:srgbClr val="FFFFFF"/>
                </a:solidFill>
              </a:rPr>
              <a:t> Market acceptance control stands out with a higher expected value (6300 to 6400) in contrast to demand control for the Virtual Boy model.                                                                                                                                   Enhance the Virtual Boy's market position as a 3D console, a focus on improving marketing strategies is recommended.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" name="Picture 2" descr="A yellow rectangle on a white background&#10;&#10;Description automatically generated">
            <a:extLst>
              <a:ext uri="{FF2B5EF4-FFF2-40B4-BE49-F238E27FC236}">
                <a16:creationId xmlns:a16="http://schemas.microsoft.com/office/drawing/2014/main" id="{E0B413CC-2D20-F8B4-0B76-A17FD12E5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512" y="1297109"/>
            <a:ext cx="5098562" cy="254928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else the model could be use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Nintendo initially sold the Virtual Boy at $180 per unit, but due to high costs and failed marketing, they slashed the price to $99.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Despite selling 770,000 units, development costs had already surpassed $1 million, suggesting a slim profit margin.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The release of the Nintendo 64 alongside the Virtual Boy (which sold 4.7 million annually) could have contributed to the latter's discontinuation.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Applying decision analysis, new strategies could include making the console wearable, enhancing display colors, expanding the game library, and collaborating with third-party developers to boost marketing and appeal as a 3D console.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</TotalTime>
  <Words>441</Words>
  <Application>Microsoft Office PowerPoint</Application>
  <PresentationFormat>On-screen Show (16:9)</PresentationFormat>
  <Paragraphs>39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Retrospect</vt:lpstr>
      <vt:lpstr>Virtual Boy Failure</vt:lpstr>
      <vt:lpstr>Introduction </vt:lpstr>
      <vt:lpstr>Influence Diagram</vt:lpstr>
      <vt:lpstr>Strategy Tabel</vt:lpstr>
      <vt:lpstr>Policy Tree  </vt:lpstr>
      <vt:lpstr>Value Tornado </vt:lpstr>
      <vt:lpstr>Initial Decision Alternatives Tornado</vt:lpstr>
      <vt:lpstr>VOIC Analysis</vt:lpstr>
      <vt:lpstr>What else the model could be use </vt:lpstr>
      <vt:lpstr>Final Result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Boy Failure</dc:title>
  <cp:lastModifiedBy>NgocAnhDuc Pham</cp:lastModifiedBy>
  <cp:revision>4</cp:revision>
  <dcterms:modified xsi:type="dcterms:W3CDTF">2023-12-08T19:15:58Z</dcterms:modified>
</cp:coreProperties>
</file>