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2" r:id="rId25"/>
    <p:sldId id="280" r:id="rId26"/>
    <p:sldId id="281" r:id="rId27"/>
  </p:sldIdLst>
  <p:sldSz cx="9144000" cy="5715000" type="screen16x1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1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850" autoAdjust="0"/>
  </p:normalViewPr>
  <p:slideViewPr>
    <p:cSldViewPr snapToGrid="0" snapToObjects="1">
      <p:cViewPr varScale="1">
        <p:scale>
          <a:sx n="108" d="100"/>
          <a:sy n="108" d="100"/>
        </p:scale>
        <p:origin x="86" y="62"/>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407653BB-9AD0-454D-B3FA-A45022102C2C}" type="datetimeFigureOut">
              <a:rPr lang="en-US" smtClean="0"/>
              <a:t>2/9/2018</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9C221504-0468-F142-8ED1-15260D968EA3}" type="slidenum">
              <a:rPr lang="en-US" smtClean="0"/>
              <a:t>‹#›</a:t>
            </a:fld>
            <a:endParaRPr lang="en-US"/>
          </a:p>
        </p:txBody>
      </p:sp>
    </p:spTree>
    <p:extLst>
      <p:ext uri="{BB962C8B-B14F-4D97-AF65-F5344CB8AC3E}">
        <p14:creationId xmlns:p14="http://schemas.microsoft.com/office/powerpoint/2010/main" val="21035904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953974128"/>
      </p:ext>
    </p:extLst>
  </p:cSld>
  <p:clrMap bg1="lt1" tx1="dk1" bg2="dk2" tx2="lt2" accent1="accent1" accent2="accent2" accent3="accent3" accent4="accent4" accent5="accent5" accent6="accent6" hlink="hlink" folHlink="folHlink"/>
  <p:hf hdr="0" ftr="0" dt="0"/>
  <p:notesStyle>
    <a:lvl1pPr marL="0" algn="l" defTabSz="367360" rtl="0" eaLnBrk="1" latinLnBrk="0" hangingPunct="1">
      <a:defRPr sz="1000" kern="1200">
        <a:solidFill>
          <a:schemeClr val="tx1"/>
        </a:solidFill>
        <a:latin typeface="+mn-lt"/>
        <a:ea typeface="+mn-ea"/>
        <a:cs typeface="+mn-cs"/>
      </a:defRPr>
    </a:lvl1pPr>
    <a:lvl2pPr marL="367360" algn="l" defTabSz="367360" rtl="0" eaLnBrk="1" latinLnBrk="0" hangingPunct="1">
      <a:defRPr sz="1000" kern="1200">
        <a:solidFill>
          <a:schemeClr val="tx1"/>
        </a:solidFill>
        <a:latin typeface="+mn-lt"/>
        <a:ea typeface="+mn-ea"/>
        <a:cs typeface="+mn-cs"/>
      </a:defRPr>
    </a:lvl2pPr>
    <a:lvl3pPr marL="734720" algn="l" defTabSz="367360" rtl="0" eaLnBrk="1" latinLnBrk="0" hangingPunct="1">
      <a:defRPr sz="1000" kern="1200">
        <a:solidFill>
          <a:schemeClr val="tx1"/>
        </a:solidFill>
        <a:latin typeface="+mn-lt"/>
        <a:ea typeface="+mn-ea"/>
        <a:cs typeface="+mn-cs"/>
      </a:defRPr>
    </a:lvl3pPr>
    <a:lvl4pPr marL="1102081" algn="l" defTabSz="367360" rtl="0" eaLnBrk="1" latinLnBrk="0" hangingPunct="1">
      <a:defRPr sz="1000" kern="1200">
        <a:solidFill>
          <a:schemeClr val="tx1"/>
        </a:solidFill>
        <a:latin typeface="+mn-lt"/>
        <a:ea typeface="+mn-ea"/>
        <a:cs typeface="+mn-cs"/>
      </a:defRPr>
    </a:lvl4pPr>
    <a:lvl5pPr marL="1469441" algn="l" defTabSz="367360" rtl="0" eaLnBrk="1" latinLnBrk="0" hangingPunct="1">
      <a:defRPr sz="1000" kern="1200">
        <a:solidFill>
          <a:schemeClr val="tx1"/>
        </a:solidFill>
        <a:latin typeface="+mn-lt"/>
        <a:ea typeface="+mn-ea"/>
        <a:cs typeface="+mn-cs"/>
      </a:defRPr>
    </a:lvl5pPr>
    <a:lvl6pPr marL="1836801" algn="l" defTabSz="367360" rtl="0" eaLnBrk="1" latinLnBrk="0" hangingPunct="1">
      <a:defRPr sz="1000" kern="1200">
        <a:solidFill>
          <a:schemeClr val="tx1"/>
        </a:solidFill>
        <a:latin typeface="+mn-lt"/>
        <a:ea typeface="+mn-ea"/>
        <a:cs typeface="+mn-cs"/>
      </a:defRPr>
    </a:lvl6pPr>
    <a:lvl7pPr marL="2204161" algn="l" defTabSz="367360" rtl="0" eaLnBrk="1" latinLnBrk="0" hangingPunct="1">
      <a:defRPr sz="1000" kern="1200">
        <a:solidFill>
          <a:schemeClr val="tx1"/>
        </a:solidFill>
        <a:latin typeface="+mn-lt"/>
        <a:ea typeface="+mn-ea"/>
        <a:cs typeface="+mn-cs"/>
      </a:defRPr>
    </a:lvl7pPr>
    <a:lvl8pPr marL="2571521" algn="l" defTabSz="367360" rtl="0" eaLnBrk="1" latinLnBrk="0" hangingPunct="1">
      <a:defRPr sz="1000" kern="1200">
        <a:solidFill>
          <a:schemeClr val="tx1"/>
        </a:solidFill>
        <a:latin typeface="+mn-lt"/>
        <a:ea typeface="+mn-ea"/>
        <a:cs typeface="+mn-cs"/>
      </a:defRPr>
    </a:lvl8pPr>
    <a:lvl9pPr marL="2938882" algn="l" defTabSz="36736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597167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241743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60493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1477656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3513845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2128420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1929888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836079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112836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179250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2324206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3460856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3822330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3834910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2202149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3217017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2554230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494015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713363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200352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3653884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2047108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539811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3856447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82595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762000" y="762000"/>
            <a:ext cx="6096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4094004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6"/>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08174" indent="0" algn="ctr">
              <a:buNone/>
              <a:defRPr>
                <a:solidFill>
                  <a:schemeClr val="tx1">
                    <a:tint val="75000"/>
                  </a:schemeClr>
                </a:solidFill>
              </a:defRPr>
            </a:lvl2pPr>
            <a:lvl3pPr marL="816348" indent="0" algn="ctr">
              <a:buNone/>
              <a:defRPr>
                <a:solidFill>
                  <a:schemeClr val="tx1">
                    <a:tint val="75000"/>
                  </a:schemeClr>
                </a:solidFill>
              </a:defRPr>
            </a:lvl3pPr>
            <a:lvl4pPr marL="1224522" indent="0" algn="ctr">
              <a:buNone/>
              <a:defRPr>
                <a:solidFill>
                  <a:schemeClr val="tx1">
                    <a:tint val="75000"/>
                  </a:schemeClr>
                </a:solidFill>
              </a:defRPr>
            </a:lvl4pPr>
            <a:lvl5pPr marL="1632696" indent="0" algn="ctr">
              <a:buNone/>
              <a:defRPr>
                <a:solidFill>
                  <a:schemeClr val="tx1">
                    <a:tint val="75000"/>
                  </a:schemeClr>
                </a:solidFill>
              </a:defRPr>
            </a:lvl5pPr>
            <a:lvl6pPr marL="2040870" indent="0" algn="ctr">
              <a:buNone/>
              <a:defRPr>
                <a:solidFill>
                  <a:schemeClr val="tx1">
                    <a:tint val="75000"/>
                  </a:schemeClr>
                </a:solidFill>
              </a:defRPr>
            </a:lvl6pPr>
            <a:lvl7pPr marL="2449044" indent="0" algn="ctr">
              <a:buNone/>
              <a:defRPr>
                <a:solidFill>
                  <a:schemeClr val="tx1">
                    <a:tint val="75000"/>
                  </a:schemeClr>
                </a:solidFill>
              </a:defRPr>
            </a:lvl7pPr>
            <a:lvl8pPr marL="2857217" indent="0" algn="ctr">
              <a:buNone/>
              <a:defRPr>
                <a:solidFill>
                  <a:schemeClr val="tx1">
                    <a:tint val="75000"/>
                  </a:schemeClr>
                </a:solidFill>
              </a:defRPr>
            </a:lvl8pPr>
            <a:lvl9pPr marL="326539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54829B-784A-4941-8867-2DC038E5A972}" type="datetime1">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9ECC1-0121-5645-BD81-5801499AC054}" type="slidenum">
              <a:rPr lang="en-US" smtClean="0"/>
              <a:t>‹#›</a:t>
            </a:fld>
            <a:endParaRPr lang="en-US"/>
          </a:p>
        </p:txBody>
      </p:sp>
    </p:spTree>
    <p:extLst>
      <p:ext uri="{BB962C8B-B14F-4D97-AF65-F5344CB8AC3E}">
        <p14:creationId xmlns:p14="http://schemas.microsoft.com/office/powerpoint/2010/main" val="2960971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C4F4B-6149-DD49-89E7-756A5E7EEAB8}" type="datetime1">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9ECC1-0121-5645-BD81-5801499AC054}" type="slidenum">
              <a:rPr lang="en-US" smtClean="0"/>
              <a:t>‹#›</a:t>
            </a:fld>
            <a:endParaRPr lang="en-US"/>
          </a:p>
        </p:txBody>
      </p:sp>
    </p:spTree>
    <p:extLst>
      <p:ext uri="{BB962C8B-B14F-4D97-AF65-F5344CB8AC3E}">
        <p14:creationId xmlns:p14="http://schemas.microsoft.com/office/powerpoint/2010/main" val="378398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228866"/>
            <a:ext cx="6019800" cy="48762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94400F-FD4E-8943-90FC-131D5CB03CFC}" type="datetime1">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9ECC1-0121-5645-BD81-5801499AC054}" type="slidenum">
              <a:rPr lang="en-US" smtClean="0"/>
              <a:t>‹#›</a:t>
            </a:fld>
            <a:endParaRPr lang="en-US"/>
          </a:p>
        </p:txBody>
      </p:sp>
    </p:spTree>
    <p:extLst>
      <p:ext uri="{BB962C8B-B14F-4D97-AF65-F5344CB8AC3E}">
        <p14:creationId xmlns:p14="http://schemas.microsoft.com/office/powerpoint/2010/main" val="162933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B7D4FD-2746-8646-BB01-DA9DDA360F22}" type="datetime1">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9ECC1-0121-5645-BD81-5801499AC054}" type="slidenum">
              <a:rPr lang="en-US" smtClean="0"/>
              <a:t>‹#›</a:t>
            </a:fld>
            <a:endParaRPr lang="en-US"/>
          </a:p>
        </p:txBody>
      </p:sp>
    </p:spTree>
    <p:extLst>
      <p:ext uri="{BB962C8B-B14F-4D97-AF65-F5344CB8AC3E}">
        <p14:creationId xmlns:p14="http://schemas.microsoft.com/office/powerpoint/2010/main" val="206570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35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800">
                <a:solidFill>
                  <a:schemeClr val="tx1">
                    <a:tint val="75000"/>
                  </a:schemeClr>
                </a:solidFill>
              </a:defRPr>
            </a:lvl1pPr>
            <a:lvl2pPr marL="408174" indent="0">
              <a:buNone/>
              <a:defRPr sz="1600">
                <a:solidFill>
                  <a:schemeClr val="tx1">
                    <a:tint val="75000"/>
                  </a:schemeClr>
                </a:solidFill>
              </a:defRPr>
            </a:lvl2pPr>
            <a:lvl3pPr marL="816348" indent="0">
              <a:buNone/>
              <a:defRPr sz="1400">
                <a:solidFill>
                  <a:schemeClr val="tx1">
                    <a:tint val="75000"/>
                  </a:schemeClr>
                </a:solidFill>
              </a:defRPr>
            </a:lvl3pPr>
            <a:lvl4pPr marL="1224522" indent="0">
              <a:buNone/>
              <a:defRPr sz="1300">
                <a:solidFill>
                  <a:schemeClr val="tx1">
                    <a:tint val="75000"/>
                  </a:schemeClr>
                </a:solidFill>
              </a:defRPr>
            </a:lvl4pPr>
            <a:lvl5pPr marL="1632696" indent="0">
              <a:buNone/>
              <a:defRPr sz="1300">
                <a:solidFill>
                  <a:schemeClr val="tx1">
                    <a:tint val="75000"/>
                  </a:schemeClr>
                </a:solidFill>
              </a:defRPr>
            </a:lvl5pPr>
            <a:lvl6pPr marL="2040870" indent="0">
              <a:buNone/>
              <a:defRPr sz="1300">
                <a:solidFill>
                  <a:schemeClr val="tx1">
                    <a:tint val="75000"/>
                  </a:schemeClr>
                </a:solidFill>
              </a:defRPr>
            </a:lvl6pPr>
            <a:lvl7pPr marL="2449044" indent="0">
              <a:buNone/>
              <a:defRPr sz="1300">
                <a:solidFill>
                  <a:schemeClr val="tx1">
                    <a:tint val="75000"/>
                  </a:schemeClr>
                </a:solidFill>
              </a:defRPr>
            </a:lvl7pPr>
            <a:lvl8pPr marL="2857217" indent="0">
              <a:buNone/>
              <a:defRPr sz="1300">
                <a:solidFill>
                  <a:schemeClr val="tx1">
                    <a:tint val="75000"/>
                  </a:schemeClr>
                </a:solidFill>
              </a:defRPr>
            </a:lvl8pPr>
            <a:lvl9pPr marL="3265391"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002747-04F1-FA40-AC9F-3A909ABC9C04}" type="datetime1">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9ECC1-0121-5645-BD81-5801499AC054}" type="slidenum">
              <a:rPr lang="en-US" smtClean="0"/>
              <a:t>‹#›</a:t>
            </a:fld>
            <a:endParaRPr lang="en-US"/>
          </a:p>
        </p:txBody>
      </p:sp>
    </p:spTree>
    <p:extLst>
      <p:ext uri="{BB962C8B-B14F-4D97-AF65-F5344CB8AC3E}">
        <p14:creationId xmlns:p14="http://schemas.microsoft.com/office/powerpoint/2010/main" val="266575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333500"/>
            <a:ext cx="4038600" cy="3771636"/>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3555D6-B0D6-1845-9FE2-088000D70E19}" type="datetime1">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9ECC1-0121-5645-BD81-5801499AC054}" type="slidenum">
              <a:rPr lang="en-US" smtClean="0"/>
              <a:t>‹#›</a:t>
            </a:fld>
            <a:endParaRPr lang="en-US"/>
          </a:p>
        </p:txBody>
      </p:sp>
    </p:spTree>
    <p:extLst>
      <p:ext uri="{BB962C8B-B14F-4D97-AF65-F5344CB8AC3E}">
        <p14:creationId xmlns:p14="http://schemas.microsoft.com/office/powerpoint/2010/main" val="1530910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200" b="1"/>
            </a:lvl1pPr>
            <a:lvl2pPr marL="408174" indent="0">
              <a:buNone/>
              <a:defRPr sz="1800" b="1"/>
            </a:lvl2pPr>
            <a:lvl3pPr marL="816348" indent="0">
              <a:buNone/>
              <a:defRPr sz="1600" b="1"/>
            </a:lvl3pPr>
            <a:lvl4pPr marL="1224522" indent="0">
              <a:buNone/>
              <a:defRPr sz="1400" b="1"/>
            </a:lvl4pPr>
            <a:lvl5pPr marL="1632696" indent="0">
              <a:buNone/>
              <a:defRPr sz="1400" b="1"/>
            </a:lvl5pPr>
            <a:lvl6pPr marL="2040870" indent="0">
              <a:buNone/>
              <a:defRPr sz="1400" b="1"/>
            </a:lvl6pPr>
            <a:lvl7pPr marL="2449044" indent="0">
              <a:buNone/>
              <a:defRPr sz="1400" b="1"/>
            </a:lvl7pPr>
            <a:lvl8pPr marL="2857217" indent="0">
              <a:buNone/>
              <a:defRPr sz="1400" b="1"/>
            </a:lvl8pPr>
            <a:lvl9pPr marL="3265391"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200" b="1"/>
            </a:lvl1pPr>
            <a:lvl2pPr marL="408174" indent="0">
              <a:buNone/>
              <a:defRPr sz="1800" b="1"/>
            </a:lvl2pPr>
            <a:lvl3pPr marL="816348" indent="0">
              <a:buNone/>
              <a:defRPr sz="1600" b="1"/>
            </a:lvl3pPr>
            <a:lvl4pPr marL="1224522" indent="0">
              <a:buNone/>
              <a:defRPr sz="1400" b="1"/>
            </a:lvl4pPr>
            <a:lvl5pPr marL="1632696" indent="0">
              <a:buNone/>
              <a:defRPr sz="1400" b="1"/>
            </a:lvl5pPr>
            <a:lvl6pPr marL="2040870" indent="0">
              <a:buNone/>
              <a:defRPr sz="1400" b="1"/>
            </a:lvl6pPr>
            <a:lvl7pPr marL="2449044" indent="0">
              <a:buNone/>
              <a:defRPr sz="1400" b="1"/>
            </a:lvl7pPr>
            <a:lvl8pPr marL="2857217" indent="0">
              <a:buNone/>
              <a:defRPr sz="1400" b="1"/>
            </a:lvl8pPr>
            <a:lvl9pPr marL="3265391"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FCA935-AE05-3E47-86DD-470A27BB626E}" type="datetime1">
              <a:rPr lang="en-US" smtClean="0"/>
              <a:t>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59ECC1-0121-5645-BD81-5801499AC054}" type="slidenum">
              <a:rPr lang="en-US" smtClean="0"/>
              <a:t>‹#›</a:t>
            </a:fld>
            <a:endParaRPr lang="en-US"/>
          </a:p>
        </p:txBody>
      </p:sp>
    </p:spTree>
    <p:extLst>
      <p:ext uri="{BB962C8B-B14F-4D97-AF65-F5344CB8AC3E}">
        <p14:creationId xmlns:p14="http://schemas.microsoft.com/office/powerpoint/2010/main" val="848927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FA8D05-605A-0147-A995-04654FCC3BBC}" type="datetime1">
              <a:rPr lang="en-US" smtClean="0"/>
              <a:t>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59ECC1-0121-5645-BD81-5801499AC054}" type="slidenum">
              <a:rPr lang="en-US" smtClean="0"/>
              <a:t>‹#›</a:t>
            </a:fld>
            <a:endParaRPr lang="en-US"/>
          </a:p>
        </p:txBody>
      </p:sp>
    </p:spTree>
    <p:extLst>
      <p:ext uri="{BB962C8B-B14F-4D97-AF65-F5344CB8AC3E}">
        <p14:creationId xmlns:p14="http://schemas.microsoft.com/office/powerpoint/2010/main" val="114046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A070E-0646-4F42-9A72-C1DD48D92D38}" type="datetime1">
              <a:rPr lang="en-US" smtClean="0"/>
              <a:t>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59ECC1-0121-5645-BD81-5801499AC054}" type="slidenum">
              <a:rPr lang="en-US" smtClean="0"/>
              <a:t>‹#›</a:t>
            </a:fld>
            <a:endParaRPr lang="en-US"/>
          </a:p>
        </p:txBody>
      </p:sp>
    </p:spTree>
    <p:extLst>
      <p:ext uri="{BB962C8B-B14F-4D97-AF65-F5344CB8AC3E}">
        <p14:creationId xmlns:p14="http://schemas.microsoft.com/office/powerpoint/2010/main" val="120708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2"/>
            <a:ext cx="3008313" cy="968376"/>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050" y="227543"/>
            <a:ext cx="5111750" cy="487759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195917"/>
            <a:ext cx="3008313" cy="3909219"/>
          </a:xfrm>
        </p:spPr>
        <p:txBody>
          <a:bodyPr/>
          <a:lstStyle>
            <a:lvl1pPr marL="0" indent="0">
              <a:buNone/>
              <a:defRPr sz="1300"/>
            </a:lvl1pPr>
            <a:lvl2pPr marL="408174" indent="0">
              <a:buNone/>
              <a:defRPr sz="1000"/>
            </a:lvl2pPr>
            <a:lvl3pPr marL="816348" indent="0">
              <a:buNone/>
              <a:defRPr sz="900"/>
            </a:lvl3pPr>
            <a:lvl4pPr marL="1224522" indent="0">
              <a:buNone/>
              <a:defRPr sz="800"/>
            </a:lvl4pPr>
            <a:lvl5pPr marL="1632696" indent="0">
              <a:buNone/>
              <a:defRPr sz="800"/>
            </a:lvl5pPr>
            <a:lvl6pPr marL="2040870" indent="0">
              <a:buNone/>
              <a:defRPr sz="800"/>
            </a:lvl6pPr>
            <a:lvl7pPr marL="2449044" indent="0">
              <a:buNone/>
              <a:defRPr sz="800"/>
            </a:lvl7pPr>
            <a:lvl8pPr marL="2857217" indent="0">
              <a:buNone/>
              <a:defRPr sz="800"/>
            </a:lvl8pPr>
            <a:lvl9pPr marL="3265391"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C52F7-AEF3-B34D-B448-8AE6E5D76B0F}" type="datetime1">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9ECC1-0121-5645-BD81-5801499AC054}" type="slidenum">
              <a:rPr lang="en-US" smtClean="0"/>
              <a:t>‹#›</a:t>
            </a:fld>
            <a:endParaRPr lang="en-US"/>
          </a:p>
        </p:txBody>
      </p:sp>
    </p:spTree>
    <p:extLst>
      <p:ext uri="{BB962C8B-B14F-4D97-AF65-F5344CB8AC3E}">
        <p14:creationId xmlns:p14="http://schemas.microsoft.com/office/powerpoint/2010/main" val="372543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2900"/>
            </a:lvl1pPr>
            <a:lvl2pPr marL="408174" indent="0">
              <a:buNone/>
              <a:defRPr sz="2500"/>
            </a:lvl2pPr>
            <a:lvl3pPr marL="816348" indent="0">
              <a:buNone/>
              <a:defRPr sz="2200"/>
            </a:lvl3pPr>
            <a:lvl4pPr marL="1224522" indent="0">
              <a:buNone/>
              <a:defRPr sz="1800"/>
            </a:lvl4pPr>
            <a:lvl5pPr marL="1632696" indent="0">
              <a:buNone/>
              <a:defRPr sz="1800"/>
            </a:lvl5pPr>
            <a:lvl6pPr marL="2040870" indent="0">
              <a:buNone/>
              <a:defRPr sz="1800"/>
            </a:lvl6pPr>
            <a:lvl7pPr marL="2449044" indent="0">
              <a:buNone/>
              <a:defRPr sz="1800"/>
            </a:lvl7pPr>
            <a:lvl8pPr marL="2857217" indent="0">
              <a:buNone/>
              <a:defRPr sz="1800"/>
            </a:lvl8pPr>
            <a:lvl9pPr marL="3265391" indent="0">
              <a:buNone/>
              <a:defRPr sz="18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300"/>
            </a:lvl1pPr>
            <a:lvl2pPr marL="408174" indent="0">
              <a:buNone/>
              <a:defRPr sz="1000"/>
            </a:lvl2pPr>
            <a:lvl3pPr marL="816348" indent="0">
              <a:buNone/>
              <a:defRPr sz="900"/>
            </a:lvl3pPr>
            <a:lvl4pPr marL="1224522" indent="0">
              <a:buNone/>
              <a:defRPr sz="800"/>
            </a:lvl4pPr>
            <a:lvl5pPr marL="1632696" indent="0">
              <a:buNone/>
              <a:defRPr sz="800"/>
            </a:lvl5pPr>
            <a:lvl6pPr marL="2040870" indent="0">
              <a:buNone/>
              <a:defRPr sz="800"/>
            </a:lvl6pPr>
            <a:lvl7pPr marL="2449044" indent="0">
              <a:buNone/>
              <a:defRPr sz="800"/>
            </a:lvl7pPr>
            <a:lvl8pPr marL="2857217" indent="0">
              <a:buNone/>
              <a:defRPr sz="800"/>
            </a:lvl8pPr>
            <a:lvl9pPr marL="3265391"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D9D35B-B64D-7649-A66A-4202184A3671}" type="datetime1">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9ECC1-0121-5645-BD81-5801499AC054}" type="slidenum">
              <a:rPr lang="en-US" smtClean="0"/>
              <a:t>‹#›</a:t>
            </a:fld>
            <a:endParaRPr lang="en-US"/>
          </a:p>
        </p:txBody>
      </p:sp>
    </p:spTree>
    <p:extLst>
      <p:ext uri="{BB962C8B-B14F-4D97-AF65-F5344CB8AC3E}">
        <p14:creationId xmlns:p14="http://schemas.microsoft.com/office/powerpoint/2010/main" val="13040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952500"/>
          </a:xfrm>
          <a:prstGeom prst="rect">
            <a:avLst/>
          </a:prstGeom>
        </p:spPr>
        <p:txBody>
          <a:bodyPr vert="horz" lIns="81635" tIns="40817" rIns="81635" bIns="4081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81635" tIns="40817" rIns="81635" bIns="408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1" y="5296959"/>
            <a:ext cx="2133600" cy="304270"/>
          </a:xfrm>
          <a:prstGeom prst="rect">
            <a:avLst/>
          </a:prstGeom>
        </p:spPr>
        <p:txBody>
          <a:bodyPr vert="horz" lIns="81635" tIns="40817" rIns="81635" bIns="40817" rtlCol="0" anchor="ctr"/>
          <a:lstStyle>
            <a:lvl1pPr algn="l">
              <a:defRPr sz="1000">
                <a:solidFill>
                  <a:schemeClr val="tx1">
                    <a:tint val="75000"/>
                  </a:schemeClr>
                </a:solidFill>
              </a:defRPr>
            </a:lvl1pPr>
          </a:lstStyle>
          <a:p>
            <a:fld id="{1CBA4703-FD37-6440-9DE4-A3ACF7EC6D00}" type="datetime1">
              <a:rPr lang="en-US" smtClean="0"/>
              <a:t>2/9/2018</a:t>
            </a:fld>
            <a:endParaRPr lang="en-US"/>
          </a:p>
        </p:txBody>
      </p:sp>
      <p:sp>
        <p:nvSpPr>
          <p:cNvPr id="5" name="Footer Placeholder 4"/>
          <p:cNvSpPr>
            <a:spLocks noGrp="1"/>
          </p:cNvSpPr>
          <p:nvPr>
            <p:ph type="ftr" sz="quarter" idx="3"/>
          </p:nvPr>
        </p:nvSpPr>
        <p:spPr>
          <a:xfrm>
            <a:off x="3124201" y="5296959"/>
            <a:ext cx="2895600" cy="304270"/>
          </a:xfrm>
          <a:prstGeom prst="rect">
            <a:avLst/>
          </a:prstGeom>
        </p:spPr>
        <p:txBody>
          <a:bodyPr vert="horz" lIns="81635" tIns="40817" rIns="81635" bIns="40817"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0"/>
          </a:xfrm>
          <a:prstGeom prst="rect">
            <a:avLst/>
          </a:prstGeom>
        </p:spPr>
        <p:txBody>
          <a:bodyPr vert="horz" lIns="81635" tIns="40817" rIns="81635" bIns="40817" rtlCol="0" anchor="ctr"/>
          <a:lstStyle>
            <a:lvl1pPr algn="r">
              <a:defRPr sz="1000">
                <a:solidFill>
                  <a:schemeClr val="tx1">
                    <a:tint val="75000"/>
                  </a:schemeClr>
                </a:solidFill>
              </a:defRPr>
            </a:lvl1pPr>
          </a:lstStyle>
          <a:p>
            <a:fld id="{A759ECC1-0121-5645-BD81-5801499AC054}" type="slidenum">
              <a:rPr lang="en-US" smtClean="0"/>
              <a:t>‹#›</a:t>
            </a:fld>
            <a:endParaRPr lang="en-US"/>
          </a:p>
        </p:txBody>
      </p:sp>
    </p:spTree>
    <p:extLst>
      <p:ext uri="{BB962C8B-B14F-4D97-AF65-F5344CB8AC3E}">
        <p14:creationId xmlns:p14="http://schemas.microsoft.com/office/powerpoint/2010/main" val="2897569442"/>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ftr="0" dt="0"/>
  <p:txStyles>
    <p:titleStyle>
      <a:lvl1pPr algn="ctr" defTabSz="408174" rtl="0" eaLnBrk="1" latinLnBrk="0" hangingPunct="1">
        <a:spcBef>
          <a:spcPct val="0"/>
        </a:spcBef>
        <a:buNone/>
        <a:defRPr sz="3900" kern="1200">
          <a:solidFill>
            <a:schemeClr val="tx1"/>
          </a:solidFill>
          <a:latin typeface="+mj-lt"/>
          <a:ea typeface="+mj-ea"/>
          <a:cs typeface="+mj-cs"/>
        </a:defRPr>
      </a:lvl1pPr>
    </p:titleStyle>
    <p:bodyStyle>
      <a:lvl1pPr marL="306130" indent="-306130" algn="l" defTabSz="408174" rtl="0" eaLnBrk="1" latinLnBrk="0" hangingPunct="1">
        <a:spcBef>
          <a:spcPct val="20000"/>
        </a:spcBef>
        <a:buFont typeface="Arial"/>
        <a:buChar char="•"/>
        <a:defRPr sz="2900" kern="1200">
          <a:solidFill>
            <a:schemeClr val="tx1"/>
          </a:solidFill>
          <a:latin typeface="+mn-lt"/>
          <a:ea typeface="+mn-ea"/>
          <a:cs typeface="+mn-cs"/>
        </a:defRPr>
      </a:lvl1pPr>
      <a:lvl2pPr marL="663283" indent="-255109" algn="l" defTabSz="408174" rtl="0" eaLnBrk="1" latinLnBrk="0" hangingPunct="1">
        <a:spcBef>
          <a:spcPct val="20000"/>
        </a:spcBef>
        <a:buFont typeface="Arial"/>
        <a:buChar char="–"/>
        <a:defRPr sz="2500" kern="1200">
          <a:solidFill>
            <a:schemeClr val="tx1"/>
          </a:solidFill>
          <a:latin typeface="+mn-lt"/>
          <a:ea typeface="+mn-ea"/>
          <a:cs typeface="+mn-cs"/>
        </a:defRPr>
      </a:lvl2pPr>
      <a:lvl3pPr marL="1020435" indent="-204087" algn="l" defTabSz="408174" rtl="0" eaLnBrk="1" latinLnBrk="0" hangingPunct="1">
        <a:spcBef>
          <a:spcPct val="20000"/>
        </a:spcBef>
        <a:buFont typeface="Arial"/>
        <a:buChar char="•"/>
        <a:defRPr sz="2200" kern="1200">
          <a:solidFill>
            <a:schemeClr val="tx1"/>
          </a:solidFill>
          <a:latin typeface="+mn-lt"/>
          <a:ea typeface="+mn-ea"/>
          <a:cs typeface="+mn-cs"/>
        </a:defRPr>
      </a:lvl3pPr>
      <a:lvl4pPr marL="1428609" indent="-204087" algn="l" defTabSz="408174" rtl="0" eaLnBrk="1" latinLnBrk="0" hangingPunct="1">
        <a:spcBef>
          <a:spcPct val="20000"/>
        </a:spcBef>
        <a:buFont typeface="Arial"/>
        <a:buChar char="–"/>
        <a:defRPr sz="1800" kern="1200">
          <a:solidFill>
            <a:schemeClr val="tx1"/>
          </a:solidFill>
          <a:latin typeface="+mn-lt"/>
          <a:ea typeface="+mn-ea"/>
          <a:cs typeface="+mn-cs"/>
        </a:defRPr>
      </a:lvl4pPr>
      <a:lvl5pPr marL="1836783" indent="-204087" algn="l" defTabSz="408174" rtl="0" eaLnBrk="1" latinLnBrk="0" hangingPunct="1">
        <a:spcBef>
          <a:spcPct val="20000"/>
        </a:spcBef>
        <a:buFont typeface="Arial"/>
        <a:buChar char="»"/>
        <a:defRPr sz="1800" kern="1200">
          <a:solidFill>
            <a:schemeClr val="tx1"/>
          </a:solidFill>
          <a:latin typeface="+mn-lt"/>
          <a:ea typeface="+mn-ea"/>
          <a:cs typeface="+mn-cs"/>
        </a:defRPr>
      </a:lvl5pPr>
      <a:lvl6pPr marL="2244957" indent="-204087" algn="l" defTabSz="408174" rtl="0" eaLnBrk="1" latinLnBrk="0" hangingPunct="1">
        <a:spcBef>
          <a:spcPct val="20000"/>
        </a:spcBef>
        <a:buFont typeface="Arial"/>
        <a:buChar char="•"/>
        <a:defRPr sz="1800" kern="1200">
          <a:solidFill>
            <a:schemeClr val="tx1"/>
          </a:solidFill>
          <a:latin typeface="+mn-lt"/>
          <a:ea typeface="+mn-ea"/>
          <a:cs typeface="+mn-cs"/>
        </a:defRPr>
      </a:lvl6pPr>
      <a:lvl7pPr marL="2653130" indent="-204087" algn="l" defTabSz="408174" rtl="0" eaLnBrk="1" latinLnBrk="0" hangingPunct="1">
        <a:spcBef>
          <a:spcPct val="20000"/>
        </a:spcBef>
        <a:buFont typeface="Arial"/>
        <a:buChar char="•"/>
        <a:defRPr sz="1800" kern="1200">
          <a:solidFill>
            <a:schemeClr val="tx1"/>
          </a:solidFill>
          <a:latin typeface="+mn-lt"/>
          <a:ea typeface="+mn-ea"/>
          <a:cs typeface="+mn-cs"/>
        </a:defRPr>
      </a:lvl7pPr>
      <a:lvl8pPr marL="3061304" indent="-204087" algn="l" defTabSz="408174" rtl="0" eaLnBrk="1" latinLnBrk="0" hangingPunct="1">
        <a:spcBef>
          <a:spcPct val="20000"/>
        </a:spcBef>
        <a:buFont typeface="Arial"/>
        <a:buChar char="•"/>
        <a:defRPr sz="1800" kern="1200">
          <a:solidFill>
            <a:schemeClr val="tx1"/>
          </a:solidFill>
          <a:latin typeface="+mn-lt"/>
          <a:ea typeface="+mn-ea"/>
          <a:cs typeface="+mn-cs"/>
        </a:defRPr>
      </a:lvl8pPr>
      <a:lvl9pPr marL="3469478" indent="-204087" algn="l" defTabSz="40817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74" rtl="0" eaLnBrk="1" latinLnBrk="0" hangingPunct="1">
        <a:defRPr sz="1600" kern="1200">
          <a:solidFill>
            <a:schemeClr val="tx1"/>
          </a:solidFill>
          <a:latin typeface="+mn-lt"/>
          <a:ea typeface="+mn-ea"/>
          <a:cs typeface="+mn-cs"/>
        </a:defRPr>
      </a:lvl1pPr>
      <a:lvl2pPr marL="408174" algn="l" defTabSz="408174" rtl="0" eaLnBrk="1" latinLnBrk="0" hangingPunct="1">
        <a:defRPr sz="1600" kern="1200">
          <a:solidFill>
            <a:schemeClr val="tx1"/>
          </a:solidFill>
          <a:latin typeface="+mn-lt"/>
          <a:ea typeface="+mn-ea"/>
          <a:cs typeface="+mn-cs"/>
        </a:defRPr>
      </a:lvl2pPr>
      <a:lvl3pPr marL="816348" algn="l" defTabSz="408174" rtl="0" eaLnBrk="1" latinLnBrk="0" hangingPunct="1">
        <a:defRPr sz="1600" kern="1200">
          <a:solidFill>
            <a:schemeClr val="tx1"/>
          </a:solidFill>
          <a:latin typeface="+mn-lt"/>
          <a:ea typeface="+mn-ea"/>
          <a:cs typeface="+mn-cs"/>
        </a:defRPr>
      </a:lvl3pPr>
      <a:lvl4pPr marL="1224522" algn="l" defTabSz="408174" rtl="0" eaLnBrk="1" latinLnBrk="0" hangingPunct="1">
        <a:defRPr sz="1600" kern="1200">
          <a:solidFill>
            <a:schemeClr val="tx1"/>
          </a:solidFill>
          <a:latin typeface="+mn-lt"/>
          <a:ea typeface="+mn-ea"/>
          <a:cs typeface="+mn-cs"/>
        </a:defRPr>
      </a:lvl4pPr>
      <a:lvl5pPr marL="1632696" algn="l" defTabSz="408174" rtl="0" eaLnBrk="1" latinLnBrk="0" hangingPunct="1">
        <a:defRPr sz="1600" kern="1200">
          <a:solidFill>
            <a:schemeClr val="tx1"/>
          </a:solidFill>
          <a:latin typeface="+mn-lt"/>
          <a:ea typeface="+mn-ea"/>
          <a:cs typeface="+mn-cs"/>
        </a:defRPr>
      </a:lvl5pPr>
      <a:lvl6pPr marL="2040870" algn="l" defTabSz="408174" rtl="0" eaLnBrk="1" latinLnBrk="0" hangingPunct="1">
        <a:defRPr sz="1600" kern="1200">
          <a:solidFill>
            <a:schemeClr val="tx1"/>
          </a:solidFill>
          <a:latin typeface="+mn-lt"/>
          <a:ea typeface="+mn-ea"/>
          <a:cs typeface="+mn-cs"/>
        </a:defRPr>
      </a:lvl6pPr>
      <a:lvl7pPr marL="2449044" algn="l" defTabSz="408174" rtl="0" eaLnBrk="1" latinLnBrk="0" hangingPunct="1">
        <a:defRPr sz="1600" kern="1200">
          <a:solidFill>
            <a:schemeClr val="tx1"/>
          </a:solidFill>
          <a:latin typeface="+mn-lt"/>
          <a:ea typeface="+mn-ea"/>
          <a:cs typeface="+mn-cs"/>
        </a:defRPr>
      </a:lvl7pPr>
      <a:lvl8pPr marL="2857217" algn="l" defTabSz="408174" rtl="0" eaLnBrk="1" latinLnBrk="0" hangingPunct="1">
        <a:defRPr sz="1600" kern="1200">
          <a:solidFill>
            <a:schemeClr val="tx1"/>
          </a:solidFill>
          <a:latin typeface="+mn-lt"/>
          <a:ea typeface="+mn-ea"/>
          <a:cs typeface="+mn-cs"/>
        </a:defRPr>
      </a:lvl8pPr>
      <a:lvl9pPr marL="3265391" algn="l" defTabSz="40817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g"/></Relationships>
</file>

<file path=ppt/slides/_rels/slide10.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1.jpg"/></Relationships>
</file>

<file path=ppt/slides/_rels/slide1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2.jpg"/></Relationships>
</file>

<file path=ppt/slides/_rels/slide1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3.jpg"/><Relationship Id="rId4" Type="http://schemas.openxmlformats.org/officeDocument/2006/relationships/image" Target="../media/image2.png"/><Relationship Id="rId9" Type="http://schemas.openxmlformats.org/officeDocument/2006/relationships/hyperlink" Target="http://khanhspring.com/wp-content/uploads/2015/06/hibernate-life-cycle.jp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4.jpg"/></Relationships>
</file>

<file path=ppt/slides/_rels/slide2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9.jpg"/></Relationships>
</file>

<file path=ppt/slides/_rels/slide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smtClean="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22574"/>
          </a:xfrm>
          <a:prstGeom prst="rect">
            <a:avLst/>
          </a:prstGeom>
        </p:spPr>
        <p:txBody>
          <a:bodyPr lIns="30613" tIns="30613" rIns="30613" bIns="30613" anchor="t" anchorCtr="0">
            <a:spAutoFit/>
          </a:bodyPr>
          <a:lstStyle/>
          <a:p>
            <a:pPr>
              <a:lnSpc>
                <a:spcPct val="114423"/>
              </a:lnSpc>
            </a:pPr>
            <a:r>
              <a:rPr lang="en-US" sz="1000" b="1" i="1" dirty="0" err="1" smtClean="0"/>
              <a:t>Kiến</a:t>
            </a:r>
            <a:r>
              <a:rPr lang="en-US" sz="1000" b="1" i="1" dirty="0" smtClean="0"/>
              <a:t> </a:t>
            </a:r>
            <a:r>
              <a:rPr lang="en-US" sz="1000" b="1" i="1" dirty="0" err="1" smtClean="0"/>
              <a:t>trúc</a:t>
            </a:r>
            <a:r>
              <a:rPr lang="en-US" sz="1000" b="1" i="1" dirty="0" smtClean="0"/>
              <a:t> </a:t>
            </a:r>
            <a:r>
              <a:rPr lang="en-US" sz="1000" b="1" i="1" dirty="0" err="1" smtClean="0"/>
              <a:t>ứng</a:t>
            </a:r>
            <a:r>
              <a:rPr lang="en-US" sz="1000" b="1" i="1" dirty="0" smtClean="0"/>
              <a:t> </a:t>
            </a:r>
            <a:r>
              <a:rPr lang="en-US" sz="1000" b="1" i="1" dirty="0" err="1" smtClean="0"/>
              <a:t>dụng</a:t>
            </a:r>
            <a:r>
              <a:rPr lang="en-US" sz="1000" b="1" i="1" dirty="0" smtClean="0"/>
              <a:t> Java</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6" name="Shape 26"/>
          <p:cNvSpPr txBox="1"/>
          <p:nvPr/>
        </p:nvSpPr>
        <p:spPr>
          <a:xfrm>
            <a:off x="497205" y="2057401"/>
            <a:ext cx="8341042" cy="492711"/>
          </a:xfrm>
          <a:prstGeom prst="rect">
            <a:avLst/>
          </a:prstGeom>
        </p:spPr>
        <p:txBody>
          <a:bodyPr lIns="30613" tIns="30613" rIns="30613" bIns="30613" anchor="t" anchorCtr="0">
            <a:spAutoFit/>
          </a:bodyPr>
          <a:lstStyle/>
          <a:p>
            <a:pPr algn="ctr"/>
            <a:r>
              <a:rPr lang="en-US" sz="1800" b="1" dirty="0" smtClean="0"/>
              <a:t>[</a:t>
            </a:r>
            <a:r>
              <a:rPr lang="en-US" sz="1800" b="1" dirty="0"/>
              <a:t>C</a:t>
            </a:r>
            <a:r>
              <a:rPr lang="en-US" sz="1800" b="1" dirty="0" smtClean="0"/>
              <a:t>ourse title]</a:t>
            </a:r>
            <a:r>
              <a:rPr lang="en-US" sz="2800" b="1" dirty="0"/>
              <a:t>	</a:t>
            </a:r>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27605" y="1000368"/>
            <a:ext cx="3327010" cy="3789095"/>
          </a:xfrm>
          <a:prstGeom prst="rect">
            <a:avLst/>
          </a:prstGeom>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Hibernate </a:t>
            </a:r>
            <a:r>
              <a:rPr lang="en-US" sz="1000" dirty="0" smtClean="0"/>
              <a:t>Architecture</a:t>
            </a:r>
            <a:endParaRPr lang="en-US" sz="1000" dirty="0"/>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1250" y="1076325"/>
            <a:ext cx="4381500" cy="3562350"/>
          </a:xfrm>
          <a:prstGeom prst="rect">
            <a:avLst/>
          </a:prstGeom>
        </p:spPr>
      </p:pic>
    </p:spTree>
    <p:extLst>
      <p:ext uri="{BB962C8B-B14F-4D97-AF65-F5344CB8AC3E}">
        <p14:creationId xmlns:p14="http://schemas.microsoft.com/office/powerpoint/2010/main" val="201653779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Hibernate </a:t>
            </a:r>
            <a:r>
              <a:rPr lang="en-US" sz="1000" dirty="0" smtClean="0"/>
              <a:t>Architecture</a:t>
            </a:r>
            <a:endParaRPr lang="en-US" sz="1000" dirty="0"/>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1250" y="819150"/>
            <a:ext cx="4381500" cy="4076700"/>
          </a:xfrm>
          <a:prstGeom prst="rect">
            <a:avLst/>
          </a:prstGeom>
        </p:spPr>
      </p:pic>
    </p:spTree>
    <p:extLst>
      <p:ext uri="{BB962C8B-B14F-4D97-AF65-F5344CB8AC3E}">
        <p14:creationId xmlns:p14="http://schemas.microsoft.com/office/powerpoint/2010/main" val="1361042215"/>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Configuration Object</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3" name="Rectangle 2"/>
          <p:cNvSpPr/>
          <p:nvPr/>
        </p:nvSpPr>
        <p:spPr>
          <a:xfrm>
            <a:off x="1828799" y="1219359"/>
            <a:ext cx="5542671" cy="2123658"/>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Configuration object is the first Hibernate object you create in any Hibernate application. It is usually created only once during application initialization. It represents a configuration or properties file required by the Hibernate.</a:t>
            </a:r>
          </a:p>
          <a:p>
            <a:pPr algn="just"/>
            <a:r>
              <a:rPr lang="en-US" dirty="0">
                <a:latin typeface="Times New Roman" panose="02020603050405020304" pitchFamily="18" charset="0"/>
                <a:cs typeface="Times New Roman" panose="02020603050405020304" pitchFamily="18" charset="0"/>
              </a:rPr>
              <a:t>The Configuration object provides two keys components </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Database Connection</a:t>
            </a:r>
            <a:r>
              <a:rPr lang="en-US" dirty="0">
                <a:latin typeface="Times New Roman" panose="02020603050405020304" pitchFamily="18" charset="0"/>
                <a:cs typeface="Times New Roman" panose="02020603050405020304" pitchFamily="18" charset="0"/>
              </a:rPr>
              <a:t> − This is handled through one or more configuration files supported by Hibernate. These files are </a:t>
            </a:r>
            <a:r>
              <a:rPr lang="en-US" b="1" dirty="0" err="1">
                <a:latin typeface="Times New Roman" panose="02020603050405020304" pitchFamily="18" charset="0"/>
                <a:cs typeface="Times New Roman" panose="02020603050405020304" pitchFamily="18" charset="0"/>
              </a:rPr>
              <a:t>hibernate.properties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hibernate.cfg.xml</a:t>
            </a:r>
            <a:r>
              <a:rPr lang="en-US"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Class Mapping Setup</a:t>
            </a:r>
            <a:r>
              <a:rPr lang="en-US" dirty="0">
                <a:latin typeface="Times New Roman" panose="02020603050405020304" pitchFamily="18" charset="0"/>
                <a:cs typeface="Times New Roman" panose="02020603050405020304" pitchFamily="18" charset="0"/>
              </a:rPr>
              <a:t> − This component creates the connection between the Java classes and database tables.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087825"/>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523489"/>
          </a:xfrm>
          <a:prstGeom prst="rect">
            <a:avLst/>
          </a:prstGeom>
        </p:spPr>
        <p:txBody>
          <a:bodyPr lIns="30613" tIns="30613" rIns="30613" bIns="30613" anchor="t" anchorCtr="0">
            <a:spAutoFit/>
          </a:bodyPr>
          <a:lstStyle/>
          <a:p>
            <a:r>
              <a:rPr lang="en-US" sz="1000" dirty="0" err="1"/>
              <a:t>SessionFactory</a:t>
            </a:r>
            <a:r>
              <a:rPr lang="en-US" sz="1000" dirty="0"/>
              <a:t> Object</a:t>
            </a:r>
          </a:p>
          <a:p>
            <a:r>
              <a:rPr lang="en-US" sz="1000" dirty="0"/>
              <a:t/>
            </a:r>
            <a:br>
              <a:rPr lang="en-US" sz="1000" dirty="0"/>
            </a:br>
            <a:endParaRPr lang="en-US" sz="1000" dirty="0"/>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3" name="Rectangle 2"/>
          <p:cNvSpPr/>
          <p:nvPr/>
        </p:nvSpPr>
        <p:spPr>
          <a:xfrm>
            <a:off x="1828799" y="1219359"/>
            <a:ext cx="5542671" cy="195438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Configuration object is used to create a </a:t>
            </a:r>
            <a:r>
              <a:rPr lang="en-US" dirty="0" err="1">
                <a:latin typeface="Times New Roman" panose="02020603050405020304" pitchFamily="18" charset="0"/>
                <a:cs typeface="Times New Roman" panose="02020603050405020304" pitchFamily="18" charset="0"/>
              </a:rPr>
              <a:t>SessionFactory</a:t>
            </a:r>
            <a:r>
              <a:rPr lang="en-US" dirty="0">
                <a:latin typeface="Times New Roman" panose="02020603050405020304" pitchFamily="18" charset="0"/>
                <a:cs typeface="Times New Roman" panose="02020603050405020304" pitchFamily="18" charset="0"/>
              </a:rPr>
              <a:t> object which in turn configures Hibernate for the application using the supplied configuration file and allows for a Session object to be instantiated. The </a:t>
            </a:r>
            <a:r>
              <a:rPr lang="en-US" dirty="0" err="1">
                <a:latin typeface="Times New Roman" panose="02020603050405020304" pitchFamily="18" charset="0"/>
                <a:cs typeface="Times New Roman" panose="02020603050405020304" pitchFamily="18" charset="0"/>
              </a:rPr>
              <a:t>SessionFactory</a:t>
            </a:r>
            <a:r>
              <a:rPr lang="en-US" dirty="0">
                <a:latin typeface="Times New Roman" panose="02020603050405020304" pitchFamily="18" charset="0"/>
                <a:cs typeface="Times New Roman" panose="02020603050405020304" pitchFamily="18" charset="0"/>
              </a:rPr>
              <a:t> is a thread safe object and used by all the threads of an application</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SessionFactory</a:t>
            </a:r>
            <a:r>
              <a:rPr lang="en-US" dirty="0">
                <a:latin typeface="Times New Roman" panose="02020603050405020304" pitchFamily="18" charset="0"/>
                <a:cs typeface="Times New Roman" panose="02020603050405020304" pitchFamily="18" charset="0"/>
              </a:rPr>
              <a:t> is a heavyweight object; it is usually created during application start up and kept for later use. You would need one </a:t>
            </a:r>
            <a:r>
              <a:rPr lang="en-US" dirty="0" err="1">
                <a:latin typeface="Times New Roman" panose="02020603050405020304" pitchFamily="18" charset="0"/>
                <a:cs typeface="Times New Roman" panose="02020603050405020304" pitchFamily="18" charset="0"/>
              </a:rPr>
              <a:t>SessionFactory</a:t>
            </a:r>
            <a:r>
              <a:rPr lang="en-US" dirty="0">
                <a:latin typeface="Times New Roman" panose="02020603050405020304" pitchFamily="18" charset="0"/>
                <a:cs typeface="Times New Roman" panose="02020603050405020304" pitchFamily="18" charset="0"/>
              </a:rPr>
              <a:t> object per database using a separate configuration file. So, if you are using multiple databases, then you would have to create multiple </a:t>
            </a:r>
            <a:r>
              <a:rPr lang="en-US" dirty="0" err="1">
                <a:latin typeface="Times New Roman" panose="02020603050405020304" pitchFamily="18" charset="0"/>
                <a:cs typeface="Times New Roman" panose="02020603050405020304" pitchFamily="18" charset="0"/>
              </a:rPr>
              <a:t>SessionFactory</a:t>
            </a:r>
            <a:r>
              <a:rPr lang="en-US" dirty="0">
                <a:latin typeface="Times New Roman" panose="02020603050405020304" pitchFamily="18" charset="0"/>
                <a:cs typeface="Times New Roman" panose="02020603050405020304" pitchFamily="18" charset="0"/>
              </a:rPr>
              <a:t> objects.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725346"/>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369600"/>
          </a:xfrm>
          <a:prstGeom prst="rect">
            <a:avLst/>
          </a:prstGeom>
        </p:spPr>
        <p:txBody>
          <a:bodyPr lIns="30613" tIns="30613" rIns="30613" bIns="30613" anchor="t" anchorCtr="0">
            <a:spAutoFit/>
          </a:bodyPr>
          <a:lstStyle/>
          <a:p>
            <a:r>
              <a:rPr lang="en-US" sz="1000" dirty="0"/>
              <a:t>Session </a:t>
            </a:r>
            <a:r>
              <a:rPr lang="en-US" sz="1000" dirty="0" smtClean="0"/>
              <a:t>Object</a:t>
            </a:r>
            <a:r>
              <a:rPr lang="en-US" sz="1000" dirty="0"/>
              <a:t/>
            </a:r>
            <a:br>
              <a:rPr lang="en-US" sz="1000" dirty="0"/>
            </a:br>
            <a:endParaRPr lang="en-US" sz="1000" dirty="0"/>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3" name="Rectangle 2"/>
          <p:cNvSpPr/>
          <p:nvPr/>
        </p:nvSpPr>
        <p:spPr>
          <a:xfrm>
            <a:off x="1828799" y="1219359"/>
            <a:ext cx="5542671" cy="144655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Session is used to get a physical connection with a database. The Session object is lightweight and designed to be instantiated each time an interaction is needed with the database. Persistent objects are saved and retrieved through a Session object</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session objects should not be kept open for a long time because they are not usually thread safe and they should be created and destroyed them as needed.</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946625"/>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Transaction Object</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3" name="Rectangle 2"/>
          <p:cNvSpPr/>
          <p:nvPr/>
        </p:nvSpPr>
        <p:spPr>
          <a:xfrm>
            <a:off x="1828799" y="1219359"/>
            <a:ext cx="5542671" cy="144655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Transaction represents a unit of work with the database and most of the RDBMS supports transaction functionality. Transactions in Hibernate are handled by an underlying transaction manager and transaction (from JDBC or JTA</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is an optional object and Hibernate applications may choose not to use this interface, instead managing transactions in their own application code.</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525096"/>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Query Object</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3" name="Rectangle 2"/>
          <p:cNvSpPr/>
          <p:nvPr/>
        </p:nvSpPr>
        <p:spPr>
          <a:xfrm>
            <a:off x="1828799" y="1219359"/>
            <a:ext cx="5542671" cy="93871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Query objects use SQL or Hibernate Query Language (HQL) string to retrieve data from the database and create objects. A Query instance is used to bind query parameters, limit the number of results returned by the query, and finally to execute the query.</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364417"/>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Criteria Object</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3" name="Rectangle 2"/>
          <p:cNvSpPr/>
          <p:nvPr/>
        </p:nvSpPr>
        <p:spPr>
          <a:xfrm>
            <a:off x="1828799" y="1219359"/>
            <a:ext cx="5542671" cy="769441"/>
          </a:xfrm>
          <a:prstGeom prst="rect">
            <a:avLst/>
          </a:prstGeom>
        </p:spPr>
        <p:txBody>
          <a:bodyPr wrap="square">
            <a:spAutoFit/>
          </a:bodyPr>
          <a:lstStyle/>
          <a:p>
            <a:r>
              <a:rPr lang="en-US" dirty="0"/>
              <a:t>Criteria objects are used to create and execute object oriented criteria queries to retrieve objects.</a:t>
            </a:r>
          </a:p>
          <a:p>
            <a:r>
              <a:rPr lang="en-US" dirty="0"/>
              <a:t/>
            </a:r>
            <a:br>
              <a:rPr lang="en-US" dirty="0"/>
            </a:br>
            <a:endParaRPr lang="en-US" dirty="0"/>
          </a:p>
        </p:txBody>
      </p:sp>
    </p:spTree>
    <p:extLst>
      <p:ext uri="{BB962C8B-B14F-4D97-AF65-F5344CB8AC3E}">
        <p14:creationId xmlns:p14="http://schemas.microsoft.com/office/powerpoint/2010/main" val="4167132928"/>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Hibernate - Configuration</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6" name="TextBox 5"/>
          <p:cNvSpPr txBox="1"/>
          <p:nvPr/>
        </p:nvSpPr>
        <p:spPr>
          <a:xfrm>
            <a:off x="1800666" y="786210"/>
            <a:ext cx="7610620" cy="4154984"/>
          </a:xfrm>
          <a:prstGeom prst="rect">
            <a:avLst/>
          </a:prstGeom>
          <a:noFill/>
        </p:spPr>
        <p:txBody>
          <a:bodyPr wrap="square" rtlCol="0">
            <a:spAutoFit/>
          </a:bodyPr>
          <a:lstStyle/>
          <a:p>
            <a:r>
              <a:rPr lang="en-US" sz="800" dirty="0"/>
              <a:t>&lt;?xml version = "1.0" encoding = "utf-8"?&gt;</a:t>
            </a:r>
          </a:p>
          <a:p>
            <a:r>
              <a:rPr lang="en-US" sz="800" dirty="0"/>
              <a:t>&lt;!DOCTYPE hibernate-configuration SYSTEM </a:t>
            </a:r>
          </a:p>
          <a:p>
            <a:r>
              <a:rPr lang="en-US" sz="800" dirty="0"/>
              <a:t>"http://www.hibernate.org/dtd/hibernate-configuration-3.0.dtd"&gt;</a:t>
            </a:r>
          </a:p>
          <a:p>
            <a:r>
              <a:rPr lang="en-US" sz="800" dirty="0"/>
              <a:t>&lt;hibernate-configuration&gt;</a:t>
            </a:r>
          </a:p>
          <a:p>
            <a:r>
              <a:rPr lang="en-US" sz="800" dirty="0"/>
              <a:t>   &lt;session-factory&gt;</a:t>
            </a:r>
          </a:p>
          <a:p>
            <a:r>
              <a:rPr lang="en-US" sz="800" dirty="0" smtClean="0"/>
              <a:t>   </a:t>
            </a:r>
          </a:p>
          <a:p>
            <a:r>
              <a:rPr lang="en-US" sz="800" dirty="0" smtClean="0"/>
              <a:t>      &lt;property name = "</a:t>
            </a:r>
            <a:r>
              <a:rPr lang="en-US" sz="800" dirty="0" err="1" smtClean="0"/>
              <a:t>hibernate.dialect</a:t>
            </a:r>
            <a:r>
              <a:rPr lang="en-US" sz="800" dirty="0" smtClean="0"/>
              <a:t>"&gt;</a:t>
            </a:r>
          </a:p>
          <a:p>
            <a:r>
              <a:rPr lang="en-US" sz="800" dirty="0" smtClean="0"/>
              <a:t>         </a:t>
            </a:r>
            <a:r>
              <a:rPr lang="en-US" sz="800" dirty="0" err="1"/>
              <a:t>org.hibernate.dialect.MySQLDialect</a:t>
            </a:r>
            <a:endParaRPr lang="en-US" sz="800" dirty="0"/>
          </a:p>
          <a:p>
            <a:r>
              <a:rPr lang="en-US" sz="800" dirty="0"/>
              <a:t>      &lt;/property&gt;</a:t>
            </a:r>
          </a:p>
          <a:p>
            <a:r>
              <a:rPr lang="en-US" sz="800" dirty="0" smtClean="0"/>
              <a:t>      </a:t>
            </a:r>
          </a:p>
          <a:p>
            <a:r>
              <a:rPr lang="en-US" sz="800" dirty="0" smtClean="0"/>
              <a:t>      &lt;property name = "</a:t>
            </a:r>
            <a:r>
              <a:rPr lang="en-US" sz="800" dirty="0" err="1" smtClean="0"/>
              <a:t>hibernate.connection.driver_class</a:t>
            </a:r>
            <a:r>
              <a:rPr lang="en-US" sz="800" dirty="0" smtClean="0"/>
              <a:t>"&gt;</a:t>
            </a:r>
          </a:p>
          <a:p>
            <a:r>
              <a:rPr lang="en-US" sz="800" dirty="0" smtClean="0"/>
              <a:t>         </a:t>
            </a:r>
            <a:r>
              <a:rPr lang="en-US" sz="800" dirty="0" err="1"/>
              <a:t>com.mysql.jdbc.Driver</a:t>
            </a:r>
            <a:endParaRPr lang="en-US" sz="800" dirty="0"/>
          </a:p>
          <a:p>
            <a:r>
              <a:rPr lang="en-US" sz="800" dirty="0"/>
              <a:t>      &lt;/property&gt;</a:t>
            </a:r>
          </a:p>
          <a:p>
            <a:r>
              <a:rPr lang="en-US" sz="800" dirty="0"/>
              <a:t>      </a:t>
            </a:r>
          </a:p>
          <a:p>
            <a:r>
              <a:rPr lang="en-US" sz="800" dirty="0"/>
              <a:t>      &lt;!-- Assume test is the database name --&gt;</a:t>
            </a:r>
          </a:p>
          <a:p>
            <a:r>
              <a:rPr lang="en-US" sz="800" dirty="0"/>
              <a:t>      </a:t>
            </a:r>
          </a:p>
          <a:p>
            <a:r>
              <a:rPr lang="en-US" sz="800" dirty="0"/>
              <a:t>      &lt;property name = "hibernate.connection.url"&gt;</a:t>
            </a:r>
          </a:p>
          <a:p>
            <a:r>
              <a:rPr lang="en-US" sz="800" dirty="0"/>
              <a:t>         </a:t>
            </a:r>
            <a:r>
              <a:rPr lang="en-US" sz="800" dirty="0" err="1"/>
              <a:t>jdbc:mysql</a:t>
            </a:r>
            <a:r>
              <a:rPr lang="en-US" sz="800" dirty="0"/>
              <a:t>://</a:t>
            </a:r>
            <a:r>
              <a:rPr lang="en-US" sz="800" dirty="0" err="1"/>
              <a:t>localhost</a:t>
            </a:r>
            <a:r>
              <a:rPr lang="en-US" sz="800" dirty="0"/>
              <a:t>/test</a:t>
            </a:r>
          </a:p>
          <a:p>
            <a:r>
              <a:rPr lang="en-US" sz="800" dirty="0"/>
              <a:t>      &lt;/property&gt;</a:t>
            </a:r>
          </a:p>
          <a:p>
            <a:r>
              <a:rPr lang="en-US" sz="800" dirty="0"/>
              <a:t>      </a:t>
            </a:r>
          </a:p>
          <a:p>
            <a:r>
              <a:rPr lang="en-US" sz="800" dirty="0"/>
              <a:t>      &lt;property name = "</a:t>
            </a:r>
            <a:r>
              <a:rPr lang="en-US" sz="800" dirty="0" err="1"/>
              <a:t>hibernate.connection.username</a:t>
            </a:r>
            <a:r>
              <a:rPr lang="en-US" sz="800" dirty="0"/>
              <a:t>"&gt;</a:t>
            </a:r>
          </a:p>
          <a:p>
            <a:r>
              <a:rPr lang="en-US" sz="800" dirty="0"/>
              <a:t>         root</a:t>
            </a:r>
          </a:p>
          <a:p>
            <a:r>
              <a:rPr lang="en-US" sz="800" dirty="0"/>
              <a:t>      &lt;/property&gt;</a:t>
            </a:r>
          </a:p>
          <a:p>
            <a:r>
              <a:rPr lang="en-US" sz="800" dirty="0"/>
              <a:t>      </a:t>
            </a:r>
          </a:p>
          <a:p>
            <a:r>
              <a:rPr lang="en-US" sz="800" dirty="0"/>
              <a:t>      &lt;property name = "</a:t>
            </a:r>
            <a:r>
              <a:rPr lang="en-US" sz="800" dirty="0" err="1"/>
              <a:t>hibernate.connection.password</a:t>
            </a:r>
            <a:r>
              <a:rPr lang="en-US" sz="800" dirty="0"/>
              <a:t>"&gt;</a:t>
            </a:r>
          </a:p>
          <a:p>
            <a:r>
              <a:rPr lang="en-US" sz="800" dirty="0"/>
              <a:t>         root123</a:t>
            </a:r>
          </a:p>
          <a:p>
            <a:r>
              <a:rPr lang="en-US" sz="800" dirty="0"/>
              <a:t>      &lt;/property&gt;</a:t>
            </a:r>
          </a:p>
          <a:p>
            <a:r>
              <a:rPr lang="en-US" sz="800" dirty="0"/>
              <a:t>      </a:t>
            </a:r>
          </a:p>
          <a:p>
            <a:r>
              <a:rPr lang="en-US" sz="800" dirty="0"/>
              <a:t>      &lt;!-- List of XML mapping files --&gt;</a:t>
            </a:r>
          </a:p>
          <a:p>
            <a:r>
              <a:rPr lang="en-US" sz="800" dirty="0"/>
              <a:t>      &lt;mapping resource = "Employee.hbm.xml"/&gt;</a:t>
            </a:r>
          </a:p>
          <a:p>
            <a:r>
              <a:rPr lang="en-US" sz="800" dirty="0"/>
              <a:t>      </a:t>
            </a:r>
          </a:p>
          <a:p>
            <a:r>
              <a:rPr lang="en-US" sz="800" dirty="0"/>
              <a:t>   &lt;/session-factory&gt;</a:t>
            </a:r>
          </a:p>
          <a:p>
            <a:r>
              <a:rPr lang="en-US" sz="800" dirty="0"/>
              <a:t>&lt;/hibernate-configuration&gt;</a:t>
            </a:r>
          </a:p>
        </p:txBody>
      </p:sp>
    </p:spTree>
    <p:extLst>
      <p:ext uri="{BB962C8B-B14F-4D97-AF65-F5344CB8AC3E}">
        <p14:creationId xmlns:p14="http://schemas.microsoft.com/office/powerpoint/2010/main" val="4234710451"/>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Hibernate - Sessions</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6" name="TextBox 5"/>
          <p:cNvSpPr txBox="1"/>
          <p:nvPr/>
        </p:nvSpPr>
        <p:spPr>
          <a:xfrm>
            <a:off x="1125417" y="1151090"/>
            <a:ext cx="7610620" cy="1077218"/>
          </a:xfrm>
          <a:prstGeom prst="rect">
            <a:avLst/>
          </a:prstGeom>
          <a:noFill/>
        </p:spPr>
        <p:txBody>
          <a:bodyPr wrap="square" rtlCol="0">
            <a:spAutoFit/>
          </a:bodyPr>
          <a:lstStyle/>
          <a:p>
            <a:r>
              <a:rPr lang="en-US" sz="800" dirty="0"/>
              <a:t>A Session is used to get a physical connection with a database. The Session object is lightweight and designed to be instantiated each time an interaction is needed with the database. Persistent objects are saved and retrieved through a Session object</a:t>
            </a:r>
            <a:r>
              <a:rPr lang="en-US" sz="800" dirty="0" smtClean="0"/>
              <a:t>.</a:t>
            </a:r>
          </a:p>
          <a:p>
            <a:endParaRPr lang="en-US" sz="800" dirty="0"/>
          </a:p>
          <a:p>
            <a:pPr fontAlgn="base"/>
            <a:r>
              <a:rPr lang="vi-VN" sz="800" i="1" dirty="0"/>
              <a:t>transient:</a:t>
            </a:r>
            <a:r>
              <a:rPr lang="vi-VN" sz="800" dirty="0"/>
              <a:t> Đối tượng không có quan hệ với Session hiện tại của hibernate.</a:t>
            </a:r>
            <a:br>
              <a:rPr lang="vi-VN" sz="800" dirty="0"/>
            </a:br>
            <a:r>
              <a:rPr lang="vi-VN" sz="800" i="1" dirty="0"/>
              <a:t>persistent:</a:t>
            </a:r>
            <a:r>
              <a:rPr lang="vi-VN" sz="800" dirty="0"/>
              <a:t> Đối tượng có quan hệ với Session hiện tại của hibernate và trạng thái của nó được đồng bộ với csdl.</a:t>
            </a:r>
            <a:br>
              <a:rPr lang="vi-VN" sz="800" dirty="0"/>
            </a:br>
            <a:r>
              <a:rPr lang="vi-VN" sz="800" i="1" dirty="0"/>
              <a:t>detached:</a:t>
            </a:r>
            <a:r>
              <a:rPr lang="vi-VN" sz="800" dirty="0"/>
              <a:t> Đối tượng đã từng có trạng thái persistent nhưng hiện tại đã không còn giữ quan hệ với Session.</a:t>
            </a:r>
          </a:p>
          <a:p>
            <a:r>
              <a:rPr lang="vi-VN" sz="800" dirty="0">
                <a:hlinkClick r:id="rId9"/>
              </a:rPr>
              <a:t/>
            </a:r>
            <a:br>
              <a:rPr lang="vi-VN" sz="800" dirty="0">
                <a:hlinkClick r:id="rId9"/>
              </a:rPr>
            </a:br>
            <a:endParaRPr lang="en-US" sz="800" dirty="0"/>
          </a:p>
        </p:txBody>
      </p: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16142" y="2085808"/>
            <a:ext cx="5120347" cy="3156091"/>
          </a:xfrm>
          <a:prstGeom prst="rect">
            <a:avLst/>
          </a:prstGeom>
        </p:spPr>
      </p:pic>
    </p:spTree>
    <p:extLst>
      <p:ext uri="{BB962C8B-B14F-4D97-AF65-F5344CB8AC3E}">
        <p14:creationId xmlns:p14="http://schemas.microsoft.com/office/powerpoint/2010/main" val="2502750032"/>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398006"/>
          </a:xfrm>
          <a:prstGeom prst="rect">
            <a:avLst/>
          </a:prstGeom>
        </p:spPr>
        <p:txBody>
          <a:bodyPr lIns="30613" tIns="30613" rIns="30613" bIns="30613" anchor="t" anchorCtr="0">
            <a:spAutoFit/>
          </a:bodyPr>
          <a:lstStyle/>
          <a:p>
            <a:pPr>
              <a:lnSpc>
                <a:spcPct val="114423"/>
              </a:lnSpc>
            </a:pPr>
            <a:r>
              <a:rPr lang="en-US" sz="1000" b="1" i="1" dirty="0" smtClean="0"/>
              <a:t>JDBC</a:t>
            </a:r>
          </a:p>
          <a:p>
            <a:pPr>
              <a:lnSpc>
                <a:spcPct val="114423"/>
              </a:lnSpc>
            </a:pPr>
            <a:endParaRPr lang="en-US" sz="1000" b="1" i="1" dirty="0"/>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6" name="Shape 26"/>
          <p:cNvSpPr txBox="1"/>
          <p:nvPr/>
        </p:nvSpPr>
        <p:spPr>
          <a:xfrm>
            <a:off x="497205" y="2057401"/>
            <a:ext cx="8341042" cy="492711"/>
          </a:xfrm>
          <a:prstGeom prst="rect">
            <a:avLst/>
          </a:prstGeom>
        </p:spPr>
        <p:txBody>
          <a:bodyPr lIns="30613" tIns="30613" rIns="30613" bIns="30613" anchor="t" anchorCtr="0">
            <a:spAutoFit/>
          </a:bodyPr>
          <a:lstStyle/>
          <a:p>
            <a:pPr algn="ctr"/>
            <a:r>
              <a:rPr lang="en-US" sz="1800" b="1" dirty="0" smtClean="0"/>
              <a:t>[</a:t>
            </a:r>
            <a:r>
              <a:rPr lang="en-US" sz="1800" b="1" dirty="0"/>
              <a:t>C</a:t>
            </a:r>
            <a:r>
              <a:rPr lang="en-US" sz="1800" b="1" dirty="0" smtClean="0"/>
              <a:t>ourse title]</a:t>
            </a:r>
            <a:r>
              <a:rPr lang="en-US" sz="2800" b="1" dirty="0"/>
              <a:t>	</a:t>
            </a:r>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76762" y="1143214"/>
            <a:ext cx="3190476" cy="3428571"/>
          </a:xfrm>
          <a:prstGeom prst="rect">
            <a:avLst/>
          </a:prstGeom>
        </p:spPr>
      </p:pic>
    </p:spTree>
    <p:extLst>
      <p:ext uri="{BB962C8B-B14F-4D97-AF65-F5344CB8AC3E}">
        <p14:creationId xmlns:p14="http://schemas.microsoft.com/office/powerpoint/2010/main" val="2975249798"/>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Hibernate - Mapping Types</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379484052"/>
              </p:ext>
            </p:extLst>
          </p:nvPr>
        </p:nvGraphicFramePr>
        <p:xfrm>
          <a:off x="580706" y="1101381"/>
          <a:ext cx="2904152" cy="3771904"/>
        </p:xfrm>
        <a:graphic>
          <a:graphicData uri="http://schemas.openxmlformats.org/drawingml/2006/table">
            <a:tbl>
              <a:tblPr/>
              <a:tblGrid>
                <a:gridCol w="724287"/>
                <a:gridCol w="1312116"/>
                <a:gridCol w="867749"/>
              </a:tblGrid>
              <a:tr h="384888">
                <a:tc>
                  <a:txBody>
                    <a:bodyPr/>
                    <a:lstStyle/>
                    <a:p>
                      <a:pPr algn="ctr" fontAlgn="t"/>
                      <a:r>
                        <a:rPr lang="en-US" sz="1000">
                          <a:effectLst/>
                        </a:rPr>
                        <a:t>Mapping type</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000">
                          <a:effectLst/>
                        </a:rPr>
                        <a:t>Java type</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000">
                          <a:effectLst/>
                        </a:rPr>
                        <a:t>ANSI SQL Type</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230933">
                <a:tc>
                  <a:txBody>
                    <a:bodyPr/>
                    <a:lstStyle/>
                    <a:p>
                      <a:pPr fontAlgn="t"/>
                      <a:r>
                        <a:rPr lang="en-US" sz="1000">
                          <a:effectLst/>
                        </a:rPr>
                        <a:t>integer</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int or java.lang.Integer</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INTEGER</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0933">
                <a:tc>
                  <a:txBody>
                    <a:bodyPr/>
                    <a:lstStyle/>
                    <a:p>
                      <a:pPr fontAlgn="t"/>
                      <a:r>
                        <a:rPr lang="en-US" sz="1000">
                          <a:effectLst/>
                        </a:rPr>
                        <a:t>long</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long or java.lang.Long</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BIGINT</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0933">
                <a:tc>
                  <a:txBody>
                    <a:bodyPr/>
                    <a:lstStyle/>
                    <a:p>
                      <a:pPr fontAlgn="t"/>
                      <a:r>
                        <a:rPr lang="en-US" sz="1000">
                          <a:effectLst/>
                        </a:rPr>
                        <a:t>short</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short or java.lang.Short</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SMALLINT</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0933">
                <a:tc>
                  <a:txBody>
                    <a:bodyPr/>
                    <a:lstStyle/>
                    <a:p>
                      <a:pPr fontAlgn="t"/>
                      <a:r>
                        <a:rPr lang="en-US" sz="1000">
                          <a:effectLst/>
                        </a:rPr>
                        <a:t>float</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float or java.lang.Float</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FLOAT</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4888">
                <a:tc>
                  <a:txBody>
                    <a:bodyPr/>
                    <a:lstStyle/>
                    <a:p>
                      <a:pPr fontAlgn="t"/>
                      <a:r>
                        <a:rPr lang="en-US" sz="1000">
                          <a:effectLst/>
                        </a:rPr>
                        <a:t>double</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double or java.lang.Double</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DOUBLE</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0933">
                <a:tc>
                  <a:txBody>
                    <a:bodyPr/>
                    <a:lstStyle/>
                    <a:p>
                      <a:pPr fontAlgn="t"/>
                      <a:r>
                        <a:rPr lang="en-US" sz="1000">
                          <a:effectLst/>
                        </a:rPr>
                        <a:t>big_decimal</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java.math.BigDecimal</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NUMERIC</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0933">
                <a:tc>
                  <a:txBody>
                    <a:bodyPr/>
                    <a:lstStyle/>
                    <a:p>
                      <a:pPr fontAlgn="t"/>
                      <a:r>
                        <a:rPr lang="en-US" sz="1000">
                          <a:effectLst/>
                        </a:rPr>
                        <a:t>character</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java.lang.String</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CHAR(1)</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0933">
                <a:tc>
                  <a:txBody>
                    <a:bodyPr/>
                    <a:lstStyle/>
                    <a:p>
                      <a:pPr fontAlgn="t"/>
                      <a:r>
                        <a:rPr lang="en-US" sz="1000">
                          <a:effectLst/>
                        </a:rPr>
                        <a:t>string</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java.lang.String</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VARCHAR</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0933">
                <a:tc>
                  <a:txBody>
                    <a:bodyPr/>
                    <a:lstStyle/>
                    <a:p>
                      <a:pPr fontAlgn="t"/>
                      <a:r>
                        <a:rPr lang="en-US" sz="1000">
                          <a:effectLst/>
                        </a:rPr>
                        <a:t>byte</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byte or java.lang.Byte</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TINYINT</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4888">
                <a:tc>
                  <a:txBody>
                    <a:bodyPr/>
                    <a:lstStyle/>
                    <a:p>
                      <a:pPr fontAlgn="t"/>
                      <a:r>
                        <a:rPr lang="en-US" sz="1000">
                          <a:effectLst/>
                        </a:rPr>
                        <a:t>boolean</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boolean or java.lang.Boolean</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BIT</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4888">
                <a:tc>
                  <a:txBody>
                    <a:bodyPr/>
                    <a:lstStyle/>
                    <a:p>
                      <a:pPr fontAlgn="t"/>
                      <a:r>
                        <a:rPr lang="en-US" sz="1000">
                          <a:effectLst/>
                        </a:rPr>
                        <a:t>yes/no</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boolean or java.lang.Boolean</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CHAR(1) ('Y' or 'N')</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4888">
                <a:tc>
                  <a:txBody>
                    <a:bodyPr/>
                    <a:lstStyle/>
                    <a:p>
                      <a:pPr fontAlgn="t"/>
                      <a:r>
                        <a:rPr lang="en-US" sz="1000">
                          <a:effectLst/>
                        </a:rPr>
                        <a:t>true/false</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boolean or java.lang.Boolean</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CHAR(1) ('T' or 'F')</a:t>
                      </a:r>
                    </a:p>
                  </a:txBody>
                  <a:tcPr marL="38489" marR="38489" marT="38489" marB="384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25125429"/>
              </p:ext>
            </p:extLst>
          </p:nvPr>
        </p:nvGraphicFramePr>
        <p:xfrm>
          <a:off x="3622645" y="1101381"/>
          <a:ext cx="3509674" cy="3280704"/>
        </p:xfrm>
        <a:graphic>
          <a:graphicData uri="http://schemas.openxmlformats.org/drawingml/2006/table">
            <a:tbl>
              <a:tblPr/>
              <a:tblGrid>
                <a:gridCol w="875302"/>
                <a:gridCol w="1759070"/>
                <a:gridCol w="875302"/>
              </a:tblGrid>
              <a:tr h="585840">
                <a:tc>
                  <a:txBody>
                    <a:bodyPr/>
                    <a:lstStyle/>
                    <a:p>
                      <a:pPr algn="ctr" fontAlgn="t"/>
                      <a:r>
                        <a:rPr lang="en-US" sz="1100" dirty="0">
                          <a:effectLst/>
                        </a:rPr>
                        <a:t>Mapping type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a:effectLst/>
                        </a:rPr>
                        <a:t>Java type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a:effectLst/>
                        </a:rPr>
                        <a:t>ANSI SQL Type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585840">
                <a:tc>
                  <a:txBody>
                    <a:bodyPr/>
                    <a:lstStyle/>
                    <a:p>
                      <a:pPr fontAlgn="t"/>
                      <a:r>
                        <a:rPr lang="en-US" sz="1100">
                          <a:effectLst/>
                        </a:rPr>
                        <a:t>date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java.util.Date or java.sql.Date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DATE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85840">
                <a:tc>
                  <a:txBody>
                    <a:bodyPr/>
                    <a:lstStyle/>
                    <a:p>
                      <a:pPr fontAlgn="t"/>
                      <a:r>
                        <a:rPr lang="en-US" sz="1100">
                          <a:effectLst/>
                        </a:rPr>
                        <a:t>time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dirty="0" err="1">
                          <a:effectLst/>
                        </a:rPr>
                        <a:t>java.util.Date</a:t>
                      </a:r>
                      <a:r>
                        <a:rPr lang="en-US" sz="1100" dirty="0">
                          <a:effectLst/>
                        </a:rPr>
                        <a:t> or </a:t>
                      </a:r>
                      <a:r>
                        <a:rPr lang="en-US" sz="1100" dirty="0" err="1">
                          <a:effectLst/>
                        </a:rPr>
                        <a:t>java.sql.Time</a:t>
                      </a:r>
                      <a:endParaRPr lang="en-US" sz="11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TIME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85840">
                <a:tc>
                  <a:txBody>
                    <a:bodyPr/>
                    <a:lstStyle/>
                    <a:p>
                      <a:pPr fontAlgn="t"/>
                      <a:r>
                        <a:rPr lang="en-US" sz="1100">
                          <a:effectLst/>
                        </a:rPr>
                        <a:t>timestamp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java.util.Date or java.sql.Timestamp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TIMESTAMP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51504">
                <a:tc>
                  <a:txBody>
                    <a:bodyPr/>
                    <a:lstStyle/>
                    <a:p>
                      <a:pPr fontAlgn="t"/>
                      <a:r>
                        <a:rPr lang="en-US" sz="1100">
                          <a:effectLst/>
                        </a:rPr>
                        <a:t>calendar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java.util.Calendar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TIMESTAMP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85840">
                <a:tc>
                  <a:txBody>
                    <a:bodyPr/>
                    <a:lstStyle/>
                    <a:p>
                      <a:pPr fontAlgn="t"/>
                      <a:r>
                        <a:rPr lang="en-US" sz="1100">
                          <a:effectLst/>
                        </a:rPr>
                        <a:t>calendar_date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java.util.Calendar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dirty="0">
                          <a:effectLst/>
                        </a:rPr>
                        <a:t>DATE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9573234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Hibernate - Query Language</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3" name="Rectangle 2"/>
          <p:cNvSpPr/>
          <p:nvPr/>
        </p:nvSpPr>
        <p:spPr>
          <a:xfrm>
            <a:off x="2138290" y="1185906"/>
            <a:ext cx="4572000" cy="3477875"/>
          </a:xfrm>
          <a:prstGeom prst="rect">
            <a:avLst/>
          </a:prstGeom>
        </p:spPr>
        <p:txBody>
          <a:bodyPr>
            <a:spAutoFit/>
          </a:bodyPr>
          <a:lstStyle/>
          <a:p>
            <a:pPr algn="just"/>
            <a:r>
              <a:rPr lang="en-US" dirty="0">
                <a:latin typeface="Times New Roman" panose="02020603050405020304" pitchFamily="18" charset="0"/>
                <a:cs typeface="Times New Roman" panose="02020603050405020304" pitchFamily="18" charset="0"/>
              </a:rPr>
              <a:t>Hibernate Query Language (HQL) is an object-oriented query language, similar to SQL, but instead of operating on tables and columns, HQL works with persistent objects and their properties. HQL queries are translated by Hibernate into conventional SQL queries, which in turns perform action on database</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Although you can use SQL statements directly with Hibernate using Native SQL, but I would recommend to use HQL whenever possible to avoid database portability hassles, and to take advantage of </a:t>
            </a:r>
            <a:r>
              <a:rPr lang="en-US" dirty="0" err="1">
                <a:latin typeface="Times New Roman" panose="02020603050405020304" pitchFamily="18" charset="0"/>
                <a:cs typeface="Times New Roman" panose="02020603050405020304" pitchFamily="18" charset="0"/>
              </a:rPr>
              <a:t>Hibernate's</a:t>
            </a:r>
            <a:r>
              <a:rPr lang="en-US" dirty="0">
                <a:latin typeface="Times New Roman" panose="02020603050405020304" pitchFamily="18" charset="0"/>
                <a:cs typeface="Times New Roman" panose="02020603050405020304" pitchFamily="18" charset="0"/>
              </a:rPr>
              <a:t> SQL generation and caching strategies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hql</a:t>
            </a:r>
            <a:r>
              <a:rPr lang="en-US" dirty="0">
                <a:latin typeface="Times New Roman" panose="02020603050405020304" pitchFamily="18" charset="0"/>
                <a:cs typeface="Times New Roman" panose="02020603050405020304" pitchFamily="18" charset="0"/>
              </a:rPr>
              <a:t> = "SELECT count(distinct </a:t>
            </a:r>
            <a:r>
              <a:rPr lang="en-US" dirty="0" err="1">
                <a:latin typeface="Times New Roman" panose="02020603050405020304" pitchFamily="18" charset="0"/>
                <a:cs typeface="Times New Roman" panose="02020603050405020304" pitchFamily="18" charset="0"/>
              </a:rPr>
              <a:t>E.firstName</a:t>
            </a:r>
            <a:r>
              <a:rPr lang="en-US" dirty="0">
                <a:latin typeface="Times New Roman" panose="02020603050405020304" pitchFamily="18" charset="0"/>
                <a:cs typeface="Times New Roman" panose="02020603050405020304" pitchFamily="18" charset="0"/>
              </a:rPr>
              <a:t>) FROM Employee E";</a:t>
            </a:r>
          </a:p>
          <a:p>
            <a:r>
              <a:rPr lang="en-US" dirty="0">
                <a:latin typeface="Times New Roman" panose="02020603050405020304" pitchFamily="18" charset="0"/>
                <a:cs typeface="Times New Roman" panose="02020603050405020304" pitchFamily="18" charset="0"/>
              </a:rPr>
              <a:t>Query </a:t>
            </a:r>
            <a:r>
              <a:rPr lang="en-US" dirty="0" err="1">
                <a:latin typeface="Times New Roman" panose="02020603050405020304" pitchFamily="18" charset="0"/>
                <a:cs typeface="Times New Roman" panose="02020603050405020304" pitchFamily="18" charset="0"/>
              </a:rPr>
              <a:t>query</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session.createQuery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hql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List results = </a:t>
            </a:r>
            <a:r>
              <a:rPr lang="en-US" dirty="0" err="1">
                <a:latin typeface="Times New Roman" panose="02020603050405020304" pitchFamily="18" charset="0"/>
                <a:cs typeface="Times New Roman" panose="02020603050405020304" pitchFamily="18" charset="0"/>
              </a:rPr>
              <a:t>query.list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680224"/>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Hibernate - Criteria Queries</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3" name="Rectangle 2"/>
          <p:cNvSpPr/>
          <p:nvPr/>
        </p:nvSpPr>
        <p:spPr>
          <a:xfrm>
            <a:off x="2138290" y="1185906"/>
            <a:ext cx="4572000" cy="2462213"/>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Hibernate provides alternate ways of manipulating objects and in turn data available in RDBMS tables. One of the methods is Criteria API, which allows you to build up a criteria query object programmatically where you can apply filtration rules and logical conditions.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Criteria </a:t>
            </a:r>
            <a:r>
              <a:rPr lang="en-US" dirty="0" err="1">
                <a:latin typeface="Times New Roman" panose="02020603050405020304" pitchFamily="18" charset="0"/>
                <a:cs typeface="Times New Roman" panose="02020603050405020304" pitchFamily="18" charset="0"/>
              </a:rPr>
              <a:t>cr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session.createCriteria</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Employee.class</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cr.add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Restrictions.eq</a:t>
            </a:r>
            <a:r>
              <a:rPr lang="en-US" dirty="0">
                <a:latin typeface="Times New Roman" panose="02020603050405020304" pitchFamily="18" charset="0"/>
                <a:cs typeface="Times New Roman" panose="02020603050405020304" pitchFamily="18" charset="0"/>
              </a:rPr>
              <a:t>("salary", 2000));</a:t>
            </a:r>
          </a:p>
          <a:p>
            <a:r>
              <a:rPr lang="en-US" dirty="0">
                <a:latin typeface="Times New Roman" panose="02020603050405020304" pitchFamily="18" charset="0"/>
                <a:cs typeface="Times New Roman" panose="02020603050405020304" pitchFamily="18" charset="0"/>
              </a:rPr>
              <a:t>List results = </a:t>
            </a:r>
            <a:r>
              <a:rPr lang="en-US" dirty="0" err="1">
                <a:latin typeface="Times New Roman" panose="02020603050405020304" pitchFamily="18" charset="0"/>
                <a:cs typeface="Times New Roman" panose="02020603050405020304" pitchFamily="18" charset="0"/>
              </a:rPr>
              <a:t>cr.list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764265"/>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Hibernate - Native SQL</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3" name="Rectangle 2"/>
          <p:cNvSpPr/>
          <p:nvPr/>
        </p:nvSpPr>
        <p:spPr>
          <a:xfrm>
            <a:off x="2138290" y="1185906"/>
            <a:ext cx="4572000" cy="2970044"/>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You can use native SQL to express database queries if you want to utilize database-specific features such as query hints or the CONNECT keyword in Oracle. Hibernate 3.x allows you to specify handwritten SQL, including stored procedures, for all create, update, delete, and load operations.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sql</a:t>
            </a:r>
            <a:r>
              <a:rPr lang="en-US" dirty="0">
                <a:latin typeface="Times New Roman" panose="02020603050405020304" pitchFamily="18" charset="0"/>
                <a:cs typeface="Times New Roman" panose="02020603050405020304" pitchFamily="18" charset="0"/>
              </a:rPr>
              <a:t> = "SELECT * FROM EMPLOYEE";</a:t>
            </a:r>
          </a:p>
          <a:p>
            <a:r>
              <a:rPr lang="en-US" dirty="0" err="1">
                <a:latin typeface="Times New Roman" panose="02020603050405020304" pitchFamily="18" charset="0"/>
                <a:cs typeface="Times New Roman" panose="02020603050405020304" pitchFamily="18" charset="0"/>
              </a:rPr>
              <a:t>SQLQuery</a:t>
            </a:r>
            <a:r>
              <a:rPr lang="en-US" dirty="0">
                <a:latin typeface="Times New Roman" panose="02020603050405020304" pitchFamily="18" charset="0"/>
                <a:cs typeface="Times New Roman" panose="02020603050405020304" pitchFamily="18" charset="0"/>
              </a:rPr>
              <a:t> query = </a:t>
            </a:r>
            <a:r>
              <a:rPr lang="en-US" dirty="0" err="1">
                <a:latin typeface="Times New Roman" panose="02020603050405020304" pitchFamily="18" charset="0"/>
                <a:cs typeface="Times New Roman" panose="02020603050405020304" pitchFamily="18" charset="0"/>
              </a:rPr>
              <a:t>session.createSQLQuery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sql</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query.addEntity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Employee.class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List results = </a:t>
            </a:r>
            <a:r>
              <a:rPr lang="en-US" dirty="0" err="1">
                <a:latin typeface="Times New Roman" panose="02020603050405020304" pitchFamily="18" charset="0"/>
                <a:cs typeface="Times New Roman" panose="02020603050405020304" pitchFamily="18" charset="0"/>
              </a:rPr>
              <a:t>query.list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257890"/>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Hibernate </a:t>
            </a:r>
            <a:r>
              <a:rPr lang="en-US" sz="1000" dirty="0" smtClean="0"/>
              <a:t>– </a:t>
            </a:r>
            <a:r>
              <a:rPr lang="en-US" sz="1000" dirty="0" err="1" smtClean="0"/>
              <a:t>Khi</a:t>
            </a:r>
            <a:r>
              <a:rPr lang="en-US" sz="1000" dirty="0" smtClean="0"/>
              <a:t> </a:t>
            </a:r>
            <a:r>
              <a:rPr lang="en-US" sz="1000" dirty="0" err="1" smtClean="0"/>
              <a:t>nào</a:t>
            </a:r>
            <a:r>
              <a:rPr lang="en-US" sz="1000" dirty="0" smtClean="0"/>
              <a:t> </a:t>
            </a:r>
            <a:r>
              <a:rPr lang="en-US" sz="1000" dirty="0" err="1" smtClean="0"/>
              <a:t>dùng</a:t>
            </a:r>
            <a:r>
              <a:rPr lang="en-US" sz="1000" dirty="0" smtClean="0"/>
              <a:t> Native query, HQL, Criteria</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227878457"/>
              </p:ext>
            </p:extLst>
          </p:nvPr>
        </p:nvGraphicFramePr>
        <p:xfrm>
          <a:off x="1524000" y="825500"/>
          <a:ext cx="6096000" cy="1803400"/>
        </p:xfrm>
        <a:graphic>
          <a:graphicData uri="http://schemas.openxmlformats.org/drawingml/2006/table">
            <a:tbl>
              <a:tblPr firstRow="1" bandRow="1"/>
              <a:tblGrid>
                <a:gridCol w="2032000"/>
                <a:gridCol w="2032000"/>
                <a:gridCol w="2032000"/>
              </a:tblGrid>
              <a:tr h="370840">
                <a:tc>
                  <a:txBody>
                    <a:bodyPr/>
                    <a:lstStyle/>
                    <a:p>
                      <a:r>
                        <a:rPr lang="en-US" dirty="0" smtClean="0"/>
                        <a:t>Native</a:t>
                      </a:r>
                      <a:r>
                        <a:rPr lang="en-US" baseline="0" dirty="0" smtClean="0"/>
                        <a:t> Query</a:t>
                      </a:r>
                      <a:endParaRPr lang="en-US" dirty="0"/>
                    </a:p>
                  </a:txBody>
                  <a:tcPr/>
                </a:tc>
                <a:tc>
                  <a:txBody>
                    <a:bodyPr/>
                    <a:lstStyle/>
                    <a:p>
                      <a:r>
                        <a:rPr lang="en-US" dirty="0" smtClean="0"/>
                        <a:t>Criteria</a:t>
                      </a:r>
                      <a:endParaRPr lang="en-US" dirty="0"/>
                    </a:p>
                  </a:txBody>
                  <a:tcPr/>
                </a:tc>
                <a:tc>
                  <a:txBody>
                    <a:bodyPr/>
                    <a:lstStyle/>
                    <a:p>
                      <a:r>
                        <a:rPr lang="en-US" dirty="0" smtClean="0"/>
                        <a:t>HQL</a:t>
                      </a:r>
                      <a:endParaRPr lang="en-US" dirty="0"/>
                    </a:p>
                  </a:txBody>
                  <a:tcPr/>
                </a:tc>
              </a:tr>
              <a:tr h="370840">
                <a:tc>
                  <a:txBody>
                    <a:bodyPr/>
                    <a:lstStyle/>
                    <a:p>
                      <a:pPr marL="285750" indent="-285750">
                        <a:buFontTx/>
                        <a:buChar char="-"/>
                      </a:pPr>
                      <a:r>
                        <a:rPr lang="en-US" sz="1100" dirty="0" err="1" smtClean="0"/>
                        <a:t>Phục</a:t>
                      </a:r>
                      <a:r>
                        <a:rPr lang="en-US" sz="1100" baseline="0" dirty="0" smtClean="0"/>
                        <a:t> </a:t>
                      </a:r>
                      <a:r>
                        <a:rPr lang="en-US" sz="1100" baseline="0" dirty="0" err="1" smtClean="0"/>
                        <a:t>thuộc</a:t>
                      </a:r>
                      <a:r>
                        <a:rPr lang="en-US" sz="1100" baseline="0" dirty="0" smtClean="0"/>
                        <a:t> </a:t>
                      </a:r>
                      <a:r>
                        <a:rPr lang="en-US" sz="1100" baseline="0" dirty="0" err="1" smtClean="0"/>
                        <a:t>vào</a:t>
                      </a:r>
                      <a:r>
                        <a:rPr lang="en-US" sz="1100" baseline="0" dirty="0" smtClean="0"/>
                        <a:t> database, </a:t>
                      </a:r>
                      <a:r>
                        <a:rPr lang="en-US" sz="1100" baseline="0" dirty="0" err="1" smtClean="0"/>
                        <a:t>nếu</a:t>
                      </a:r>
                      <a:r>
                        <a:rPr lang="en-US" sz="1100" baseline="0" dirty="0" smtClean="0"/>
                        <a:t> </a:t>
                      </a:r>
                      <a:r>
                        <a:rPr lang="en-US" sz="1100" baseline="0" dirty="0" err="1" smtClean="0"/>
                        <a:t>chuyển</a:t>
                      </a:r>
                      <a:r>
                        <a:rPr lang="en-US" sz="1100" baseline="0" dirty="0" smtClean="0"/>
                        <a:t> database </a:t>
                      </a:r>
                      <a:r>
                        <a:rPr lang="en-US" sz="1100" baseline="0" dirty="0" err="1" smtClean="0"/>
                        <a:t>có</a:t>
                      </a:r>
                      <a:r>
                        <a:rPr lang="en-US" sz="1100" baseline="0" dirty="0" smtClean="0"/>
                        <a:t> </a:t>
                      </a:r>
                      <a:r>
                        <a:rPr lang="en-US" sz="1100" baseline="0" dirty="0" err="1" smtClean="0"/>
                        <a:t>thể</a:t>
                      </a:r>
                      <a:r>
                        <a:rPr lang="en-US" sz="1100" baseline="0" dirty="0" smtClean="0"/>
                        <a:t> </a:t>
                      </a:r>
                      <a:r>
                        <a:rPr lang="en-US" sz="1100" baseline="0" dirty="0" err="1" smtClean="0"/>
                        <a:t>phải</a:t>
                      </a:r>
                      <a:r>
                        <a:rPr lang="en-US" sz="1100" baseline="0" dirty="0" smtClean="0"/>
                        <a:t> </a:t>
                      </a:r>
                      <a:r>
                        <a:rPr lang="en-US" sz="1100" baseline="0" dirty="0" err="1" smtClean="0"/>
                        <a:t>viết</a:t>
                      </a:r>
                      <a:r>
                        <a:rPr lang="en-US" sz="1100" baseline="0" dirty="0" smtClean="0"/>
                        <a:t> </a:t>
                      </a:r>
                      <a:r>
                        <a:rPr lang="en-US" sz="1100" baseline="0" dirty="0" err="1" smtClean="0"/>
                        <a:t>lại</a:t>
                      </a:r>
                      <a:r>
                        <a:rPr lang="en-US" sz="1100" baseline="0" dirty="0" smtClean="0"/>
                        <a:t>.</a:t>
                      </a:r>
                    </a:p>
                    <a:p>
                      <a:pPr marL="285750" indent="-285750">
                        <a:buFontTx/>
                        <a:buChar char="-"/>
                      </a:pPr>
                      <a:r>
                        <a:rPr lang="en-US" sz="1100" baseline="0" dirty="0" err="1" smtClean="0"/>
                        <a:t>Với</a:t>
                      </a:r>
                      <a:r>
                        <a:rPr lang="en-US" sz="1100" baseline="0" dirty="0" smtClean="0"/>
                        <a:t> </a:t>
                      </a:r>
                      <a:r>
                        <a:rPr lang="en-US" sz="1100" baseline="0" dirty="0" err="1" smtClean="0"/>
                        <a:t>các</a:t>
                      </a:r>
                      <a:r>
                        <a:rPr lang="en-US" sz="1100" baseline="0" dirty="0" smtClean="0"/>
                        <a:t> </a:t>
                      </a:r>
                      <a:r>
                        <a:rPr lang="en-US" sz="1100" baseline="0" dirty="0" err="1" smtClean="0"/>
                        <a:t>yêu</a:t>
                      </a:r>
                      <a:r>
                        <a:rPr lang="en-US" sz="1100" baseline="0" dirty="0" smtClean="0"/>
                        <a:t> </a:t>
                      </a:r>
                      <a:r>
                        <a:rPr lang="en-US" sz="1100" baseline="0" dirty="0" err="1" smtClean="0"/>
                        <a:t>cầu</a:t>
                      </a:r>
                      <a:r>
                        <a:rPr lang="en-US" sz="1100" baseline="0" dirty="0" smtClean="0"/>
                        <a:t> </a:t>
                      </a:r>
                      <a:r>
                        <a:rPr lang="en-US" sz="1100" baseline="0" dirty="0" err="1" smtClean="0"/>
                        <a:t>đã</a:t>
                      </a:r>
                      <a:r>
                        <a:rPr lang="en-US" sz="1100" baseline="0" dirty="0" smtClean="0"/>
                        <a:t> </a:t>
                      </a:r>
                      <a:r>
                        <a:rPr lang="en-US" sz="1100" baseline="0" dirty="0" err="1" smtClean="0"/>
                        <a:t>có</a:t>
                      </a:r>
                      <a:r>
                        <a:rPr lang="en-US" sz="1100" baseline="0" dirty="0" smtClean="0"/>
                        <a:t> </a:t>
                      </a:r>
                      <a:r>
                        <a:rPr lang="en-US" sz="1100" baseline="0" dirty="0" err="1" smtClean="0"/>
                        <a:t>sẵn</a:t>
                      </a:r>
                      <a:r>
                        <a:rPr lang="en-US" sz="1100" baseline="0" dirty="0" smtClean="0"/>
                        <a:t> SQL </a:t>
                      </a:r>
                      <a:r>
                        <a:rPr lang="en-US" sz="1100" baseline="0" dirty="0" err="1" smtClean="0"/>
                        <a:t>thì</a:t>
                      </a:r>
                      <a:r>
                        <a:rPr lang="en-US" sz="1100" baseline="0" dirty="0" smtClean="0"/>
                        <a:t> </a:t>
                      </a:r>
                      <a:r>
                        <a:rPr lang="en-US" sz="1100" baseline="0" dirty="0" err="1" smtClean="0"/>
                        <a:t>có</a:t>
                      </a:r>
                      <a:r>
                        <a:rPr lang="en-US" sz="1100" baseline="0" dirty="0" smtClean="0"/>
                        <a:t> </a:t>
                      </a:r>
                      <a:r>
                        <a:rPr lang="en-US" sz="1100" baseline="0" dirty="0" err="1" smtClean="0"/>
                        <a:t>thể</a:t>
                      </a:r>
                      <a:r>
                        <a:rPr lang="en-US" sz="1100" baseline="0" dirty="0" smtClean="0"/>
                        <a:t> </a:t>
                      </a:r>
                      <a:r>
                        <a:rPr lang="en-US" sz="1100" baseline="0" dirty="0" err="1" smtClean="0"/>
                        <a:t>dùng</a:t>
                      </a:r>
                      <a:r>
                        <a:rPr lang="en-US" sz="1100" baseline="0" dirty="0" smtClean="0"/>
                        <a:t>, </a:t>
                      </a:r>
                      <a:r>
                        <a:rPr lang="en-US" sz="1100" baseline="0" dirty="0" err="1" smtClean="0"/>
                        <a:t>giảm</a:t>
                      </a:r>
                      <a:r>
                        <a:rPr lang="en-US" sz="1100" baseline="0" dirty="0" smtClean="0"/>
                        <a:t> effort </a:t>
                      </a:r>
                      <a:r>
                        <a:rPr lang="en-US" sz="1100" baseline="0" dirty="0" err="1" smtClean="0"/>
                        <a:t>chuyển</a:t>
                      </a:r>
                      <a:r>
                        <a:rPr lang="en-US" sz="1100" baseline="0" dirty="0" smtClean="0"/>
                        <a:t> sang Criteria or HQL</a:t>
                      </a:r>
                    </a:p>
                    <a:p>
                      <a:pPr marL="0" indent="0">
                        <a:buFontTx/>
                        <a:buNone/>
                      </a:pPr>
                      <a:endParaRPr lang="en-US" sz="1100" dirty="0"/>
                    </a:p>
                  </a:txBody>
                  <a:tcPr/>
                </a:tc>
                <a:tc>
                  <a:txBody>
                    <a:bodyPr/>
                    <a:lstStyle/>
                    <a:p>
                      <a:r>
                        <a:rPr lang="en-US" sz="1100" dirty="0" err="1" smtClean="0"/>
                        <a:t>Với</a:t>
                      </a:r>
                      <a:r>
                        <a:rPr lang="en-US" sz="1100" baseline="0" dirty="0" smtClean="0"/>
                        <a:t> </a:t>
                      </a:r>
                      <a:r>
                        <a:rPr lang="en-US" sz="1100" baseline="0" dirty="0" err="1" smtClean="0"/>
                        <a:t>các</a:t>
                      </a:r>
                      <a:r>
                        <a:rPr lang="en-US" sz="1100" baseline="0" dirty="0" smtClean="0"/>
                        <a:t> query </a:t>
                      </a:r>
                      <a:r>
                        <a:rPr lang="en-US" sz="1100" baseline="0" dirty="0" err="1" smtClean="0"/>
                        <a:t>phức</a:t>
                      </a:r>
                      <a:r>
                        <a:rPr lang="en-US" sz="1100" baseline="0" dirty="0" smtClean="0"/>
                        <a:t> </a:t>
                      </a:r>
                      <a:r>
                        <a:rPr lang="en-US" sz="1100" baseline="0" dirty="0" err="1" smtClean="0"/>
                        <a:t>tạp</a:t>
                      </a:r>
                      <a:r>
                        <a:rPr lang="en-US" sz="1100" baseline="0" dirty="0" smtClean="0"/>
                        <a:t> </a:t>
                      </a:r>
                      <a:r>
                        <a:rPr lang="en-US" sz="1100" baseline="0" dirty="0" err="1" smtClean="0"/>
                        <a:t>để</a:t>
                      </a:r>
                      <a:r>
                        <a:rPr lang="en-US" sz="1100" baseline="0" dirty="0" smtClean="0"/>
                        <a:t> </a:t>
                      </a:r>
                      <a:r>
                        <a:rPr lang="en-US" sz="1100" baseline="0" dirty="0" err="1" smtClean="0"/>
                        <a:t>viết</a:t>
                      </a:r>
                      <a:r>
                        <a:rPr lang="en-US" sz="1100" baseline="0" dirty="0" smtClean="0"/>
                        <a:t> </a:t>
                      </a:r>
                      <a:r>
                        <a:rPr lang="en-US" sz="1100" baseline="0" dirty="0" err="1" smtClean="0"/>
                        <a:t>thành</a:t>
                      </a:r>
                      <a:r>
                        <a:rPr lang="en-US" sz="1100" baseline="0" dirty="0" smtClean="0"/>
                        <a:t> criteria </a:t>
                      </a:r>
                      <a:r>
                        <a:rPr lang="en-US" sz="1100" baseline="0" dirty="0" err="1" smtClean="0"/>
                        <a:t>thì</a:t>
                      </a:r>
                      <a:r>
                        <a:rPr lang="en-US" sz="1100" baseline="0" dirty="0" smtClean="0"/>
                        <a:t> </a:t>
                      </a:r>
                      <a:r>
                        <a:rPr lang="en-US" sz="1100" baseline="0" dirty="0" err="1" smtClean="0"/>
                        <a:t>khá</a:t>
                      </a:r>
                      <a:r>
                        <a:rPr lang="en-US" sz="1100" baseline="0" dirty="0" smtClean="0"/>
                        <a:t> </a:t>
                      </a:r>
                      <a:r>
                        <a:rPr lang="en-US" sz="1100" baseline="0" dirty="0" err="1" smtClean="0"/>
                        <a:t>phức</a:t>
                      </a:r>
                      <a:r>
                        <a:rPr lang="en-US" sz="1100" baseline="0" dirty="0" smtClean="0"/>
                        <a:t> </a:t>
                      </a:r>
                      <a:r>
                        <a:rPr lang="en-US" sz="1100" baseline="0" dirty="0" err="1" smtClean="0"/>
                        <a:t>tạp</a:t>
                      </a:r>
                      <a:r>
                        <a:rPr lang="en-US" sz="1100" baseline="0" dirty="0" smtClean="0"/>
                        <a:t>.</a:t>
                      </a:r>
                    </a:p>
                    <a:p>
                      <a:r>
                        <a:rPr lang="en-US" sz="1100" baseline="0" dirty="0" smtClean="0"/>
                        <a:t>- </a:t>
                      </a:r>
                      <a:r>
                        <a:rPr lang="en-US" sz="1100" baseline="0" dirty="0" err="1" smtClean="0"/>
                        <a:t>Phù</a:t>
                      </a:r>
                      <a:r>
                        <a:rPr lang="en-US" sz="1100" baseline="0" dirty="0" smtClean="0"/>
                        <a:t> </a:t>
                      </a:r>
                      <a:r>
                        <a:rPr lang="en-US" sz="1100" baseline="0" dirty="0" err="1" smtClean="0"/>
                        <a:t>hợp</a:t>
                      </a:r>
                      <a:r>
                        <a:rPr lang="en-US" sz="1100" baseline="0" dirty="0" smtClean="0"/>
                        <a:t> </a:t>
                      </a:r>
                      <a:r>
                        <a:rPr lang="en-US" sz="1100" baseline="0" dirty="0" err="1" smtClean="0"/>
                        <a:t>với</a:t>
                      </a:r>
                      <a:r>
                        <a:rPr lang="en-US" sz="1100" baseline="0" dirty="0" smtClean="0"/>
                        <a:t> </a:t>
                      </a:r>
                      <a:r>
                        <a:rPr lang="en-US" sz="1100" baseline="0" dirty="0" err="1" smtClean="0"/>
                        <a:t>các</a:t>
                      </a:r>
                      <a:r>
                        <a:rPr lang="en-US" sz="1100" baseline="0" dirty="0" smtClean="0"/>
                        <a:t> form search </a:t>
                      </a:r>
                      <a:r>
                        <a:rPr lang="en-US" sz="1100" baseline="0" dirty="0" err="1" smtClean="0"/>
                        <a:t>khi</a:t>
                      </a:r>
                      <a:r>
                        <a:rPr lang="en-US" sz="1100" baseline="0" dirty="0" smtClean="0"/>
                        <a:t> </a:t>
                      </a:r>
                      <a:r>
                        <a:rPr lang="en-US" sz="1100" baseline="0" dirty="0" err="1" smtClean="0"/>
                        <a:t>mà</a:t>
                      </a:r>
                      <a:r>
                        <a:rPr lang="en-US" sz="1100" baseline="0" dirty="0" smtClean="0"/>
                        <a:t> </a:t>
                      </a:r>
                      <a:r>
                        <a:rPr lang="en-US" sz="1100" baseline="0" dirty="0" err="1" smtClean="0"/>
                        <a:t>cần</a:t>
                      </a:r>
                      <a:r>
                        <a:rPr lang="en-US" sz="1100" baseline="0" dirty="0" smtClean="0"/>
                        <a:t> pass </a:t>
                      </a:r>
                      <a:r>
                        <a:rPr lang="en-US" sz="1100" baseline="0" dirty="0" err="1" smtClean="0"/>
                        <a:t>nhiều</a:t>
                      </a:r>
                      <a:r>
                        <a:rPr lang="en-US" sz="1100" baseline="0" dirty="0" smtClean="0"/>
                        <a:t> </a:t>
                      </a:r>
                      <a:r>
                        <a:rPr lang="en-US" sz="1100" baseline="0" dirty="0" err="1" smtClean="0"/>
                        <a:t>tham</a:t>
                      </a:r>
                      <a:r>
                        <a:rPr lang="en-US" sz="1100" baseline="0" dirty="0" smtClean="0"/>
                        <a:t> </a:t>
                      </a:r>
                      <a:r>
                        <a:rPr lang="en-US" sz="1100" baseline="0" dirty="0" err="1" smtClean="0"/>
                        <a:t>số</a:t>
                      </a:r>
                      <a:endParaRPr lang="en-US" sz="1100" baseline="0" dirty="0" smtClean="0"/>
                    </a:p>
                    <a:p>
                      <a:r>
                        <a:rPr lang="en-US" sz="1100" baseline="0" dirty="0" smtClean="0"/>
                        <a:t>- Code clean, IDE suggest code, </a:t>
                      </a:r>
                      <a:r>
                        <a:rPr lang="en-US" sz="1100" baseline="0" dirty="0" err="1" smtClean="0"/>
                        <a:t>và</a:t>
                      </a:r>
                      <a:r>
                        <a:rPr lang="en-US" sz="1100" baseline="0" dirty="0" smtClean="0"/>
                        <a:t> </a:t>
                      </a:r>
                      <a:r>
                        <a:rPr lang="en-US" sz="1100" baseline="0" dirty="0" err="1" smtClean="0"/>
                        <a:t>nếu</a:t>
                      </a:r>
                      <a:r>
                        <a:rPr lang="en-US" sz="1100" baseline="0" dirty="0" smtClean="0"/>
                        <a:t> </a:t>
                      </a:r>
                      <a:r>
                        <a:rPr lang="en-US" sz="1100" baseline="0" dirty="0" err="1" smtClean="0"/>
                        <a:t>có</a:t>
                      </a:r>
                      <a:r>
                        <a:rPr lang="en-US" sz="1100" baseline="0" dirty="0" smtClean="0"/>
                        <a:t> </a:t>
                      </a:r>
                      <a:r>
                        <a:rPr lang="en-US" sz="1100" baseline="0" dirty="0" err="1" smtClean="0"/>
                        <a:t>thay</a:t>
                      </a:r>
                      <a:r>
                        <a:rPr lang="en-US" sz="1100" baseline="0" dirty="0" smtClean="0"/>
                        <a:t> </a:t>
                      </a:r>
                      <a:r>
                        <a:rPr lang="en-US" sz="1100" baseline="0" dirty="0" err="1" smtClean="0"/>
                        <a:t>đổi</a:t>
                      </a:r>
                      <a:r>
                        <a:rPr lang="en-US" sz="1100" baseline="0" dirty="0" smtClean="0"/>
                        <a:t> entity,… </a:t>
                      </a:r>
                      <a:r>
                        <a:rPr lang="en-US" sz="1100" baseline="0" dirty="0" err="1" smtClean="0"/>
                        <a:t>thì</a:t>
                      </a:r>
                      <a:r>
                        <a:rPr lang="en-US" sz="1100" baseline="0" dirty="0" smtClean="0"/>
                        <a:t> </a:t>
                      </a:r>
                      <a:r>
                        <a:rPr lang="en-US" sz="1100" baseline="0" dirty="0" err="1" smtClean="0"/>
                        <a:t>sẽ</a:t>
                      </a:r>
                      <a:r>
                        <a:rPr lang="en-US" sz="1100" baseline="0" dirty="0" smtClean="0"/>
                        <a:t> </a:t>
                      </a:r>
                      <a:r>
                        <a:rPr lang="en-US" sz="1100" baseline="0" dirty="0" err="1" smtClean="0"/>
                        <a:t>dễ</a:t>
                      </a:r>
                      <a:r>
                        <a:rPr lang="en-US" sz="1100" baseline="0" dirty="0" smtClean="0"/>
                        <a:t> </a:t>
                      </a:r>
                      <a:r>
                        <a:rPr lang="en-US" sz="1100" baseline="0" dirty="0" err="1" smtClean="0"/>
                        <a:t>dàng</a:t>
                      </a:r>
                      <a:r>
                        <a:rPr lang="en-US" sz="1100" baseline="0" dirty="0" smtClean="0"/>
                        <a:t> </a:t>
                      </a:r>
                      <a:r>
                        <a:rPr lang="en-US" sz="1100" baseline="0" dirty="0" err="1" smtClean="0"/>
                        <a:t>thay</a:t>
                      </a:r>
                      <a:r>
                        <a:rPr lang="en-US" sz="1100" baseline="0" dirty="0" smtClean="0"/>
                        <a:t> </a:t>
                      </a:r>
                      <a:r>
                        <a:rPr lang="en-US" sz="1100" baseline="0" dirty="0" err="1" smtClean="0"/>
                        <a:t>đổi</a:t>
                      </a:r>
                      <a:r>
                        <a:rPr lang="en-US" sz="1100" baseline="0" dirty="0" smtClean="0"/>
                        <a:t> </a:t>
                      </a:r>
                      <a:r>
                        <a:rPr lang="en-US" sz="1100" baseline="0" dirty="0" err="1" smtClean="0"/>
                        <a:t>các</a:t>
                      </a:r>
                      <a:r>
                        <a:rPr lang="en-US" sz="1100" baseline="0" dirty="0" smtClean="0"/>
                        <a:t> </a:t>
                      </a:r>
                      <a:r>
                        <a:rPr lang="en-US" sz="1100" baseline="0" dirty="0" err="1" smtClean="0"/>
                        <a:t>phần</a:t>
                      </a:r>
                      <a:r>
                        <a:rPr lang="en-US" sz="1100" baseline="0" dirty="0" smtClean="0"/>
                        <a:t> </a:t>
                      </a:r>
                      <a:r>
                        <a:rPr lang="en-US" sz="1100" baseline="0" dirty="0" err="1" smtClean="0"/>
                        <a:t>liên</a:t>
                      </a:r>
                      <a:r>
                        <a:rPr lang="en-US" sz="1100" baseline="0" dirty="0" smtClean="0"/>
                        <a:t> </a:t>
                      </a:r>
                      <a:r>
                        <a:rPr lang="en-US" sz="1100" baseline="0" dirty="0" err="1" smtClean="0"/>
                        <a:t>quan</a:t>
                      </a:r>
                      <a:r>
                        <a:rPr lang="en-US" sz="1100" baseline="0" dirty="0" smtClean="0"/>
                        <a:t>.</a:t>
                      </a:r>
                      <a:endParaRPr lang="en-US" sz="1100" dirty="0"/>
                    </a:p>
                  </a:txBody>
                  <a:tcPr/>
                </a:tc>
                <a:tc>
                  <a:txBody>
                    <a:bodyPr/>
                    <a:lstStyle/>
                    <a:p>
                      <a:r>
                        <a:rPr lang="en-US" sz="1100" dirty="0" err="1" smtClean="0"/>
                        <a:t>Tương</a:t>
                      </a:r>
                      <a:r>
                        <a:rPr lang="en-US" sz="1100" baseline="0" dirty="0" smtClean="0"/>
                        <a:t> </a:t>
                      </a:r>
                      <a:r>
                        <a:rPr lang="en-US" sz="1100" baseline="0" dirty="0" err="1" smtClean="0"/>
                        <a:t>tự</a:t>
                      </a:r>
                      <a:r>
                        <a:rPr lang="en-US" sz="1100" baseline="0" dirty="0" smtClean="0"/>
                        <a:t> </a:t>
                      </a:r>
                      <a:r>
                        <a:rPr lang="en-US" sz="1100" baseline="0" dirty="0" err="1" smtClean="0"/>
                        <a:t>như</a:t>
                      </a:r>
                      <a:r>
                        <a:rPr lang="en-US" sz="1100" baseline="0" dirty="0" smtClean="0"/>
                        <a:t> SQL </a:t>
                      </a:r>
                      <a:r>
                        <a:rPr lang="en-US" sz="1100" baseline="0" dirty="0" err="1" smtClean="0"/>
                        <a:t>nhưng</a:t>
                      </a:r>
                      <a:r>
                        <a:rPr lang="en-US" sz="1100" baseline="0" dirty="0" smtClean="0"/>
                        <a:t> </a:t>
                      </a:r>
                      <a:r>
                        <a:rPr lang="en-US" sz="1100" baseline="0" dirty="0" err="1" smtClean="0"/>
                        <a:t>không</a:t>
                      </a:r>
                      <a:r>
                        <a:rPr lang="en-US" sz="1100" baseline="0" dirty="0" smtClean="0"/>
                        <a:t> </a:t>
                      </a:r>
                      <a:r>
                        <a:rPr lang="en-US" sz="1100" baseline="0" dirty="0" err="1" smtClean="0"/>
                        <a:t>phụ</a:t>
                      </a:r>
                      <a:r>
                        <a:rPr lang="en-US" sz="1100" baseline="0" dirty="0" smtClean="0"/>
                        <a:t> </a:t>
                      </a:r>
                      <a:r>
                        <a:rPr lang="en-US" sz="1100" baseline="0" dirty="0" err="1" smtClean="0"/>
                        <a:t>thuộc</a:t>
                      </a:r>
                      <a:r>
                        <a:rPr lang="en-US" sz="1100" baseline="0" dirty="0" smtClean="0"/>
                        <a:t> </a:t>
                      </a:r>
                      <a:r>
                        <a:rPr lang="en-US" sz="1100" baseline="0" dirty="0" err="1" smtClean="0"/>
                        <a:t>vào</a:t>
                      </a:r>
                      <a:r>
                        <a:rPr lang="en-US" sz="1100" baseline="0" dirty="0" smtClean="0"/>
                        <a:t> database.</a:t>
                      </a:r>
                    </a:p>
                    <a:p>
                      <a:endParaRPr lang="en-US" sz="1100" dirty="0"/>
                    </a:p>
                  </a:txBody>
                  <a:tcPr/>
                </a:tc>
              </a:tr>
            </a:tbl>
          </a:graphicData>
        </a:graphic>
      </p:graphicFrame>
    </p:spTree>
    <p:extLst>
      <p:ext uri="{BB962C8B-B14F-4D97-AF65-F5344CB8AC3E}">
        <p14:creationId xmlns:p14="http://schemas.microsoft.com/office/powerpoint/2010/main" val="3009767213"/>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Hibernate - Caching</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3" name="Rectangle 2"/>
          <p:cNvSpPr/>
          <p:nvPr/>
        </p:nvSpPr>
        <p:spPr>
          <a:xfrm>
            <a:off x="2138290" y="1185906"/>
            <a:ext cx="4572000" cy="600164"/>
          </a:xfrm>
          <a:prstGeom prst="rect">
            <a:avLst/>
          </a:prstGeom>
        </p:spPr>
        <p:txBody>
          <a:bodyPr>
            <a:spAutoFit/>
          </a:bodyPr>
          <a:lstStyle/>
          <a:p>
            <a:endParaRPr lang="en-US" dirty="0">
              <a:latin typeface="Verdana" panose="020B0604030504040204" pitchFamily="34" charset="0"/>
            </a:endParaRPr>
          </a:p>
          <a:p>
            <a:r>
              <a:rPr lang="en-US" dirty="0"/>
              <a:t/>
            </a:r>
            <a:br>
              <a:rPr lang="en-US" dirty="0"/>
            </a:br>
            <a:endParaRPr lang="en-US" dirty="0"/>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5050" y="1128712"/>
            <a:ext cx="4533900" cy="3457575"/>
          </a:xfrm>
          <a:prstGeom prst="rect">
            <a:avLst/>
          </a:prstGeom>
        </p:spPr>
      </p:pic>
    </p:spTree>
    <p:extLst>
      <p:ext uri="{BB962C8B-B14F-4D97-AF65-F5344CB8AC3E}">
        <p14:creationId xmlns:p14="http://schemas.microsoft.com/office/powerpoint/2010/main" val="2131412602"/>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Hibernate - Caching</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3" name="Rectangle 2"/>
          <p:cNvSpPr/>
          <p:nvPr/>
        </p:nvSpPr>
        <p:spPr>
          <a:xfrm>
            <a:off x="821448" y="963593"/>
            <a:ext cx="7758332" cy="263149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First-level </a:t>
            </a:r>
            <a:r>
              <a:rPr lang="en-US" dirty="0" smtClean="0">
                <a:latin typeface="Times New Roman" panose="02020603050405020304" pitchFamily="18" charset="0"/>
                <a:cs typeface="Times New Roman" panose="02020603050405020304" pitchFamily="18" charset="0"/>
              </a:rPr>
              <a:t>Cache: </a:t>
            </a:r>
            <a:r>
              <a:rPr lang="en-US" dirty="0">
                <a:latin typeface="Times New Roman" panose="02020603050405020304" pitchFamily="18" charset="0"/>
                <a:cs typeface="Times New Roman" panose="02020603050405020304" pitchFamily="18" charset="0"/>
              </a:rPr>
              <a:t>The first-level cache is the Session cache</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CÁC ĐẶC ĐIỂM QUAN TRỌNG CẦN CHÚ Ý</a:t>
            </a:r>
          </a:p>
          <a:p>
            <a:endParaRPr lang="vi-VN" dirty="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First </a:t>
            </a:r>
            <a:r>
              <a:rPr lang="vi-VN" dirty="0">
                <a:latin typeface="Times New Roman" panose="02020603050405020304" pitchFamily="18" charset="0"/>
                <a:cs typeface="Times New Roman" panose="02020603050405020304" pitchFamily="18" charset="0"/>
              </a:rPr>
              <a:t>Level Cache là mặc định trong Hibernate và không có cách nào để disable nó cả.</a:t>
            </a:r>
          </a:p>
          <a:p>
            <a:r>
              <a:rPr lang="vi-VN" dirty="0">
                <a:latin typeface="Times New Roman" panose="02020603050405020304" pitchFamily="18" charset="0"/>
                <a:cs typeface="Times New Roman" panose="02020603050405020304" pitchFamily="18" charset="0"/>
              </a:rPr>
              <a:t>Khi chúng ta truy vấn 1 thực thể (abc) lần đầu tiên, nó sẽ được lấy về từ database và được lữu trữ trong bộ nhớ của first-level cache - cái mà được liên kết với đối tượng hibernate session</a:t>
            </a:r>
          </a:p>
          <a:p>
            <a:r>
              <a:rPr lang="vi-VN" dirty="0">
                <a:latin typeface="Times New Roman" panose="02020603050405020304" pitchFamily="18" charset="0"/>
                <a:cs typeface="Times New Roman" panose="02020603050405020304" pitchFamily="18" charset="0"/>
              </a:rPr>
              <a:t>Nếu chúng ta truy vấn lại cùng 1 đối tượng (abc) với cùng session, nó sẽ được load từ trong cache thay vì việc thực thi lại câu truy vấn sql</a:t>
            </a:r>
          </a:p>
          <a:p>
            <a:r>
              <a:rPr lang="vi-VN" dirty="0">
                <a:latin typeface="Times New Roman" panose="02020603050405020304" pitchFamily="18" charset="0"/>
                <a:cs typeface="Times New Roman" panose="02020603050405020304" pitchFamily="18" charset="0"/>
              </a:rPr>
              <a:t>Thực thể (abc) được load có thể bị xóa khỏi session, khỏi bộ nhớ first level cache bằng việc sử dụng phuơng thức evict(entity). Như vậy, vào lần tiếp theo ta truy vấn thực thể đó, nó sẽ được lấy từ database (thay vì bộ nhớ cache).</a:t>
            </a:r>
          </a:p>
          <a:p>
            <a:r>
              <a:rPr lang="vi-VN" dirty="0">
                <a:latin typeface="Times New Roman" panose="02020603050405020304" pitchFamily="18" charset="0"/>
                <a:cs typeface="Times New Roman" panose="02020603050405020304" pitchFamily="18" charset="0"/>
              </a:rPr>
              <a:t>Toàn bộ bộ nhớ cache cúa session có thể bị làm trống với việc sử dụng phuơng thức clear(). Điều này có nghĩa là các thực thể được lưu trữ trong bộ nhớ cache cũng sẽ bị xóa bỏ.</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738016"/>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22574"/>
          </a:xfrm>
          <a:prstGeom prst="rect">
            <a:avLst/>
          </a:prstGeom>
        </p:spPr>
        <p:txBody>
          <a:bodyPr lIns="30613" tIns="30613" rIns="30613" bIns="30613" anchor="t" anchorCtr="0">
            <a:spAutoFit/>
          </a:bodyPr>
          <a:lstStyle/>
          <a:p>
            <a:pPr>
              <a:lnSpc>
                <a:spcPct val="114423"/>
              </a:lnSpc>
            </a:pPr>
            <a:r>
              <a:rPr lang="en-US" sz="1000" b="1" i="1" dirty="0"/>
              <a:t>OMINEXT </a:t>
            </a:r>
            <a:r>
              <a:rPr lang="en-US" sz="1000" b="1" i="1" dirty="0" smtClean="0"/>
              <a:t>INTERNAL </a:t>
            </a:r>
            <a:r>
              <a:rPr lang="en-US" sz="1000" b="1" i="1" dirty="0"/>
              <a:t>TRAINING </a:t>
            </a:r>
            <a:r>
              <a:rPr lang="en-US" sz="1000" b="1" i="1" dirty="0" smtClean="0"/>
              <a:t>DOCUMENTS (</a:t>
            </a:r>
            <a:r>
              <a:rPr lang="en-US" sz="1000" b="1" i="1" dirty="0" smtClean="0">
                <a:solidFill>
                  <a:srgbClr val="FF0000"/>
                </a:solidFill>
              </a:rPr>
              <a:t>Confidential</a:t>
            </a:r>
            <a:r>
              <a:rPr lang="en-US" sz="1000" b="1" i="1" dirty="0" smtClean="0"/>
              <a:t>)</a:t>
            </a:r>
            <a:endParaRPr lang="en-US" sz="1000" b="1" i="1" dirty="0"/>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6" name="Shape 26"/>
          <p:cNvSpPr txBox="1"/>
          <p:nvPr/>
        </p:nvSpPr>
        <p:spPr>
          <a:xfrm>
            <a:off x="497205" y="2057401"/>
            <a:ext cx="8341042" cy="492711"/>
          </a:xfrm>
          <a:prstGeom prst="rect">
            <a:avLst/>
          </a:prstGeom>
        </p:spPr>
        <p:txBody>
          <a:bodyPr lIns="30613" tIns="30613" rIns="30613" bIns="30613" anchor="t" anchorCtr="0">
            <a:spAutoFit/>
          </a:bodyPr>
          <a:lstStyle/>
          <a:p>
            <a:pPr algn="ctr"/>
            <a:r>
              <a:rPr lang="en-US" sz="1800" b="1" dirty="0" smtClean="0"/>
              <a:t>[</a:t>
            </a:r>
            <a:r>
              <a:rPr lang="en-US" sz="1800" b="1" dirty="0"/>
              <a:t>C</a:t>
            </a:r>
            <a:r>
              <a:rPr lang="en-US" sz="1800" b="1" dirty="0" smtClean="0"/>
              <a:t>ourse title]</a:t>
            </a:r>
            <a:r>
              <a:rPr lang="en-US" sz="2800" b="1" dirty="0"/>
              <a:t>	</a:t>
            </a:r>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67000" y="1295400"/>
            <a:ext cx="3810000" cy="3124200"/>
          </a:xfrm>
          <a:prstGeom prst="rect">
            <a:avLst/>
          </a:prstGeom>
        </p:spPr>
      </p:pic>
    </p:spTree>
    <p:extLst>
      <p:ext uri="{BB962C8B-B14F-4D97-AF65-F5344CB8AC3E}">
        <p14:creationId xmlns:p14="http://schemas.microsoft.com/office/powerpoint/2010/main" val="409201732"/>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22574"/>
          </a:xfrm>
          <a:prstGeom prst="rect">
            <a:avLst/>
          </a:prstGeom>
        </p:spPr>
        <p:txBody>
          <a:bodyPr lIns="30613" tIns="30613" rIns="30613" bIns="30613" anchor="t" anchorCtr="0">
            <a:spAutoFit/>
          </a:bodyPr>
          <a:lstStyle/>
          <a:p>
            <a:pPr>
              <a:lnSpc>
                <a:spcPct val="114423"/>
              </a:lnSpc>
            </a:pPr>
            <a:r>
              <a:rPr lang="en-US" sz="1000" b="1" i="1" dirty="0" err="1" smtClean="0"/>
              <a:t>Ưu</a:t>
            </a:r>
            <a:r>
              <a:rPr lang="en-US" sz="1000" b="1" i="1" dirty="0" smtClean="0"/>
              <a:t> </a:t>
            </a:r>
            <a:r>
              <a:rPr lang="en-US" sz="1000" b="1" i="1" dirty="0" err="1" smtClean="0"/>
              <a:t>nhược</a:t>
            </a:r>
            <a:r>
              <a:rPr lang="en-US" sz="1000" b="1" i="1" dirty="0" smtClean="0"/>
              <a:t> </a:t>
            </a:r>
            <a:r>
              <a:rPr lang="en-US" sz="1000" b="1" i="1" dirty="0" err="1" smtClean="0"/>
              <a:t>điểm</a:t>
            </a:r>
            <a:r>
              <a:rPr lang="en-US" sz="1000" b="1" i="1" dirty="0" smtClean="0"/>
              <a:t> </a:t>
            </a:r>
            <a:r>
              <a:rPr lang="en-US" sz="1000" b="1" i="1" dirty="0" err="1" smtClean="0"/>
              <a:t>khi</a:t>
            </a:r>
            <a:r>
              <a:rPr lang="en-US" sz="1000" b="1" i="1" dirty="0" smtClean="0"/>
              <a:t> dung JDBC</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949398657"/>
              </p:ext>
            </p:extLst>
          </p:nvPr>
        </p:nvGraphicFramePr>
        <p:xfrm>
          <a:off x="1842867" y="1406769"/>
          <a:ext cx="5141527" cy="3017813"/>
        </p:xfrm>
        <a:graphic>
          <a:graphicData uri="http://schemas.openxmlformats.org/drawingml/2006/table">
            <a:tbl>
              <a:tblPr/>
              <a:tblGrid>
                <a:gridCol w="2422089"/>
                <a:gridCol w="2719438"/>
              </a:tblGrid>
              <a:tr h="452672">
                <a:tc>
                  <a:txBody>
                    <a:bodyPr/>
                    <a:lstStyle/>
                    <a:p>
                      <a:pPr algn="ctr" fontAlgn="t"/>
                      <a:r>
                        <a:rPr lang="en-US" dirty="0" err="1" smtClean="0">
                          <a:effectLst/>
                        </a:rPr>
                        <a:t>Ưu</a:t>
                      </a:r>
                      <a:r>
                        <a:rPr lang="en-US" baseline="0" dirty="0" smtClean="0">
                          <a:effectLst/>
                        </a:rPr>
                        <a:t> </a:t>
                      </a:r>
                      <a:r>
                        <a:rPr lang="en-US" baseline="0" dirty="0" err="1" smtClean="0">
                          <a:effectLst/>
                        </a:rPr>
                        <a:t>điểm</a:t>
                      </a:r>
                      <a:r>
                        <a:rPr lang="en-US" dirty="0" smtClean="0">
                          <a:effectLst/>
                        </a:rPr>
                        <a:t> </a:t>
                      </a:r>
                      <a:r>
                        <a:rPr lang="en-US" dirty="0">
                          <a:effectLst/>
                        </a:rPr>
                        <a:t>JDBC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err="1" smtClean="0">
                          <a:effectLst/>
                        </a:rPr>
                        <a:t>Nhược</a:t>
                      </a:r>
                      <a:r>
                        <a:rPr lang="en-US" baseline="0" dirty="0" smtClean="0">
                          <a:effectLst/>
                        </a:rPr>
                        <a:t> </a:t>
                      </a:r>
                      <a:r>
                        <a:rPr lang="en-US" baseline="0" dirty="0" err="1" smtClean="0">
                          <a:effectLst/>
                        </a:rPr>
                        <a:t>điểm</a:t>
                      </a:r>
                      <a:r>
                        <a:rPr lang="en-US" dirty="0" smtClean="0">
                          <a:effectLst/>
                        </a:rPr>
                        <a:t> </a:t>
                      </a:r>
                      <a:r>
                        <a:rPr lang="en-US" dirty="0">
                          <a:effectLst/>
                        </a:rPr>
                        <a:t>JDBC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2565141">
                <a:tc>
                  <a:txBody>
                    <a:bodyPr/>
                    <a:lstStyle/>
                    <a:p>
                      <a:pPr algn="just" fontAlgn="t"/>
                      <a:r>
                        <a:rPr lang="en-US" dirty="0" err="1" smtClean="0">
                          <a:solidFill>
                            <a:srgbClr val="000000"/>
                          </a:solidFill>
                          <a:effectLst/>
                        </a:rPr>
                        <a:t>Đơn</a:t>
                      </a:r>
                      <a:r>
                        <a:rPr lang="en-US" baseline="0" dirty="0" smtClean="0">
                          <a:solidFill>
                            <a:srgbClr val="000000"/>
                          </a:solidFill>
                          <a:effectLst/>
                        </a:rPr>
                        <a:t> </a:t>
                      </a:r>
                      <a:r>
                        <a:rPr lang="en-US" baseline="0" dirty="0" err="1" smtClean="0">
                          <a:solidFill>
                            <a:srgbClr val="000000"/>
                          </a:solidFill>
                          <a:effectLst/>
                        </a:rPr>
                        <a:t>giản</a:t>
                      </a:r>
                      <a:r>
                        <a:rPr lang="en-US" baseline="0" dirty="0" smtClean="0">
                          <a:solidFill>
                            <a:srgbClr val="000000"/>
                          </a:solidFill>
                          <a:effectLst/>
                        </a:rPr>
                        <a:t> </a:t>
                      </a:r>
                      <a:r>
                        <a:rPr lang="en-US" baseline="0" dirty="0" err="1" smtClean="0">
                          <a:solidFill>
                            <a:srgbClr val="000000"/>
                          </a:solidFill>
                          <a:effectLst/>
                        </a:rPr>
                        <a:t>và</a:t>
                      </a:r>
                      <a:r>
                        <a:rPr lang="en-US" baseline="0" dirty="0" smtClean="0">
                          <a:solidFill>
                            <a:srgbClr val="000000"/>
                          </a:solidFill>
                          <a:effectLst/>
                        </a:rPr>
                        <a:t> </a:t>
                      </a:r>
                      <a:r>
                        <a:rPr lang="en-US" baseline="0" dirty="0" err="1" smtClean="0">
                          <a:solidFill>
                            <a:srgbClr val="000000"/>
                          </a:solidFill>
                          <a:effectLst/>
                        </a:rPr>
                        <a:t>dễ</a:t>
                      </a:r>
                      <a:r>
                        <a:rPr lang="en-US" baseline="0" dirty="0" smtClean="0">
                          <a:solidFill>
                            <a:srgbClr val="000000"/>
                          </a:solidFill>
                          <a:effectLst/>
                        </a:rPr>
                        <a:t> </a:t>
                      </a:r>
                      <a:r>
                        <a:rPr lang="en-US" baseline="0" dirty="0" err="1" smtClean="0">
                          <a:solidFill>
                            <a:srgbClr val="000000"/>
                          </a:solidFill>
                          <a:effectLst/>
                        </a:rPr>
                        <a:t>sử</a:t>
                      </a:r>
                      <a:r>
                        <a:rPr lang="en-US" baseline="0" dirty="0" smtClean="0">
                          <a:solidFill>
                            <a:srgbClr val="000000"/>
                          </a:solidFill>
                          <a:effectLst/>
                        </a:rPr>
                        <a:t> </a:t>
                      </a:r>
                      <a:r>
                        <a:rPr lang="en-US" baseline="0" dirty="0" err="1" smtClean="0">
                          <a:solidFill>
                            <a:srgbClr val="000000"/>
                          </a:solidFill>
                          <a:effectLst/>
                        </a:rPr>
                        <a:t>dụng</a:t>
                      </a:r>
                      <a:r>
                        <a:rPr lang="en-US" baseline="0" dirty="0" smtClean="0">
                          <a:solidFill>
                            <a:srgbClr val="000000"/>
                          </a:solidFill>
                          <a:effectLst/>
                        </a:rPr>
                        <a:t>, </a:t>
                      </a:r>
                      <a:r>
                        <a:rPr lang="en-US" baseline="0" dirty="0" err="1" smtClean="0">
                          <a:solidFill>
                            <a:srgbClr val="000000"/>
                          </a:solidFill>
                          <a:effectLst/>
                        </a:rPr>
                        <a:t>chỉ</a:t>
                      </a:r>
                      <a:r>
                        <a:rPr lang="en-US" baseline="0" dirty="0" smtClean="0">
                          <a:solidFill>
                            <a:srgbClr val="000000"/>
                          </a:solidFill>
                          <a:effectLst/>
                        </a:rPr>
                        <a:t> </a:t>
                      </a:r>
                      <a:r>
                        <a:rPr lang="en-US" baseline="0" dirty="0" err="1" smtClean="0">
                          <a:solidFill>
                            <a:srgbClr val="000000"/>
                          </a:solidFill>
                          <a:effectLst/>
                        </a:rPr>
                        <a:t>cần</a:t>
                      </a:r>
                      <a:r>
                        <a:rPr lang="en-US" baseline="0" dirty="0" smtClean="0">
                          <a:solidFill>
                            <a:srgbClr val="000000"/>
                          </a:solidFill>
                          <a:effectLst/>
                        </a:rPr>
                        <a:t> </a:t>
                      </a:r>
                      <a:r>
                        <a:rPr lang="en-US" baseline="0" dirty="0" err="1" smtClean="0">
                          <a:solidFill>
                            <a:srgbClr val="000000"/>
                          </a:solidFill>
                          <a:effectLst/>
                        </a:rPr>
                        <a:t>thành</a:t>
                      </a:r>
                      <a:r>
                        <a:rPr lang="en-US" baseline="0" dirty="0" smtClean="0">
                          <a:solidFill>
                            <a:srgbClr val="000000"/>
                          </a:solidFill>
                          <a:effectLst/>
                        </a:rPr>
                        <a:t> </a:t>
                      </a:r>
                      <a:r>
                        <a:rPr lang="en-US" baseline="0" dirty="0" err="1" smtClean="0">
                          <a:solidFill>
                            <a:srgbClr val="000000"/>
                          </a:solidFill>
                          <a:effectLst/>
                        </a:rPr>
                        <a:t>thành</a:t>
                      </a:r>
                      <a:r>
                        <a:rPr lang="en-US" baseline="0" dirty="0" smtClean="0">
                          <a:solidFill>
                            <a:srgbClr val="000000"/>
                          </a:solidFill>
                          <a:effectLst/>
                        </a:rPr>
                        <a:t> SQL.</a:t>
                      </a:r>
                      <a:endParaRPr lang="en-US" dirty="0">
                        <a:solidFill>
                          <a:srgbClr val="000000"/>
                        </a:solidFill>
                        <a:effectLst/>
                      </a:endParaRPr>
                    </a:p>
                    <a:p>
                      <a:pPr algn="just" fontAlgn="t"/>
                      <a:r>
                        <a:rPr lang="en-US" dirty="0" err="1" smtClean="0">
                          <a:solidFill>
                            <a:srgbClr val="000000"/>
                          </a:solidFill>
                          <a:effectLst/>
                        </a:rPr>
                        <a:t>Peformance</a:t>
                      </a:r>
                      <a:r>
                        <a:rPr lang="en-US" baseline="0" dirty="0" smtClean="0">
                          <a:solidFill>
                            <a:srgbClr val="000000"/>
                          </a:solidFill>
                          <a:effectLst/>
                        </a:rPr>
                        <a:t> </a:t>
                      </a:r>
                      <a:r>
                        <a:rPr lang="en-US" baseline="0" dirty="0" err="1" smtClean="0">
                          <a:solidFill>
                            <a:srgbClr val="000000"/>
                          </a:solidFill>
                          <a:effectLst/>
                        </a:rPr>
                        <a:t>tốt</a:t>
                      </a:r>
                      <a:r>
                        <a:rPr lang="en-US" baseline="0" dirty="0" smtClean="0">
                          <a:solidFill>
                            <a:srgbClr val="000000"/>
                          </a:solidFill>
                          <a:effectLst/>
                        </a:rPr>
                        <a:t> </a:t>
                      </a:r>
                      <a:r>
                        <a:rPr lang="en-US" baseline="0" dirty="0" err="1" smtClean="0">
                          <a:solidFill>
                            <a:srgbClr val="000000"/>
                          </a:solidFill>
                          <a:effectLst/>
                        </a:rPr>
                        <a:t>với</a:t>
                      </a:r>
                      <a:r>
                        <a:rPr lang="en-US" baseline="0" dirty="0" smtClean="0">
                          <a:solidFill>
                            <a:srgbClr val="000000"/>
                          </a:solidFill>
                          <a:effectLst/>
                        </a:rPr>
                        <a:t> data </a:t>
                      </a:r>
                      <a:r>
                        <a:rPr lang="en-US" baseline="0" dirty="0" err="1" smtClean="0">
                          <a:solidFill>
                            <a:srgbClr val="000000"/>
                          </a:solidFill>
                          <a:effectLst/>
                        </a:rPr>
                        <a:t>lớn</a:t>
                      </a:r>
                      <a:r>
                        <a:rPr lang="en-US" baseline="0" dirty="0" smtClean="0">
                          <a:solidFill>
                            <a:srgbClr val="000000"/>
                          </a:solidFill>
                          <a:effectLst/>
                        </a:rPr>
                        <a:t>.</a:t>
                      </a:r>
                      <a:endParaRPr lang="en-US" dirty="0">
                        <a:solidFill>
                          <a:srgbClr val="000000"/>
                        </a:solidFill>
                        <a:effectLst/>
                      </a:endParaRPr>
                    </a:p>
                    <a:p>
                      <a:pPr algn="just" fontAlgn="t"/>
                      <a:r>
                        <a:rPr lang="en-US" dirty="0" err="1" smtClean="0">
                          <a:solidFill>
                            <a:srgbClr val="000000"/>
                          </a:solidFill>
                          <a:effectLst/>
                        </a:rPr>
                        <a:t>Dễ</a:t>
                      </a:r>
                      <a:r>
                        <a:rPr lang="en-US" baseline="0" dirty="0" smtClean="0">
                          <a:solidFill>
                            <a:srgbClr val="000000"/>
                          </a:solidFill>
                          <a:effectLst/>
                        </a:rPr>
                        <a:t> </a:t>
                      </a:r>
                      <a:r>
                        <a:rPr lang="en-US" baseline="0" dirty="0" err="1" smtClean="0">
                          <a:solidFill>
                            <a:srgbClr val="000000"/>
                          </a:solidFill>
                          <a:effectLst/>
                        </a:rPr>
                        <a:t>tích</a:t>
                      </a:r>
                      <a:r>
                        <a:rPr lang="en-US" baseline="0" dirty="0" smtClean="0">
                          <a:solidFill>
                            <a:srgbClr val="000000"/>
                          </a:solidFill>
                          <a:effectLst/>
                        </a:rPr>
                        <a:t> </a:t>
                      </a:r>
                      <a:r>
                        <a:rPr lang="en-US" baseline="0" dirty="0" err="1" smtClean="0">
                          <a:solidFill>
                            <a:srgbClr val="000000"/>
                          </a:solidFill>
                          <a:effectLst/>
                        </a:rPr>
                        <a:t>hợp</a:t>
                      </a:r>
                      <a:r>
                        <a:rPr lang="en-US" baseline="0" dirty="0" smtClean="0">
                          <a:solidFill>
                            <a:srgbClr val="000000"/>
                          </a:solidFill>
                          <a:effectLst/>
                        </a:rPr>
                        <a:t>, </a:t>
                      </a:r>
                      <a:r>
                        <a:rPr lang="en-US" baseline="0" dirty="0" err="1" smtClean="0">
                          <a:solidFill>
                            <a:srgbClr val="000000"/>
                          </a:solidFill>
                          <a:effectLst/>
                        </a:rPr>
                        <a:t>phù</a:t>
                      </a:r>
                      <a:r>
                        <a:rPr lang="en-US" baseline="0" dirty="0" smtClean="0">
                          <a:solidFill>
                            <a:srgbClr val="000000"/>
                          </a:solidFill>
                          <a:effectLst/>
                        </a:rPr>
                        <a:t> </a:t>
                      </a:r>
                      <a:r>
                        <a:rPr lang="en-US" baseline="0" dirty="0" err="1" smtClean="0">
                          <a:solidFill>
                            <a:srgbClr val="000000"/>
                          </a:solidFill>
                          <a:effectLst/>
                        </a:rPr>
                        <a:t>hợp</a:t>
                      </a:r>
                      <a:r>
                        <a:rPr lang="en-US" baseline="0" dirty="0" smtClean="0">
                          <a:solidFill>
                            <a:srgbClr val="000000"/>
                          </a:solidFill>
                          <a:effectLst/>
                        </a:rPr>
                        <a:t> </a:t>
                      </a:r>
                      <a:r>
                        <a:rPr lang="en-US" baseline="0" dirty="0" err="1" smtClean="0">
                          <a:solidFill>
                            <a:srgbClr val="000000"/>
                          </a:solidFill>
                          <a:effectLst/>
                        </a:rPr>
                        <a:t>với</a:t>
                      </a:r>
                      <a:r>
                        <a:rPr lang="en-US" baseline="0" dirty="0" smtClean="0">
                          <a:solidFill>
                            <a:srgbClr val="000000"/>
                          </a:solidFill>
                          <a:effectLst/>
                        </a:rPr>
                        <a:t> </a:t>
                      </a:r>
                      <a:r>
                        <a:rPr lang="en-US" baseline="0" dirty="0" err="1" smtClean="0">
                          <a:solidFill>
                            <a:srgbClr val="000000"/>
                          </a:solidFill>
                          <a:effectLst/>
                        </a:rPr>
                        <a:t>các</a:t>
                      </a:r>
                      <a:r>
                        <a:rPr lang="en-US" baseline="0" dirty="0" smtClean="0">
                          <a:solidFill>
                            <a:srgbClr val="000000"/>
                          </a:solidFill>
                          <a:effectLst/>
                        </a:rPr>
                        <a:t> </a:t>
                      </a:r>
                      <a:r>
                        <a:rPr lang="en-US" baseline="0" dirty="0" err="1" smtClean="0">
                          <a:solidFill>
                            <a:srgbClr val="000000"/>
                          </a:solidFill>
                          <a:effectLst/>
                        </a:rPr>
                        <a:t>ứng</a:t>
                      </a:r>
                      <a:r>
                        <a:rPr lang="en-US" baseline="0" dirty="0" smtClean="0">
                          <a:solidFill>
                            <a:srgbClr val="000000"/>
                          </a:solidFill>
                          <a:effectLst/>
                        </a:rPr>
                        <a:t> </a:t>
                      </a:r>
                      <a:r>
                        <a:rPr lang="en-US" baseline="0" dirty="0" err="1" smtClean="0">
                          <a:solidFill>
                            <a:srgbClr val="000000"/>
                          </a:solidFill>
                          <a:effectLst/>
                        </a:rPr>
                        <a:t>dụng</a:t>
                      </a:r>
                      <a:r>
                        <a:rPr lang="en-US" baseline="0" dirty="0" smtClean="0">
                          <a:solidFill>
                            <a:srgbClr val="000000"/>
                          </a:solidFill>
                          <a:effectLst/>
                        </a:rPr>
                        <a:t> </a:t>
                      </a:r>
                      <a:r>
                        <a:rPr lang="en-US" baseline="0" dirty="0" err="1" smtClean="0">
                          <a:solidFill>
                            <a:srgbClr val="000000"/>
                          </a:solidFill>
                          <a:effectLst/>
                        </a:rPr>
                        <a:t>nhỏ</a:t>
                      </a:r>
                      <a:r>
                        <a:rPr lang="en-US" baseline="0" dirty="0" smtClean="0">
                          <a:solidFill>
                            <a:srgbClr val="000000"/>
                          </a:solidFill>
                          <a:effectLst/>
                        </a:rPr>
                        <a:t>.</a:t>
                      </a:r>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dirty="0" err="1" smtClean="0">
                          <a:solidFill>
                            <a:srgbClr val="000000"/>
                          </a:solidFill>
                          <a:effectLst/>
                        </a:rPr>
                        <a:t>Phức</a:t>
                      </a:r>
                      <a:r>
                        <a:rPr lang="en-US" baseline="0" dirty="0" smtClean="0">
                          <a:solidFill>
                            <a:srgbClr val="000000"/>
                          </a:solidFill>
                          <a:effectLst/>
                        </a:rPr>
                        <a:t> </a:t>
                      </a:r>
                      <a:r>
                        <a:rPr lang="en-US" baseline="0" dirty="0" err="1" smtClean="0">
                          <a:solidFill>
                            <a:srgbClr val="000000"/>
                          </a:solidFill>
                          <a:effectLst/>
                        </a:rPr>
                        <a:t>tạp</a:t>
                      </a:r>
                      <a:r>
                        <a:rPr lang="en-US" baseline="0" dirty="0" smtClean="0">
                          <a:solidFill>
                            <a:srgbClr val="000000"/>
                          </a:solidFill>
                          <a:effectLst/>
                        </a:rPr>
                        <a:t>, </a:t>
                      </a:r>
                      <a:r>
                        <a:rPr lang="en-US" baseline="0" dirty="0" err="1" smtClean="0">
                          <a:solidFill>
                            <a:srgbClr val="000000"/>
                          </a:solidFill>
                          <a:effectLst/>
                        </a:rPr>
                        <a:t>phát</a:t>
                      </a:r>
                      <a:r>
                        <a:rPr lang="en-US" baseline="0" dirty="0" smtClean="0">
                          <a:solidFill>
                            <a:srgbClr val="000000"/>
                          </a:solidFill>
                          <a:effectLst/>
                        </a:rPr>
                        <a:t> </a:t>
                      </a:r>
                      <a:r>
                        <a:rPr lang="en-US" baseline="0" dirty="0" err="1" smtClean="0">
                          <a:solidFill>
                            <a:srgbClr val="000000"/>
                          </a:solidFill>
                          <a:effectLst/>
                        </a:rPr>
                        <a:t>sinh</a:t>
                      </a:r>
                      <a:r>
                        <a:rPr lang="en-US" baseline="0" dirty="0" smtClean="0">
                          <a:solidFill>
                            <a:srgbClr val="000000"/>
                          </a:solidFill>
                          <a:effectLst/>
                        </a:rPr>
                        <a:t> </a:t>
                      </a:r>
                      <a:r>
                        <a:rPr lang="en-US" baseline="0" dirty="0" err="1" smtClean="0">
                          <a:solidFill>
                            <a:srgbClr val="000000"/>
                          </a:solidFill>
                          <a:effectLst/>
                        </a:rPr>
                        <a:t>nhiều</a:t>
                      </a:r>
                      <a:r>
                        <a:rPr lang="en-US" baseline="0" dirty="0" smtClean="0">
                          <a:solidFill>
                            <a:srgbClr val="000000"/>
                          </a:solidFill>
                          <a:effectLst/>
                        </a:rPr>
                        <a:t> code </a:t>
                      </a:r>
                      <a:r>
                        <a:rPr lang="en-US" baseline="0" dirty="0" err="1" smtClean="0">
                          <a:solidFill>
                            <a:srgbClr val="000000"/>
                          </a:solidFill>
                          <a:effectLst/>
                        </a:rPr>
                        <a:t>nếu</a:t>
                      </a:r>
                      <a:r>
                        <a:rPr lang="en-US" baseline="0" dirty="0" smtClean="0">
                          <a:solidFill>
                            <a:srgbClr val="000000"/>
                          </a:solidFill>
                          <a:effectLst/>
                        </a:rPr>
                        <a:t> </a:t>
                      </a:r>
                      <a:r>
                        <a:rPr lang="en-US" baseline="0" dirty="0" err="1" smtClean="0">
                          <a:solidFill>
                            <a:srgbClr val="000000"/>
                          </a:solidFill>
                          <a:effectLst/>
                        </a:rPr>
                        <a:t>sử</a:t>
                      </a:r>
                      <a:r>
                        <a:rPr lang="en-US" baseline="0" dirty="0" smtClean="0">
                          <a:solidFill>
                            <a:srgbClr val="000000"/>
                          </a:solidFill>
                          <a:effectLst/>
                        </a:rPr>
                        <a:t> </a:t>
                      </a:r>
                      <a:r>
                        <a:rPr lang="en-US" baseline="0" dirty="0" err="1" smtClean="0">
                          <a:solidFill>
                            <a:srgbClr val="000000"/>
                          </a:solidFill>
                          <a:effectLst/>
                        </a:rPr>
                        <a:t>dụng</a:t>
                      </a:r>
                      <a:r>
                        <a:rPr lang="en-US" baseline="0" dirty="0" smtClean="0">
                          <a:solidFill>
                            <a:srgbClr val="000000"/>
                          </a:solidFill>
                          <a:effectLst/>
                        </a:rPr>
                        <a:t> </a:t>
                      </a:r>
                      <a:r>
                        <a:rPr lang="en-US" baseline="0" dirty="0" err="1" smtClean="0">
                          <a:solidFill>
                            <a:srgbClr val="000000"/>
                          </a:solidFill>
                          <a:effectLst/>
                        </a:rPr>
                        <a:t>trong</a:t>
                      </a:r>
                      <a:r>
                        <a:rPr lang="en-US" baseline="0" dirty="0" smtClean="0">
                          <a:solidFill>
                            <a:srgbClr val="000000"/>
                          </a:solidFill>
                          <a:effectLst/>
                        </a:rPr>
                        <a:t> </a:t>
                      </a:r>
                      <a:r>
                        <a:rPr lang="en-US" baseline="0" dirty="0" err="1" smtClean="0">
                          <a:solidFill>
                            <a:srgbClr val="000000"/>
                          </a:solidFill>
                          <a:effectLst/>
                        </a:rPr>
                        <a:t>dự</a:t>
                      </a:r>
                      <a:r>
                        <a:rPr lang="en-US" baseline="0" dirty="0" smtClean="0">
                          <a:solidFill>
                            <a:srgbClr val="000000"/>
                          </a:solidFill>
                          <a:effectLst/>
                        </a:rPr>
                        <a:t> </a:t>
                      </a:r>
                      <a:r>
                        <a:rPr lang="en-US" baseline="0" dirty="0" err="1" smtClean="0">
                          <a:solidFill>
                            <a:srgbClr val="000000"/>
                          </a:solidFill>
                          <a:effectLst/>
                        </a:rPr>
                        <a:t>án</a:t>
                      </a:r>
                      <a:r>
                        <a:rPr lang="en-US" baseline="0" dirty="0" smtClean="0">
                          <a:solidFill>
                            <a:srgbClr val="000000"/>
                          </a:solidFill>
                          <a:effectLst/>
                        </a:rPr>
                        <a:t> </a:t>
                      </a:r>
                      <a:r>
                        <a:rPr lang="en-US" baseline="0" dirty="0" err="1" smtClean="0">
                          <a:solidFill>
                            <a:srgbClr val="000000"/>
                          </a:solidFill>
                          <a:effectLst/>
                        </a:rPr>
                        <a:t>lớn</a:t>
                      </a:r>
                      <a:endParaRPr lang="en-US" baseline="0" dirty="0" smtClean="0">
                        <a:solidFill>
                          <a:srgbClr val="000000"/>
                        </a:solidFill>
                        <a:effectLst/>
                      </a:endParaRPr>
                    </a:p>
                    <a:p>
                      <a:pPr algn="just" fontAlgn="t"/>
                      <a:endParaRPr lang="en-US" baseline="0" dirty="0" smtClean="0">
                        <a:solidFill>
                          <a:srgbClr val="000000"/>
                        </a:solidFill>
                        <a:effectLst/>
                      </a:endParaRPr>
                    </a:p>
                    <a:p>
                      <a:pPr algn="just" fontAlgn="t"/>
                      <a:r>
                        <a:rPr lang="en-US" baseline="0" dirty="0" err="1" smtClean="0">
                          <a:solidFill>
                            <a:srgbClr val="000000"/>
                          </a:solidFill>
                          <a:effectLst/>
                        </a:rPr>
                        <a:t>Phụ</a:t>
                      </a:r>
                      <a:r>
                        <a:rPr lang="en-US" baseline="0" dirty="0" smtClean="0">
                          <a:solidFill>
                            <a:srgbClr val="000000"/>
                          </a:solidFill>
                          <a:effectLst/>
                        </a:rPr>
                        <a:t> </a:t>
                      </a:r>
                      <a:r>
                        <a:rPr lang="en-US" baseline="0" dirty="0" err="1" smtClean="0">
                          <a:solidFill>
                            <a:srgbClr val="000000"/>
                          </a:solidFill>
                          <a:effectLst/>
                        </a:rPr>
                        <a:t>thuộc</a:t>
                      </a:r>
                      <a:r>
                        <a:rPr lang="en-US" baseline="0" dirty="0" smtClean="0">
                          <a:solidFill>
                            <a:srgbClr val="000000"/>
                          </a:solidFill>
                          <a:effectLst/>
                        </a:rPr>
                        <a:t> </a:t>
                      </a:r>
                      <a:r>
                        <a:rPr lang="en-US" baseline="0" dirty="0" err="1" smtClean="0">
                          <a:solidFill>
                            <a:srgbClr val="000000"/>
                          </a:solidFill>
                          <a:effectLst/>
                        </a:rPr>
                        <a:t>vào</a:t>
                      </a:r>
                      <a:r>
                        <a:rPr lang="en-US" baseline="0" dirty="0" smtClean="0">
                          <a:solidFill>
                            <a:srgbClr val="000000"/>
                          </a:solidFill>
                          <a:effectLst/>
                        </a:rPr>
                        <a:t> </a:t>
                      </a:r>
                      <a:r>
                        <a:rPr lang="en-US" baseline="0" dirty="0" err="1" smtClean="0">
                          <a:solidFill>
                            <a:srgbClr val="000000"/>
                          </a:solidFill>
                          <a:effectLst/>
                        </a:rPr>
                        <a:t>một</a:t>
                      </a:r>
                      <a:r>
                        <a:rPr lang="en-US" baseline="0" dirty="0" smtClean="0">
                          <a:solidFill>
                            <a:srgbClr val="000000"/>
                          </a:solidFill>
                          <a:effectLst/>
                        </a:rPr>
                        <a:t> DBMS </a:t>
                      </a:r>
                      <a:r>
                        <a:rPr lang="en-US" baseline="0" dirty="0" err="1" smtClean="0">
                          <a:solidFill>
                            <a:srgbClr val="000000"/>
                          </a:solidFill>
                          <a:effectLst/>
                        </a:rPr>
                        <a:t>cụ</a:t>
                      </a:r>
                      <a:r>
                        <a:rPr lang="en-US" baseline="0" dirty="0" smtClean="0">
                          <a:solidFill>
                            <a:srgbClr val="000000"/>
                          </a:solidFill>
                          <a:effectLst/>
                        </a:rPr>
                        <a:t> </a:t>
                      </a:r>
                      <a:r>
                        <a:rPr lang="en-US" baseline="0" dirty="0" err="1" smtClean="0">
                          <a:solidFill>
                            <a:srgbClr val="000000"/>
                          </a:solidFill>
                          <a:effectLst/>
                        </a:rPr>
                        <a:t>thể</a:t>
                      </a:r>
                      <a:r>
                        <a:rPr lang="en-US" baseline="0" dirty="0" smtClean="0">
                          <a:solidFill>
                            <a:srgbClr val="000000"/>
                          </a:solidFill>
                          <a:effectLst/>
                        </a:rPr>
                        <a:t>.</a:t>
                      </a:r>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8321470"/>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What is ORM</a:t>
            </a:r>
            <a:r>
              <a:rPr lang="en-US" sz="1000" dirty="0" smtClean="0"/>
              <a:t>?</a:t>
            </a:r>
            <a:endParaRPr lang="en-US" sz="1000" dirty="0"/>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4" name="TextBox 3"/>
          <p:cNvSpPr txBox="1"/>
          <p:nvPr/>
        </p:nvSpPr>
        <p:spPr>
          <a:xfrm>
            <a:off x="1039847" y="1521251"/>
            <a:ext cx="5258523" cy="1107996"/>
          </a:xfrm>
          <a:prstGeom prst="rect">
            <a:avLst/>
          </a:prstGeom>
          <a:noFill/>
        </p:spPr>
        <p:txBody>
          <a:bodyPr wrap="square" rtlCol="0">
            <a:spAutoFit/>
          </a:bodyPr>
          <a:lstStyle/>
          <a:p>
            <a:r>
              <a:rPr lang="en-US" dirty="0"/>
              <a:t>ORM stands for </a:t>
            </a:r>
            <a:r>
              <a:rPr lang="en-US" b="1" dirty="0"/>
              <a:t>O</a:t>
            </a:r>
            <a:r>
              <a:rPr lang="en-US" dirty="0"/>
              <a:t>bject-</a:t>
            </a:r>
            <a:r>
              <a:rPr lang="en-US" b="1" dirty="0"/>
              <a:t>R</a:t>
            </a:r>
            <a:r>
              <a:rPr lang="en-US" dirty="0"/>
              <a:t>elational </a:t>
            </a:r>
            <a:r>
              <a:rPr lang="en-US" b="1" dirty="0"/>
              <a:t>M</a:t>
            </a:r>
            <a:r>
              <a:rPr lang="en-US" dirty="0"/>
              <a:t>apping (ORM) is a programming technique for converting data between relational databases and object oriented programming languages such as Java, C#, etc</a:t>
            </a:r>
            <a:r>
              <a:rPr lang="en-US" dirty="0" smtClean="0"/>
              <a:t>.</a:t>
            </a:r>
          </a:p>
          <a:p>
            <a:endParaRPr lang="en-US" dirty="0"/>
          </a:p>
          <a:p>
            <a:r>
              <a:rPr lang="en-US" dirty="0"/>
              <a:t/>
            </a:r>
            <a:br>
              <a:rPr lang="en-US" dirty="0"/>
            </a:br>
            <a:endParaRPr lang="en-US" dirty="0"/>
          </a:p>
        </p:txBody>
      </p:sp>
    </p:spTree>
    <p:extLst>
      <p:ext uri="{BB962C8B-B14F-4D97-AF65-F5344CB8AC3E}">
        <p14:creationId xmlns:p14="http://schemas.microsoft.com/office/powerpoint/2010/main" val="1507653448"/>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An ORM system has the following advantages over plain </a:t>
            </a:r>
            <a:r>
              <a:rPr lang="en-US" sz="1000" dirty="0" smtClean="0"/>
              <a:t>JDBC</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85781423"/>
              </p:ext>
            </p:extLst>
          </p:nvPr>
        </p:nvGraphicFramePr>
        <p:xfrm>
          <a:off x="2271713" y="970485"/>
          <a:ext cx="4185394" cy="3859304"/>
        </p:xfrm>
        <a:graphic>
          <a:graphicData uri="http://schemas.openxmlformats.org/drawingml/2006/table">
            <a:tbl>
              <a:tblPr/>
              <a:tblGrid>
                <a:gridCol w="453834"/>
                <a:gridCol w="3731560"/>
              </a:tblGrid>
              <a:tr h="554691">
                <a:tc>
                  <a:txBody>
                    <a:bodyPr/>
                    <a:lstStyle/>
                    <a:p>
                      <a:pPr algn="l" fontAlgn="t"/>
                      <a:r>
                        <a:rPr lang="en-US" sz="1500" dirty="0" err="1">
                          <a:effectLst/>
                          <a:latin typeface="Times New Roman" panose="02020603050405020304" pitchFamily="18" charset="0"/>
                          <a:cs typeface="Times New Roman" panose="02020603050405020304" pitchFamily="18" charset="0"/>
                        </a:rPr>
                        <a:t>Sr.No</a:t>
                      </a:r>
                      <a:r>
                        <a:rPr lang="en-US" sz="1500" dirty="0">
                          <a:effectLst/>
                          <a:latin typeface="Times New Roman" panose="02020603050405020304" pitchFamily="18" charset="0"/>
                          <a:cs typeface="Times New Roman" panose="02020603050405020304" pitchFamily="18" charset="0"/>
                        </a:rPr>
                        <a:t>.</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500">
                          <a:effectLst/>
                          <a:latin typeface="Times New Roman" panose="02020603050405020304" pitchFamily="18" charset="0"/>
                          <a:cs typeface="Times New Roman" panose="02020603050405020304" pitchFamily="18" charset="0"/>
                        </a:rPr>
                        <a:t>Advantages</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554691">
                <a:tc>
                  <a:txBody>
                    <a:bodyPr/>
                    <a:lstStyle/>
                    <a:p>
                      <a:pPr algn="ctr" fontAlgn="t"/>
                      <a:r>
                        <a:rPr lang="en-US" sz="1500">
                          <a:effectLst/>
                          <a:latin typeface="Times New Roman" panose="02020603050405020304" pitchFamily="18" charset="0"/>
                          <a:cs typeface="Times New Roman" panose="02020603050405020304" pitchFamily="18" charset="0"/>
                        </a:rPr>
                        <a:t>1</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dirty="0">
                          <a:effectLst/>
                          <a:latin typeface="Times New Roman" panose="02020603050405020304" pitchFamily="18" charset="0"/>
                          <a:cs typeface="Times New Roman" panose="02020603050405020304" pitchFamily="18" charset="0"/>
                        </a:rPr>
                        <a:t>Let’s business code access objects rather than DB tables.</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32815">
                <a:tc>
                  <a:txBody>
                    <a:bodyPr/>
                    <a:lstStyle/>
                    <a:p>
                      <a:pPr algn="ctr" fontAlgn="t"/>
                      <a:r>
                        <a:rPr lang="en-US" sz="1500">
                          <a:effectLst/>
                          <a:latin typeface="Times New Roman" panose="02020603050405020304" pitchFamily="18" charset="0"/>
                          <a:cs typeface="Times New Roman" panose="02020603050405020304" pitchFamily="18" charset="0"/>
                        </a:rPr>
                        <a:t>2</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dirty="0">
                          <a:effectLst/>
                          <a:latin typeface="Times New Roman" panose="02020603050405020304" pitchFamily="18" charset="0"/>
                          <a:cs typeface="Times New Roman" panose="02020603050405020304" pitchFamily="18" charset="0"/>
                        </a:rPr>
                        <a:t>Hides details of SQL queries from OO logic.</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32815">
                <a:tc>
                  <a:txBody>
                    <a:bodyPr/>
                    <a:lstStyle/>
                    <a:p>
                      <a:pPr algn="ctr" fontAlgn="t"/>
                      <a:r>
                        <a:rPr lang="en-US" sz="1500">
                          <a:effectLst/>
                          <a:latin typeface="Times New Roman" panose="02020603050405020304" pitchFamily="18" charset="0"/>
                          <a:cs typeface="Times New Roman" panose="02020603050405020304" pitchFamily="18" charset="0"/>
                        </a:rPr>
                        <a:t>3</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dirty="0">
                          <a:effectLst/>
                          <a:latin typeface="Times New Roman" panose="02020603050405020304" pitchFamily="18" charset="0"/>
                          <a:cs typeface="Times New Roman" panose="02020603050405020304" pitchFamily="18" charset="0"/>
                        </a:rPr>
                        <a:t>Based on JDBC 'under the hood.'</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54691">
                <a:tc>
                  <a:txBody>
                    <a:bodyPr/>
                    <a:lstStyle/>
                    <a:p>
                      <a:pPr algn="ctr" fontAlgn="t"/>
                      <a:r>
                        <a:rPr lang="en-US" sz="1500">
                          <a:effectLst/>
                          <a:latin typeface="Times New Roman" panose="02020603050405020304" pitchFamily="18" charset="0"/>
                          <a:cs typeface="Times New Roman" panose="02020603050405020304" pitchFamily="18" charset="0"/>
                        </a:rPr>
                        <a:t>4</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dirty="0">
                          <a:effectLst/>
                          <a:latin typeface="Times New Roman" panose="02020603050405020304" pitchFamily="18" charset="0"/>
                          <a:cs typeface="Times New Roman" panose="02020603050405020304" pitchFamily="18" charset="0"/>
                        </a:rPr>
                        <a:t>No need to deal with the database implementation.</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54691">
                <a:tc>
                  <a:txBody>
                    <a:bodyPr/>
                    <a:lstStyle/>
                    <a:p>
                      <a:pPr algn="ctr" fontAlgn="t"/>
                      <a:r>
                        <a:rPr lang="en-US" sz="1500">
                          <a:effectLst/>
                          <a:latin typeface="Times New Roman" panose="02020603050405020304" pitchFamily="18" charset="0"/>
                          <a:cs typeface="Times New Roman" panose="02020603050405020304" pitchFamily="18" charset="0"/>
                        </a:rPr>
                        <a:t>5</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dirty="0">
                          <a:effectLst/>
                          <a:latin typeface="Times New Roman" panose="02020603050405020304" pitchFamily="18" charset="0"/>
                          <a:cs typeface="Times New Roman" panose="02020603050405020304" pitchFamily="18" charset="0"/>
                        </a:rPr>
                        <a:t>Entities based on business concepts rather than database structure.</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54691">
                <a:tc>
                  <a:txBody>
                    <a:bodyPr/>
                    <a:lstStyle/>
                    <a:p>
                      <a:pPr algn="ctr" fontAlgn="t"/>
                      <a:r>
                        <a:rPr lang="en-US" sz="1500">
                          <a:effectLst/>
                          <a:latin typeface="Times New Roman" panose="02020603050405020304" pitchFamily="18" charset="0"/>
                          <a:cs typeface="Times New Roman" panose="02020603050405020304" pitchFamily="18" charset="0"/>
                        </a:rPr>
                        <a:t>6</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a:effectLst/>
                          <a:latin typeface="Times New Roman" panose="02020603050405020304" pitchFamily="18" charset="0"/>
                          <a:cs typeface="Times New Roman" panose="02020603050405020304" pitchFamily="18" charset="0"/>
                        </a:rPr>
                        <a:t>Transaction management and automatic key generation.</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32815">
                <a:tc>
                  <a:txBody>
                    <a:bodyPr/>
                    <a:lstStyle/>
                    <a:p>
                      <a:pPr algn="ctr" fontAlgn="t"/>
                      <a:r>
                        <a:rPr lang="en-US" sz="1500">
                          <a:effectLst/>
                          <a:latin typeface="Times New Roman" panose="02020603050405020304" pitchFamily="18" charset="0"/>
                          <a:cs typeface="Times New Roman" panose="02020603050405020304" pitchFamily="18" charset="0"/>
                        </a:rPr>
                        <a:t>7</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500" dirty="0">
                          <a:effectLst/>
                          <a:latin typeface="Times New Roman" panose="02020603050405020304" pitchFamily="18" charset="0"/>
                          <a:cs typeface="Times New Roman" panose="02020603050405020304" pitchFamily="18" charset="0"/>
                        </a:rPr>
                        <a:t>Fast development of application.</a:t>
                      </a:r>
                    </a:p>
                  </a:txBody>
                  <a:tcPr marL="55469" marR="55469" marT="55469" marB="5546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22863015"/>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Java ORM </a:t>
            </a:r>
            <a:r>
              <a:rPr lang="en-US" sz="1000" dirty="0" smtClean="0"/>
              <a:t>Frameworks</a:t>
            </a:r>
            <a:endParaRPr lang="en-US" sz="1000" dirty="0"/>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66496" y="1280892"/>
            <a:ext cx="5611008" cy="3153215"/>
          </a:xfrm>
          <a:prstGeom prst="rect">
            <a:avLst/>
          </a:prstGeom>
        </p:spPr>
      </p:pic>
    </p:spTree>
    <p:extLst>
      <p:ext uri="{BB962C8B-B14F-4D97-AF65-F5344CB8AC3E}">
        <p14:creationId xmlns:p14="http://schemas.microsoft.com/office/powerpoint/2010/main" val="102441831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215712"/>
          </a:xfrm>
          <a:prstGeom prst="rect">
            <a:avLst/>
          </a:prstGeom>
        </p:spPr>
        <p:txBody>
          <a:bodyPr lIns="30613" tIns="30613" rIns="30613" bIns="30613" anchor="t" anchorCtr="0">
            <a:spAutoFit/>
          </a:bodyPr>
          <a:lstStyle/>
          <a:p>
            <a:r>
              <a:rPr lang="en-US" sz="1000" dirty="0"/>
              <a:t>Hibernate</a:t>
            </a:r>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3" name="Rectangle 2"/>
          <p:cNvSpPr/>
          <p:nvPr/>
        </p:nvSpPr>
        <p:spPr>
          <a:xfrm>
            <a:off x="2074985" y="1623186"/>
            <a:ext cx="4572000" cy="2123658"/>
          </a:xfrm>
          <a:prstGeom prst="rect">
            <a:avLst/>
          </a:prstGeom>
        </p:spPr>
        <p:txBody>
          <a:bodyPr>
            <a:spAutoFit/>
          </a:bodyPr>
          <a:lstStyle/>
          <a:p>
            <a:pPr algn="just"/>
            <a:r>
              <a:rPr lang="en-US" dirty="0">
                <a:latin typeface="Times New Roman" panose="02020603050405020304" pitchFamily="18" charset="0"/>
                <a:cs typeface="Times New Roman" panose="02020603050405020304" pitchFamily="18" charset="0"/>
              </a:rPr>
              <a:t>Hibernate is an </a:t>
            </a:r>
            <a:r>
              <a:rPr lang="en-US" b="1"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bject-</a:t>
            </a:r>
            <a:r>
              <a:rPr lang="en-US" b="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elational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apping (ORM) solution for JAVA. It is an open source persistent framework created by Gavin King in 2001. It is a powerful, high performance Object-Relational Persistence and Query service for any Java Application</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Hibernate maps Java classes to database tables and from Java data types to SQL data types and relieves the developer from 95% of common data persistence related programming tasks.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621744"/>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p:nvPr/>
        </p:nvSpPr>
        <p:spPr>
          <a:xfrm>
            <a:off x="20752" y="5516435"/>
            <a:ext cx="9111128" cy="207505"/>
          </a:xfrm>
          <a:prstGeom prst="rect">
            <a:avLst/>
          </a:prstGeom>
        </p:spPr>
        <p:txBody>
          <a:bodyPr lIns="30613" tIns="30613" rIns="30613" bIns="30613" anchor="ctr" anchorCtr="0">
            <a:spAutoFit/>
          </a:bodyPr>
          <a:lstStyle/>
          <a:p>
            <a:pPr>
              <a:lnSpc>
                <a:spcPct val="114772"/>
              </a:lnSpc>
            </a:pPr>
            <a:r>
              <a:rPr lang="en-US" sz="900" b="1" dirty="0" smtClean="0">
                <a:solidFill>
                  <a:srgbClr val="FFFFFF"/>
                </a:solidFill>
              </a:rPr>
              <a:t>Trainer’s name–</a:t>
            </a:r>
            <a:r>
              <a:rPr lang="en-US" sz="900" b="1" dirty="0">
                <a:solidFill>
                  <a:srgbClr val="FFFFFF"/>
                </a:solidFill>
              </a:rPr>
              <a:t> </a:t>
            </a:r>
            <a:r>
              <a:rPr lang="en-US" sz="900" b="1" dirty="0" smtClean="0">
                <a:solidFill>
                  <a:srgbClr val="FFFFFF"/>
                </a:solidFill>
              </a:rPr>
              <a:t>Course title</a:t>
            </a:r>
            <a:endParaRPr lang="en-US" sz="900" b="1" dirty="0">
              <a:solidFill>
                <a:srgbClr val="FFFFFF"/>
              </a:solidFill>
            </a:endParaRPr>
          </a:p>
        </p:txBody>
      </p:sp>
      <p:sp>
        <p:nvSpPr>
          <p:cNvPr id="20" name="Shape 20"/>
          <p:cNvSpPr txBox="1"/>
          <p:nvPr/>
        </p:nvSpPr>
        <p:spPr>
          <a:xfrm>
            <a:off x="1603084" y="72323"/>
            <a:ext cx="3183840" cy="335168"/>
          </a:xfrm>
          <a:prstGeom prst="rect">
            <a:avLst/>
          </a:prstGeom>
        </p:spPr>
        <p:txBody>
          <a:bodyPr wrap="square" lIns="30613" tIns="30613" rIns="30613" bIns="30613" anchor="t" anchorCtr="0">
            <a:spAutoFit/>
          </a:bodyPr>
          <a:lstStyle/>
          <a:p>
            <a:pPr>
              <a:lnSpc>
                <a:spcPct val="114285"/>
              </a:lnSpc>
            </a:pPr>
            <a:r>
              <a:rPr lang="en-US" sz="1700" dirty="0">
                <a:solidFill>
                  <a:srgbClr val="990000"/>
                </a:solidFill>
              </a:rPr>
              <a:t>ORM &amp; Hibernate</a:t>
            </a:r>
          </a:p>
        </p:txBody>
      </p:sp>
      <p:sp>
        <p:nvSpPr>
          <p:cNvPr id="21" name="Shape 21"/>
          <p:cNvSpPr/>
          <p:nvPr/>
        </p:nvSpPr>
        <p:spPr>
          <a:xfrm>
            <a:off x="0" y="1"/>
            <a:ext cx="9144000" cy="64293"/>
          </a:xfrm>
          <a:prstGeom prst="rect">
            <a:avLst/>
          </a:prstGeom>
          <a:blipFill>
            <a:blip r:embed="rId4"/>
            <a:stretch>
              <a:fillRect/>
            </a:stretch>
          </a:blipFill>
        </p:spPr>
      </p:sp>
      <p:sp>
        <p:nvSpPr>
          <p:cNvPr id="22" name="Shape 22"/>
          <p:cNvSpPr/>
          <p:nvPr/>
        </p:nvSpPr>
        <p:spPr>
          <a:xfrm>
            <a:off x="-3653" y="620396"/>
            <a:ext cx="9144000" cy="42862"/>
          </a:xfrm>
          <a:prstGeom prst="rect">
            <a:avLst/>
          </a:prstGeom>
          <a:blipFill>
            <a:blip r:embed="rId5"/>
            <a:stretch>
              <a:fillRect/>
            </a:stretch>
          </a:blipFill>
        </p:spPr>
        <p:txBody>
          <a:bodyPr lIns="73472" tIns="36736" rIns="73472" bIns="36736"/>
          <a:lstStyle/>
          <a:p>
            <a:endParaRPr lang="en-US" dirty="0"/>
          </a:p>
        </p:txBody>
      </p:sp>
      <p:sp>
        <p:nvSpPr>
          <p:cNvPr id="23" name="Shape 23"/>
          <p:cNvSpPr/>
          <p:nvPr/>
        </p:nvSpPr>
        <p:spPr>
          <a:xfrm>
            <a:off x="0" y="601228"/>
            <a:ext cx="9144000" cy="28576"/>
          </a:xfrm>
          <a:prstGeom prst="rect">
            <a:avLst/>
          </a:prstGeom>
          <a:blipFill>
            <a:blip r:embed="rId6"/>
            <a:stretch>
              <a:fillRect/>
            </a:stretch>
          </a:blipFill>
        </p:spPr>
        <p:txBody>
          <a:bodyPr lIns="73472" tIns="36736" rIns="73472" bIns="36736"/>
          <a:lstStyle/>
          <a:p>
            <a:endParaRPr lang="en-US" dirty="0"/>
          </a:p>
        </p:txBody>
      </p:sp>
      <p:sp>
        <p:nvSpPr>
          <p:cNvPr id="24" name="Shape 24"/>
          <p:cNvSpPr txBox="1"/>
          <p:nvPr/>
        </p:nvSpPr>
        <p:spPr>
          <a:xfrm>
            <a:off x="1603084" y="376761"/>
            <a:ext cx="6195060" cy="369600"/>
          </a:xfrm>
          <a:prstGeom prst="rect">
            <a:avLst/>
          </a:prstGeom>
        </p:spPr>
        <p:txBody>
          <a:bodyPr lIns="30613" tIns="30613" rIns="30613" bIns="30613" anchor="t" anchorCtr="0">
            <a:spAutoFit/>
          </a:bodyPr>
          <a:lstStyle/>
          <a:p>
            <a:r>
              <a:rPr lang="en-US" sz="1000" dirty="0"/>
              <a:t>Supported Databases</a:t>
            </a:r>
          </a:p>
          <a:p>
            <a:endParaRPr lang="en-US" sz="1000" dirty="0"/>
          </a:p>
        </p:txBody>
      </p:sp>
      <p:sp>
        <p:nvSpPr>
          <p:cNvPr id="25" name="Shape 25"/>
          <p:cNvSpPr/>
          <p:nvPr/>
        </p:nvSpPr>
        <p:spPr>
          <a:xfrm flipV="1">
            <a:off x="6235065" y="5279231"/>
            <a:ext cx="2908913" cy="45719"/>
          </a:xfrm>
          <a:prstGeom prst="rect">
            <a:avLst/>
          </a:prstGeom>
          <a:blipFill>
            <a:blip r:embed="rId7"/>
            <a:stretch>
              <a:fillRect/>
            </a:stretch>
          </a:blipFill>
        </p:spPr>
        <p:txBody>
          <a:bodyPr/>
          <a:lstStyle/>
          <a:p>
            <a:endParaRPr lang="en-US" dirty="0"/>
          </a:p>
        </p:txBody>
      </p:sp>
      <p:sp>
        <p:nvSpPr>
          <p:cNvPr id="27" name="Shape 27"/>
          <p:cNvSpPr txBox="1"/>
          <p:nvPr/>
        </p:nvSpPr>
        <p:spPr>
          <a:xfrm>
            <a:off x="4536270" y="4697005"/>
            <a:ext cx="4595610" cy="517974"/>
          </a:xfrm>
          <a:prstGeom prst="rect">
            <a:avLst/>
          </a:prstGeom>
        </p:spPr>
        <p:txBody>
          <a:bodyPr wrap="square" lIns="30613" tIns="30613" rIns="30613" bIns="30613" anchor="t" anchorCtr="0">
            <a:spAutoFit/>
          </a:bodyPr>
          <a:lstStyle/>
          <a:p>
            <a:pPr algn="ctr">
              <a:lnSpc>
                <a:spcPct val="114062"/>
              </a:lnSpc>
            </a:pPr>
            <a:r>
              <a:rPr lang="en-US" sz="1300" dirty="0">
                <a:solidFill>
                  <a:srgbClr val="333399"/>
                </a:solidFill>
              </a:rPr>
              <a:t>Presenter </a:t>
            </a:r>
            <a:r>
              <a:rPr lang="en-US" sz="1300" dirty="0" smtClean="0">
                <a:solidFill>
                  <a:srgbClr val="333399"/>
                </a:solidFill>
              </a:rPr>
              <a:t>:</a:t>
            </a:r>
            <a:endParaRPr lang="en-US" sz="1300" dirty="0">
              <a:solidFill>
                <a:srgbClr val="333399"/>
              </a:solidFill>
            </a:endParaRPr>
          </a:p>
          <a:p>
            <a:pPr algn="ctr">
              <a:lnSpc>
                <a:spcPct val="114062"/>
              </a:lnSpc>
            </a:pPr>
            <a:r>
              <a:rPr lang="en-US" sz="1300" dirty="0" smtClean="0">
                <a:solidFill>
                  <a:srgbClr val="333399"/>
                </a:solidFill>
              </a:rPr>
              <a:t>Email:</a:t>
            </a:r>
            <a:endParaRPr lang="en-US" sz="1300" dirty="0">
              <a:solidFill>
                <a:srgbClr val="333399"/>
              </a:solidFill>
            </a:endParaRPr>
          </a:p>
        </p:txBody>
      </p:sp>
      <p:pic>
        <p:nvPicPr>
          <p:cNvPr id="2" name="Picture 1" desc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986" y="176425"/>
            <a:ext cx="1322754" cy="381133"/>
          </a:xfrm>
          <a:prstGeom prst="rect">
            <a:avLst/>
          </a:prstGeom>
        </p:spPr>
      </p:pic>
      <p:sp>
        <p:nvSpPr>
          <p:cNvPr id="4" name="Rectangle 3"/>
          <p:cNvSpPr/>
          <p:nvPr/>
        </p:nvSpPr>
        <p:spPr>
          <a:xfrm>
            <a:off x="1252023" y="1283295"/>
            <a:ext cx="6281225" cy="2123658"/>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Hibernate supports almost all the major RDBMS. Following is a list of few of the database engines supported by Hibernate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HSQL Database Engine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DB2/NT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MySQL</a:t>
            </a:r>
          </a:p>
          <a:p>
            <a:pP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PostgreSQL</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FrontBase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Oracle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Microsoft SQL Server Database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Sybase SQL Server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Informix Dynamic Server</a:t>
            </a:r>
          </a:p>
        </p:txBody>
      </p:sp>
    </p:spTree>
    <p:extLst>
      <p:ext uri="{BB962C8B-B14F-4D97-AF65-F5344CB8AC3E}">
        <p14:creationId xmlns:p14="http://schemas.microsoft.com/office/powerpoint/2010/main" val="2037357184"/>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10881</TotalTime>
  <Words>1680</Words>
  <Application>Microsoft Office PowerPoint</Application>
  <PresentationFormat>On-screen Show (16:10)</PresentationFormat>
  <Paragraphs>343</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ASUS</cp:lastModifiedBy>
  <cp:revision>146</cp:revision>
  <dcterms:modified xsi:type="dcterms:W3CDTF">2018-02-09T04:29:10Z</dcterms:modified>
</cp:coreProperties>
</file>