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328" r:id="rId3"/>
    <p:sldId id="329" r:id="rId4"/>
    <p:sldId id="330" r:id="rId5"/>
    <p:sldId id="331" r:id="rId6"/>
    <p:sldId id="335" r:id="rId7"/>
    <p:sldId id="353" r:id="rId8"/>
    <p:sldId id="336" r:id="rId9"/>
    <p:sldId id="349" r:id="rId10"/>
    <p:sldId id="315" r:id="rId11"/>
    <p:sldId id="350" r:id="rId12"/>
    <p:sldId id="317" r:id="rId13"/>
    <p:sldId id="351" r:id="rId14"/>
    <p:sldId id="321" r:id="rId15"/>
    <p:sldId id="352" r:id="rId16"/>
    <p:sldId id="322" r:id="rId17"/>
    <p:sldId id="323" r:id="rId18"/>
    <p:sldId id="324" r:id="rId19"/>
    <p:sldId id="355" r:id="rId20"/>
    <p:sldId id="325" r:id="rId21"/>
    <p:sldId id="326" r:id="rId22"/>
    <p:sldId id="345" r:id="rId23"/>
    <p:sldId id="346" r:id="rId24"/>
    <p:sldId id="347" r:id="rId25"/>
    <p:sldId id="348" r:id="rId26"/>
    <p:sldId id="327" r:id="rId27"/>
    <p:sldId id="344" r:id="rId28"/>
    <p:sldId id="35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03" autoAdjust="0"/>
  </p:normalViewPr>
  <p:slideViewPr>
    <p:cSldViewPr>
      <p:cViewPr varScale="1">
        <p:scale>
          <a:sx n="62" d="100"/>
          <a:sy n="62" d="100"/>
        </p:scale>
        <p:origin x="-1396" y="-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567F45-B07A-42AD-8785-E6D835D66480}" type="datetimeFigureOut">
              <a:rPr lang="en-US" smtClean="0"/>
              <a:t>08/03/2023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78F0BD-E693-4FF4-8A9F-633D6746D0D8}" type="slidenum">
              <a:rPr lang="en-US" smtClean="0"/>
              <a:t>‹#›</a:t>
            </a:fld>
            <a:endParaRPr lang="en-US"/>
          </a:p>
        </p:txBody>
      </p:sp>
    </p:spTree>
    <p:extLst>
      <p:ext uri="{BB962C8B-B14F-4D97-AF65-F5344CB8AC3E}">
        <p14:creationId xmlns:p14="http://schemas.microsoft.com/office/powerpoint/2010/main" val="2722540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78F0BD-E693-4FF4-8A9F-633D6746D0D8}" type="slidenum">
              <a:rPr lang="en-US" smtClean="0"/>
              <a:t>3</a:t>
            </a:fld>
            <a:endParaRPr lang="en-US"/>
          </a:p>
        </p:txBody>
      </p:sp>
    </p:spTree>
    <p:extLst>
      <p:ext uri="{BB962C8B-B14F-4D97-AF65-F5344CB8AC3E}">
        <p14:creationId xmlns:p14="http://schemas.microsoft.com/office/powerpoint/2010/main" val="991247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78F0BD-E693-4FF4-8A9F-633D6746D0D8}" type="slidenum">
              <a:rPr lang="en-US" smtClean="0"/>
              <a:t>23</a:t>
            </a:fld>
            <a:endParaRPr lang="en-US"/>
          </a:p>
        </p:txBody>
      </p:sp>
    </p:spTree>
    <p:extLst>
      <p:ext uri="{BB962C8B-B14F-4D97-AF65-F5344CB8AC3E}">
        <p14:creationId xmlns:p14="http://schemas.microsoft.com/office/powerpoint/2010/main" val="1113379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78F0BD-E693-4FF4-8A9F-633D6746D0D8}" type="slidenum">
              <a:rPr lang="en-US" smtClean="0"/>
              <a:t>25</a:t>
            </a:fld>
            <a:endParaRPr lang="en-US"/>
          </a:p>
        </p:txBody>
      </p:sp>
    </p:spTree>
    <p:extLst>
      <p:ext uri="{BB962C8B-B14F-4D97-AF65-F5344CB8AC3E}">
        <p14:creationId xmlns:p14="http://schemas.microsoft.com/office/powerpoint/2010/main" val="2778820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78F0BD-E693-4FF4-8A9F-633D6746D0D8}" type="slidenum">
              <a:rPr lang="en-US" smtClean="0"/>
              <a:t>4</a:t>
            </a:fld>
            <a:endParaRPr lang="en-US"/>
          </a:p>
        </p:txBody>
      </p:sp>
    </p:spTree>
    <p:extLst>
      <p:ext uri="{BB962C8B-B14F-4D97-AF65-F5344CB8AC3E}">
        <p14:creationId xmlns:p14="http://schemas.microsoft.com/office/powerpoint/2010/main" val="342407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978F0BD-E693-4FF4-8A9F-633D6746D0D8}" type="slidenum">
              <a:rPr lang="en-US" smtClean="0"/>
              <a:t>6</a:t>
            </a:fld>
            <a:endParaRPr lang="en-US"/>
          </a:p>
        </p:txBody>
      </p:sp>
    </p:spTree>
    <p:extLst>
      <p:ext uri="{BB962C8B-B14F-4D97-AF65-F5344CB8AC3E}">
        <p14:creationId xmlns:p14="http://schemas.microsoft.com/office/powerpoint/2010/main" val="1112280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4978F0BD-E693-4FF4-8A9F-633D6746D0D8}" type="slidenum">
              <a:rPr lang="en-US" smtClean="0"/>
              <a:t>8</a:t>
            </a:fld>
            <a:endParaRPr lang="en-US"/>
          </a:p>
        </p:txBody>
      </p:sp>
    </p:spTree>
    <p:extLst>
      <p:ext uri="{BB962C8B-B14F-4D97-AF65-F5344CB8AC3E}">
        <p14:creationId xmlns:p14="http://schemas.microsoft.com/office/powerpoint/2010/main" val="4164362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78F0BD-E693-4FF4-8A9F-633D6746D0D8}" type="slidenum">
              <a:rPr lang="en-US" smtClean="0"/>
              <a:t>10</a:t>
            </a:fld>
            <a:endParaRPr lang="en-US"/>
          </a:p>
        </p:txBody>
      </p:sp>
    </p:spTree>
    <p:extLst>
      <p:ext uri="{BB962C8B-B14F-4D97-AF65-F5344CB8AC3E}">
        <p14:creationId xmlns:p14="http://schemas.microsoft.com/office/powerpoint/2010/main" val="950328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78F0BD-E693-4FF4-8A9F-633D6746D0D8}" type="slidenum">
              <a:rPr lang="en-US" smtClean="0"/>
              <a:t>12</a:t>
            </a:fld>
            <a:endParaRPr lang="en-US"/>
          </a:p>
        </p:txBody>
      </p:sp>
    </p:spTree>
    <p:extLst>
      <p:ext uri="{BB962C8B-B14F-4D97-AF65-F5344CB8AC3E}">
        <p14:creationId xmlns:p14="http://schemas.microsoft.com/office/powerpoint/2010/main" val="3426335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78F0BD-E693-4FF4-8A9F-633D6746D0D8}" type="slidenum">
              <a:rPr lang="en-US" smtClean="0"/>
              <a:t>14</a:t>
            </a:fld>
            <a:endParaRPr lang="en-US"/>
          </a:p>
        </p:txBody>
      </p:sp>
    </p:spTree>
    <p:extLst>
      <p:ext uri="{BB962C8B-B14F-4D97-AF65-F5344CB8AC3E}">
        <p14:creationId xmlns:p14="http://schemas.microsoft.com/office/powerpoint/2010/main" val="17485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3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978F0BD-E693-4FF4-8A9F-633D6746D0D8}" type="slidenum">
              <a:rPr lang="en-US" smtClean="0"/>
              <a:t>18</a:t>
            </a:fld>
            <a:endParaRPr lang="en-US"/>
          </a:p>
        </p:txBody>
      </p:sp>
    </p:spTree>
    <p:extLst>
      <p:ext uri="{BB962C8B-B14F-4D97-AF65-F5344CB8AC3E}">
        <p14:creationId xmlns:p14="http://schemas.microsoft.com/office/powerpoint/2010/main" val="2590193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78F0BD-E693-4FF4-8A9F-633D6746D0D8}" type="slidenum">
              <a:rPr lang="en-US" smtClean="0"/>
              <a:t>20</a:t>
            </a:fld>
            <a:endParaRPr lang="en-US"/>
          </a:p>
        </p:txBody>
      </p:sp>
    </p:spTree>
    <p:extLst>
      <p:ext uri="{BB962C8B-B14F-4D97-AF65-F5344CB8AC3E}">
        <p14:creationId xmlns:p14="http://schemas.microsoft.com/office/powerpoint/2010/main" val="2552731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FB74F0B-58E0-46F5-A1BF-8B8861D91E10}" type="datetimeFigureOut">
              <a:rPr lang="en-US" smtClean="0"/>
              <a:t>08/03/2023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888A7E2-1DF6-460C-9516-859CC714F16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B74F0B-58E0-46F5-A1BF-8B8861D91E10}" type="datetimeFigureOut">
              <a:rPr lang="en-US" smtClean="0"/>
              <a:t>08/03/2023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8A7E2-1DF6-460C-9516-859CC714F1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888A7E2-1DF6-460C-9516-859CC714F16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B74F0B-58E0-46F5-A1BF-8B8861D91E10}" type="datetimeFigureOut">
              <a:rPr lang="en-US" smtClean="0"/>
              <a:t>08/03/2023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FB74F0B-58E0-46F5-A1BF-8B8861D91E10}" type="datetimeFigureOut">
              <a:rPr lang="en-US" smtClean="0"/>
              <a:t>08/03/2023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9888A7E2-1DF6-460C-9516-859CC714F16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FB74F0B-58E0-46F5-A1BF-8B8861D91E10}" type="datetimeFigureOut">
              <a:rPr lang="en-US" smtClean="0"/>
              <a:t>08/03/2023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888A7E2-1DF6-460C-9516-859CC714F16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FB74F0B-58E0-46F5-A1BF-8B8861D91E10}" type="datetimeFigureOut">
              <a:rPr lang="en-US" smtClean="0"/>
              <a:t>08/03/2023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8A7E2-1DF6-460C-9516-859CC714F16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FB74F0B-58E0-46F5-A1BF-8B8861D91E10}" type="datetimeFigureOut">
              <a:rPr lang="en-US" smtClean="0"/>
              <a:t>08/03/2023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888A7E2-1DF6-460C-9516-859CC714F16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B74F0B-58E0-46F5-A1BF-8B8861D91E10}" type="datetimeFigureOut">
              <a:rPr lang="en-US" smtClean="0"/>
              <a:t>08/03/2023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9888A7E2-1DF6-460C-9516-859CC714F1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FB74F0B-58E0-46F5-A1BF-8B8861D91E10}" type="datetimeFigureOut">
              <a:rPr lang="en-US" smtClean="0"/>
              <a:t>08/03/2023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888A7E2-1DF6-460C-9516-859CC714F1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888A7E2-1DF6-460C-9516-859CC714F16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FB74F0B-58E0-46F5-A1BF-8B8861D91E10}" type="datetimeFigureOut">
              <a:rPr lang="en-US" smtClean="0"/>
              <a:t>08/03/2023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888A7E2-1DF6-460C-9516-859CC714F16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FB74F0B-58E0-46F5-A1BF-8B8861D91E10}" type="datetimeFigureOut">
              <a:rPr lang="en-US" smtClean="0"/>
              <a:t>08/03/2023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FB74F0B-58E0-46F5-A1BF-8B8861D91E10}" type="datetimeFigureOut">
              <a:rPr lang="en-US" smtClean="0"/>
              <a:t>08/03/2023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888A7E2-1DF6-460C-9516-859CC714F16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2362200"/>
            <a:ext cx="7239000" cy="1752600"/>
          </a:xfrm>
        </p:spPr>
        <p:txBody>
          <a:bodyPr>
            <a:normAutofit fontScale="55000" lnSpcReduction="20000"/>
          </a:bodyPr>
          <a:lstStyle/>
          <a:p>
            <a:r>
              <a:rPr lang="nl-NL" sz="6600" dirty="0" smtClean="0">
                <a:latin typeface="Times New Roman" pitchFamily="18" charset="0"/>
                <a:cs typeface="Times New Roman" pitchFamily="18" charset="0"/>
              </a:rPr>
              <a:t>Kỹ năng </a:t>
            </a:r>
          </a:p>
          <a:p>
            <a:r>
              <a:rPr lang="nl-NL" sz="6600" dirty="0" smtClean="0">
                <a:latin typeface="Times New Roman" pitchFamily="18" charset="0"/>
                <a:cs typeface="Times New Roman" pitchFamily="18" charset="0"/>
              </a:rPr>
              <a:t>trong giao tiếp sư phạm</a:t>
            </a:r>
            <a:r>
              <a:rPr lang="en-US" dirty="0" smtClean="0"/>
              <a:t/>
            </a:r>
            <a:br>
              <a:rPr lang="en-US" dirty="0" smtClean="0"/>
            </a:br>
            <a:endParaRPr lang="en-US" dirty="0"/>
          </a:p>
        </p:txBody>
      </p:sp>
      <p:sp>
        <p:nvSpPr>
          <p:cNvPr id="2" name="Title 1"/>
          <p:cNvSpPr>
            <a:spLocks noGrp="1"/>
          </p:cNvSpPr>
          <p:nvPr>
            <p:ph type="ctrTitle"/>
          </p:nvPr>
        </p:nvSpPr>
        <p:spPr>
          <a:xfrm>
            <a:off x="685800" y="914400"/>
            <a:ext cx="7772400" cy="1470025"/>
          </a:xfrm>
        </p:spPr>
        <p:txBody>
          <a:bodyPr/>
          <a:lstStyle/>
          <a:p>
            <a:r>
              <a:rPr lang="en-US" dirty="0" err="1" smtClean="0"/>
              <a:t>Bài</a:t>
            </a:r>
            <a:r>
              <a:rPr lang="en-US" dirty="0" smtClean="0"/>
              <a:t> 2</a:t>
            </a:r>
            <a:endParaRPr lang="en-US" dirty="0"/>
          </a:p>
        </p:txBody>
      </p:sp>
    </p:spTree>
    <p:extLst>
      <p:ext uri="{BB962C8B-B14F-4D97-AF65-F5344CB8AC3E}">
        <p14:creationId xmlns:p14="http://schemas.microsoft.com/office/powerpoint/2010/main" val="1203299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smtClean="0">
                <a:latin typeface="Times New Roman" pitchFamily="18" charset="0"/>
                <a:cs typeface="Times New Roman" pitchFamily="18" charset="0"/>
              </a:rPr>
              <a:t>2.3. Kỹ năng thể hiện sự kiên định</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lgn="just">
              <a:buNone/>
            </a:pPr>
            <a:r>
              <a:rPr lang="nl-NL" dirty="0" smtClean="0">
                <a:latin typeface="Times New Roman" pitchFamily="18" charset="0"/>
                <a:cs typeface="Times New Roman" pitchFamily="18" charset="0"/>
              </a:rPr>
              <a:t>	Là khả </a:t>
            </a:r>
            <a:r>
              <a:rPr lang="nl-NL" dirty="0">
                <a:latin typeface="Times New Roman" pitchFamily="18" charset="0"/>
                <a:cs typeface="Times New Roman" pitchFamily="18" charset="0"/>
              </a:rPr>
              <a:t>năng thể hiện cảm xúc, tình cảm, suy nghĩ của bản thân để bảo vệ quyền của mình, giá trị của mình, quyết định của mình nhưng không làm tổn thương đến cảm xúc và quyền của người khác.</a:t>
            </a: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347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92500"/>
          </a:bodyPr>
          <a:lstStyle/>
          <a:p>
            <a:pPr marL="0" indent="0" algn="just">
              <a:buNone/>
            </a:pPr>
            <a:r>
              <a:rPr lang="nl-NL" b="1" i="1" dirty="0">
                <a:latin typeface="Times New Roman" pitchFamily="18" charset="0"/>
                <a:cs typeface="Times New Roman" pitchFamily="18" charset="0"/>
              </a:rPr>
              <a:t>Để rèn luyện kỹ năng kiên định, bạn cần:</a:t>
            </a:r>
            <a:endParaRPr lang="en-US" dirty="0">
              <a:latin typeface="Times New Roman" pitchFamily="18" charset="0"/>
              <a:cs typeface="Times New Roman" pitchFamily="18" charset="0"/>
            </a:endParaRPr>
          </a:p>
          <a:p>
            <a:pPr lvl="0" algn="just">
              <a:buFont typeface="Times New Roman" pitchFamily="18" charset="0"/>
              <a:buChar char="⁻"/>
            </a:pPr>
            <a:r>
              <a:rPr lang="nl-NL" dirty="0">
                <a:latin typeface="Times New Roman" pitchFamily="18" charset="0"/>
                <a:cs typeface="Times New Roman" pitchFamily="18" charset="0"/>
              </a:rPr>
              <a:t>Ý thức về quyền của mình.</a:t>
            </a:r>
            <a:endParaRPr lang="en-US" dirty="0">
              <a:latin typeface="Times New Roman" pitchFamily="18" charset="0"/>
              <a:cs typeface="Times New Roman" pitchFamily="18" charset="0"/>
            </a:endParaRPr>
          </a:p>
          <a:p>
            <a:pPr lvl="0" algn="just">
              <a:buFont typeface="Times New Roman" pitchFamily="18" charset="0"/>
              <a:buChar char="⁻"/>
            </a:pPr>
            <a:r>
              <a:rPr lang="nl-NL" dirty="0">
                <a:latin typeface="Times New Roman" pitchFamily="18" charset="0"/>
                <a:cs typeface="Times New Roman" pitchFamily="18" charset="0"/>
              </a:rPr>
              <a:t>Biết cách thể hiện quyền của mình, bày tỏ cảm xúc, suy nghĩ của mình, có quyền bảo vệ cho ý kiến của mình, chấp nhận mọi hậu quả xảy ra.</a:t>
            </a:r>
            <a:endParaRPr lang="en-US" dirty="0">
              <a:latin typeface="Times New Roman" pitchFamily="18" charset="0"/>
              <a:cs typeface="Times New Roman" pitchFamily="18" charset="0"/>
            </a:endParaRPr>
          </a:p>
          <a:p>
            <a:pPr lvl="0" algn="just">
              <a:buFont typeface="Times New Roman" pitchFamily="18" charset="0"/>
              <a:buChar char="⁻"/>
            </a:pPr>
            <a:r>
              <a:rPr lang="nl-NL" dirty="0">
                <a:latin typeface="Times New Roman" pitchFamily="18" charset="0"/>
                <a:cs typeface="Times New Roman" pitchFamily="18" charset="0"/>
              </a:rPr>
              <a:t>Biết rằng bạn có quyền thuyết phục người khác, nhưng không có quyền áp đặt suy nghĩ của mình cho người khác.</a:t>
            </a:r>
            <a:endParaRPr lang="en-US" dirty="0">
              <a:latin typeface="Times New Roman" pitchFamily="18" charset="0"/>
              <a:cs typeface="Times New Roman" pitchFamily="18" charset="0"/>
            </a:endParaRPr>
          </a:p>
          <a:p>
            <a:pPr lvl="0" algn="just">
              <a:buFont typeface="Times New Roman" pitchFamily="18" charset="0"/>
              <a:buChar char="⁻"/>
            </a:pPr>
            <a:r>
              <a:rPr lang="nl-NL" dirty="0">
                <a:latin typeface="Times New Roman" pitchFamily="18" charset="0"/>
                <a:cs typeface="Times New Roman" pitchFamily="18" charset="0"/>
              </a:rPr>
              <a:t>Biết rằng bạn có quyền mắc sai lầm (vì ai cũng có lúc mắc sai lầm) và có quyền chịu trách nhiệm về những sai lầm ấy.</a:t>
            </a:r>
            <a:endParaRPr lang="en-US" dirty="0">
              <a:latin typeface="Times New Roman" pitchFamily="18" charset="0"/>
              <a:cs typeface="Times New Roman" pitchFamily="18" charset="0"/>
            </a:endParaRPr>
          </a:p>
          <a:p>
            <a:pPr lvl="0" algn="just">
              <a:buFont typeface="Times New Roman" pitchFamily="18" charset="0"/>
              <a:buChar char="⁻"/>
            </a:pPr>
            <a:r>
              <a:rPr lang="nl-NL" dirty="0">
                <a:latin typeface="Times New Roman" pitchFamily="18" charset="0"/>
                <a:cs typeface="Times New Roman" pitchFamily="18" charset="0"/>
              </a:rPr>
              <a:t>Biết rằng bạn có quyền suy nghĩ và quyết định độc lập.</a:t>
            </a:r>
            <a:endParaRPr lang="en-US"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12899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latin typeface="Times New Roman" pitchFamily="18" charset="0"/>
                <a:cs typeface="Times New Roman" pitchFamily="18" charset="0"/>
              </a:rPr>
              <a:t>2.4. Kỹ năng tự nhận  thức</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lgn="just">
              <a:buNone/>
            </a:pPr>
            <a:r>
              <a:rPr lang="nl-NL" dirty="0" smtClean="0">
                <a:latin typeface="Times New Roman" pitchFamily="18" charset="0"/>
                <a:cs typeface="Times New Roman" pitchFamily="18" charset="0"/>
              </a:rPr>
              <a:t>	Là khả </a:t>
            </a:r>
            <a:r>
              <a:rPr lang="nl-NL" dirty="0">
                <a:latin typeface="Times New Roman" pitchFamily="18" charset="0"/>
                <a:cs typeface="Times New Roman" pitchFamily="18" charset="0"/>
              </a:rPr>
              <a:t>năng một người nhận biết đúng đắn rằng: mình là ai, sống trong hoàn cảnh nào, yêu thích điều gì, ghét điều gì, điểm mạnh và điểm </a:t>
            </a:r>
            <a:r>
              <a:rPr lang="nl-NL" dirty="0" smtClean="0">
                <a:latin typeface="Times New Roman" pitchFamily="18" charset="0"/>
                <a:cs typeface="Times New Roman" pitchFamily="18" charset="0"/>
              </a:rPr>
              <a:t>yếu, </a:t>
            </a:r>
            <a:r>
              <a:rPr lang="nl-NL" dirty="0">
                <a:latin typeface="Times New Roman" pitchFamily="18" charset="0"/>
                <a:cs typeface="Times New Roman" pitchFamily="18" charset="0"/>
              </a:rPr>
              <a:t>vị trí của mình trong mối quan hệ với người khác như thế </a:t>
            </a:r>
            <a:r>
              <a:rPr lang="nl-NL" dirty="0" smtClean="0">
                <a:latin typeface="Times New Roman" pitchFamily="18" charset="0"/>
                <a:cs typeface="Times New Roman" pitchFamily="18" charset="0"/>
              </a:rPr>
              <a:t>nào</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14238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nl-NL" sz="4400" i="1" dirty="0">
                <a:latin typeface="Times New Roman" pitchFamily="18" charset="0"/>
                <a:cs typeface="Times New Roman" pitchFamily="18" charset="0"/>
              </a:rPr>
              <a:t>Nội dung hạt nhân của kỹ năng này là bạn phải trả lời được câu hỏi “Bạn thực sự là ai?”</a:t>
            </a:r>
          </a:p>
          <a:p>
            <a:pPr marL="0" indent="0">
              <a:buNone/>
            </a:pPr>
            <a:endParaRPr lang="en-US" dirty="0"/>
          </a:p>
        </p:txBody>
      </p:sp>
    </p:spTree>
    <p:extLst>
      <p:ext uri="{BB962C8B-B14F-4D97-AF65-F5344CB8AC3E}">
        <p14:creationId xmlns:p14="http://schemas.microsoft.com/office/powerpoint/2010/main" val="3061332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2.5. Kỹ năng xác định giá trị</a:t>
            </a:r>
            <a:r>
              <a:rPr lang="en-US" dirty="0"/>
              <a:t/>
            </a:r>
            <a:br>
              <a:rPr lang="en-US" dirty="0"/>
            </a:br>
            <a:endParaRPr lang="en-US" dirty="0"/>
          </a:p>
        </p:txBody>
      </p:sp>
      <p:sp>
        <p:nvSpPr>
          <p:cNvPr id="3" name="Content Placeholder 2"/>
          <p:cNvSpPr>
            <a:spLocks noGrp="1"/>
          </p:cNvSpPr>
          <p:nvPr>
            <p:ph sz="quarter" idx="1"/>
          </p:nvPr>
        </p:nvSpPr>
        <p:spPr/>
        <p:txBody>
          <a:bodyPr/>
          <a:lstStyle/>
          <a:p>
            <a:pPr marL="0" indent="0" algn="just">
              <a:buNone/>
            </a:pPr>
            <a:r>
              <a:rPr lang="en-US"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Hiểu</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rõ</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giá</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trị</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bản</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thân</a:t>
            </a:r>
            <a:r>
              <a:rPr lang="en-US" sz="3200" dirty="0" smtClean="0">
                <a:latin typeface="Times New Roman" pitchFamily="18" charset="0"/>
                <a:cs typeface="Times New Roman" pitchFamily="18" charset="0"/>
              </a:rPr>
              <a:t>, đ</a:t>
            </a:r>
            <a:r>
              <a:rPr lang="vi-VN" sz="3200" dirty="0" smtClean="0">
                <a:latin typeface="Times New Roman" pitchFamily="18" charset="0"/>
                <a:cs typeface="Times New Roman" pitchFamily="18" charset="0"/>
              </a:rPr>
              <a:t>ịnh </a:t>
            </a:r>
            <a:r>
              <a:rPr lang="vi-VN" sz="3200" dirty="0">
                <a:latin typeface="Times New Roman" pitchFamily="18" charset="0"/>
                <a:cs typeface="Times New Roman" pitchFamily="18" charset="0"/>
              </a:rPr>
              <a:t>lượng và định tính được những giá trị bản </a:t>
            </a:r>
            <a:r>
              <a:rPr lang="vi-VN" sz="3200" dirty="0" smtClean="0">
                <a:latin typeface="Times New Roman" pitchFamily="18" charset="0"/>
                <a:cs typeface="Times New Roman" pitchFamily="18" charset="0"/>
              </a:rPr>
              <a:t>thân</a:t>
            </a:r>
            <a:r>
              <a:rPr lang="en-US" sz="3200" dirty="0" smtClean="0">
                <a:latin typeface="Times New Roman" pitchFamily="18" charset="0"/>
                <a:cs typeface="Times New Roman" pitchFamily="18" charset="0"/>
              </a:rPr>
              <a:t>, á</a:t>
            </a:r>
            <a:r>
              <a:rPr lang="vi-VN" sz="3200" dirty="0" smtClean="0">
                <a:latin typeface="Times New Roman" pitchFamily="18" charset="0"/>
                <a:cs typeface="Times New Roman" pitchFamily="18" charset="0"/>
              </a:rPr>
              <a:t>p </a:t>
            </a:r>
            <a:r>
              <a:rPr lang="vi-VN" sz="3200" dirty="0">
                <a:latin typeface="Times New Roman" pitchFamily="18" charset="0"/>
                <a:cs typeface="Times New Roman" pitchFamily="18" charset="0"/>
              </a:rPr>
              <a:t>dụng được những giá trị đó </a:t>
            </a:r>
          </a:p>
          <a:p>
            <a:pPr marL="0" indent="0" algn="just">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896698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marL="0" indent="0">
              <a:buNone/>
            </a:pPr>
            <a:r>
              <a:rPr lang="en-US" sz="3600" dirty="0" err="1" smtClean="0"/>
              <a:t>Rèn</a:t>
            </a:r>
            <a:r>
              <a:rPr lang="en-US" sz="3600" dirty="0" smtClean="0"/>
              <a:t> </a:t>
            </a:r>
            <a:r>
              <a:rPr lang="en-US" sz="3600" dirty="0" err="1" smtClean="0"/>
              <a:t>kỹ</a:t>
            </a:r>
            <a:r>
              <a:rPr lang="en-US" sz="3600" dirty="0" smtClean="0"/>
              <a:t> </a:t>
            </a:r>
            <a:r>
              <a:rPr lang="en-US" sz="3600" dirty="0" err="1" smtClean="0"/>
              <a:t>năng</a:t>
            </a:r>
            <a:endParaRPr lang="en-US" sz="3600" dirty="0" smtClean="0"/>
          </a:p>
          <a:p>
            <a:pPr>
              <a:buFont typeface="Times New Roman" pitchFamily="18" charset="0"/>
              <a:buChar char="⁻"/>
            </a:pPr>
            <a:r>
              <a:rPr lang="vi-VN" sz="3600" dirty="0">
                <a:latin typeface="Times New Roman" pitchFamily="18" charset="0"/>
                <a:cs typeface="Times New Roman" pitchFamily="18" charset="0"/>
              </a:rPr>
              <a:t>Xác định giá trị đạo đức tình cảm bản thân</a:t>
            </a:r>
          </a:p>
          <a:p>
            <a:pPr>
              <a:buFont typeface="Times New Roman" pitchFamily="18" charset="0"/>
              <a:buChar char="⁻"/>
            </a:pPr>
            <a:r>
              <a:rPr lang="vi-VN" sz="3600" dirty="0">
                <a:latin typeface="Times New Roman" pitchFamily="18" charset="0"/>
                <a:cs typeface="Times New Roman" pitchFamily="18" charset="0"/>
              </a:rPr>
              <a:t>Tôn trọng giá trị của </a:t>
            </a:r>
            <a:r>
              <a:rPr lang="en-US" sz="3600" dirty="0" err="1">
                <a:latin typeface="Times New Roman" pitchFamily="18" charset="0"/>
                <a:cs typeface="Times New Roman" pitchFamily="18" charset="0"/>
              </a:rPr>
              <a:t>người</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khác</a:t>
            </a:r>
            <a:endParaRPr lang="vi-VN" sz="3600" dirty="0">
              <a:latin typeface="Times New Roman" pitchFamily="18" charset="0"/>
              <a:cs typeface="Times New Roman" pitchFamily="18" charset="0"/>
            </a:endParaRPr>
          </a:p>
          <a:p>
            <a:pPr marL="0" indent="0">
              <a:buNone/>
            </a:pPr>
            <a:endParaRPr lang="en-US" sz="3600" dirty="0"/>
          </a:p>
        </p:txBody>
      </p:sp>
    </p:spTree>
    <p:extLst>
      <p:ext uri="{BB962C8B-B14F-4D97-AF65-F5344CB8AC3E}">
        <p14:creationId xmlns:p14="http://schemas.microsoft.com/office/powerpoint/2010/main" val="3546080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600200"/>
          </a:xfrm>
        </p:spPr>
        <p:txBody>
          <a:bodyPr>
            <a:normAutofit/>
          </a:bodyPr>
          <a:lstStyle/>
          <a:p>
            <a:r>
              <a:rPr lang="nl-NL" dirty="0">
                <a:latin typeface="Times New Roman" pitchFamily="18" charset="0"/>
                <a:cs typeface="Times New Roman" pitchFamily="18" charset="0"/>
              </a:rPr>
              <a:t>3. Nhóm kỹ năng điều khiển quá trình giao tiếp sư phạm</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1905000"/>
            <a:ext cx="8503920" cy="4572000"/>
          </a:xfrm>
        </p:spPr>
        <p:txBody>
          <a:bodyPr/>
          <a:lstStyle/>
          <a:p>
            <a:pPr marL="0" indent="0">
              <a:buNone/>
            </a:pPr>
            <a:r>
              <a:rPr lang="nl-NL" dirty="0">
                <a:latin typeface="Times New Roman" pitchFamily="18" charset="0"/>
                <a:cs typeface="Times New Roman" pitchFamily="18" charset="0"/>
              </a:rPr>
              <a:t>3.1. Kỹ năng sử dụng các phương tiện giao tiếp</a:t>
            </a:r>
            <a:endParaRPr lang="en-US" dirty="0">
              <a:latin typeface="Times New Roman" pitchFamily="18" charset="0"/>
              <a:cs typeface="Times New Roman" pitchFamily="18" charset="0"/>
            </a:endParaRPr>
          </a:p>
          <a:p>
            <a:pPr marL="0" indent="0">
              <a:buNone/>
            </a:pPr>
            <a:r>
              <a:rPr lang="nl-NL" dirty="0">
                <a:latin typeface="Times New Roman" pitchFamily="18" charset="0"/>
                <a:cs typeface="Times New Roman" pitchFamily="18" charset="0"/>
              </a:rPr>
              <a:t>3.2. Kỹ năng giải quyết vấn đề</a:t>
            </a:r>
            <a:endParaRPr lang="en-US" dirty="0">
              <a:latin typeface="Times New Roman" pitchFamily="18" charset="0"/>
              <a:cs typeface="Times New Roman" pitchFamily="18" charset="0"/>
            </a:endParaRPr>
          </a:p>
          <a:p>
            <a:pPr marL="0" indent="0">
              <a:buNone/>
            </a:pPr>
            <a:r>
              <a:rPr lang="nl-NL" dirty="0">
                <a:latin typeface="Times New Roman" pitchFamily="18" charset="0"/>
                <a:cs typeface="Times New Roman" pitchFamily="18" charset="0"/>
              </a:rPr>
              <a:t>3.3. Kỹ năng tìm kiếm sự hỗ trợ</a:t>
            </a:r>
            <a:endParaRPr lang="en-US" dirty="0">
              <a:latin typeface="Times New Roman" pitchFamily="18" charset="0"/>
              <a:cs typeface="Times New Roman" pitchFamily="18" charset="0"/>
            </a:endParaRPr>
          </a:p>
          <a:p>
            <a:pPr marL="0" indent="0">
              <a:buNone/>
            </a:pPr>
            <a:r>
              <a:rPr lang="nl-NL" dirty="0">
                <a:latin typeface="Times New Roman" pitchFamily="18" charset="0"/>
                <a:cs typeface="Times New Roman" pitchFamily="18" charset="0"/>
              </a:rPr>
              <a:t>3.4. Kỹ năng đưa và nhận thông tin phản hồi</a:t>
            </a:r>
            <a:endParaRPr lang="en-US" dirty="0">
              <a:latin typeface="Times New Roman" pitchFamily="18" charset="0"/>
              <a:cs typeface="Times New Roman" pitchFamily="18" charset="0"/>
            </a:endParaRPr>
          </a:p>
          <a:p>
            <a:pPr marL="0" indent="0">
              <a:buNone/>
            </a:pPr>
            <a:r>
              <a:rPr lang="nl-NL" dirty="0">
                <a:latin typeface="Times New Roman" pitchFamily="18" charset="0"/>
                <a:cs typeface="Times New Roman" pitchFamily="18" charset="0"/>
              </a:rPr>
              <a:t>3.5. Kỹ năng từ chối </a:t>
            </a: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49031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latin typeface="Times New Roman" pitchFamily="18" charset="0"/>
                <a:cs typeface="Times New Roman" pitchFamily="18" charset="0"/>
              </a:rPr>
              <a:t>3.1. Kỹ năng sử dụng các phương tiện giao tiếp</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5" name="Content Placeholder 4"/>
          <p:cNvSpPr>
            <a:spLocks noGrp="1"/>
          </p:cNvSpPr>
          <p:nvPr>
            <p:ph sz="quarter" idx="1"/>
          </p:nvPr>
        </p:nvSpPr>
        <p:spPr/>
        <p:txBody>
          <a:bodyPr/>
          <a:lstStyle/>
          <a:p>
            <a:pPr marL="0" indent="0" algn="just">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Là </a:t>
            </a:r>
            <a:r>
              <a:rPr lang="vi-VN" dirty="0">
                <a:latin typeface="Times New Roman" pitchFamily="18" charset="0"/>
                <a:cs typeface="Times New Roman" pitchFamily="18" charset="0"/>
              </a:rPr>
              <a:t>khả năng lựa chọn </a:t>
            </a:r>
            <a:r>
              <a:rPr lang="vi-VN" dirty="0"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đắt</a:t>
            </a:r>
            <a:r>
              <a:rPr lang="vi-VN" dirty="0">
                <a:latin typeface="Times New Roman" pitchFamily="18" charset="0"/>
                <a:cs typeface="Times New Roman" pitchFamily="18" charset="0"/>
              </a:rPr>
              <a:t>, thích </a:t>
            </a:r>
            <a:r>
              <a:rPr lang="vi-VN" dirty="0" smtClean="0">
                <a:latin typeface="Times New Roman" pitchFamily="18" charset="0"/>
                <a:cs typeface="Times New Roman" pitchFamily="18" charset="0"/>
              </a:rPr>
              <a:t>h</a:t>
            </a:r>
            <a:r>
              <a:rPr lang="en-US" dirty="0">
                <a:latin typeface="Times New Roman" pitchFamily="18" charset="0"/>
                <a:cs typeface="Times New Roman" pitchFamily="18" charset="0"/>
              </a:rPr>
              <a:t>ơ</a:t>
            </a:r>
            <a:r>
              <a:rPr lang="vi-VN" dirty="0" smtClean="0">
                <a:latin typeface="Times New Roman" pitchFamily="18" charset="0"/>
                <a:cs typeface="Times New Roman" pitchFamily="18" charset="0"/>
              </a:rPr>
              <a:t>p</a:t>
            </a:r>
            <a:r>
              <a:rPr lang="vi-VN" dirty="0">
                <a:latin typeface="Times New Roman" pitchFamily="18" charset="0"/>
                <a:cs typeface="Times New Roman" pitchFamily="18" charset="0"/>
              </a:rPr>
              <a:t>, </a:t>
            </a:r>
            <a:r>
              <a:rPr lang="vi-VN" dirty="0" smtClean="0">
                <a:latin typeface="Times New Roman" pitchFamily="18" charset="0"/>
                <a:cs typeface="Times New Roman" pitchFamily="18" charset="0"/>
              </a:rPr>
              <a:t>cách </a:t>
            </a:r>
            <a:r>
              <a:rPr lang="vi-VN" dirty="0">
                <a:latin typeface="Times New Roman" pitchFamily="18" charset="0"/>
                <a:cs typeface="Times New Roman" pitchFamily="18" charset="0"/>
              </a:rPr>
              <a:t>đặt câu ngắn gọn, dễ hiểu với giọng nói diễn cảm</a:t>
            </a:r>
            <a:r>
              <a:rPr lang="vi-V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Đồng </a:t>
            </a:r>
            <a:r>
              <a:rPr lang="vi-VN" dirty="0">
                <a:latin typeface="Times New Roman" pitchFamily="18" charset="0"/>
                <a:cs typeface="Times New Roman" pitchFamily="18" charset="0"/>
              </a:rPr>
              <a:t>thòi biết biểu hiện nét mặt, cử chỉ, điệu bộ... cho phù họp với nội</a:t>
            </a:r>
          </a:p>
          <a:p>
            <a:pPr marL="0" indent="0" algn="just">
              <a:buNone/>
            </a:pPr>
            <a:r>
              <a:rPr lang="en-US" dirty="0">
                <a:latin typeface="Times New Roman" pitchFamily="18" charset="0"/>
                <a:cs typeface="Times New Roman" pitchFamily="18" charset="0"/>
              </a:rPr>
              <a:t>dung </a:t>
            </a:r>
            <a:r>
              <a:rPr lang="en-US" dirty="0" err="1">
                <a:latin typeface="Times New Roman" pitchFamily="18" charset="0"/>
                <a:cs typeface="Times New Roman" pitchFamily="18" charset="0"/>
              </a:rPr>
              <a:t>lời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nói</a:t>
            </a:r>
            <a:r>
              <a:rPr lang="en-US" dirty="0" smtClean="0">
                <a:latin typeface="Times New Roman" pitchFamily="18" charset="0"/>
                <a:cs typeface="Times New Roman" pitchFamily="18" charset="0"/>
              </a:rPr>
              <a:t>.</a:t>
            </a:r>
          </a:p>
          <a:p>
            <a:pPr marL="0" indent="0" algn="just">
              <a:buNone/>
            </a:pP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Kỹ</a:t>
            </a:r>
            <a:r>
              <a:rPr lang="en-US" b="1" i="1" dirty="0" smtClean="0">
                <a:latin typeface="Times New Roman" pitchFamily="18" charset="0"/>
                <a:cs typeface="Times New Roman" pitchFamily="18" charset="0"/>
              </a:rPr>
              <a:t> </a:t>
            </a:r>
            <a:r>
              <a:rPr lang="en-US" b="1" i="1" dirty="0" err="1">
                <a:latin typeface="Times New Roman" pitchFamily="18" charset="0"/>
                <a:cs typeface="Times New Roman" pitchFamily="18" charset="0"/>
              </a:rPr>
              <a:t>năng</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sử</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dụng</a:t>
            </a:r>
            <a:r>
              <a:rPr lang="en-US" b="1" i="1" dirty="0">
                <a:latin typeface="Times New Roman" pitchFamily="18" charset="0"/>
                <a:cs typeface="Times New Roman" pitchFamily="18" charset="0"/>
              </a:rPr>
              <a:t> </a:t>
            </a:r>
            <a:r>
              <a:rPr lang="vi-VN" b="1" i="1" dirty="0">
                <a:latin typeface="Times New Roman" pitchFamily="18" charset="0"/>
                <a:cs typeface="Times New Roman" pitchFamily="18" charset="0"/>
              </a:rPr>
              <a:t>ngôn </a:t>
            </a:r>
            <a:r>
              <a:rPr lang="vi-VN" b="1" i="1" dirty="0" smtClean="0">
                <a:latin typeface="Times New Roman" pitchFamily="18" charset="0"/>
                <a:cs typeface="Times New Roman" pitchFamily="18" charset="0"/>
              </a:rPr>
              <a:t>ngữ</a:t>
            </a:r>
            <a:endParaRPr lang="en-US" b="1" i="1" dirty="0" smtClean="0">
              <a:latin typeface="Times New Roman" pitchFamily="18" charset="0"/>
              <a:cs typeface="Times New Roman" pitchFamily="18" charset="0"/>
            </a:endParaRPr>
          </a:p>
          <a:p>
            <a:pPr marL="0" indent="0" algn="just">
              <a:buNone/>
            </a:pPr>
            <a:r>
              <a:rPr lang="en-US" b="1" i="1" dirty="0" smtClean="0">
                <a:latin typeface="Times New Roman" pitchFamily="18" charset="0"/>
                <a:cs typeface="Times New Roman" pitchFamily="18" charset="0"/>
              </a:rPr>
              <a:t>- </a:t>
            </a:r>
            <a:r>
              <a:rPr lang="vi-VN" b="1" i="1" dirty="0" smtClean="0">
                <a:latin typeface="Times New Roman" pitchFamily="18" charset="0"/>
                <a:cs typeface="Times New Roman" pitchFamily="18" charset="0"/>
              </a:rPr>
              <a:t>kỹ </a:t>
            </a:r>
            <a:r>
              <a:rPr lang="vi-VN" b="1" i="1" dirty="0">
                <a:latin typeface="Times New Roman" pitchFamily="18" charset="0"/>
                <a:cs typeface="Times New Roman" pitchFamily="18" charset="0"/>
              </a:rPr>
              <a:t>năng sử dụng ngôn ngữ cơ thể</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5148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3.2. Kỹ năng giải quyết vấn đề</a:t>
            </a:r>
            <a:r>
              <a:rPr lang="en-US" dirty="0"/>
              <a:t/>
            </a:r>
            <a:br>
              <a:rPr lang="en-US" dirty="0"/>
            </a:br>
            <a:endParaRPr lang="en-US" dirty="0"/>
          </a:p>
        </p:txBody>
      </p:sp>
      <p:sp>
        <p:nvSpPr>
          <p:cNvPr id="3" name="Content Placeholder 2"/>
          <p:cNvSpPr>
            <a:spLocks noGrp="1"/>
          </p:cNvSpPr>
          <p:nvPr>
            <p:ph sz="quarter" idx="1"/>
          </p:nvPr>
        </p:nvSpPr>
        <p:spPr/>
        <p:txBody>
          <a:bodyPr/>
          <a:lstStyle/>
          <a:p>
            <a:pPr marL="0" indent="0"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Kỹ</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xác định, phân tích nguyên nhân, lựa chọn giải pháp tối ưu, triển khai và đánh giá giải pháp nhằm loại bỏ những mâu thuẫn thực tế và mong muốn.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67358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marL="0" indent="0" algn="just">
              <a:buNone/>
            </a:pPr>
            <a:r>
              <a:rPr lang="en-US" sz="2800" dirty="0" err="1" smtClean="0">
                <a:latin typeface="Times New Roman" pitchFamily="18" charset="0"/>
                <a:cs typeface="Times New Roman" pitchFamily="18" charset="0"/>
              </a:rPr>
              <a:t>Rèn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kỹ</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endParaRPr lang="en-US" sz="2800" dirty="0" smtClean="0">
              <a:latin typeface="Times New Roman" pitchFamily="18" charset="0"/>
              <a:cs typeface="Times New Roman" pitchFamily="18" charset="0"/>
            </a:endParaRPr>
          </a:p>
          <a:p>
            <a:pPr lvl="0" algn="just">
              <a:buFont typeface="Times New Roman" pitchFamily="18" charset="0"/>
              <a:buChar char="⁻"/>
            </a:pPr>
            <a:r>
              <a:rPr lang="en-US" sz="2800" dirty="0" err="1">
                <a:latin typeface="Times New Roman" pitchFamily="18" charset="0"/>
                <a:cs typeface="Times New Roman" pitchFamily="18" charset="0"/>
              </a:rPr>
              <a:t>Trung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thực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việc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định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đánh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vấn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đề</a:t>
            </a:r>
            <a:r>
              <a:rPr lang="en-US" sz="2800" dirty="0">
                <a:latin typeface="Times New Roman" pitchFamily="18" charset="0"/>
                <a:cs typeface="Times New Roman" pitchFamily="18" charset="0"/>
              </a:rPr>
              <a:t>.</a:t>
            </a:r>
          </a:p>
          <a:p>
            <a:pPr lvl="0" algn="just">
              <a:buFont typeface="Times New Roman" pitchFamily="18" charset="0"/>
              <a:buChar char="⁻"/>
            </a:pPr>
            <a:r>
              <a:rPr lang="en-US" sz="2800" dirty="0" err="1">
                <a:latin typeface="Times New Roman" pitchFamily="18" charset="0"/>
                <a:cs typeface="Times New Roman" pitchFamily="18" charset="0"/>
              </a:rPr>
              <a:t>Chấp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nhận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nhiệm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quyết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định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cuộc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sống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mình</a:t>
            </a:r>
            <a:r>
              <a:rPr lang="en-US" sz="2800" dirty="0">
                <a:latin typeface="Times New Roman" pitchFamily="18" charset="0"/>
                <a:cs typeface="Times New Roman" pitchFamily="18" charset="0"/>
              </a:rPr>
              <a:t>.</a:t>
            </a:r>
          </a:p>
          <a:p>
            <a:pPr lvl="0" algn="just">
              <a:buFont typeface="Times New Roman" pitchFamily="18" charset="0"/>
              <a:buChar char="⁻"/>
            </a:pPr>
            <a:r>
              <a:rPr lang="en-US" sz="2800" dirty="0" err="1">
                <a:latin typeface="Times New Roman" pitchFamily="18" charset="0"/>
                <a:cs typeface="Times New Roman" pitchFamily="18" charset="0"/>
              </a:rPr>
              <a:t>Sử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dụng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thời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gian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khôn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ngoan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bạn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quyết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định</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Sử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dụng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thời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gian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bạn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thêm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vấn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đề</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mới</a:t>
            </a:r>
            <a:r>
              <a:rPr lang="en-US" sz="2800" dirty="0">
                <a:latin typeface="Times New Roman" pitchFamily="18" charset="0"/>
                <a:cs typeface="Times New Roman" pitchFamily="18" charset="0"/>
              </a:rPr>
              <a:t>.</a:t>
            </a:r>
          </a:p>
          <a:p>
            <a:pPr lvl="0" algn="just">
              <a:buFont typeface="Times New Roman" pitchFamily="18" charset="0"/>
              <a:buChar char="⁻"/>
            </a:pP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 tin </a:t>
            </a:r>
            <a:r>
              <a:rPr lang="en-US" sz="2800" dirty="0" err="1">
                <a:latin typeface="Times New Roman" pitchFamily="18" charset="0"/>
                <a:cs typeface="Times New Roman" pitchFamily="18" charset="0"/>
              </a:rPr>
              <a:t>trong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đưa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quyết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định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mình</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hỏi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từ</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những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sai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lầm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bạn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nữa</a:t>
            </a:r>
            <a:r>
              <a:rPr lang="en-US" sz="2800" dirty="0">
                <a:latin typeface="Times New Roman" pitchFamily="18" charset="0"/>
                <a:cs typeface="Times New Roman" pitchFamily="18" charset="0"/>
              </a:rPr>
              <a:t>.</a:t>
            </a:r>
          </a:p>
          <a:p>
            <a:pPr marL="0" indent="0" algn="just">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8172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71600"/>
          </a:xfrm>
        </p:spPr>
        <p:txBody>
          <a:bodyPr>
            <a:normAutofit/>
          </a:bodyPr>
          <a:lstStyle/>
          <a:p>
            <a:r>
              <a:rPr lang="nl-NL" dirty="0">
                <a:latin typeface="Times New Roman" pitchFamily="18" charset="0"/>
                <a:cs typeface="Times New Roman" pitchFamily="18" charset="0"/>
              </a:rPr>
              <a:t>1. Kỹ năng nhận thức </a:t>
            </a:r>
            <a:r>
              <a:rPr lang="nl-NL" dirty="0" smtClean="0">
                <a:latin typeface="Times New Roman" pitchFamily="18" charset="0"/>
                <a:cs typeface="Times New Roman" pitchFamily="18" charset="0"/>
              </a:rPr>
              <a:t>trong </a:t>
            </a:r>
            <a:r>
              <a:rPr lang="nl-NL" dirty="0">
                <a:latin typeface="Times New Roman" pitchFamily="18" charset="0"/>
                <a:cs typeface="Times New Roman" pitchFamily="18" charset="0"/>
              </a:rPr>
              <a:t>giao tiếp sư phạm</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2514600"/>
            <a:ext cx="8229600" cy="3611563"/>
          </a:xfrm>
        </p:spPr>
        <p:txBody>
          <a:bodyPr/>
          <a:lstStyle/>
          <a:p>
            <a:pPr marL="0" indent="0">
              <a:buNone/>
            </a:pPr>
            <a:r>
              <a:rPr lang="nl-NL" dirty="0">
                <a:latin typeface="Times New Roman" pitchFamily="18" charset="0"/>
                <a:cs typeface="Times New Roman" pitchFamily="18" charset="0"/>
              </a:rPr>
              <a:t>1.1. Nhận biết trạng thái cảm xúc</a:t>
            </a:r>
            <a:endParaRPr lang="en-US" dirty="0">
              <a:latin typeface="Times New Roman" pitchFamily="18" charset="0"/>
              <a:cs typeface="Times New Roman" pitchFamily="18" charset="0"/>
            </a:endParaRPr>
          </a:p>
          <a:p>
            <a:pPr marL="0" indent="0">
              <a:buNone/>
            </a:pPr>
            <a:r>
              <a:rPr lang="nl-NL" dirty="0">
                <a:latin typeface="Times New Roman" pitchFamily="18" charset="0"/>
                <a:cs typeface="Times New Roman" pitchFamily="18" charset="0"/>
              </a:rPr>
              <a:t>1.2. Nhận biết ý định, thái độ</a:t>
            </a: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87800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3.3. Kỹ năng tìm kiếm sự hỗ trợ</a:t>
            </a:r>
            <a:r>
              <a:rPr lang="en-US" dirty="0"/>
              <a:t/>
            </a:r>
            <a:br>
              <a:rPr lang="en-US" dirty="0"/>
            </a:br>
            <a:endParaRPr lang="en-US" dirty="0"/>
          </a:p>
        </p:txBody>
      </p:sp>
      <p:sp>
        <p:nvSpPr>
          <p:cNvPr id="3" name="Content Placeholder 2"/>
          <p:cNvSpPr>
            <a:spLocks noGrp="1"/>
          </p:cNvSpPr>
          <p:nvPr>
            <p:ph sz="quarter" idx="1"/>
          </p:nvPr>
        </p:nvSpPr>
        <p:spPr/>
        <p:txBody>
          <a:bodyPr/>
          <a:lstStyle/>
          <a:p>
            <a:pPr marL="0" indent="0"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x</a:t>
            </a:r>
            <a:r>
              <a:rPr lang="vi-VN" dirty="0" smtClean="0">
                <a:latin typeface="Times New Roman" pitchFamily="18" charset="0"/>
                <a:cs typeface="Times New Roman" pitchFamily="18" charset="0"/>
              </a:rPr>
              <a:t>ác </a:t>
            </a:r>
            <a:r>
              <a:rPr lang="vi-VN" dirty="0">
                <a:latin typeface="Times New Roman" pitchFamily="18" charset="0"/>
                <a:cs typeface="Times New Roman" pitchFamily="18" charset="0"/>
              </a:rPr>
              <a:t>định nội dung, địa điểm, đối tượng hỗ trợ </a:t>
            </a:r>
          </a:p>
          <a:p>
            <a:pPr marL="0" indent="0" algn="just">
              <a:buNone/>
            </a:pP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Bày tỏ nhu cầu cần hỗ trợ; cung cấp thông tin ngắn gọn; bình tĩnh khi kết quả hỗ trợ chưa được như mong muốn </a:t>
            </a: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42309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3.4. Kỹ năng đưa và nhận thông tin phản hồi</a:t>
            </a:r>
            <a:r>
              <a:rPr lang="en-US" dirty="0"/>
              <a:t/>
            </a:r>
            <a:br>
              <a:rPr lang="en-US" dirty="0"/>
            </a:br>
            <a:endParaRPr lang="en-US" dirty="0"/>
          </a:p>
        </p:txBody>
      </p:sp>
      <p:sp>
        <p:nvSpPr>
          <p:cNvPr id="3" name="Content Placeholder 2"/>
          <p:cNvSpPr>
            <a:spLocks noGrp="1"/>
          </p:cNvSpPr>
          <p:nvPr>
            <p:ph sz="quarter" idx="1"/>
          </p:nvPr>
        </p:nvSpPr>
        <p:spPr/>
        <p:txBody>
          <a:bodyPr/>
          <a:lstStyle/>
          <a:p>
            <a:pPr marL="0" indent="0" algn="just">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Phản hồi là quá trình cung cấp thông tin mang tính xây dựng, nhằm mục đích giúp học viên nhận ra các điều làm tốt để phát huy, và những điều có thể cải thiện để thay đổi</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15497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vi-VN" dirty="0" smtClean="0">
                <a:latin typeface="Times New Roman" pitchFamily="18" charset="0"/>
                <a:cs typeface="Times New Roman" pitchFamily="18" charset="0"/>
              </a:rPr>
              <a:t>Trước khi đưa ý kiến phản hồi: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Chọn thời điểm thích hợp: đưa ý kiến càng sớm càng tốt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Chọn địa điểm thích hợp: đảm bảo sự riêng tư</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84826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sz="quarter" idx="1"/>
          </p:nvPr>
        </p:nvSpPr>
        <p:spPr>
          <a:xfrm>
            <a:off x="457200" y="914400"/>
            <a:ext cx="8229600" cy="5211763"/>
          </a:xfrm>
        </p:spPr>
        <p:txBody>
          <a:bodyPr>
            <a:normAutofit/>
          </a:bodyPr>
          <a:lstStyle/>
          <a:p>
            <a:pPr marL="0" indent="0" algn="just">
              <a:buNone/>
            </a:pPr>
            <a:r>
              <a:rPr lang="vi-VN" dirty="0" smtClean="0">
                <a:latin typeface="Times New Roman" pitchFamily="18" charset="0"/>
                <a:cs typeface="Times New Roman" pitchFamily="18" charset="0"/>
              </a:rPr>
              <a:t>Khi đưa ý kiến phản hồi: </a:t>
            </a:r>
            <a:endParaRPr lang="en-US" dirty="0" smtClean="0">
              <a:latin typeface="Times New Roman" pitchFamily="18" charset="0"/>
              <a:cs typeface="Times New Roman" pitchFamily="18" charset="0"/>
            </a:endParaRPr>
          </a:p>
          <a:p>
            <a:pPr algn="just">
              <a:buFont typeface="Times New Roman" pitchFamily="18" charset="0"/>
              <a:buChar char="⁻"/>
            </a:pPr>
            <a:r>
              <a:rPr lang="vi-VN" dirty="0" smtClean="0">
                <a:latin typeface="Times New Roman" pitchFamily="18" charset="0"/>
                <a:cs typeface="Times New Roman" pitchFamily="18" charset="0"/>
              </a:rPr>
              <a:t>Sử dụng các câu hỏi mở, và kỹ năng lắng nghe tích cực. </a:t>
            </a:r>
            <a:endParaRPr lang="en-US" dirty="0" smtClean="0">
              <a:latin typeface="Times New Roman" pitchFamily="18" charset="0"/>
              <a:cs typeface="Times New Roman" pitchFamily="18" charset="0"/>
            </a:endParaRPr>
          </a:p>
          <a:p>
            <a:pPr algn="just">
              <a:buFont typeface="Times New Roman" pitchFamily="18" charset="0"/>
              <a:buChar char="⁻"/>
            </a:pPr>
            <a:r>
              <a:rPr lang="vi-VN" dirty="0" smtClean="0">
                <a:latin typeface="Times New Roman" pitchFamily="18" charset="0"/>
                <a:cs typeface="Times New Roman" pitchFamily="18" charset="0"/>
              </a:rPr>
              <a:t>Lựa chọn ưu tiên (3 – 5 điểm cần được thay đổi) </a:t>
            </a:r>
            <a:endParaRPr lang="en-US" dirty="0" smtClean="0">
              <a:latin typeface="Times New Roman" pitchFamily="18" charset="0"/>
              <a:cs typeface="Times New Roman" pitchFamily="18" charset="0"/>
            </a:endParaRPr>
          </a:p>
          <a:p>
            <a:pPr algn="just">
              <a:buFont typeface="Times New Roman" pitchFamily="18" charset="0"/>
              <a:buChar char="⁻"/>
            </a:pPr>
            <a:r>
              <a:rPr lang="vi-VN" dirty="0" smtClean="0">
                <a:latin typeface="Times New Roman" pitchFamily="18" charset="0"/>
                <a:cs typeface="Times New Roman" pitchFamily="18" charset="0"/>
              </a:rPr>
              <a:t>Dựa trên những thông tin dữ liệu thu thập trực tiếp: đảm bảo tính thực tế</a:t>
            </a:r>
            <a:endParaRPr lang="en-US" dirty="0" smtClean="0">
              <a:latin typeface="Times New Roman" pitchFamily="18" charset="0"/>
              <a:cs typeface="Times New Roman" pitchFamily="18" charset="0"/>
            </a:endParaRPr>
          </a:p>
          <a:p>
            <a:pPr algn="just">
              <a:buFont typeface="Times New Roman" pitchFamily="18" charset="0"/>
              <a:buChar char="⁻"/>
            </a:pP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phê</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bình</a:t>
            </a:r>
            <a:r>
              <a:rPr lang="en-US" dirty="0" smtClean="0">
                <a:latin typeface="Times New Roman" pitchFamily="18" charset="0"/>
                <a:cs typeface="Times New Roman" pitchFamily="18" charset="0"/>
              </a:rPr>
              <a:t>, hay </a:t>
            </a:r>
            <a:r>
              <a:rPr lang="en-US" dirty="0" err="1" smtClean="0">
                <a:latin typeface="Times New Roman" pitchFamily="18" charset="0"/>
                <a:cs typeface="Times New Roman" pitchFamily="18" charset="0"/>
              </a:rPr>
              <a:t>suy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diễn</a:t>
            </a:r>
            <a:r>
              <a:rPr lang="en-US" dirty="0" smtClean="0">
                <a:latin typeface="Times New Roman" pitchFamily="18" charset="0"/>
                <a:cs typeface="Times New Roman" pitchFamily="18" charset="0"/>
              </a:rPr>
              <a:t> </a:t>
            </a:r>
          </a:p>
          <a:p>
            <a:pPr algn="just">
              <a:buFont typeface="Times New Roman" pitchFamily="18" charset="0"/>
              <a:buChar char="⁻"/>
            </a:pPr>
            <a:r>
              <a:rPr lang="en-US" dirty="0" err="1" smtClean="0">
                <a:latin typeface="Times New Roman" pitchFamily="18" charset="0"/>
                <a:cs typeface="Times New Roman" pitchFamily="18" charset="0"/>
              </a:rPr>
              <a:t>Cung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dựng</a:t>
            </a:r>
            <a:r>
              <a:rPr lang="en-US" dirty="0" smtClean="0">
                <a:latin typeface="Times New Roman" pitchFamily="18" charset="0"/>
                <a:cs typeface="Times New Roman" pitchFamily="18" charset="0"/>
              </a:rPr>
              <a:t> </a:t>
            </a:r>
          </a:p>
          <a:p>
            <a:pPr algn="just">
              <a:buFont typeface="Times New Roman" pitchFamily="18" charset="0"/>
              <a:buChar char="⁻"/>
            </a:pPr>
            <a:r>
              <a:rPr lang="en-US" dirty="0" err="1" smtClean="0">
                <a:latin typeface="Times New Roman" pitchFamily="18" charset="0"/>
                <a:cs typeface="Times New Roman" pitchFamily="18" charset="0"/>
              </a:rPr>
              <a:t>Ngôn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nhẹ</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nhàng</a:t>
            </a:r>
            <a:r>
              <a:rPr lang="en-US" dirty="0" smtClean="0">
                <a:latin typeface="Times New Roman" pitchFamily="18" charset="0"/>
                <a:cs typeface="Times New Roman" pitchFamily="18" charset="0"/>
              </a:rPr>
              <a:t> </a:t>
            </a:r>
          </a:p>
          <a:p>
            <a:pPr algn="just">
              <a:buFont typeface="Times New Roman" pitchFamily="18" charset="0"/>
              <a:buChar char="⁻"/>
            </a:pP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41735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marL="0" indent="0">
              <a:buNone/>
            </a:pPr>
            <a:r>
              <a:rPr lang="vi-VN" dirty="0" smtClean="0">
                <a:latin typeface="Times New Roman" pitchFamily="18" charset="0"/>
                <a:cs typeface="Times New Roman" pitchFamily="18" charset="0"/>
              </a:rPr>
              <a:t>NGƯỜI CHO PHẢN HỒI NÊN: </a:t>
            </a:r>
            <a:endParaRPr lang="en-US" dirty="0" smtClean="0">
              <a:latin typeface="Times New Roman" pitchFamily="18" charset="0"/>
              <a:cs typeface="Times New Roman" pitchFamily="18" charset="0"/>
            </a:endParaRPr>
          </a:p>
          <a:p>
            <a:pPr algn="just">
              <a:buFont typeface="Times New Roman" pitchFamily="18" charset="0"/>
              <a:buChar char="⁻"/>
            </a:pPr>
            <a:r>
              <a:rPr lang="vi-VN" dirty="0" smtClean="0">
                <a:latin typeface="Times New Roman" pitchFamily="18" charset="0"/>
                <a:cs typeface="Times New Roman" pitchFamily="18" charset="0"/>
              </a:rPr>
              <a:t>Quan sát, và mô tả lại các hành vi. </a:t>
            </a:r>
            <a:endParaRPr lang="en-US" dirty="0" smtClean="0">
              <a:latin typeface="Times New Roman" pitchFamily="18" charset="0"/>
              <a:cs typeface="Times New Roman" pitchFamily="18" charset="0"/>
            </a:endParaRPr>
          </a:p>
          <a:p>
            <a:pPr algn="just">
              <a:buFont typeface="Times New Roman" pitchFamily="18" charset="0"/>
              <a:buChar char="⁻"/>
            </a:pPr>
            <a:r>
              <a:rPr lang="vi-VN" dirty="0" smtClean="0">
                <a:latin typeface="Times New Roman" pitchFamily="18" charset="0"/>
                <a:cs typeface="Times New Roman" pitchFamily="18" charset="0"/>
              </a:rPr>
              <a:t>Cụ thể, rõ ràng </a:t>
            </a:r>
            <a:endParaRPr lang="en-US" dirty="0" smtClean="0">
              <a:latin typeface="Times New Roman" pitchFamily="18" charset="0"/>
              <a:cs typeface="Times New Roman" pitchFamily="18" charset="0"/>
            </a:endParaRPr>
          </a:p>
          <a:p>
            <a:pPr algn="just">
              <a:buFont typeface="Times New Roman" pitchFamily="18" charset="0"/>
              <a:buChar char="⁻"/>
            </a:pPr>
            <a:r>
              <a:rPr lang="vi-VN" dirty="0" smtClean="0">
                <a:latin typeface="Times New Roman" pitchFamily="18" charset="0"/>
                <a:cs typeface="Times New Roman" pitchFamily="18" charset="0"/>
              </a:rPr>
              <a:t>Kịp thời: còn nhớ việc đó </a:t>
            </a:r>
            <a:endParaRPr lang="en-US" dirty="0" smtClean="0">
              <a:latin typeface="Times New Roman" pitchFamily="18" charset="0"/>
              <a:cs typeface="Times New Roman" pitchFamily="18" charset="0"/>
            </a:endParaRPr>
          </a:p>
          <a:p>
            <a:pPr algn="just">
              <a:buFont typeface="Times New Roman" pitchFamily="18" charset="0"/>
              <a:buChar char="⁻"/>
            </a:pPr>
            <a:r>
              <a:rPr lang="vi-VN" dirty="0" smtClean="0">
                <a:latin typeface="Times New Roman" pitchFamily="18" charset="0"/>
                <a:cs typeface="Times New Roman" pitchFamily="18" charset="0"/>
              </a:rPr>
              <a:t>Phản hồi các hành vi có thể thay đổi được trong điều kiện cho phép.</a:t>
            </a:r>
            <a:endParaRPr lang="en-US" dirty="0" smtClean="0">
              <a:latin typeface="Times New Roman" pitchFamily="18" charset="0"/>
              <a:cs typeface="Times New Roman" pitchFamily="18" charset="0"/>
            </a:endParaRPr>
          </a:p>
          <a:p>
            <a:pPr algn="just">
              <a:buFont typeface="Times New Roman" pitchFamily="18" charset="0"/>
              <a:buChar char="⁻"/>
            </a:pPr>
            <a:r>
              <a:rPr lang="vi-VN" dirty="0" smtClean="0">
                <a:latin typeface="Times New Roman" pitchFamily="18" charset="0"/>
                <a:cs typeface="Times New Roman" pitchFamily="18" charset="0"/>
              </a:rPr>
              <a:t>Sử dụng thông điệp “Tôi”: (“Tôi” quan sát thấy, “Tôi” nghe thấy…..) </a:t>
            </a:r>
            <a:endParaRPr lang="en-US" dirty="0" smtClean="0">
              <a:latin typeface="Times New Roman" pitchFamily="18" charset="0"/>
              <a:cs typeface="Times New Roman" pitchFamily="18" charset="0"/>
            </a:endParaRPr>
          </a:p>
          <a:p>
            <a:pPr algn="just">
              <a:buFont typeface="Times New Roman" pitchFamily="18" charset="0"/>
              <a:buChar char="⁻"/>
            </a:pPr>
            <a:r>
              <a:rPr lang="vi-VN" dirty="0" smtClean="0">
                <a:latin typeface="Times New Roman" pitchFamily="18" charset="0"/>
                <a:cs typeface="Times New Roman" pitchFamily="18" charset="0"/>
              </a:rPr>
              <a:t>Không đánh giá, suy luận về hành vi đó.</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57045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lgn="just">
              <a:buNone/>
            </a:pPr>
            <a:r>
              <a:rPr lang="vi-VN" dirty="0" smtClean="0">
                <a:latin typeface="Times New Roman" pitchFamily="18" charset="0"/>
                <a:cs typeface="Times New Roman" pitchFamily="18" charset="0"/>
              </a:rPr>
              <a:t>KHÔNG NÊN CHO PHẢN HỒI KHI </a:t>
            </a:r>
            <a:endParaRPr lang="en-US" dirty="0" smtClean="0">
              <a:latin typeface="Times New Roman" pitchFamily="18" charset="0"/>
              <a:cs typeface="Times New Roman" pitchFamily="18" charset="0"/>
            </a:endParaRPr>
          </a:p>
          <a:p>
            <a:pPr algn="just">
              <a:buFont typeface="Times New Roman" pitchFamily="18" charset="0"/>
              <a:buChar char="⁻"/>
            </a:pPr>
            <a:r>
              <a:rPr lang="vi-VN" dirty="0" smtClean="0">
                <a:latin typeface="Times New Roman" pitchFamily="18" charset="0"/>
                <a:cs typeface="Times New Roman" pitchFamily="18" charset="0"/>
              </a:rPr>
              <a:t>không quan sát trực tiếp. </a:t>
            </a:r>
            <a:endParaRPr lang="en-US" dirty="0" smtClean="0">
              <a:latin typeface="Times New Roman" pitchFamily="18" charset="0"/>
              <a:cs typeface="Times New Roman" pitchFamily="18" charset="0"/>
            </a:endParaRPr>
          </a:p>
          <a:p>
            <a:pPr algn="just">
              <a:buFont typeface="Times New Roman" pitchFamily="18" charset="0"/>
              <a:buChar char="⁻"/>
            </a:pPr>
            <a:r>
              <a:rPr lang="vi-VN" dirty="0" smtClean="0">
                <a:latin typeface="Times New Roman" pitchFamily="18" charset="0"/>
                <a:cs typeface="Times New Roman" pitchFamily="18" charset="0"/>
              </a:rPr>
              <a:t>đang giận dữ. </a:t>
            </a:r>
            <a:endParaRPr lang="en-US" dirty="0" smtClean="0">
              <a:latin typeface="Times New Roman" pitchFamily="18" charset="0"/>
              <a:cs typeface="Times New Roman" pitchFamily="18" charset="0"/>
            </a:endParaRPr>
          </a:p>
          <a:p>
            <a:pPr algn="just">
              <a:buFont typeface="Times New Roman" pitchFamily="18" charset="0"/>
              <a:buChar char="⁻"/>
            </a:pPr>
            <a:r>
              <a:rPr lang="vi-VN" dirty="0" smtClean="0">
                <a:latin typeface="Times New Roman" pitchFamily="18" charset="0"/>
                <a:cs typeface="Times New Roman" pitchFamily="18" charset="0"/>
              </a:rPr>
              <a:t>Người nhận phản hồi chưa sẵn sàng </a:t>
            </a:r>
            <a:endParaRPr lang="en-US" dirty="0" smtClean="0">
              <a:latin typeface="Times New Roman" pitchFamily="18" charset="0"/>
              <a:cs typeface="Times New Roman" pitchFamily="18" charset="0"/>
            </a:endParaRPr>
          </a:p>
          <a:p>
            <a:pPr algn="just">
              <a:buFont typeface="Times New Roman" pitchFamily="18" charset="0"/>
              <a:buChar char="⁻"/>
            </a:pPr>
            <a:r>
              <a:rPr lang="vi-VN" dirty="0" smtClean="0">
                <a:latin typeface="Times New Roman" pitchFamily="18" charset="0"/>
                <a:cs typeface="Times New Roman" pitchFamily="18" charset="0"/>
              </a:rPr>
              <a:t>Thời gian, địa điểm, hoàn cảnh không thích hợp.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98531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3.5. Kỹ năng từ chối </a:t>
            </a:r>
            <a:r>
              <a:rPr lang="en-US" dirty="0"/>
              <a:t/>
            </a:r>
            <a:br>
              <a:rPr lang="en-US" dirty="0"/>
            </a:br>
            <a:endParaRPr lang="en-US" dirty="0"/>
          </a:p>
        </p:txBody>
      </p:sp>
      <p:sp>
        <p:nvSpPr>
          <p:cNvPr id="3" name="Content Placeholder 2"/>
          <p:cNvSpPr>
            <a:spLocks noGrp="1"/>
          </p:cNvSpPr>
          <p:nvPr>
            <p:ph sz="quarter" idx="1"/>
          </p:nvPr>
        </p:nvSpPr>
        <p:spPr/>
        <p:txBody>
          <a:bodyPr/>
          <a:lstStyle/>
          <a:p>
            <a:pPr marL="0" indent="0"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Kỹ</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năng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từ</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thuật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nói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đề</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nhưng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thân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thích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muốn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năng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nhưng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tổn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thương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lớn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vốn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41911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609600"/>
            <a:ext cx="8503920" cy="5489448"/>
          </a:xfrm>
        </p:spPr>
        <p:txBody>
          <a:bodyPr>
            <a:noAutofit/>
          </a:bodyPr>
          <a:lstStyle/>
          <a:p>
            <a:pPr marL="0" indent="0">
              <a:buNone/>
            </a:pPr>
            <a:r>
              <a:rPr lang="en-US" sz="2800" dirty="0" err="1" smtClean="0"/>
              <a:t>Rèn</a:t>
            </a:r>
            <a:r>
              <a:rPr lang="en-US" sz="2800" dirty="0" smtClean="0"/>
              <a:t> </a:t>
            </a:r>
            <a:r>
              <a:rPr lang="en-US" sz="2800" dirty="0" err="1" smtClean="0"/>
              <a:t>kỹ</a:t>
            </a:r>
            <a:r>
              <a:rPr lang="en-US" sz="2800" dirty="0" smtClean="0"/>
              <a:t> </a:t>
            </a:r>
            <a:r>
              <a:rPr lang="en-US" sz="2800" dirty="0" err="1" smtClean="0"/>
              <a:t>năng</a:t>
            </a:r>
            <a:endParaRPr lang="en-US" sz="2800" dirty="0" smtClean="0"/>
          </a:p>
          <a:p>
            <a:pPr algn="just">
              <a:buFont typeface="Times New Roman" pitchFamily="18" charset="0"/>
              <a:buChar char="⁻"/>
            </a:pPr>
            <a:r>
              <a:rPr lang="en-US" sz="2800" dirty="0" err="1" smtClean="0">
                <a:latin typeface="Times New Roman" pitchFamily="18" charset="0"/>
                <a:cs typeface="Times New Roman" pitchFamily="18" charset="0"/>
              </a:rPr>
              <a:t>Biết</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mình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ai</a:t>
            </a:r>
            <a:r>
              <a:rPr lang="en-US" sz="2800" dirty="0" smtClean="0">
                <a:latin typeface="Times New Roman" pitchFamily="18" charset="0"/>
                <a:cs typeface="Times New Roman" pitchFamily="18" charset="0"/>
              </a:rPr>
              <a:t>:</a:t>
            </a:r>
          </a:p>
          <a:p>
            <a:pPr algn="just">
              <a:buFont typeface="Times New Roman" pitchFamily="18" charset="0"/>
              <a:buChar char="⁻"/>
            </a:pPr>
            <a:r>
              <a:rPr lang="en-US" sz="2800" dirty="0" err="1">
                <a:latin typeface="Times New Roman" pitchFamily="18" charset="0"/>
                <a:cs typeface="Times New Roman" pitchFamily="18" charset="0"/>
              </a:rPr>
              <a:t>Biết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trị</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nhân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mình</a:t>
            </a:r>
            <a:endParaRPr lang="en-US" sz="2800" dirty="0" smtClean="0">
              <a:latin typeface="Times New Roman" pitchFamily="18" charset="0"/>
              <a:cs typeface="Times New Roman" pitchFamily="18" charset="0"/>
            </a:endParaRPr>
          </a:p>
          <a:p>
            <a:pPr algn="just">
              <a:buFont typeface="Times New Roman" pitchFamily="18" charset="0"/>
              <a:buChar char="⁻"/>
            </a:pPr>
            <a:r>
              <a:rPr lang="en-US" sz="2800" dirty="0">
                <a:latin typeface="Times New Roman" pitchFamily="18" charset="0"/>
                <a:cs typeface="Times New Roman" pitchFamily="18" charset="0"/>
              </a:rPr>
              <a:t>Chia </a:t>
            </a:r>
            <a:r>
              <a:rPr lang="en-US" sz="2800" dirty="0" err="1">
                <a:latin typeface="Times New Roman" pitchFamily="18" charset="0"/>
                <a:cs typeface="Times New Roman" pitchFamily="18" charset="0"/>
              </a:rPr>
              <a:t>sẻ</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trị</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nhân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với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mọi</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người</a:t>
            </a:r>
            <a:endParaRPr lang="en-US" sz="2800" dirty="0" smtClean="0">
              <a:latin typeface="Times New Roman" pitchFamily="18" charset="0"/>
              <a:cs typeface="Times New Roman" pitchFamily="18" charset="0"/>
            </a:endParaRPr>
          </a:p>
          <a:p>
            <a:pPr algn="just">
              <a:buFont typeface="Times New Roman" pitchFamily="18" charset="0"/>
              <a:buChar char="⁻"/>
            </a:pP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những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phòng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từ</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xa</a:t>
            </a:r>
            <a:endParaRPr lang="en-US" sz="2800" dirty="0" smtClean="0">
              <a:latin typeface="Times New Roman" pitchFamily="18" charset="0"/>
              <a:cs typeface="Times New Roman" pitchFamily="18" charset="0"/>
            </a:endParaRPr>
          </a:p>
          <a:p>
            <a:pPr algn="just">
              <a:buFont typeface="Times New Roman" pitchFamily="18" charset="0"/>
              <a:buChar char="⁻"/>
            </a:pPr>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muốn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điều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gì</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thì</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đừng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bao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giờ</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trao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đổi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về</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điều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đó</a:t>
            </a:r>
            <a:r>
              <a:rPr lang="en-US" sz="2800" dirty="0" smtClean="0">
                <a:latin typeface="Times New Roman" pitchFamily="18" charset="0"/>
                <a:cs typeface="Times New Roman" pitchFamily="18" charset="0"/>
              </a:rPr>
              <a:t>.</a:t>
            </a:r>
          </a:p>
          <a:p>
            <a:pPr algn="just">
              <a:buFont typeface="Times New Roman" pitchFamily="18" charset="0"/>
              <a:buChar char="⁻"/>
            </a:pPr>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hứa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hẹn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dịp</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a:t>
            </a:r>
            <a:endParaRPr lang="en-US" sz="2800" dirty="0" smtClean="0">
              <a:latin typeface="Times New Roman" pitchFamily="18" charset="0"/>
              <a:cs typeface="Times New Roman" pitchFamily="18" charset="0"/>
            </a:endParaRPr>
          </a:p>
          <a:p>
            <a:pPr algn="just">
              <a:buFont typeface="Times New Roman" pitchFamily="18" charset="0"/>
              <a:buChar char="⁻"/>
            </a:pPr>
            <a:r>
              <a:rPr lang="en-US" sz="2800" dirty="0" err="1">
                <a:latin typeface="Times New Roman" pitchFamily="18" charset="0"/>
                <a:cs typeface="Times New Roman" pitchFamily="18" charset="0"/>
              </a:rPr>
              <a:t>Thông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cảm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hiểu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biết</a:t>
            </a:r>
            <a:r>
              <a:rPr lang="en-US" sz="2800" dirty="0" smtClean="0">
                <a:latin typeface="Times New Roman" pitchFamily="18" charset="0"/>
                <a:cs typeface="Times New Roman" pitchFamily="18" charset="0"/>
              </a:rPr>
              <a:t>:</a:t>
            </a:r>
          </a:p>
          <a:p>
            <a:pPr algn="just">
              <a:buFont typeface="Times New Roman" pitchFamily="18" charset="0"/>
              <a:buChar char="⁻"/>
            </a:pPr>
            <a:r>
              <a:rPr lang="en-US" sz="2800" dirty="0" err="1">
                <a:latin typeface="Times New Roman" pitchFamily="18" charset="0"/>
                <a:cs typeface="Times New Roman" pitchFamily="18" charset="0"/>
              </a:rPr>
              <a:t>Đừng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nói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ngay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người</a:t>
            </a:r>
            <a:r>
              <a:rPr lang="en-US" sz="2800" dirty="0">
                <a:latin typeface="Times New Roman" pitchFamily="18" charset="0"/>
                <a:cs typeface="Times New Roman" pitchFamily="18" charset="0"/>
              </a:rPr>
              <a:t> ta </a:t>
            </a:r>
            <a:r>
              <a:rPr lang="en-US" sz="2800" dirty="0" err="1">
                <a:latin typeface="Times New Roman" pitchFamily="18" charset="0"/>
                <a:cs typeface="Times New Roman" pitchFamily="18" charset="0"/>
              </a:rPr>
              <a:t>vừa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cất</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lời</a:t>
            </a:r>
            <a:endParaRPr lang="en-US" sz="2800" dirty="0" smtClean="0">
              <a:latin typeface="Times New Roman" pitchFamily="18" charset="0"/>
              <a:cs typeface="Times New Roman" pitchFamily="18" charset="0"/>
            </a:endParaRPr>
          </a:p>
          <a:p>
            <a:pPr algn="just">
              <a:buFont typeface="Times New Roman" pitchFamily="18" charset="0"/>
              <a:buChar char="⁻"/>
            </a:pPr>
            <a:r>
              <a:rPr lang="en-US" sz="2800" dirty="0" err="1">
                <a:latin typeface="Times New Roman" pitchFamily="18" charset="0"/>
                <a:cs typeface="Times New Roman" pitchFamily="18" charset="0"/>
              </a:rPr>
              <a:t>Đừng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trầm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trọng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hoá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vấn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đề</a:t>
            </a:r>
            <a:r>
              <a:rPr lang="en-US" sz="2800" dirty="0">
                <a:latin typeface="Times New Roman" pitchFamily="18" charset="0"/>
                <a:cs typeface="Times New Roman" pitchFamily="18" charset="0"/>
              </a:rPr>
              <a:t>”:</a:t>
            </a:r>
          </a:p>
        </p:txBody>
      </p:sp>
    </p:spTree>
    <p:extLst>
      <p:ext uri="{BB962C8B-B14F-4D97-AF65-F5344CB8AC3E}">
        <p14:creationId xmlns:p14="http://schemas.microsoft.com/office/powerpoint/2010/main" val="3796713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latin typeface="Times New Roman" pitchFamily="18" charset="0"/>
                <a:cs typeface="Times New Roman" pitchFamily="18" charset="0"/>
              </a:rPr>
              <a:t>4. Thực hành, thảo luận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None/>
            </a:pPr>
            <a:r>
              <a:rPr lang="nl-NL" dirty="0">
                <a:latin typeface="Times New Roman" pitchFamily="18" charset="0"/>
                <a:cs typeface="Times New Roman" pitchFamily="18" charset="0"/>
              </a:rPr>
              <a:t>4.1. Nhận biết trạng thái cảm xúc, ý định, thái độ</a:t>
            </a:r>
            <a:endParaRPr lang="en-US" dirty="0">
              <a:latin typeface="Times New Roman" pitchFamily="18" charset="0"/>
              <a:cs typeface="Times New Roman" pitchFamily="18" charset="0"/>
            </a:endParaRPr>
          </a:p>
          <a:p>
            <a:pPr marL="0" indent="0">
              <a:buNone/>
            </a:pPr>
            <a:r>
              <a:rPr lang="nl-NL" dirty="0">
                <a:latin typeface="Times New Roman" pitchFamily="18" charset="0"/>
                <a:cs typeface="Times New Roman" pitchFamily="18" charset="0"/>
              </a:rPr>
              <a:t>4.2. Nhóm kỹ năng làm chủ bản thân trong giao tiếp sư phạm </a:t>
            </a:r>
            <a:endParaRPr lang="en-US" dirty="0">
              <a:latin typeface="Times New Roman" pitchFamily="18" charset="0"/>
              <a:cs typeface="Times New Roman" pitchFamily="18" charset="0"/>
            </a:endParaRPr>
          </a:p>
          <a:p>
            <a:pPr marL="0" indent="0">
              <a:buNone/>
            </a:pPr>
            <a:r>
              <a:rPr lang="nl-NL" dirty="0">
                <a:latin typeface="Times New Roman" pitchFamily="18" charset="0"/>
                <a:cs typeface="Times New Roman" pitchFamily="18" charset="0"/>
              </a:rPr>
              <a:t>4.3. Nhóm kỹ năng điều khiển quá trình giao tiếp sư phạm.</a:t>
            </a: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5248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latin typeface="Times New Roman" pitchFamily="18" charset="0"/>
                <a:cs typeface="Times New Roman" pitchFamily="18" charset="0"/>
              </a:rPr>
              <a:t>1.1. Nhận biết trạng thái cảm xúc</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r>
              <a:rPr lang="nl-NL" sz="2800" dirty="0" smtClean="0">
                <a:latin typeface="Times New Roman" pitchFamily="18" charset="0"/>
                <a:cs typeface="Times New Roman" pitchFamily="18" charset="0"/>
              </a:rPr>
              <a:t>	Là Kỹ năng nhận biết cảm xúc qua </a:t>
            </a:r>
            <a:r>
              <a:rPr lang="nl-NL" sz="2800" dirty="0">
                <a:latin typeface="Times New Roman" pitchFamily="18" charset="0"/>
                <a:cs typeface="Times New Roman" pitchFamily="18" charset="0"/>
              </a:rPr>
              <a:t>nét mặt, cử chỉ, hành vi, lời nói mà chủ thể giao tiếp phát hiện được thái độ của đối tượng. </a:t>
            </a:r>
            <a:endParaRPr lang="nl-NL"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p>
          <a:p>
            <a:pPr marL="0" indent="0" algn="just">
              <a:buNone/>
            </a:pP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Muốn </a:t>
            </a:r>
            <a:r>
              <a:rPr lang="vi-VN" sz="2800" dirty="0">
                <a:latin typeface="Times New Roman" pitchFamily="18" charset="0"/>
                <a:cs typeface="Times New Roman" pitchFamily="18" charset="0"/>
              </a:rPr>
              <a:t>đọc được "ngôn ngữ” biểu hiện này cần có kinh</a:t>
            </a:r>
            <a:r>
              <a:rPr lang="en-US" sz="2800" dirty="0">
                <a:latin typeface="Times New Roman" pitchFamily="18" charset="0"/>
                <a:cs typeface="Times New Roman" pitchFamily="18" charset="0"/>
              </a:rPr>
              <a:t> </a:t>
            </a:r>
            <a:r>
              <a:rPr lang="vi-VN" sz="2800" dirty="0">
                <a:latin typeface="Times New Roman" pitchFamily="18" charset="0"/>
                <a:cs typeface="Times New Roman" pitchFamily="18" charset="0"/>
              </a:rPr>
              <a:t>nghiệm sống và cần được đào tạo.</a:t>
            </a:r>
            <a:endParaRPr lang="en-US" sz="2800" dirty="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21364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latin typeface="Times New Roman" pitchFamily="18" charset="0"/>
                <a:cs typeface="Times New Roman" pitchFamily="18" charset="0"/>
              </a:rPr>
              <a:t>1.2. Nhận biết ý định, thái độ</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r>
              <a:rPr lang="nl-NL" sz="2800" dirty="0" smtClean="0">
                <a:latin typeface="Times New Roman" pitchFamily="18" charset="0"/>
                <a:cs typeface="Times New Roman" pitchFamily="18" charset="0"/>
              </a:rPr>
              <a:t>	Nhận biết qua Sự </a:t>
            </a:r>
            <a:r>
              <a:rPr lang="nl-NL" sz="2800" dirty="0">
                <a:latin typeface="Times New Roman" pitchFamily="18" charset="0"/>
                <a:cs typeface="Times New Roman" pitchFamily="18" charset="0"/>
              </a:rPr>
              <a:t>biểu hiện các trạng thái tâm lý của con người qua ngôn ngữ và điệu </a:t>
            </a:r>
            <a:r>
              <a:rPr lang="nl-NL" sz="2800" dirty="0" smtClean="0">
                <a:latin typeface="Times New Roman" pitchFamily="18" charset="0"/>
                <a:cs typeface="Times New Roman" pitchFamily="18" charset="0"/>
              </a:rPr>
              <a:t>bộ</a:t>
            </a:r>
          </a:p>
          <a:p>
            <a:pPr marL="0" indent="0" algn="just">
              <a:buNone/>
            </a:pPr>
            <a:endParaRPr lang="nl-NL"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Quan </a:t>
            </a:r>
            <a:r>
              <a:rPr lang="vi-VN" sz="2800" dirty="0">
                <a:latin typeface="Times New Roman" pitchFamily="18" charset="0"/>
                <a:cs typeface="Times New Roman" pitchFamily="18" charset="0"/>
              </a:rPr>
              <a:t>sát tinh tế có thể nhận thấy được ý định, thái độ... Của</a:t>
            </a:r>
            <a:r>
              <a:rPr lang="en-US" sz="2800" dirty="0">
                <a:latin typeface="Times New Roman" pitchFamily="18" charset="0"/>
                <a:cs typeface="Times New Roman" pitchFamily="18" charset="0"/>
              </a:rPr>
              <a:t> </a:t>
            </a:r>
            <a:r>
              <a:rPr lang="vi-VN" sz="2800" dirty="0">
                <a:latin typeface="Times New Roman" pitchFamily="18" charset="0"/>
                <a:cs typeface="Times New Roman" pitchFamily="18" charset="0"/>
              </a:rPr>
              <a:t>đối tượng giao tiếp qua các biểu hiện bề ngoài, từ đó có cách ứng xử</a:t>
            </a:r>
            <a:r>
              <a:rPr lang="en-US" sz="2800" dirty="0">
                <a:latin typeface="Times New Roman" pitchFamily="18" charset="0"/>
                <a:cs typeface="Times New Roman" pitchFamily="18" charset="0"/>
              </a:rPr>
              <a:t> </a:t>
            </a:r>
            <a:r>
              <a:rPr lang="vi-VN" sz="2800" dirty="0">
                <a:latin typeface="Times New Roman" pitchFamily="18" charset="0"/>
                <a:cs typeface="Times New Roman" pitchFamily="18" charset="0"/>
              </a:rPr>
              <a:t>phù họp, đạt hiệu quả cao.</a:t>
            </a:r>
            <a:endParaRPr lang="en-US" sz="2800" dirty="0">
              <a:latin typeface="Times New Roman" pitchFamily="18" charset="0"/>
              <a:cs typeface="Times New Roman" pitchFamily="18" charset="0"/>
            </a:endParaRPr>
          </a:p>
          <a:p>
            <a:pPr marL="0" indent="0" algn="just">
              <a:buNone/>
            </a:pPr>
            <a:endParaRPr lang="nl-NL"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1832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a:bodyPr>
          <a:lstStyle/>
          <a:p>
            <a:r>
              <a:rPr lang="nl-NL" dirty="0">
                <a:latin typeface="Times New Roman" pitchFamily="18" charset="0"/>
                <a:cs typeface="Times New Roman" pitchFamily="18" charset="0"/>
              </a:rPr>
              <a:t>2. Nhóm kỹ năng làm chủ bản thân trong giao tiếp sư phạm</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2438400"/>
            <a:ext cx="8229600" cy="3687763"/>
          </a:xfrm>
        </p:spPr>
        <p:txBody>
          <a:bodyPr/>
          <a:lstStyle/>
          <a:p>
            <a:pPr marL="0" indent="0">
              <a:buNone/>
            </a:pPr>
            <a:r>
              <a:rPr lang="nl-NL" dirty="0">
                <a:latin typeface="Times New Roman" pitchFamily="18" charset="0"/>
                <a:cs typeface="Times New Roman" pitchFamily="18" charset="0"/>
              </a:rPr>
              <a:t>2.1. Kỹ năng kiểm soát cảm xúc</a:t>
            </a:r>
            <a:endParaRPr lang="en-US" dirty="0">
              <a:latin typeface="Times New Roman" pitchFamily="18" charset="0"/>
              <a:cs typeface="Times New Roman" pitchFamily="18" charset="0"/>
            </a:endParaRPr>
          </a:p>
          <a:p>
            <a:pPr marL="0" indent="0">
              <a:buNone/>
            </a:pPr>
            <a:r>
              <a:rPr lang="nl-NL" dirty="0">
                <a:latin typeface="Times New Roman" pitchFamily="18" charset="0"/>
                <a:cs typeface="Times New Roman" pitchFamily="18" charset="0"/>
              </a:rPr>
              <a:t>2.2. Kỹ năng ứng phó với căng thẳng</a:t>
            </a:r>
            <a:endParaRPr lang="en-US" dirty="0">
              <a:latin typeface="Times New Roman" pitchFamily="18" charset="0"/>
              <a:cs typeface="Times New Roman" pitchFamily="18" charset="0"/>
            </a:endParaRPr>
          </a:p>
          <a:p>
            <a:pPr marL="0" indent="0">
              <a:buNone/>
            </a:pPr>
            <a:r>
              <a:rPr lang="nl-NL" dirty="0">
                <a:latin typeface="Times New Roman" pitchFamily="18" charset="0"/>
                <a:cs typeface="Times New Roman" pitchFamily="18" charset="0"/>
              </a:rPr>
              <a:t>2.3. Kỹ năng thể hiện sự kiên định</a:t>
            </a:r>
            <a:endParaRPr lang="en-US" dirty="0">
              <a:latin typeface="Times New Roman" pitchFamily="18" charset="0"/>
              <a:cs typeface="Times New Roman" pitchFamily="18" charset="0"/>
            </a:endParaRPr>
          </a:p>
          <a:p>
            <a:pPr marL="0" indent="0">
              <a:buNone/>
            </a:pPr>
            <a:r>
              <a:rPr lang="nl-NL" dirty="0">
                <a:latin typeface="Times New Roman" pitchFamily="18" charset="0"/>
                <a:cs typeface="Times New Roman" pitchFamily="18" charset="0"/>
              </a:rPr>
              <a:t>2.4. Kỹ năng tự nhận  thức</a:t>
            </a:r>
            <a:endParaRPr lang="en-US" dirty="0">
              <a:latin typeface="Times New Roman" pitchFamily="18" charset="0"/>
              <a:cs typeface="Times New Roman" pitchFamily="18" charset="0"/>
            </a:endParaRPr>
          </a:p>
          <a:p>
            <a:pPr marL="0" indent="0">
              <a:buNone/>
            </a:pPr>
            <a:r>
              <a:rPr lang="nl-NL" dirty="0">
                <a:latin typeface="Times New Roman" pitchFamily="18" charset="0"/>
                <a:cs typeface="Times New Roman" pitchFamily="18" charset="0"/>
              </a:rPr>
              <a:t>2.5. Kỹ năng xác định giá trị</a:t>
            </a: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66808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latin typeface="Times New Roman" pitchFamily="18" charset="0"/>
                <a:cs typeface="Times New Roman" pitchFamily="18" charset="0"/>
              </a:rPr>
              <a:t>2.1. Kỹ năng kiểm soát cảm xúc</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r>
              <a:rPr lang="nl-NL" dirty="0" smtClean="0">
                <a:latin typeface="Times New Roman" pitchFamily="18" charset="0"/>
                <a:cs typeface="Times New Roman" pitchFamily="18" charset="0"/>
              </a:rPr>
              <a:t>	L</a:t>
            </a:r>
            <a:r>
              <a:rPr lang="en-US" altLang="zh-CN" dirty="0">
                <a:latin typeface="Times New Roman" pitchFamily="18" charset="0"/>
                <a:cs typeface="Times New Roman" pitchFamily="18" charset="0"/>
              </a:rPr>
              <a:t>à</a:t>
            </a:r>
            <a:r>
              <a:rPr lang="nl-NL" dirty="0">
                <a:latin typeface="Times New Roman" pitchFamily="18" charset="0"/>
                <a:cs typeface="Times New Roman" pitchFamily="18" charset="0"/>
              </a:rPr>
              <a:t> khả n</a:t>
            </a:r>
            <a:r>
              <a:rPr lang="en-US" altLang="zh-CN" dirty="0">
                <a:latin typeface="Times New Roman" pitchFamily="18" charset="0"/>
                <a:cs typeface="Times New Roman" pitchFamily="18" charset="0"/>
              </a:rPr>
              <a:t>ă</a:t>
            </a:r>
            <a:r>
              <a:rPr lang="nl-NL" dirty="0">
                <a:latin typeface="Times New Roman" pitchFamily="18" charset="0"/>
                <a:cs typeface="Times New Roman" pitchFamily="18" charset="0"/>
              </a:rPr>
              <a:t>ng l</a:t>
            </a:r>
            <a:r>
              <a:rPr lang="en-US" altLang="zh-CN" dirty="0">
                <a:latin typeface="Times New Roman" pitchFamily="18" charset="0"/>
                <a:cs typeface="Times New Roman" pitchFamily="18" charset="0"/>
              </a:rPr>
              <a:t>à</a:t>
            </a:r>
            <a:r>
              <a:rPr lang="nl-NL" dirty="0">
                <a:latin typeface="Times New Roman" pitchFamily="18" charset="0"/>
                <a:cs typeface="Times New Roman" pitchFamily="18" charset="0"/>
              </a:rPr>
              <a:t>m chủ trạng th</a:t>
            </a:r>
            <a:r>
              <a:rPr lang="en-US" altLang="zh-CN" dirty="0">
                <a:latin typeface="Times New Roman" pitchFamily="18" charset="0"/>
                <a:cs typeface="Times New Roman" pitchFamily="18" charset="0"/>
              </a:rPr>
              <a:t>á</a:t>
            </a:r>
            <a:r>
              <a:rPr lang="nl-NL" dirty="0">
                <a:latin typeface="Times New Roman" pitchFamily="18" charset="0"/>
                <a:cs typeface="Times New Roman" pitchFamily="18" charset="0"/>
              </a:rPr>
              <a:t>i x</a:t>
            </a:r>
            <a:r>
              <a:rPr lang="en-US" altLang="zh-CN" dirty="0">
                <a:latin typeface="Times New Roman" pitchFamily="18" charset="0"/>
                <a:cs typeface="Times New Roman" pitchFamily="18" charset="0"/>
              </a:rPr>
              <a:t>ú</a:t>
            </a:r>
            <a:r>
              <a:rPr lang="nl-NL" dirty="0">
                <a:latin typeface="Times New Roman" pitchFamily="18" charset="0"/>
                <a:cs typeface="Times New Roman" pitchFamily="18" charset="0"/>
              </a:rPr>
              <a:t>c cảm của bản thân, biết tự </a:t>
            </a:r>
            <a:r>
              <a:rPr lang="nl-NL" dirty="0" smtClean="0">
                <a:latin typeface="Times New Roman" pitchFamily="18" charset="0"/>
                <a:cs typeface="Times New Roman" pitchFamily="18" charset="0"/>
              </a:rPr>
              <a:t>kiềm</a:t>
            </a:r>
            <a:r>
              <a:rPr lang="en-US" dirty="0" smtClean="0">
                <a:latin typeface="Times New Roman" pitchFamily="18" charset="0"/>
                <a:cs typeface="Times New Roman" pitchFamily="18" charset="0"/>
              </a:rPr>
              <a:t> </a:t>
            </a:r>
            <a:r>
              <a:rPr lang="nl-NL" dirty="0" smtClean="0">
                <a:latin typeface="Times New Roman" pitchFamily="18" charset="0"/>
                <a:cs typeface="Times New Roman" pitchFamily="18" charset="0"/>
              </a:rPr>
              <a:t>chế</a:t>
            </a:r>
            <a:r>
              <a:rPr lang="nl-NL" dirty="0">
                <a:latin typeface="Times New Roman" pitchFamily="18" charset="0"/>
                <a:cs typeface="Times New Roman" pitchFamily="18" charset="0"/>
              </a:rPr>
              <a:t>, che giấu </a:t>
            </a:r>
            <a:r>
              <a:rPr lang="en-US" altLang="zh-CN" dirty="0">
                <a:latin typeface="Times New Roman" pitchFamily="18" charset="0"/>
                <a:cs typeface="Times New Roman" pitchFamily="18" charset="0"/>
              </a:rPr>
              <a:t>đ</a:t>
            </a:r>
            <a:r>
              <a:rPr lang="nl-NL" dirty="0">
                <a:latin typeface="Times New Roman" pitchFamily="18" charset="0"/>
                <a:cs typeface="Times New Roman" pitchFamily="18" charset="0"/>
              </a:rPr>
              <a:t>ược tâm trạng: biết tạo ra hứng th</a:t>
            </a:r>
            <a:r>
              <a:rPr lang="en-US" altLang="zh-CN" dirty="0">
                <a:latin typeface="Times New Roman" pitchFamily="18" charset="0"/>
                <a:cs typeface="Times New Roman" pitchFamily="18" charset="0"/>
              </a:rPr>
              <a:t>ú</a:t>
            </a:r>
            <a:r>
              <a:rPr lang="nl-NL" dirty="0">
                <a:latin typeface="Times New Roman" pitchFamily="18" charset="0"/>
                <a:cs typeface="Times New Roman" pitchFamily="18" charset="0"/>
              </a:rPr>
              <a:t> v</a:t>
            </a:r>
            <a:r>
              <a:rPr lang="en-US" altLang="zh-CN" dirty="0">
                <a:latin typeface="Times New Roman" pitchFamily="18" charset="0"/>
                <a:cs typeface="Times New Roman" pitchFamily="18" charset="0"/>
              </a:rPr>
              <a:t>à</a:t>
            </a:r>
            <a:r>
              <a:rPr lang="nl-NL" dirty="0">
                <a:latin typeface="Times New Roman" pitchFamily="18" charset="0"/>
                <a:cs typeface="Times New Roman" pitchFamily="18" charset="0"/>
              </a:rPr>
              <a:t> cảm x</a:t>
            </a:r>
            <a:r>
              <a:rPr lang="en-US" altLang="zh-CN" dirty="0">
                <a:latin typeface="Times New Roman" pitchFamily="18" charset="0"/>
                <a:cs typeface="Times New Roman" pitchFamily="18" charset="0"/>
              </a:rPr>
              <a:t>ú</a:t>
            </a:r>
            <a:r>
              <a:rPr lang="nl-NL" dirty="0">
                <a:latin typeface="Times New Roman" pitchFamily="18" charset="0"/>
                <a:cs typeface="Times New Roman" pitchFamily="18" charset="0"/>
              </a:rPr>
              <a:t>c t</a:t>
            </a:r>
            <a:r>
              <a:rPr lang="en-US" altLang="zh-CN" dirty="0">
                <a:latin typeface="Times New Roman" pitchFamily="18" charset="0"/>
                <a:cs typeface="Times New Roman" pitchFamily="18" charset="0"/>
              </a:rPr>
              <a:t>í</a:t>
            </a:r>
            <a:r>
              <a:rPr lang="nl-NL" dirty="0">
                <a:latin typeface="Times New Roman" pitchFamily="18" charset="0"/>
                <a:cs typeface="Times New Roman" pitchFamily="18" charset="0"/>
              </a:rPr>
              <a:t>ch </a:t>
            </a:r>
            <a:r>
              <a:rPr lang="nl-NL" dirty="0" smtClean="0">
                <a:latin typeface="Times New Roman" pitchFamily="18" charset="0"/>
                <a:cs typeface="Times New Roman" pitchFamily="18" charset="0"/>
              </a:rPr>
              <a:t>cực</a:t>
            </a:r>
            <a:r>
              <a:rPr 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đ</a:t>
            </a:r>
            <a:r>
              <a:rPr lang="nl-NL" dirty="0">
                <a:latin typeface="Times New Roman" pitchFamily="18" charset="0"/>
                <a:cs typeface="Times New Roman" pitchFamily="18" charset="0"/>
              </a:rPr>
              <a:t>ể </a:t>
            </a:r>
            <a:r>
              <a:rPr lang="en-US" altLang="zh-CN" dirty="0">
                <a:latin typeface="Times New Roman" pitchFamily="18" charset="0"/>
                <a:cs typeface="Times New Roman" pitchFamily="18" charset="0"/>
              </a:rPr>
              <a:t>đ</a:t>
            </a:r>
            <a:r>
              <a:rPr lang="nl-NL" dirty="0">
                <a:latin typeface="Times New Roman" pitchFamily="18" charset="0"/>
                <a:cs typeface="Times New Roman" pitchFamily="18" charset="0"/>
              </a:rPr>
              <a:t>iều khiển diễn biến tâm trạng của b</a:t>
            </a:r>
            <a:r>
              <a:rPr lang="en-US" altLang="zh-CN" dirty="0">
                <a:latin typeface="Times New Roman" pitchFamily="18" charset="0"/>
                <a:cs typeface="Times New Roman" pitchFamily="18" charset="0"/>
              </a:rPr>
              <a:t>á</a:t>
            </a:r>
            <a:r>
              <a:rPr lang="nl-NL" dirty="0">
                <a:latin typeface="Times New Roman" pitchFamily="18" charset="0"/>
                <a:cs typeface="Times New Roman" pitchFamily="18" charset="0"/>
              </a:rPr>
              <a:t>n thân</a:t>
            </a:r>
            <a:r>
              <a:rPr lang="nl-NL" dirty="0" smtClean="0">
                <a:latin typeface="Times New Roman" pitchFamily="18" charset="0"/>
                <a:cs typeface="Times New Roman" pitchFamily="18" charset="0"/>
              </a:rPr>
              <a:t>.</a:t>
            </a: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450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marL="0" indent="0">
              <a:buNone/>
            </a:pPr>
            <a:r>
              <a:rPr lang="en-US" sz="2800" dirty="0" err="1" smtClean="0"/>
              <a:t>Rèn</a:t>
            </a:r>
            <a:r>
              <a:rPr lang="en-US" sz="2800" dirty="0" smtClean="0"/>
              <a:t> </a:t>
            </a:r>
            <a:r>
              <a:rPr lang="en-US" sz="2800" dirty="0" err="1" smtClean="0"/>
              <a:t>kỹ</a:t>
            </a:r>
            <a:r>
              <a:rPr lang="en-US" sz="2800" dirty="0" smtClean="0"/>
              <a:t> </a:t>
            </a:r>
            <a:r>
              <a:rPr lang="en-US" sz="2800" dirty="0" err="1" smtClean="0"/>
              <a:t>năng</a:t>
            </a:r>
            <a:endParaRPr lang="en-US" sz="2800" dirty="0" smtClean="0"/>
          </a:p>
          <a:p>
            <a:pPr>
              <a:buFont typeface="Times New Roman" pitchFamily="18" charset="0"/>
              <a:buChar char="⁻"/>
            </a:pPr>
            <a:r>
              <a:rPr lang="vi-VN" sz="2800" dirty="0" smtClean="0">
                <a:latin typeface="Times New Roman" pitchFamily="18" charset="0"/>
                <a:cs typeface="Times New Roman" pitchFamily="18" charset="0"/>
              </a:rPr>
              <a:t>Bình </a:t>
            </a:r>
            <a:r>
              <a:rPr lang="vi-VN" sz="2800" dirty="0">
                <a:latin typeface="Times New Roman" pitchFamily="18" charset="0"/>
                <a:cs typeface="Times New Roman" pitchFamily="18" charset="0"/>
              </a:rPr>
              <a:t>tĩnh, kiềm chế tức giận, tủi hờn, tự ti,… </a:t>
            </a:r>
          </a:p>
          <a:p>
            <a:pPr>
              <a:buFont typeface="Times New Roman" pitchFamily="18" charset="0"/>
              <a:buChar char="⁻"/>
            </a:pPr>
            <a:r>
              <a:rPr lang="vi-VN" sz="2800" dirty="0" smtClean="0">
                <a:latin typeface="Times New Roman" pitchFamily="18" charset="0"/>
                <a:cs typeface="Times New Roman" pitchFamily="18" charset="0"/>
              </a:rPr>
              <a:t>Phát </a:t>
            </a:r>
            <a:r>
              <a:rPr lang="vi-VN" sz="2800" dirty="0">
                <a:latin typeface="Times New Roman" pitchFamily="18" charset="0"/>
                <a:cs typeface="Times New Roman" pitchFamily="18" charset="0"/>
              </a:rPr>
              <a:t>huy cảm xúc tích cực: lạc quan, tin tưởng, vui mừng </a:t>
            </a:r>
          </a:p>
          <a:p>
            <a:pPr>
              <a:buFont typeface="Times New Roman" pitchFamily="18" charset="0"/>
              <a:buChar char="⁻"/>
            </a:pP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làm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tổn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hại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bạn</a:t>
            </a:r>
            <a:r>
              <a:rPr lang="en-US" sz="2800" dirty="0">
                <a:latin typeface="Times New Roman" pitchFamily="18" charset="0"/>
                <a:cs typeface="Times New Roman" pitchFamily="18" charset="0"/>
              </a:rPr>
              <a:t> </a:t>
            </a:r>
          </a:p>
          <a:p>
            <a:pPr marL="0" indent="0">
              <a:buNone/>
            </a:pPr>
            <a:endParaRPr lang="en-US" sz="2800" dirty="0"/>
          </a:p>
        </p:txBody>
      </p:sp>
    </p:spTree>
    <p:extLst>
      <p:ext uri="{BB962C8B-B14F-4D97-AF65-F5344CB8AC3E}">
        <p14:creationId xmlns:p14="http://schemas.microsoft.com/office/powerpoint/2010/main" val="4125723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2.2. Kỹ năng ứng phó với căng thẳng</a:t>
            </a:r>
            <a:r>
              <a:rPr lang="en-US" dirty="0"/>
              <a:t/>
            </a:r>
            <a:br>
              <a:rPr lang="en-US" dirty="0"/>
            </a:br>
            <a:endParaRPr lang="en-US" dirty="0"/>
          </a:p>
        </p:txBody>
      </p:sp>
      <p:sp>
        <p:nvSpPr>
          <p:cNvPr id="3" name="Content Placeholder 2"/>
          <p:cNvSpPr>
            <a:spLocks noGrp="1"/>
          </p:cNvSpPr>
          <p:nvPr>
            <p:ph sz="quarter" idx="1"/>
          </p:nvPr>
        </p:nvSpPr>
        <p:spPr/>
        <p:txBody>
          <a:bodyPr/>
          <a:lstStyle/>
          <a:p>
            <a:pPr marL="0" indent="0">
              <a:buNone/>
            </a:pPr>
            <a:r>
              <a:rPr lang="en-US" dirty="0" smtClean="0">
                <a:latin typeface="Times New Roman" pitchFamily="18" charset="0"/>
                <a:cs typeface="Times New Roman" pitchFamily="18" charset="0"/>
              </a:rPr>
              <a:t>- B</a:t>
            </a:r>
            <a:r>
              <a:rPr lang="vi-VN" dirty="0" smtClean="0">
                <a:latin typeface="Times New Roman" pitchFamily="18" charset="0"/>
                <a:cs typeface="Times New Roman" pitchFamily="18" charset="0"/>
              </a:rPr>
              <a:t>ình </a:t>
            </a:r>
            <a:r>
              <a:rPr lang="vi-VN" dirty="0">
                <a:latin typeface="Times New Roman" pitchFamily="18" charset="0"/>
                <a:cs typeface="Times New Roman" pitchFamily="18" charset="0"/>
              </a:rPr>
              <a:t>tĩnh đón nhận căng thẳng như một điều tất yếu </a:t>
            </a:r>
          </a:p>
          <a:p>
            <a:pPr marL="0" indent="0">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Nhận </a:t>
            </a:r>
            <a:r>
              <a:rPr lang="vi-VN" dirty="0">
                <a:latin typeface="Times New Roman" pitchFamily="18" charset="0"/>
                <a:cs typeface="Times New Roman" pitchFamily="18" charset="0"/>
              </a:rPr>
              <a:t>biết và hiểu nguyên nhân của căng thẳng </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8215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pPr marL="0" indent="0">
              <a:buNone/>
            </a:pP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ứng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thẳng</a:t>
            </a:r>
            <a:endParaRPr lang="en-US" sz="2800" dirty="0" smtClean="0">
              <a:latin typeface="Times New Roman" pitchFamily="18" charset="0"/>
              <a:cs typeface="Times New Roman" pitchFamily="18" charset="0"/>
            </a:endParaRPr>
          </a:p>
          <a:p>
            <a:pPr>
              <a:lnSpc>
                <a:spcPct val="90000"/>
              </a:lnSpc>
              <a:buFont typeface="Times New Roman" pitchFamily="18" charset="0"/>
              <a:buChar char="⁻"/>
            </a:pPr>
            <a:r>
              <a:rPr lang="de-DE" sz="2800" dirty="0">
                <a:latin typeface="Times New Roman" pitchFamily="18" charset="0"/>
                <a:cs typeface="Times New Roman" pitchFamily="18" charset="0"/>
              </a:rPr>
              <a:t>Cần suy nghĩ tích cực về tình huống xảy ra </a:t>
            </a:r>
          </a:p>
          <a:p>
            <a:pPr>
              <a:lnSpc>
                <a:spcPct val="90000"/>
              </a:lnSpc>
              <a:buFont typeface="Times New Roman" pitchFamily="18" charset="0"/>
              <a:buChar char="⁻"/>
            </a:pPr>
            <a:r>
              <a:rPr lang="de-DE" sz="2800" dirty="0">
                <a:latin typeface="Times New Roman" pitchFamily="18" charset="0"/>
                <a:cs typeface="Times New Roman" pitchFamily="18" charset="0"/>
              </a:rPr>
              <a:t>Phản ứng trong các tình huống</a:t>
            </a:r>
          </a:p>
          <a:p>
            <a:pPr algn="just">
              <a:lnSpc>
                <a:spcPct val="90000"/>
              </a:lnSpc>
              <a:buFont typeface="Times New Roman" pitchFamily="18" charset="0"/>
              <a:buChar char="⁻"/>
            </a:pPr>
            <a:r>
              <a:rPr lang="de-DE" sz="2800" dirty="0">
                <a:latin typeface="Times New Roman" pitchFamily="18" charset="0"/>
                <a:cs typeface="Times New Roman" pitchFamily="18" charset="0"/>
              </a:rPr>
              <a:t>Có thể chuyển phản ứng thông qua việc thực hiện các hành động thường nhật </a:t>
            </a:r>
          </a:p>
          <a:p>
            <a:pPr algn="just">
              <a:lnSpc>
                <a:spcPct val="90000"/>
              </a:lnSpc>
              <a:buFont typeface="Times New Roman" pitchFamily="18" charset="0"/>
              <a:buChar char="⁻"/>
            </a:pPr>
            <a:r>
              <a:rPr lang="de-DE" sz="2800" dirty="0">
                <a:latin typeface="Times New Roman" pitchFamily="18" charset="0"/>
                <a:cs typeface="Times New Roman" pitchFamily="18" charset="0"/>
              </a:rPr>
              <a:t>Pha trò, hài hước, kể chuyện trong các tình huống xung đột sẽ làm giảm đi không khí căng thẳng </a:t>
            </a:r>
          </a:p>
          <a:p>
            <a:pPr>
              <a:buFont typeface="Times New Roman" pitchFamily="18" charset="0"/>
              <a:buChar char="⁻"/>
            </a:pPr>
            <a:r>
              <a:rPr lang="vi-VN" sz="2800" dirty="0" smtClean="0">
                <a:latin typeface="Times New Roman" pitchFamily="18" charset="0"/>
                <a:cs typeface="Times New Roman" pitchFamily="18" charset="0"/>
              </a:rPr>
              <a:t>Tin </a:t>
            </a:r>
            <a:r>
              <a:rPr lang="vi-VN" sz="2800" dirty="0">
                <a:latin typeface="Times New Roman" pitchFamily="18" charset="0"/>
                <a:cs typeface="Times New Roman" pitchFamily="18" charset="0"/>
              </a:rPr>
              <a:t>tưởng chia sẻ với </a:t>
            </a:r>
            <a:r>
              <a:rPr lang="en-US" sz="2800" dirty="0" err="1">
                <a:latin typeface="Times New Roman" pitchFamily="18" charset="0"/>
                <a:cs typeface="Times New Roman" pitchFamily="18" charset="0"/>
              </a:rPr>
              <a:t>bạn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bè</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đồng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nghiệp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người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thân</a:t>
            </a:r>
            <a:r>
              <a:rPr lang="vi-VN" sz="2800" dirty="0">
                <a:latin typeface="Times New Roman" pitchFamily="18" charset="0"/>
                <a:cs typeface="Times New Roman" pitchFamily="18" charset="0"/>
              </a:rPr>
              <a:t>,… </a:t>
            </a:r>
          </a:p>
          <a:p>
            <a:pPr>
              <a:buFont typeface="Times New Roman" pitchFamily="18" charset="0"/>
              <a:buChar char="⁻"/>
            </a:pPr>
            <a:r>
              <a:rPr lang="vi-VN" sz="2800" dirty="0">
                <a:latin typeface="Times New Roman" pitchFamily="18" charset="0"/>
                <a:cs typeface="Times New Roman" pitchFamily="18" charset="0"/>
              </a:rPr>
              <a:t>Thở sâu, đi dạo, nghe nhạc,… khi căng thẳng </a:t>
            </a:r>
          </a:p>
          <a:p>
            <a:pPr marL="0" indent="0">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0168712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360</TotalTime>
  <Words>995</Words>
  <Application>Microsoft Office PowerPoint</Application>
  <PresentationFormat>On-screen Show (4:3)</PresentationFormat>
  <Paragraphs>128</Paragraphs>
  <Slides>28</Slides>
  <Notes>11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Civic</vt:lpstr>
      <vt:lpstr>Bài 2</vt:lpstr>
      <vt:lpstr>1. Kỹ năng nhận thức trong giao tiếp sư phạm </vt:lpstr>
      <vt:lpstr>1.1. Nhận biết trạng thái cảm xúc </vt:lpstr>
      <vt:lpstr>1.2. Nhận biết ý định, thái độ </vt:lpstr>
      <vt:lpstr>2. Nhóm kỹ năng làm chủ bản thân trong giao tiếp sư phạm </vt:lpstr>
      <vt:lpstr>2.1. Kỹ năng kiểm soát cảm xúc </vt:lpstr>
      <vt:lpstr>PowerPoint Presentation</vt:lpstr>
      <vt:lpstr>2.2. Kỹ năng ứng phó với căng thẳng </vt:lpstr>
      <vt:lpstr>PowerPoint Presentation</vt:lpstr>
      <vt:lpstr>2.3. Kỹ năng thể hiện sự kiên định </vt:lpstr>
      <vt:lpstr>PowerPoint Presentation</vt:lpstr>
      <vt:lpstr>2.4. Kỹ năng tự nhận  thức </vt:lpstr>
      <vt:lpstr>PowerPoint Presentation</vt:lpstr>
      <vt:lpstr>2.5. Kỹ năng xác định giá trị </vt:lpstr>
      <vt:lpstr>PowerPoint Presentation</vt:lpstr>
      <vt:lpstr>3. Nhóm kỹ năng điều khiển quá trình giao tiếp sư phạm </vt:lpstr>
      <vt:lpstr>3.1. Kỹ năng sử dụng các phương tiện giao tiếp </vt:lpstr>
      <vt:lpstr>3.2. Kỹ năng giải quyết vấn đề </vt:lpstr>
      <vt:lpstr>PowerPoint Presentation</vt:lpstr>
      <vt:lpstr>3.3. Kỹ năng tìm kiếm sự hỗ trợ </vt:lpstr>
      <vt:lpstr>3.4. Kỹ năng đưa và nhận thông tin phản hồi </vt:lpstr>
      <vt:lpstr>PowerPoint Presentation</vt:lpstr>
      <vt:lpstr>PowerPoint Presentation</vt:lpstr>
      <vt:lpstr>PowerPoint Presentation</vt:lpstr>
      <vt:lpstr>PowerPoint Presentation</vt:lpstr>
      <vt:lpstr>3.5. Kỹ năng từ chối  </vt:lpstr>
      <vt:lpstr>PowerPoint Presentation</vt:lpstr>
      <vt:lpstr>4. Thực hành, thảo luận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25</cp:revision>
  <dcterms:created xsi:type="dcterms:W3CDTF">2023-03-08T05:29:12Z</dcterms:created>
  <dcterms:modified xsi:type="dcterms:W3CDTF">2023-03-08T11:29:40Z</dcterms:modified>
</cp:coreProperties>
</file>