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8" r:id="rId17"/>
    <p:sldId id="272" r:id="rId18"/>
    <p:sldId id="277" r:id="rId19"/>
    <p:sldId id="273" r:id="rId20"/>
    <p:sldId id="274" r:id="rId21"/>
    <p:sldId id="279"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4" d="100"/>
          <a:sy n="54" d="100"/>
        </p:scale>
        <p:origin x="-1616" y="-3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EEBB2D-C50F-4E95-A700-DB199DC36878}" type="datetimeFigureOut">
              <a:rPr lang="en-US" smtClean="0"/>
              <a:t>03/03/2023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BB0045-D7AB-4A93-B111-6E367D1806A1}" type="slidenum">
              <a:rPr lang="en-US" smtClean="0"/>
              <a:t>‹#›</a:t>
            </a:fld>
            <a:endParaRPr lang="en-US"/>
          </a:p>
        </p:txBody>
      </p:sp>
    </p:spTree>
    <p:extLst>
      <p:ext uri="{BB962C8B-B14F-4D97-AF65-F5344CB8AC3E}">
        <p14:creationId xmlns:p14="http://schemas.microsoft.com/office/powerpoint/2010/main" val="386593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vi-VN"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44B373-FEE6-4A87-8BE3-8D2AEF4CF71A}" type="slidenum">
              <a:rPr lang="vi-VN" smtClean="0"/>
              <a:pPr eaLnBrk="1" hangingPunct="1"/>
              <a:t>2</a:t>
            </a:fld>
            <a:endParaRPr lang="vi-V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C776344-4147-4AF6-8614-568593342FE8}" type="slidenum">
              <a:rPr lang="vi-VN" smtClean="0"/>
              <a:pPr eaLnBrk="1" hangingPunct="1"/>
              <a:t>12</a:t>
            </a:fld>
            <a:endParaRPr lang="vi-V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08E88C-DBFC-4B52-8660-F018EFAE65DA}" type="slidenum">
              <a:rPr lang="vi-VN" smtClean="0"/>
              <a:pPr eaLnBrk="1" hangingPunct="1"/>
              <a:t>3</a:t>
            </a:fld>
            <a:endParaRPr lang="vi-V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Arial" pitchFamily="34"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D8D30F2-98B8-4B27-A7F5-077BC0EC2AAF}" type="slidenum">
              <a:rPr lang="vi-VN" smtClean="0"/>
              <a:pPr eaLnBrk="1" hangingPunct="1"/>
              <a:t>5</a:t>
            </a:fld>
            <a:endParaRPr lang="vi-V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419E0E-0E7A-406C-A307-4FC665A6475A}" type="slidenum">
              <a:rPr lang="vi-VN" smtClean="0"/>
              <a:pPr eaLnBrk="1" hangingPunct="1"/>
              <a:t>6</a:t>
            </a:fld>
            <a:endParaRPr lang="vi-V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GV là tấm gương cho học sinh. Cháu tôi đi học về rất hay kể hôm nay cô giáo mặc gì?</a:t>
            </a:r>
          </a:p>
          <a:p>
            <a:r>
              <a:rPr lang="en-US" smtClean="0"/>
              <a:t>Tất cả mọi ngày chúng ta đều tốt, chỉ cần một ngày k tốt, sẽ trở nên tồi tệ. Nhất là con người, với sự đố kị và ích kỉ vốn có…</a:t>
            </a:r>
          </a:p>
        </p:txBody>
      </p:sp>
      <p:sp>
        <p:nvSpPr>
          <p:cNvPr id="77828"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D78278B-D5DE-467C-80CF-FEA106C5B56F}" type="datetime1">
              <a:rPr lang="vi-VN" smtClean="0"/>
              <a:pPr eaLnBrk="1" hangingPunct="1"/>
              <a:t>03/03/2023</a:t>
            </a:fld>
            <a:endParaRPr lang="vi-VN" smtClean="0"/>
          </a:p>
        </p:txBody>
      </p:sp>
      <p:sp>
        <p:nvSpPr>
          <p:cNvPr id="7782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FBF943F-4C7A-4771-A02E-32138FDF1CF2}" type="slidenum">
              <a:rPr lang="vi-VN" smtClean="0"/>
              <a:pPr eaLnBrk="1" hangingPunct="1"/>
              <a:t>7</a:t>
            </a:fld>
            <a:endParaRPr lang="vi-V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D72AC7-10CF-44D1-97B4-A46132347439}" type="slidenum">
              <a:rPr lang="vi-VN" smtClean="0"/>
              <a:pPr eaLnBrk="1" hangingPunct="1"/>
              <a:t>8</a:t>
            </a:fld>
            <a:endParaRPr lang="vi-V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1B0EA35-75BF-4EB5-813F-9E85EDE0E2E8}" type="slidenum">
              <a:rPr lang="vi-VN" smtClean="0"/>
              <a:pPr eaLnBrk="1" hangingPunct="1"/>
              <a:t>9</a:t>
            </a:fld>
            <a:endParaRPr lang="vi-V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1E434CD-E66B-4890-8B96-BF2785336673}" type="slidenum">
              <a:rPr lang="vi-VN" smtClean="0"/>
              <a:pPr eaLnBrk="1" hangingPunct="1"/>
              <a:t>10</a:t>
            </a:fld>
            <a:endParaRPr lang="vi-V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242080C-8C66-44DB-A599-9FFD84311542}" type="slidenum">
              <a:rPr lang="vi-VN" smtClean="0"/>
              <a:pPr eaLnBrk="1" hangingPunct="1"/>
              <a:t>11</a:t>
            </a:fld>
            <a:endParaRPr lang="vi-V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007B069-3A28-4360-B23D-FAEA5A2D8A01}" type="datetimeFigureOut">
              <a:rPr lang="en-US" smtClean="0"/>
              <a:t>03/03/2023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A56DEDB-8E91-43F7-BC86-7013C7E28B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56DEDB-8E91-43F7-BC86-7013C7E28B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56DEDB-8E91-43F7-BC86-7013C7E28B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56DEDB-8E91-43F7-BC86-7013C7E28B0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56DEDB-8E91-43F7-BC86-7013C7E28B0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56DEDB-8E91-43F7-BC86-7013C7E28B0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A56DEDB-8E91-43F7-BC86-7013C7E28B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A56DEDB-8E91-43F7-BC86-7013C7E28B0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007B069-3A28-4360-B23D-FAEA5A2D8A01}" type="datetimeFigureOut">
              <a:rPr lang="en-US" smtClean="0"/>
              <a:t>03/03/2023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A56DEDB-8E91-43F7-BC86-7013C7E28B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007B069-3A28-4360-B23D-FAEA5A2D8A01}" type="datetimeFigureOut">
              <a:rPr lang="en-US" smtClean="0"/>
              <a:t>03/03/2023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56DEDB-8E91-43F7-BC86-7013C7E28B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007B069-3A28-4360-B23D-FAEA5A2D8A01}" type="datetimeFigureOut">
              <a:rPr lang="en-US" smtClean="0"/>
              <a:t>03/03/2023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56DEDB-8E91-43F7-BC86-7013C7E28B0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007B069-3A28-4360-B23D-FAEA5A2D8A01}" type="datetimeFigureOut">
              <a:rPr lang="en-US" smtClean="0"/>
              <a:t>03/03/2023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56DEDB-8E91-43F7-BC86-7013C7E28B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04800" y="1676400"/>
            <a:ext cx="8839200" cy="1439863"/>
          </a:xfrm>
          <a:prstGeom prst="rect">
            <a:avLst/>
          </a:prstGeom>
          <a:noFill/>
          <a:ln w="9525">
            <a:noFill/>
            <a:miter lim="800000"/>
            <a:headEnd/>
            <a:tailEnd/>
          </a:ln>
        </p:spPr>
        <p:txBody>
          <a:bodyPr anchor="ctr">
            <a:normAutofit fontScale="92500" lnSpcReduction="20000"/>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50000"/>
              </a:lnSpc>
              <a:defRPr/>
            </a:pPr>
            <a:r>
              <a:rPr lang="es-ES" sz="1100" b="1" dirty="0" smtClean="0">
                <a:solidFill>
                  <a:srgbClr val="000099"/>
                </a:solidFill>
                <a:latin typeface="Times New Roman" pitchFamily="18" charset="0"/>
                <a:ea typeface="Arial Unicode MS" pitchFamily="34" charset="-128"/>
                <a:cs typeface="Times New Roman" pitchFamily="18" charset="0"/>
              </a:rPr>
              <a:t/>
            </a:r>
            <a:br>
              <a:rPr lang="es-ES" sz="1100" b="1" dirty="0" smtClean="0">
                <a:solidFill>
                  <a:srgbClr val="000099"/>
                </a:solidFill>
                <a:latin typeface="Times New Roman" pitchFamily="18" charset="0"/>
                <a:ea typeface="Arial Unicode MS" pitchFamily="34" charset="-128"/>
                <a:cs typeface="Times New Roman" pitchFamily="18" charset="0"/>
              </a:rPr>
            </a:br>
            <a:r>
              <a:rPr lang="es-ES" sz="4000" b="1" dirty="0" smtClean="0">
                <a:solidFill>
                  <a:srgbClr val="000099"/>
                </a:solidFill>
                <a:latin typeface="Times New Roman" pitchFamily="18" charset="0"/>
                <a:ea typeface="Arial Unicode MS" pitchFamily="34" charset="-128"/>
                <a:cs typeface="Times New Roman" pitchFamily="18" charset="0"/>
              </a:rPr>
              <a:t> GIAO TIẾP SƯ PHẠM </a:t>
            </a:r>
          </a:p>
          <a:p>
            <a:pPr algn="ctr" eaLnBrk="1" hangingPunct="1">
              <a:lnSpc>
                <a:spcPct val="150000"/>
              </a:lnSpc>
              <a:defRPr/>
            </a:pPr>
            <a:r>
              <a:rPr lang="es-ES" sz="1100" b="1" dirty="0" smtClean="0">
                <a:solidFill>
                  <a:srgbClr val="000099"/>
                </a:solidFill>
                <a:latin typeface="Times New Roman" pitchFamily="18" charset="0"/>
                <a:ea typeface="Arial Unicode MS" pitchFamily="34" charset="-128"/>
                <a:cs typeface="Times New Roman" pitchFamily="18" charset="0"/>
              </a:rPr>
              <a:t/>
            </a:r>
            <a:br>
              <a:rPr lang="es-ES" sz="1100" b="1" dirty="0" smtClean="0">
                <a:solidFill>
                  <a:srgbClr val="000099"/>
                </a:solidFill>
                <a:latin typeface="Times New Roman" pitchFamily="18" charset="0"/>
                <a:ea typeface="Arial Unicode MS" pitchFamily="34" charset="-128"/>
                <a:cs typeface="Times New Roman" pitchFamily="18" charset="0"/>
              </a:rPr>
            </a:br>
            <a:endParaRPr lang="es-ES" sz="1100" b="1" dirty="0" smtClean="0">
              <a:solidFill>
                <a:srgbClr val="000099"/>
              </a:solidFill>
              <a:latin typeface="Times New Roman" pitchFamily="18" charset="0"/>
              <a:ea typeface="Arial Unicode MS" pitchFamily="34" charset="-128"/>
              <a:cs typeface="Times New Roman" pitchFamily="18" charset="0"/>
            </a:endParaRPr>
          </a:p>
        </p:txBody>
      </p:sp>
      <p:sp>
        <p:nvSpPr>
          <p:cNvPr id="8" name="Rectangle 5"/>
          <p:cNvSpPr txBox="1">
            <a:spLocks noChangeArrowheads="1"/>
          </p:cNvSpPr>
          <p:nvPr/>
        </p:nvSpPr>
        <p:spPr bwMode="white">
          <a:xfrm>
            <a:off x="3810000" y="5334000"/>
            <a:ext cx="495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spcBef>
                <a:spcPct val="20000"/>
              </a:spcBef>
              <a:buFont typeface="Wingdings" pitchFamily="2" charset="2"/>
              <a:buNone/>
            </a:pPr>
            <a:endParaRPr lang="en-US" sz="3600">
              <a:solidFill>
                <a:srgbClr val="E418DA"/>
              </a:solidFill>
              <a:latin typeface="Calibri" pitchFamily="34" charset="0"/>
            </a:endParaRPr>
          </a:p>
        </p:txBody>
      </p:sp>
      <p:pic>
        <p:nvPicPr>
          <p:cNvPr id="4100" name="Picture 2" descr="C:\Users\Hai Yen be bong\Desktop\imagesCA0M96J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05200"/>
            <a:ext cx="3048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53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iterate type="lt">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4313" y="1643063"/>
            <a:ext cx="1428750" cy="3071812"/>
          </a:xfrm>
          <a:prstGeom prst="roundRect">
            <a:avLst/>
          </a:prstGeom>
          <a:ln w="38100"/>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Arial" charset="0"/>
                <a:cs typeface="Arial" charset="0"/>
              </a:rPr>
              <a:t>Mô phạm</a:t>
            </a:r>
            <a:endParaRPr lang="vi-VN" sz="3200" b="1">
              <a:solidFill>
                <a:srgbClr val="002060"/>
              </a:solidFill>
              <a:cs typeface="Arial" charset="0"/>
            </a:endParaRPr>
          </a:p>
        </p:txBody>
      </p:sp>
      <p:sp>
        <p:nvSpPr>
          <p:cNvPr id="13315" name="TextBox 9"/>
          <p:cNvSpPr txBox="1">
            <a:spLocks noChangeArrowheads="1"/>
          </p:cNvSpPr>
          <p:nvPr/>
        </p:nvSpPr>
        <p:spPr bwMode="auto">
          <a:xfrm>
            <a:off x="1065213" y="176213"/>
            <a:ext cx="5319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Nguyên tắc giao tiếp sư phạm</a:t>
            </a:r>
            <a:endParaRPr lang="vi-VN" sz="2800" b="1">
              <a:solidFill>
                <a:srgbClr val="FF0000"/>
              </a:solidFill>
            </a:endParaRPr>
          </a:p>
        </p:txBody>
      </p:sp>
      <p:pic>
        <p:nvPicPr>
          <p:cNvPr id="23561" name="Picture 11" descr="images (2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4900613"/>
            <a:ext cx="2847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tải xuống (7).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3625" y="1000125"/>
            <a:ext cx="2382838"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tải xuống (8).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00688" y="4481513"/>
            <a:ext cx="3357562"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5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561"/>
                                        </p:tgtEl>
                                        <p:attrNameLst>
                                          <p:attrName>style.visibility</p:attrName>
                                        </p:attrNameLst>
                                      </p:cBhvr>
                                      <p:to>
                                        <p:strVal val="visible"/>
                                      </p:to>
                                    </p:set>
                                    <p:animEffect transition="in" filter="dissolve">
                                      <p:cBhvr>
                                        <p:cTn id="17"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4313" y="1928813"/>
            <a:ext cx="1428750" cy="3071812"/>
          </a:xfrm>
          <a:prstGeom prst="roundRect">
            <a:avLst/>
          </a:prstGeom>
          <a:ln w="38100"/>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984807"/>
                </a:solidFill>
                <a:latin typeface="Arial" charset="0"/>
                <a:cs typeface="Arial" charset="0"/>
              </a:rPr>
              <a:t>Tôn trọng</a:t>
            </a:r>
            <a:endParaRPr lang="vi-VN" sz="3200" b="1">
              <a:solidFill>
                <a:srgbClr val="984807"/>
              </a:solidFill>
              <a:cs typeface="Arial" charset="0"/>
            </a:endParaRPr>
          </a:p>
        </p:txBody>
      </p:sp>
      <p:sp>
        <p:nvSpPr>
          <p:cNvPr id="14339" name="TextBox 9"/>
          <p:cNvSpPr txBox="1">
            <a:spLocks noChangeArrowheads="1"/>
          </p:cNvSpPr>
          <p:nvPr/>
        </p:nvSpPr>
        <p:spPr bwMode="auto">
          <a:xfrm>
            <a:off x="1028700" y="190500"/>
            <a:ext cx="4799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1.2.2. Nguyên tắc tôn trọng</a:t>
            </a:r>
            <a:endParaRPr lang="vi-VN" sz="2800" b="1">
              <a:solidFill>
                <a:srgbClr val="FF0000"/>
              </a:solidFill>
            </a:endParaRPr>
          </a:p>
        </p:txBody>
      </p:sp>
      <p:sp>
        <p:nvSpPr>
          <p:cNvPr id="6" name="TextBox 5"/>
          <p:cNvSpPr txBox="1">
            <a:spLocks noChangeArrowheads="1"/>
          </p:cNvSpPr>
          <p:nvPr/>
        </p:nvSpPr>
        <p:spPr bwMode="auto">
          <a:xfrm>
            <a:off x="2179638" y="714375"/>
            <a:ext cx="1681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984807"/>
                </a:solidFill>
              </a:rPr>
              <a:t>Tự trọng</a:t>
            </a:r>
            <a:endParaRPr lang="vi-VN" sz="2800" b="1">
              <a:solidFill>
                <a:srgbClr val="984807"/>
              </a:solidFill>
            </a:endParaRPr>
          </a:p>
        </p:txBody>
      </p:sp>
      <p:sp>
        <p:nvSpPr>
          <p:cNvPr id="7" name="TextBox 6"/>
          <p:cNvSpPr txBox="1">
            <a:spLocks noChangeArrowheads="1"/>
          </p:cNvSpPr>
          <p:nvPr/>
        </p:nvSpPr>
        <p:spPr bwMode="auto">
          <a:xfrm>
            <a:off x="2214563" y="2701925"/>
            <a:ext cx="499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984807"/>
                </a:solidFill>
              </a:rPr>
              <a:t>Chuẩn bị chu đáo, toàn diện</a:t>
            </a:r>
            <a:endParaRPr lang="vi-VN" sz="2800" b="1">
              <a:solidFill>
                <a:srgbClr val="984807"/>
              </a:solidFill>
            </a:endParaRPr>
          </a:p>
        </p:txBody>
      </p:sp>
      <p:sp>
        <p:nvSpPr>
          <p:cNvPr id="8" name="TextBox 7"/>
          <p:cNvSpPr txBox="1">
            <a:spLocks noChangeArrowheads="1"/>
          </p:cNvSpPr>
          <p:nvPr/>
        </p:nvSpPr>
        <p:spPr bwMode="auto">
          <a:xfrm>
            <a:off x="2500313" y="1214438"/>
            <a:ext cx="3667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Ứng xử - biết cám ơn, xin lỗi</a:t>
            </a:r>
            <a:endParaRPr lang="vi-VN" sz="2000" b="1">
              <a:solidFill>
                <a:srgbClr val="E46C0A"/>
              </a:solidFill>
            </a:endParaRPr>
          </a:p>
        </p:txBody>
      </p:sp>
      <p:sp>
        <p:nvSpPr>
          <p:cNvPr id="9" name="TextBox 8"/>
          <p:cNvSpPr txBox="1">
            <a:spLocks noChangeArrowheads="1"/>
          </p:cNvSpPr>
          <p:nvPr/>
        </p:nvSpPr>
        <p:spPr bwMode="auto">
          <a:xfrm>
            <a:off x="2500313" y="5457825"/>
            <a:ext cx="4283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Sử dụng lời nói – tránh xúc phạm</a:t>
            </a:r>
            <a:endParaRPr lang="vi-VN" sz="2000" b="1">
              <a:solidFill>
                <a:srgbClr val="E46C0A"/>
              </a:solidFill>
            </a:endParaRPr>
          </a:p>
        </p:txBody>
      </p:sp>
      <p:sp>
        <p:nvSpPr>
          <p:cNvPr id="10" name="TextBox 9"/>
          <p:cNvSpPr txBox="1">
            <a:spLocks noChangeArrowheads="1"/>
          </p:cNvSpPr>
          <p:nvPr/>
        </p:nvSpPr>
        <p:spPr bwMode="auto">
          <a:xfrm>
            <a:off x="2500313" y="1714500"/>
            <a:ext cx="1150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Lời hứa</a:t>
            </a:r>
            <a:endParaRPr lang="vi-VN" sz="2000" b="1">
              <a:solidFill>
                <a:srgbClr val="E46C0A"/>
              </a:solidFill>
            </a:endParaRPr>
          </a:p>
        </p:txBody>
      </p:sp>
      <p:sp>
        <p:nvSpPr>
          <p:cNvPr id="12" name="TextBox 11"/>
          <p:cNvSpPr txBox="1">
            <a:spLocks noChangeArrowheads="1"/>
          </p:cNvSpPr>
          <p:nvPr/>
        </p:nvSpPr>
        <p:spPr bwMode="auto">
          <a:xfrm>
            <a:off x="2214563" y="4262438"/>
            <a:ext cx="3419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984807"/>
                </a:solidFill>
              </a:rPr>
              <a:t>Bảo hiểm tinh thần</a:t>
            </a:r>
            <a:endParaRPr lang="vi-VN" sz="2800" b="1">
              <a:solidFill>
                <a:srgbClr val="984807"/>
              </a:solidFill>
            </a:endParaRPr>
          </a:p>
        </p:txBody>
      </p:sp>
      <p:sp>
        <p:nvSpPr>
          <p:cNvPr id="13" name="TextBox 12"/>
          <p:cNvSpPr txBox="1">
            <a:spLocks noChangeArrowheads="1"/>
          </p:cNvSpPr>
          <p:nvPr/>
        </p:nvSpPr>
        <p:spPr bwMode="auto">
          <a:xfrm>
            <a:off x="2500313" y="4857750"/>
            <a:ext cx="1125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Hồi đáp</a:t>
            </a:r>
            <a:endParaRPr lang="vi-VN" sz="2000" b="1">
              <a:solidFill>
                <a:srgbClr val="E46C0A"/>
              </a:solidFill>
            </a:endParaRPr>
          </a:p>
        </p:txBody>
      </p:sp>
      <p:sp>
        <p:nvSpPr>
          <p:cNvPr id="14" name="TextBox 13"/>
          <p:cNvSpPr txBox="1">
            <a:spLocks noChangeArrowheads="1"/>
          </p:cNvSpPr>
          <p:nvPr/>
        </p:nvSpPr>
        <p:spPr bwMode="auto">
          <a:xfrm>
            <a:off x="2500313" y="3786188"/>
            <a:ext cx="2265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Nội dung bài học</a:t>
            </a:r>
            <a:endParaRPr lang="vi-VN" sz="2000" b="1">
              <a:solidFill>
                <a:srgbClr val="E46C0A"/>
              </a:solidFill>
            </a:endParaRPr>
          </a:p>
        </p:txBody>
      </p:sp>
      <p:sp>
        <p:nvSpPr>
          <p:cNvPr id="15" name="TextBox 14"/>
          <p:cNvSpPr txBox="1">
            <a:spLocks noChangeArrowheads="1"/>
          </p:cNvSpPr>
          <p:nvPr/>
        </p:nvSpPr>
        <p:spPr bwMode="auto">
          <a:xfrm>
            <a:off x="2500313" y="3286125"/>
            <a:ext cx="156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Trang phục</a:t>
            </a:r>
            <a:endParaRPr lang="vi-VN" sz="2000" b="1">
              <a:solidFill>
                <a:srgbClr val="E46C0A"/>
              </a:solidFill>
            </a:endParaRPr>
          </a:p>
        </p:txBody>
      </p:sp>
      <p:sp>
        <p:nvSpPr>
          <p:cNvPr id="16" name="TextBox 15"/>
          <p:cNvSpPr txBox="1">
            <a:spLocks noChangeArrowheads="1"/>
          </p:cNvSpPr>
          <p:nvPr/>
        </p:nvSpPr>
        <p:spPr bwMode="auto">
          <a:xfrm>
            <a:off x="2500313" y="6100763"/>
            <a:ext cx="368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Chấp nhận tâm tư – cảm xúc</a:t>
            </a:r>
            <a:endParaRPr lang="vi-VN" sz="2000" b="1">
              <a:solidFill>
                <a:srgbClr val="E46C0A"/>
              </a:solidFill>
            </a:endParaRPr>
          </a:p>
        </p:txBody>
      </p:sp>
      <p:sp>
        <p:nvSpPr>
          <p:cNvPr id="17" name="TextBox 16"/>
          <p:cNvSpPr txBox="1">
            <a:spLocks noChangeArrowheads="1"/>
          </p:cNvSpPr>
          <p:nvPr/>
        </p:nvSpPr>
        <p:spPr bwMode="auto">
          <a:xfrm>
            <a:off x="2500313" y="2214563"/>
            <a:ext cx="966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E46C0A"/>
                </a:solidFill>
              </a:rPr>
              <a:t>Cái tôi</a:t>
            </a:r>
            <a:endParaRPr lang="vi-VN" sz="2000" b="1">
              <a:solidFill>
                <a:srgbClr val="E46C0A"/>
              </a:solidFill>
            </a:endParaRPr>
          </a:p>
        </p:txBody>
      </p:sp>
    </p:spTree>
    <p:extLst>
      <p:ext uri="{BB962C8B-B14F-4D97-AF65-F5344CB8AC3E}">
        <p14:creationId xmlns:p14="http://schemas.microsoft.com/office/powerpoint/2010/main" val="2275808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Left)">
                                      <p:cBhvr>
                                        <p:cTn id="14" dur="10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10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slide(fromBottom)">
                                      <p:cBhvr>
                                        <p:cTn id="49" dur="10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p:bldP spid="10" grpId="0"/>
      <p:bldP spid="12" grpId="0"/>
      <p:bldP spid="13" grpId="0"/>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9"/>
          <p:cNvSpPr txBox="1">
            <a:spLocks noChangeArrowheads="1"/>
          </p:cNvSpPr>
          <p:nvPr/>
        </p:nvSpPr>
        <p:spPr bwMode="auto">
          <a:xfrm>
            <a:off x="1065213" y="176213"/>
            <a:ext cx="4700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1.2.3. Nguyên tắc thiện chí</a:t>
            </a:r>
            <a:endParaRPr lang="vi-VN" sz="2800" b="1">
              <a:solidFill>
                <a:srgbClr val="FF0000"/>
              </a:solidFill>
            </a:endParaRPr>
          </a:p>
        </p:txBody>
      </p:sp>
      <p:sp>
        <p:nvSpPr>
          <p:cNvPr id="6" name="Rounded Rectangle 5"/>
          <p:cNvSpPr/>
          <p:nvPr/>
        </p:nvSpPr>
        <p:spPr>
          <a:xfrm>
            <a:off x="214313" y="2143125"/>
            <a:ext cx="1428750" cy="3071813"/>
          </a:xfrm>
          <a:prstGeom prst="roundRect">
            <a:avLst/>
          </a:prstGeom>
          <a:ln w="38100"/>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C00000"/>
                </a:solidFill>
                <a:latin typeface="Arial" charset="0"/>
                <a:cs typeface="Arial" charset="0"/>
              </a:rPr>
              <a:t>Thiện chí</a:t>
            </a:r>
            <a:endParaRPr lang="vi-VN" sz="3200" b="1">
              <a:solidFill>
                <a:srgbClr val="C00000"/>
              </a:solidFill>
              <a:cs typeface="Arial" charset="0"/>
            </a:endParaRPr>
          </a:p>
        </p:txBody>
      </p:sp>
      <p:sp>
        <p:nvSpPr>
          <p:cNvPr id="31749" name="TextBox 4"/>
          <p:cNvSpPr txBox="1">
            <a:spLocks noChangeArrowheads="1"/>
          </p:cNvSpPr>
          <p:nvPr/>
        </p:nvSpPr>
        <p:spPr bwMode="auto">
          <a:xfrm>
            <a:off x="2071688" y="4619625"/>
            <a:ext cx="5078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CC0000"/>
                </a:solidFill>
              </a:rPr>
              <a:t>Hướng tới quyền lợi HS - SV</a:t>
            </a:r>
            <a:endParaRPr lang="vi-VN" sz="2800" b="1">
              <a:solidFill>
                <a:srgbClr val="CC0000"/>
              </a:solidFill>
            </a:endParaRPr>
          </a:p>
        </p:txBody>
      </p:sp>
      <p:sp>
        <p:nvSpPr>
          <p:cNvPr id="31750" name="TextBox 6"/>
          <p:cNvSpPr txBox="1">
            <a:spLocks noChangeArrowheads="1"/>
          </p:cNvSpPr>
          <p:nvPr/>
        </p:nvSpPr>
        <p:spPr bwMode="auto">
          <a:xfrm>
            <a:off x="1928813" y="833438"/>
            <a:ext cx="5976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CC0000"/>
                </a:solidFill>
              </a:rPr>
              <a:t>Có cái nhìn tích cực - Carl Rogers</a:t>
            </a:r>
            <a:endParaRPr lang="vi-VN" sz="2800" b="1">
              <a:solidFill>
                <a:srgbClr val="CC0000"/>
              </a:solidFill>
            </a:endParaRPr>
          </a:p>
        </p:txBody>
      </p:sp>
      <p:sp>
        <p:nvSpPr>
          <p:cNvPr id="7" name="TextBox 6"/>
          <p:cNvSpPr txBox="1">
            <a:spLocks noChangeArrowheads="1"/>
          </p:cNvSpPr>
          <p:nvPr/>
        </p:nvSpPr>
        <p:spPr bwMode="auto">
          <a:xfrm>
            <a:off x="2228850" y="5672138"/>
            <a:ext cx="2986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CC0000"/>
                </a:solidFill>
              </a:rPr>
              <a:t>Tạo điều kiện thuận lợi</a:t>
            </a:r>
            <a:endParaRPr lang="vi-VN" sz="2000" b="1">
              <a:solidFill>
                <a:srgbClr val="CC0000"/>
              </a:solidFill>
            </a:endParaRPr>
          </a:p>
        </p:txBody>
      </p:sp>
      <p:sp>
        <p:nvSpPr>
          <p:cNvPr id="10" name="TextBox 9"/>
          <p:cNvSpPr txBox="1">
            <a:spLocks noChangeArrowheads="1"/>
          </p:cNvSpPr>
          <p:nvPr/>
        </p:nvSpPr>
        <p:spPr bwMode="auto">
          <a:xfrm>
            <a:off x="2098675" y="1671638"/>
            <a:ext cx="4187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CC0000"/>
                </a:solidFill>
              </a:rPr>
              <a:t>Lời khen – Công nhận thành quả</a:t>
            </a:r>
            <a:endParaRPr lang="vi-VN" sz="2000" b="1">
              <a:solidFill>
                <a:srgbClr val="CC0000"/>
              </a:solidFill>
            </a:endParaRPr>
          </a:p>
        </p:txBody>
      </p:sp>
      <p:sp>
        <p:nvSpPr>
          <p:cNvPr id="11" name="TextBox 10"/>
          <p:cNvSpPr txBox="1">
            <a:spLocks noChangeArrowheads="1"/>
          </p:cNvSpPr>
          <p:nvPr/>
        </p:nvSpPr>
        <p:spPr bwMode="auto">
          <a:xfrm>
            <a:off x="2176463" y="2362200"/>
            <a:ext cx="1527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CC0000"/>
                </a:solidFill>
              </a:rPr>
              <a:t>Công bằng</a:t>
            </a:r>
            <a:endParaRPr lang="vi-VN" sz="2000" b="1">
              <a:solidFill>
                <a:srgbClr val="CC0000"/>
              </a:solidFill>
            </a:endParaRPr>
          </a:p>
        </p:txBody>
      </p:sp>
      <p:sp>
        <p:nvSpPr>
          <p:cNvPr id="17" name="TextBox 16"/>
          <p:cNvSpPr txBox="1">
            <a:spLocks noChangeArrowheads="1"/>
          </p:cNvSpPr>
          <p:nvPr/>
        </p:nvSpPr>
        <p:spPr bwMode="auto">
          <a:xfrm>
            <a:off x="1697038" y="3005138"/>
            <a:ext cx="6754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7030A0"/>
                </a:solidFill>
              </a:rPr>
              <a:t>Biểu hiện của Thiện chí và Đồng cảm?</a:t>
            </a:r>
            <a:endParaRPr lang="vi-VN" sz="2800" b="1">
              <a:solidFill>
                <a:srgbClr val="7030A0"/>
              </a:solidFill>
            </a:endParaRPr>
          </a:p>
        </p:txBody>
      </p:sp>
      <p:sp>
        <p:nvSpPr>
          <p:cNvPr id="19" name="TextBox 18"/>
          <p:cNvSpPr txBox="1">
            <a:spLocks noChangeArrowheads="1"/>
          </p:cNvSpPr>
          <p:nvPr/>
        </p:nvSpPr>
        <p:spPr bwMode="auto">
          <a:xfrm>
            <a:off x="2143125" y="3886200"/>
            <a:ext cx="1403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b="1">
                <a:solidFill>
                  <a:srgbClr val="CC0000"/>
                </a:solidFill>
              </a:rPr>
              <a:t>Tin tưởng</a:t>
            </a:r>
            <a:endParaRPr lang="vi-VN" sz="2000" b="1">
              <a:solidFill>
                <a:srgbClr val="CC0000"/>
              </a:solidFill>
            </a:endParaRPr>
          </a:p>
        </p:txBody>
      </p:sp>
    </p:spTree>
    <p:extLst>
      <p:ext uri="{BB962C8B-B14F-4D97-AF65-F5344CB8AC3E}">
        <p14:creationId xmlns:p14="http://schemas.microsoft.com/office/powerpoint/2010/main" val="2411191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xit" presetSubtype="0" fill="hold" grpId="1" nodeType="withEffect">
                                  <p:stCondLst>
                                    <p:cond delay="0"/>
                                  </p:stCondLst>
                                  <p:childTnLst>
                                    <p:animEffect transition="out" filter="fade">
                                      <p:cBhvr>
                                        <p:cTn id="18" dur="500"/>
                                        <p:tgtEl>
                                          <p:spTgt spid="17"/>
                                        </p:tgtEl>
                                      </p:cBhvr>
                                    </p:animEffect>
                                    <p:anim calcmode="lin" valueType="num">
                                      <p:cBhvr>
                                        <p:cTn id="19" dur="500"/>
                                        <p:tgtEl>
                                          <p:spTgt spid="17"/>
                                        </p:tgtEl>
                                        <p:attrNameLst>
                                          <p:attrName>ppt_x</p:attrName>
                                        </p:attrNameLst>
                                      </p:cBhvr>
                                      <p:tavLst>
                                        <p:tav tm="0">
                                          <p:val>
                                            <p:strVal val="ppt_x"/>
                                          </p:val>
                                        </p:tav>
                                        <p:tav tm="100000">
                                          <p:val>
                                            <p:strVal val="ppt_x"/>
                                          </p:val>
                                        </p:tav>
                                      </p:tavLst>
                                    </p:anim>
                                    <p:anim calcmode="lin" valueType="num">
                                      <p:cBhvr>
                                        <p:cTn id="20" dur="500"/>
                                        <p:tgtEl>
                                          <p:spTgt spid="17"/>
                                        </p:tgtEl>
                                        <p:attrNameLst>
                                          <p:attrName>ppt_y</p:attrName>
                                        </p:attrNameLst>
                                      </p:cBhvr>
                                      <p:tavLst>
                                        <p:tav tm="0">
                                          <p:val>
                                            <p:strVal val="ppt_y"/>
                                          </p:val>
                                        </p:tav>
                                        <p:tav tm="100000">
                                          <p:val>
                                            <p:strVal val="ppt_y+.1"/>
                                          </p:val>
                                        </p:tav>
                                      </p:tavLst>
                                    </p:anim>
                                    <p:set>
                                      <p:cBhvr>
                                        <p:cTn id="21" dur="1" fill="hold">
                                          <p:stCondLst>
                                            <p:cond delay="499"/>
                                          </p:stCondLst>
                                        </p:cTn>
                                        <p:tgtEl>
                                          <p:spTgt spid="17"/>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1750"/>
                                        </p:tgtEl>
                                        <p:attrNameLst>
                                          <p:attrName>style.visibility</p:attrName>
                                        </p:attrNameLst>
                                      </p:cBhvr>
                                      <p:to>
                                        <p:strVal val="visible"/>
                                      </p:to>
                                    </p:set>
                                    <p:animEffect transition="in" filter="fade">
                                      <p:cBhvr>
                                        <p:cTn id="26" dur="1000"/>
                                        <p:tgtEl>
                                          <p:spTgt spid="31750"/>
                                        </p:tgtEl>
                                      </p:cBhvr>
                                    </p:animEffect>
                                    <p:anim calcmode="lin" valueType="num">
                                      <p:cBhvr>
                                        <p:cTn id="27" dur="1000" fill="hold"/>
                                        <p:tgtEl>
                                          <p:spTgt spid="31750"/>
                                        </p:tgtEl>
                                        <p:attrNameLst>
                                          <p:attrName>ppt_x</p:attrName>
                                        </p:attrNameLst>
                                      </p:cBhvr>
                                      <p:tavLst>
                                        <p:tav tm="0">
                                          <p:val>
                                            <p:strVal val="#ppt_x"/>
                                          </p:val>
                                        </p:tav>
                                        <p:tav tm="100000">
                                          <p:val>
                                            <p:strVal val="#ppt_x"/>
                                          </p:val>
                                        </p:tav>
                                      </p:tavLst>
                                    </p:anim>
                                    <p:anim calcmode="lin" valueType="num">
                                      <p:cBhvr>
                                        <p:cTn id="28" dur="1000" fill="hold"/>
                                        <p:tgtEl>
                                          <p:spTgt spid="31750"/>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2000"/>
                                        <p:tgtEl>
                                          <p:spTgt spid="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1749"/>
                                        </p:tgtEl>
                                        <p:attrNameLst>
                                          <p:attrName>style.visibility</p:attrName>
                                        </p:attrNameLst>
                                      </p:cBhvr>
                                      <p:to>
                                        <p:strVal val="visible"/>
                                      </p:to>
                                    </p:set>
                                    <p:animEffect transition="in" filter="fade">
                                      <p:cBhvr>
                                        <p:cTn id="50" dur="1000"/>
                                        <p:tgtEl>
                                          <p:spTgt spid="31749"/>
                                        </p:tgtEl>
                                      </p:cBhvr>
                                    </p:animEffect>
                                    <p:anim calcmode="lin" valueType="num">
                                      <p:cBhvr>
                                        <p:cTn id="51" dur="1000" fill="hold"/>
                                        <p:tgtEl>
                                          <p:spTgt spid="31749"/>
                                        </p:tgtEl>
                                        <p:attrNameLst>
                                          <p:attrName>ppt_x</p:attrName>
                                        </p:attrNameLst>
                                      </p:cBhvr>
                                      <p:tavLst>
                                        <p:tav tm="0">
                                          <p:val>
                                            <p:strVal val="#ppt_x"/>
                                          </p:val>
                                        </p:tav>
                                        <p:tav tm="100000">
                                          <p:val>
                                            <p:strVal val="#ppt_x"/>
                                          </p:val>
                                        </p:tav>
                                      </p:tavLst>
                                    </p:anim>
                                    <p:anim calcmode="lin" valueType="num">
                                      <p:cBhvr>
                                        <p:cTn id="52" dur="1000" fill="hold"/>
                                        <p:tgtEl>
                                          <p:spTgt spid="31749"/>
                                        </p:tgtEl>
                                        <p:attrNameLst>
                                          <p:attrName>ppt_y</p:attrName>
                                        </p:attrNameLst>
                                      </p:cBhvr>
                                      <p:tavLst>
                                        <p:tav tm="0">
                                          <p:val>
                                            <p:strVal val="#ppt_y-.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749" grpId="0"/>
      <p:bldP spid="31750" grpId="0"/>
      <p:bldP spid="7" grpId="0"/>
      <p:bldP spid="10" grpId="0"/>
      <p:bldP spid="11" grpId="0"/>
      <p:bldP spid="17" grpId="0"/>
      <p:bldP spid="17" grpId="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9"/>
          <p:cNvSpPr txBox="1">
            <a:spLocks noChangeArrowheads="1"/>
          </p:cNvSpPr>
          <p:nvPr/>
        </p:nvSpPr>
        <p:spPr bwMode="auto">
          <a:xfrm>
            <a:off x="1065213" y="176213"/>
            <a:ext cx="4919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1.2.4. Nguyên tắc đồng cảm</a:t>
            </a:r>
            <a:endParaRPr lang="vi-VN" sz="2800" b="1">
              <a:solidFill>
                <a:srgbClr val="FF0000"/>
              </a:solidFill>
            </a:endParaRPr>
          </a:p>
        </p:txBody>
      </p:sp>
      <p:sp>
        <p:nvSpPr>
          <p:cNvPr id="7" name="Rounded Rectangle 6"/>
          <p:cNvSpPr/>
          <p:nvPr/>
        </p:nvSpPr>
        <p:spPr>
          <a:xfrm>
            <a:off x="214313" y="2143125"/>
            <a:ext cx="1428750" cy="3071813"/>
          </a:xfrm>
          <a:prstGeom prst="roundRect">
            <a:avLst/>
          </a:prstGeom>
          <a:ln w="38100">
            <a:solidFill>
              <a:srgbClr val="009999"/>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3200" b="1">
                <a:solidFill>
                  <a:srgbClr val="00B050"/>
                </a:solidFill>
                <a:latin typeface="Arial" charset="0"/>
                <a:cs typeface="Arial" charset="0"/>
              </a:rPr>
              <a:t>Đồng cảm</a:t>
            </a:r>
            <a:endParaRPr lang="vi-VN" sz="3200" b="1">
              <a:solidFill>
                <a:srgbClr val="00B050"/>
              </a:solidFill>
              <a:cs typeface="Arial" charset="0"/>
            </a:endParaRPr>
          </a:p>
        </p:txBody>
      </p:sp>
      <p:sp>
        <p:nvSpPr>
          <p:cNvPr id="8" name="TextBox 7"/>
          <p:cNvSpPr txBox="1">
            <a:spLocks noChangeArrowheads="1"/>
          </p:cNvSpPr>
          <p:nvPr/>
        </p:nvSpPr>
        <p:spPr bwMode="auto">
          <a:xfrm>
            <a:off x="1928813" y="928688"/>
            <a:ext cx="5830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009999"/>
                </a:solidFill>
              </a:rPr>
              <a:t>Đặt mình vào vị trí của đối tượng</a:t>
            </a:r>
            <a:endParaRPr lang="vi-VN" sz="2800" b="1">
              <a:solidFill>
                <a:srgbClr val="009999"/>
              </a:solidFill>
            </a:endParaRPr>
          </a:p>
        </p:txBody>
      </p:sp>
      <p:sp>
        <p:nvSpPr>
          <p:cNvPr id="9" name="TextBox 8"/>
          <p:cNvSpPr txBox="1">
            <a:spLocks noChangeArrowheads="1"/>
          </p:cNvSpPr>
          <p:nvPr/>
        </p:nvSpPr>
        <p:spPr bwMode="auto">
          <a:xfrm>
            <a:off x="1928813" y="2428875"/>
            <a:ext cx="5857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009999"/>
                </a:solidFill>
              </a:rPr>
              <a:t>Xác định thời gian và không gian giao tiếp phù hợp</a:t>
            </a:r>
            <a:endParaRPr lang="vi-VN" sz="2800" b="1">
              <a:solidFill>
                <a:srgbClr val="009999"/>
              </a:solidFill>
            </a:endParaRPr>
          </a:p>
        </p:txBody>
      </p:sp>
      <p:sp>
        <p:nvSpPr>
          <p:cNvPr id="10" name="TextBox 9"/>
          <p:cNvSpPr txBox="1">
            <a:spLocks noChangeArrowheads="1"/>
          </p:cNvSpPr>
          <p:nvPr/>
        </p:nvSpPr>
        <p:spPr bwMode="auto">
          <a:xfrm>
            <a:off x="1928813" y="4071938"/>
            <a:ext cx="518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009999"/>
                </a:solidFill>
              </a:rPr>
              <a:t>Bày tỏ sự chia sẻ, thông cảm</a:t>
            </a:r>
            <a:endParaRPr lang="vi-VN" sz="2800" b="1">
              <a:solidFill>
                <a:srgbClr val="009999"/>
              </a:solidFill>
            </a:endParaRPr>
          </a:p>
        </p:txBody>
      </p:sp>
      <p:sp>
        <p:nvSpPr>
          <p:cNvPr id="34828" name="TextBox 14"/>
          <p:cNvSpPr txBox="1">
            <a:spLocks noChangeArrowheads="1"/>
          </p:cNvSpPr>
          <p:nvPr/>
        </p:nvSpPr>
        <p:spPr bwMode="auto">
          <a:xfrm>
            <a:off x="720725" y="5929313"/>
            <a:ext cx="7994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Nhân hậu, khoan dung &gt;&lt; Nguyên tắc, vô tình</a:t>
            </a:r>
            <a:endParaRPr lang="vi-VN" sz="2800" b="1">
              <a:solidFill>
                <a:srgbClr val="FF0000"/>
              </a:solidFill>
            </a:endParaRPr>
          </a:p>
        </p:txBody>
      </p:sp>
    </p:spTree>
    <p:extLst>
      <p:ext uri="{BB962C8B-B14F-4D97-AF65-F5344CB8AC3E}">
        <p14:creationId xmlns:p14="http://schemas.microsoft.com/office/powerpoint/2010/main" val="2804261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4828"/>
                                        </p:tgtEl>
                                        <p:attrNameLst>
                                          <p:attrName>style.visibility</p:attrName>
                                        </p:attrNameLst>
                                      </p:cBhvr>
                                      <p:to>
                                        <p:strVal val="visible"/>
                                      </p:to>
                                    </p:set>
                                    <p:animEffect transition="in" filter="fade">
                                      <p:cBhvr>
                                        <p:cTn id="29" dur="1000"/>
                                        <p:tgtEl>
                                          <p:spTgt spid="34828"/>
                                        </p:tgtEl>
                                      </p:cBhvr>
                                    </p:animEffect>
                                    <p:anim calcmode="lin" valueType="num">
                                      <p:cBhvr>
                                        <p:cTn id="30" dur="1000" fill="hold"/>
                                        <p:tgtEl>
                                          <p:spTgt spid="34828"/>
                                        </p:tgtEl>
                                        <p:attrNameLst>
                                          <p:attrName>ppt_x</p:attrName>
                                        </p:attrNameLst>
                                      </p:cBhvr>
                                      <p:tavLst>
                                        <p:tav tm="0">
                                          <p:val>
                                            <p:strVal val="#ppt_x"/>
                                          </p:val>
                                        </p:tav>
                                        <p:tav tm="100000">
                                          <p:val>
                                            <p:strVal val="#ppt_x"/>
                                          </p:val>
                                        </p:tav>
                                      </p:tavLst>
                                    </p:anim>
                                    <p:anim calcmode="lin" valueType="num">
                                      <p:cBhvr>
                                        <p:cTn id="31" dur="1000" fill="hold"/>
                                        <p:tgtEl>
                                          <p:spTgt spid="348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348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457200" y="2667000"/>
            <a:ext cx="8229600" cy="3459163"/>
          </a:xfrm>
        </p:spPr>
        <p:txBody>
          <a:bodyPr/>
          <a:lstStyle/>
          <a:p>
            <a:pPr marL="0" indent="0">
              <a:buFont typeface="Arial" pitchFamily="34" charset="0"/>
              <a:buNone/>
            </a:pPr>
            <a:r>
              <a:rPr lang="pt-BR" dirty="0" smtClean="0">
                <a:latin typeface="Times New Roman" pitchFamily="18" charset="0"/>
                <a:cs typeface="Times New Roman" pitchFamily="18" charset="0"/>
              </a:rPr>
              <a:t>3.1. Giai đoạn mở đầu</a:t>
            </a:r>
            <a:endParaRPr lang="en-US" dirty="0" smtClean="0">
              <a:latin typeface="Times New Roman" pitchFamily="18" charset="0"/>
              <a:cs typeface="Times New Roman" pitchFamily="18" charset="0"/>
            </a:endParaRPr>
          </a:p>
          <a:p>
            <a:pPr marL="0" indent="0">
              <a:buFont typeface="Arial" pitchFamily="34" charset="0"/>
              <a:buNone/>
            </a:pPr>
            <a:r>
              <a:rPr lang="pt-BR" dirty="0" smtClean="0">
                <a:latin typeface="Times New Roman" pitchFamily="18" charset="0"/>
                <a:cs typeface="Times New Roman" pitchFamily="18" charset="0"/>
              </a:rPr>
              <a:t>3.2. Giai đoạn diễn biến</a:t>
            </a:r>
            <a:endParaRPr lang="en-US" dirty="0" smtClean="0">
              <a:latin typeface="Times New Roman" pitchFamily="18" charset="0"/>
              <a:cs typeface="Times New Roman" pitchFamily="18" charset="0"/>
            </a:endParaRPr>
          </a:p>
          <a:p>
            <a:pPr marL="0" indent="0">
              <a:buFont typeface="Arial" pitchFamily="34" charset="0"/>
              <a:buNone/>
            </a:pPr>
            <a:r>
              <a:rPr lang="pt-BR" dirty="0" smtClean="0">
                <a:latin typeface="Times New Roman" pitchFamily="18" charset="0"/>
                <a:cs typeface="Times New Roman" pitchFamily="18" charset="0"/>
              </a:rPr>
              <a:t>3.3. Giai đoạn kết thúc</a:t>
            </a:r>
            <a:endParaRPr lang="en-US" dirty="0" smtClean="0">
              <a:latin typeface="Times New Roman" pitchFamily="18" charset="0"/>
              <a:cs typeface="Times New Roman" pitchFamily="18" charset="0"/>
            </a:endParaRPr>
          </a:p>
          <a:p>
            <a:pPr marL="0" indent="0">
              <a:buFont typeface="Arial" pitchFamily="34" charset="0"/>
              <a:buNone/>
            </a:pPr>
            <a:endParaRPr lang="en-US" dirty="0" smtClean="0">
              <a:latin typeface="Times New Roman" pitchFamily="18" charset="0"/>
              <a:cs typeface="Times New Roman" pitchFamily="18" charset="0"/>
            </a:endParaRPr>
          </a:p>
        </p:txBody>
      </p:sp>
      <p:sp>
        <p:nvSpPr>
          <p:cNvPr id="1741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dirty="0" smtClean="0">
              <a:solidFill>
                <a:srgbClr val="898989"/>
              </a:solidFill>
            </a:endParaRPr>
          </a:p>
        </p:txBody>
      </p:sp>
      <p:sp>
        <p:nvSpPr>
          <p:cNvPr id="5" name="Footer Placeholder 4"/>
          <p:cNvSpPr>
            <a:spLocks noGrp="1"/>
          </p:cNvSpPr>
          <p:nvPr>
            <p:ph type="ftr" sz="quarter" idx="11"/>
          </p:nvPr>
        </p:nvSpPr>
        <p:spPr/>
        <p:txBody>
          <a:bodyPr/>
          <a:lstStyle/>
          <a:p>
            <a:pPr>
              <a:defRPr/>
            </a:pPr>
            <a:endParaRPr lang="en-US" dirty="0"/>
          </a:p>
        </p:txBody>
      </p:sp>
      <p:sp>
        <p:nvSpPr>
          <p:cNvPr id="17410" name="Title 1"/>
          <p:cNvSpPr>
            <a:spLocks noGrp="1"/>
          </p:cNvSpPr>
          <p:nvPr>
            <p:ph type="title"/>
          </p:nvPr>
        </p:nvSpPr>
        <p:spPr>
          <a:xfrm>
            <a:off x="457200" y="274638"/>
            <a:ext cx="8229600" cy="1858962"/>
          </a:xfrm>
        </p:spPr>
        <p:txBody>
          <a:bodyPr/>
          <a:lstStyle/>
          <a:p>
            <a:pPr algn="l"/>
            <a:r>
              <a:rPr lang="vi-VN" sz="3600" b="1" dirty="0" smtClean="0"/>
              <a:t>3. CÁC GIAI ĐOẠN CỦA QUÁ TRÌNH GIAO TIẾP SƯ PHẠM</a:t>
            </a:r>
            <a:r>
              <a:rPr lang="en-US" sz="3600" b="1" dirty="0" smtClean="0"/>
              <a:t/>
            </a:r>
            <a:br>
              <a:rPr lang="en-US" sz="3600" b="1" dirty="0" smtClean="0"/>
            </a:br>
            <a:endParaRPr lang="en-US" sz="3600" dirty="0" smtClean="0"/>
          </a:p>
        </p:txBody>
      </p:sp>
    </p:spTree>
    <p:extLst>
      <p:ext uri="{BB962C8B-B14F-4D97-AF65-F5344CB8AC3E}">
        <p14:creationId xmlns:p14="http://schemas.microsoft.com/office/powerpoint/2010/main" val="2998782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Font typeface="Arial" pitchFamily="34" charset="0"/>
              <a:buNone/>
              <a:defRPr/>
            </a:pPr>
            <a:r>
              <a:rPr lang="vi-VN" sz="2800" dirty="0" smtClean="0">
                <a:latin typeface="Times New Roman" pitchFamily="18" charset="0"/>
                <a:cs typeface="Times New Roman" pitchFamily="18" charset="0"/>
              </a:rPr>
              <a:t>	Giai </a:t>
            </a:r>
            <a:r>
              <a:rPr lang="vi-VN" sz="2800" dirty="0">
                <a:latin typeface="Times New Roman" pitchFamily="18" charset="0"/>
                <a:cs typeface="Times New Roman" pitchFamily="18" charset="0"/>
              </a:rPr>
              <a:t>đoạn mở đầu quá trình giao tiếp thường diễn ra khi giáo viên bắt đầu tiếp nhận lớp mới, học trò mới hoặc khi xảy ra những sự kiện mới như giáo viên mới, tiết học mới, vị trí mới,….</a:t>
            </a:r>
            <a:endParaRPr lang="en-US" sz="2800" dirty="0">
              <a:latin typeface="Times New Roman" pitchFamily="18" charset="0"/>
              <a:cs typeface="Times New Roman" pitchFamily="18" charset="0"/>
            </a:endParaRPr>
          </a:p>
          <a:p>
            <a:pPr marL="0" indent="0" algn="just">
              <a:buFont typeface="Arial" pitchFamily="34" charset="0"/>
              <a:buNone/>
              <a:defRPr/>
            </a:pPr>
            <a:r>
              <a:rPr lang="vi-VN" sz="2800" dirty="0" smtClean="0">
                <a:latin typeface="Times New Roman" pitchFamily="18" charset="0"/>
                <a:cs typeface="Times New Roman" pitchFamily="18" charset="0"/>
              </a:rPr>
              <a:t> </a:t>
            </a:r>
          </a:p>
        </p:txBody>
      </p:sp>
      <p:sp>
        <p:nvSpPr>
          <p:cNvPr id="1843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59DD5CA-3A80-4E88-A0A0-372FFA9A670E}" type="datetime1">
              <a:rPr lang="en-US" smtClean="0">
                <a:solidFill>
                  <a:srgbClr val="898989"/>
                </a:solidFill>
              </a:rPr>
              <a:pPr eaLnBrk="1" hangingPunct="1"/>
              <a:t>03/03/2023</a:t>
            </a:fld>
            <a:endParaRPr lang="en-US" dirty="0" smtClean="0">
              <a:solidFill>
                <a:srgbClr val="898989"/>
              </a:solidFill>
            </a:endParaRPr>
          </a:p>
        </p:txBody>
      </p:sp>
      <p:sp>
        <p:nvSpPr>
          <p:cNvPr id="5" name="Footer Placeholder 4"/>
          <p:cNvSpPr>
            <a:spLocks noGrp="1"/>
          </p:cNvSpPr>
          <p:nvPr>
            <p:ph type="ftr" sz="quarter" idx="11"/>
          </p:nvPr>
        </p:nvSpPr>
        <p:spPr/>
        <p:txBody>
          <a:bodyPr/>
          <a:lstStyle/>
          <a:p>
            <a:pPr>
              <a:defRPr/>
            </a:pPr>
            <a:endParaRPr lang="en-US" dirty="0"/>
          </a:p>
        </p:txBody>
      </p:sp>
      <p:sp>
        <p:nvSpPr>
          <p:cNvPr id="18434" name="Title 1"/>
          <p:cNvSpPr>
            <a:spLocks noGrp="1"/>
          </p:cNvSpPr>
          <p:nvPr>
            <p:ph type="title"/>
          </p:nvPr>
        </p:nvSpPr>
        <p:spPr/>
        <p:txBody>
          <a:bodyPr>
            <a:normAutofit fontScale="90000"/>
          </a:bodyPr>
          <a:lstStyle/>
          <a:p>
            <a:r>
              <a:rPr lang="pt-BR" smtClean="0"/>
              <a:t>3.1. Giai đoạn mở đầu</a:t>
            </a:r>
            <a:r>
              <a:rPr lang="en-US" smtClean="0"/>
              <a:t/>
            </a:r>
            <a:br>
              <a:rPr lang="en-US" smtClean="0"/>
            </a:br>
            <a:endParaRPr lang="en-US" smtClean="0"/>
          </a:p>
        </p:txBody>
      </p:sp>
    </p:spTree>
    <p:extLst>
      <p:ext uri="{BB962C8B-B14F-4D97-AF65-F5344CB8AC3E}">
        <p14:creationId xmlns:p14="http://schemas.microsoft.com/office/powerpoint/2010/main" val="1082771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defRPr/>
            </a:pPr>
            <a:r>
              <a:rPr lang="vi-VN" dirty="0" smtClean="0">
                <a:latin typeface="Times New Roman" pitchFamily="18" charset="0"/>
                <a:cs typeface="Times New Roman" pitchFamily="18" charset="0"/>
              </a:rPr>
              <a:t>	Giai </a:t>
            </a:r>
            <a:r>
              <a:rPr lang="vi-VN" dirty="0">
                <a:latin typeface="Times New Roman" pitchFamily="18" charset="0"/>
                <a:cs typeface="Times New Roman" pitchFamily="18" charset="0"/>
              </a:rPr>
              <a:t>đoạn mở đầu là giai đoạn được thực hiện với chức năng định hướng, khám phá, tìm hiểu. </a:t>
            </a:r>
          </a:p>
          <a:p>
            <a:pPr marL="0" indent="0" algn="just">
              <a:buNone/>
              <a:defRPr/>
            </a:pPr>
            <a:r>
              <a:rPr lang="vi-VN" dirty="0" smtClean="0">
                <a:latin typeface="Times New Roman" pitchFamily="18" charset="0"/>
                <a:cs typeface="Times New Roman" pitchFamily="18" charset="0"/>
              </a:rPr>
              <a:t>	Giai </a:t>
            </a:r>
            <a:r>
              <a:rPr lang="vi-VN" dirty="0">
                <a:latin typeface="Times New Roman" pitchFamily="18" charset="0"/>
                <a:cs typeface="Times New Roman" pitchFamily="18" charset="0"/>
              </a:rPr>
              <a:t>đoạn này còn gọi là giai đoạn định </a:t>
            </a:r>
            <a:r>
              <a:rPr lang="vi-VN" dirty="0" smtClean="0">
                <a:latin typeface="Times New Roman" pitchFamily="18" charset="0"/>
                <a:cs typeface="Times New Roman" pitchFamily="18" charset="0"/>
              </a:rPr>
              <a:t>hướng. Mục </a:t>
            </a:r>
            <a:r>
              <a:rPr lang="vi-VN" dirty="0">
                <a:latin typeface="Times New Roman" pitchFamily="18" charset="0"/>
                <a:cs typeface="Times New Roman" pitchFamily="18" charset="0"/>
              </a:rPr>
              <a:t>đích của giai đoạn này thực hiện nhiệm vụ tìm hiểu, lấy thông tin và làm quen hay gây thiện cảm với học sinh.</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2101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Font typeface="Arial" pitchFamily="34" charset="0"/>
              <a:buNone/>
              <a:defRPr/>
            </a:pPr>
            <a:r>
              <a:rPr lang="vi-VN" sz="2800" dirty="0" smtClean="0">
                <a:latin typeface="Times New Roman" pitchFamily="18" charset="0"/>
                <a:cs typeface="Times New Roman" pitchFamily="18" charset="0"/>
              </a:rPr>
              <a:t>	Là giai </a:t>
            </a:r>
            <a:r>
              <a:rPr lang="vi-VN" sz="2800" dirty="0">
                <a:latin typeface="Times New Roman" pitchFamily="18" charset="0"/>
                <a:cs typeface="Times New Roman" pitchFamily="18" charset="0"/>
              </a:rPr>
              <a:t>đoạn trực tiếp quyết định hiệu quả của quá trình giao tiếp sư </a:t>
            </a:r>
            <a:r>
              <a:rPr lang="vi-VN" sz="2800" dirty="0" smtClean="0">
                <a:latin typeface="Times New Roman" pitchFamily="18" charset="0"/>
                <a:cs typeface="Times New Roman" pitchFamily="18" charset="0"/>
              </a:rPr>
              <a:t>phạm</a:t>
            </a:r>
          </a:p>
          <a:p>
            <a:pPr marL="0" indent="0" algn="just">
              <a:buFont typeface="Arial" pitchFamily="34" charset="0"/>
              <a:buNone/>
              <a:defRPr/>
            </a:pPr>
            <a:r>
              <a:rPr lang="vi-VN" sz="2800" dirty="0" smtClean="0">
                <a:latin typeface="Times New Roman" pitchFamily="18" charset="0"/>
                <a:cs typeface="Times New Roman" pitchFamily="18" charset="0"/>
              </a:rPr>
              <a:t>	Bản </a:t>
            </a:r>
            <a:r>
              <a:rPr lang="vi-VN" sz="2800" dirty="0">
                <a:latin typeface="Times New Roman" pitchFamily="18" charset="0"/>
                <a:cs typeface="Times New Roman" pitchFamily="18" charset="0"/>
              </a:rPr>
              <a:t>chất giai đoạn này là sự bộc lộ bản chất của chủ thể giao tiếp với đối tượng giao tiếp, hay trong giao tiếp sư phạm thì người giáo viên bộc lộ hết khả năng và tâm huyết của mình một cách sinh động và chân thật nhất. </a:t>
            </a:r>
            <a:endParaRPr lang="en-US" sz="2800" dirty="0">
              <a:latin typeface="Times New Roman" pitchFamily="18" charset="0"/>
              <a:cs typeface="Times New Roman" pitchFamily="18" charset="0"/>
            </a:endParaRPr>
          </a:p>
        </p:txBody>
      </p:sp>
      <p:sp>
        <p:nvSpPr>
          <p:cNvPr id="1946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dirty="0" smtClean="0">
              <a:solidFill>
                <a:srgbClr val="898989"/>
              </a:solidFill>
            </a:endParaRPr>
          </a:p>
        </p:txBody>
      </p:sp>
      <p:sp>
        <p:nvSpPr>
          <p:cNvPr id="19458" name="Title 1"/>
          <p:cNvSpPr>
            <a:spLocks noGrp="1"/>
          </p:cNvSpPr>
          <p:nvPr>
            <p:ph type="title"/>
          </p:nvPr>
        </p:nvSpPr>
        <p:spPr/>
        <p:txBody>
          <a:bodyPr>
            <a:normAutofit fontScale="90000"/>
          </a:bodyPr>
          <a:lstStyle/>
          <a:p>
            <a:r>
              <a:rPr lang="pt-BR" dirty="0" smtClean="0">
                <a:latin typeface="Times New Roman" pitchFamily="18" charset="0"/>
                <a:cs typeface="Times New Roman" pitchFamily="18" charset="0"/>
              </a:rPr>
              <a:t>3.2. Giai đoạn diễn biến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3464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vi-VN" dirty="0" smtClean="0">
                <a:latin typeface="Times New Roman" pitchFamily="18" charset="0"/>
                <a:cs typeface="Times New Roman" pitchFamily="18" charset="0"/>
              </a:rPr>
              <a:t>	Khi </a:t>
            </a:r>
            <a:r>
              <a:rPr lang="vi-VN" dirty="0">
                <a:latin typeface="Times New Roman" pitchFamily="18" charset="0"/>
                <a:cs typeface="Times New Roman" pitchFamily="18" charset="0"/>
              </a:rPr>
              <a:t>quá trình giao tiếp sư phạm đang diễn ra, giáo viên phải lưu ý: đảm bảo hợp lí về nội dung, phải có sự phối hợp giữa tính kỷ luật và tính nghệ thuật</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1225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marL="0" indent="0" algn="just">
              <a:buFont typeface="Arial" pitchFamily="34" charset="0"/>
              <a:buNone/>
            </a:pPr>
            <a:r>
              <a:rPr lang="vi-VN" dirty="0" smtClean="0">
                <a:latin typeface="+mj-lt"/>
              </a:rPr>
              <a:t>Mục đích kết thúc quá trình giao tiếp sư phạm phải được cả giáo viên và học sinh nhận thức là đã thực hiện được nội dung và nhiệm vụ giao tiếp, cả hai bên đều ý thức được điểm dừng của bài học.</a:t>
            </a:r>
            <a:endParaRPr lang="en-US" dirty="0" smtClean="0">
              <a:latin typeface="+mj-lt"/>
            </a:endParaRPr>
          </a:p>
        </p:txBody>
      </p:sp>
      <p:sp>
        <p:nvSpPr>
          <p:cNvPr id="20482" name="Title 1"/>
          <p:cNvSpPr>
            <a:spLocks noGrp="1"/>
          </p:cNvSpPr>
          <p:nvPr>
            <p:ph type="title"/>
          </p:nvPr>
        </p:nvSpPr>
        <p:spPr/>
        <p:txBody>
          <a:bodyPr>
            <a:normAutofit fontScale="90000"/>
          </a:bodyPr>
          <a:lstStyle/>
          <a:p>
            <a:r>
              <a:rPr lang="pt-BR" dirty="0" smtClean="0">
                <a:latin typeface="Times New Roman" pitchFamily="18" charset="0"/>
                <a:cs typeface="Times New Roman" pitchFamily="18" charset="0"/>
              </a:rPr>
              <a:t>3.3. Giai đoạn kết thúc</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96194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rot="21011288">
            <a:off x="120650" y="123825"/>
            <a:ext cx="661988" cy="642938"/>
          </a:xfrm>
          <a:prstGeom prst="wedgeRoundRectCallout">
            <a:avLst>
              <a:gd name="adj1" fmla="val 66534"/>
              <a:gd name="adj2" fmla="val 13401"/>
              <a:gd name="adj3" fmla="val 16667"/>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a:solidFill>
                  <a:schemeClr val="bg1"/>
                </a:solidFill>
                <a:cs typeface="Arial" charset="0"/>
              </a:rPr>
              <a:t>1</a:t>
            </a:r>
            <a:endParaRPr lang="vi-VN" sz="3600" b="1">
              <a:solidFill>
                <a:schemeClr val="bg1"/>
              </a:solidFill>
              <a:cs typeface="Arial" charset="0"/>
            </a:endParaRPr>
          </a:p>
        </p:txBody>
      </p:sp>
      <p:sp>
        <p:nvSpPr>
          <p:cNvPr id="5123" name="TextBox 9"/>
          <p:cNvSpPr txBox="1">
            <a:spLocks noChangeArrowheads="1"/>
          </p:cNvSpPr>
          <p:nvPr/>
        </p:nvSpPr>
        <p:spPr bwMode="auto">
          <a:xfrm>
            <a:off x="1065213" y="176213"/>
            <a:ext cx="5416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Giao tiếp và giao tiếp sư phạm</a:t>
            </a:r>
            <a:endParaRPr lang="vi-VN" sz="2800" b="1">
              <a:solidFill>
                <a:srgbClr val="FF0000"/>
              </a:solidFill>
            </a:endParaRPr>
          </a:p>
        </p:txBody>
      </p:sp>
      <p:sp>
        <p:nvSpPr>
          <p:cNvPr id="7" name="TextBox 6"/>
          <p:cNvSpPr txBox="1">
            <a:spLocks noChangeArrowheads="1"/>
          </p:cNvSpPr>
          <p:nvPr/>
        </p:nvSpPr>
        <p:spPr bwMode="auto">
          <a:xfrm>
            <a:off x="1214438" y="857250"/>
            <a:ext cx="4692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t>Giao tiếp xuất hiện từ khi nào?</a:t>
            </a:r>
            <a:endParaRPr lang="vi-VN" sz="2400" b="1"/>
          </a:p>
        </p:txBody>
      </p:sp>
      <p:sp>
        <p:nvSpPr>
          <p:cNvPr id="12" name="TextBox 11"/>
          <p:cNvSpPr txBox="1">
            <a:spLocks noChangeArrowheads="1"/>
          </p:cNvSpPr>
          <p:nvPr/>
        </p:nvSpPr>
        <p:spPr bwMode="auto">
          <a:xfrm>
            <a:off x="1214438" y="1643063"/>
            <a:ext cx="580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t>Điều gì xảy ra nếu không có giao tiếp?</a:t>
            </a:r>
            <a:endParaRPr lang="vi-VN" sz="2400" b="1"/>
          </a:p>
        </p:txBody>
      </p:sp>
    </p:spTree>
    <p:extLst>
      <p:ext uri="{BB962C8B-B14F-4D97-AF65-F5344CB8AC3E}">
        <p14:creationId xmlns:p14="http://schemas.microsoft.com/office/powerpoint/2010/main" val="179116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Font typeface="Arial" pitchFamily="34" charset="0"/>
              <a:buNone/>
              <a:defRPr/>
            </a:pPr>
            <a:r>
              <a:rPr lang="vi-VN" sz="2800" dirty="0">
                <a:latin typeface="Times New Roman" pitchFamily="18" charset="0"/>
                <a:cs typeface="Times New Roman" pitchFamily="18" charset="0"/>
              </a:rPr>
              <a:t>Giáo viên phải biết chuẩn bị tín hiệu kết </a:t>
            </a:r>
            <a:r>
              <a:rPr lang="vi-VN" sz="2800" dirty="0" smtClean="0">
                <a:latin typeface="Times New Roman" pitchFamily="18" charset="0"/>
                <a:cs typeface="Times New Roman" pitchFamily="18" charset="0"/>
              </a:rPr>
              <a:t>thúc.</a:t>
            </a:r>
          </a:p>
          <a:p>
            <a:pPr marL="0" indent="0" algn="just">
              <a:buFont typeface="Arial" pitchFamily="34" charset="0"/>
              <a:buNone/>
              <a:defRPr/>
            </a:pPr>
            <a:r>
              <a:rPr lang="vi-VN" sz="2800" dirty="0" smtClean="0">
                <a:latin typeface="Times New Roman" pitchFamily="18" charset="0"/>
                <a:cs typeface="Times New Roman" pitchFamily="18" charset="0"/>
              </a:rPr>
              <a:t>- Phải </a:t>
            </a:r>
            <a:r>
              <a:rPr lang="vi-VN" sz="2800" dirty="0">
                <a:latin typeface="Times New Roman" pitchFamily="18" charset="0"/>
                <a:cs typeface="Times New Roman" pitchFamily="18" charset="0"/>
              </a:rPr>
              <a:t>kết thúc bài giảng một cách hợp lí nhưng tạo sự lưu luyến ở các em học sinh, biết tạo cho các em tâm thế chờ đợi lần tiếp theo hoặc nêu vấn đề để học sinh tiếp tục suy nghĩ, khơi dậy hứng thú học tập.</a:t>
            </a:r>
            <a:endParaRPr lang="en-US" sz="2800" dirty="0">
              <a:latin typeface="Times New Roman" pitchFamily="18" charset="0"/>
              <a:cs typeface="Times New Roman" pitchFamily="18" charset="0"/>
            </a:endParaRPr>
          </a:p>
          <a:p>
            <a:pPr marL="0" indent="0" algn="just">
              <a:buFont typeface="Arial" pitchFamily="34" charset="0"/>
              <a:buNone/>
              <a:defRPr/>
            </a:pPr>
            <a:endParaRPr lang="en-US" sz="2800" dirty="0">
              <a:latin typeface="Times New Roman" pitchFamily="18" charset="0"/>
              <a:cs typeface="Times New Roman" pitchFamily="18" charset="0"/>
            </a:endParaRPr>
          </a:p>
        </p:txBody>
      </p:sp>
      <p:sp>
        <p:nvSpPr>
          <p:cNvPr id="2150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dirty="0" smtClean="0">
              <a:solidFill>
                <a:srgbClr val="898989"/>
              </a:solidFill>
            </a:endParaRPr>
          </a:p>
        </p:txBody>
      </p:sp>
      <p:sp>
        <p:nvSpPr>
          <p:cNvPr id="21506" name="Title 1"/>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3043378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vi-VN" sz="2800" dirty="0">
                <a:latin typeface="Times New Roman" pitchFamily="18" charset="0"/>
                <a:cs typeface="Times New Roman" pitchFamily="18" charset="0"/>
              </a:rPr>
              <a:t>- Khi kết thúc nếu giáo viên có nhận xét thì phải có nhận xét đánh giá một cách khách quan nhưng thật nghệ thuật, để các em không mang tâm lý nặng nề về nhà, cũng như không bị nhằm lẫn về </a:t>
            </a:r>
            <a:r>
              <a:rPr lang="vi-VN" sz="2800" dirty="0" smtClean="0">
                <a:latin typeface="Times New Roman" pitchFamily="18" charset="0"/>
                <a:cs typeface="Times New Roman" pitchFamily="18" charset="0"/>
              </a:rPr>
              <a:t>thành </a:t>
            </a:r>
            <a:r>
              <a:rPr lang="vi-VN" sz="2800" dirty="0">
                <a:latin typeface="Times New Roman" pitchFamily="18" charset="0"/>
                <a:cs typeface="Times New Roman" pitchFamily="18" charset="0"/>
              </a:rPr>
              <a:t>quả của mình sau buổi học.</a:t>
            </a:r>
            <a:endParaRPr lang="en-US" sz="2800" dirty="0">
              <a:latin typeface="Times New Roman" pitchFamily="18" charset="0"/>
              <a:cs typeface="Times New Roman" pitchFamily="18" charset="0"/>
            </a:endParaRPr>
          </a:p>
          <a:p>
            <a:pPr marL="109728" indent="0" algn="just">
              <a:buNone/>
            </a:pPr>
            <a:endParaRPr lang="en-US" sz="2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57751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marL="0" indent="0" algn="just">
              <a:buNone/>
              <a:defRPr/>
            </a:pPr>
            <a:r>
              <a:rPr lang="vi-VN" dirty="0" smtClean="0">
                <a:latin typeface="+mj-lt"/>
              </a:rPr>
              <a:t>	Nguyên </a:t>
            </a:r>
            <a:r>
              <a:rPr lang="vi-VN" dirty="0" smtClean="0">
                <a:latin typeface="+mj-lt"/>
              </a:rPr>
              <a:t>tắc GTSP thực  hiện </a:t>
            </a:r>
            <a:r>
              <a:rPr lang="vi-VN" dirty="0">
                <a:latin typeface="+mj-lt"/>
              </a:rPr>
              <a:t>trên </a:t>
            </a:r>
            <a:r>
              <a:rPr lang="vi-VN" dirty="0" smtClean="0">
                <a:latin typeface="+mj-lt"/>
              </a:rPr>
              <a:t>nền tảng nhũng phẩm chất </a:t>
            </a:r>
            <a:r>
              <a:rPr lang="vi-VN" dirty="0">
                <a:latin typeface="+mj-lt"/>
              </a:rPr>
              <a:t>gì </a:t>
            </a:r>
            <a:r>
              <a:rPr lang="vi-VN" dirty="0" smtClean="0">
                <a:latin typeface="+mj-lt"/>
              </a:rPr>
              <a:t>của người </a:t>
            </a:r>
            <a:r>
              <a:rPr lang="vi-VN" dirty="0">
                <a:latin typeface="+mj-lt"/>
              </a:rPr>
              <a:t>giáo viên?</a:t>
            </a:r>
          </a:p>
          <a:p>
            <a:pPr marL="0" indent="0" algn="just">
              <a:buNone/>
              <a:defRPr/>
            </a:pPr>
            <a:r>
              <a:rPr lang="vi-VN" dirty="0" smtClean="0">
                <a:latin typeface="+mj-lt"/>
              </a:rPr>
              <a:t>	Nếu </a:t>
            </a:r>
            <a:r>
              <a:rPr lang="vi-VN" dirty="0" smtClean="0">
                <a:latin typeface="+mj-lt"/>
              </a:rPr>
              <a:t>người </a:t>
            </a:r>
            <a:r>
              <a:rPr lang="vi-VN" dirty="0">
                <a:latin typeface="+mj-lt"/>
              </a:rPr>
              <a:t>giáo viên không </a:t>
            </a:r>
            <a:r>
              <a:rPr lang="vi-VN" dirty="0" smtClean="0">
                <a:latin typeface="+mj-lt"/>
              </a:rPr>
              <a:t>thực hiện tốt </a:t>
            </a:r>
            <a:r>
              <a:rPr lang="vi-VN" dirty="0">
                <a:latin typeface="+mj-lt"/>
              </a:rPr>
              <a:t>các nguyên </a:t>
            </a:r>
            <a:r>
              <a:rPr lang="vi-VN" dirty="0" smtClean="0">
                <a:latin typeface="+mj-lt"/>
              </a:rPr>
              <a:t>tắc </a:t>
            </a:r>
            <a:r>
              <a:rPr lang="vi-VN" dirty="0">
                <a:latin typeface="+mj-lt"/>
              </a:rPr>
              <a:t>GTSP </a:t>
            </a:r>
            <a:r>
              <a:rPr lang="vi-VN" dirty="0" smtClean="0">
                <a:latin typeface="+mj-lt"/>
              </a:rPr>
              <a:t>sẽ dẫn nên hậu quả </a:t>
            </a:r>
            <a:r>
              <a:rPr lang="vi-VN" dirty="0">
                <a:latin typeface="+mj-lt"/>
              </a:rPr>
              <a:t>gì</a:t>
            </a:r>
            <a:r>
              <a:rPr lang="vi-VN" dirty="0" smtClean="0">
                <a:latin typeface="+mj-lt"/>
              </a:rPr>
              <a:t>?</a:t>
            </a:r>
          </a:p>
          <a:p>
            <a:pPr marL="0" indent="0" algn="just">
              <a:buNone/>
              <a:defRPr/>
            </a:pPr>
            <a:r>
              <a:rPr lang="vi-VN" dirty="0" smtClean="0"/>
              <a:t>	Để </a:t>
            </a:r>
            <a:r>
              <a:rPr lang="vi-VN" dirty="0"/>
              <a:t>giáo viên thành công cần chú ý những nội dung gì ở mỗi giai đoạn của quá trình giao tiếp sư phạm? Cho ví dụ minh họa.</a:t>
            </a:r>
          </a:p>
          <a:p>
            <a:pPr marL="0" indent="0" algn="just">
              <a:buNone/>
              <a:defRPr/>
            </a:pPr>
            <a:endParaRPr lang="en-US" dirty="0">
              <a:latin typeface="+mj-lt"/>
            </a:endParaRPr>
          </a:p>
          <a:p>
            <a:pPr marL="0" indent="0" algn="just">
              <a:buNone/>
            </a:pPr>
            <a:endParaRPr lang="en-US" dirty="0" smtClean="0">
              <a:latin typeface="+mj-lt"/>
            </a:endParaRPr>
          </a:p>
        </p:txBody>
      </p:sp>
      <p:sp>
        <p:nvSpPr>
          <p:cNvPr id="2355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91714B-531F-4EEC-AF61-D4FF7090B06E}" type="datetime1">
              <a:rPr lang="en-US" smtClean="0">
                <a:solidFill>
                  <a:srgbClr val="898989"/>
                </a:solidFill>
              </a:rPr>
              <a:pPr eaLnBrk="1" hangingPunct="1"/>
              <a:t>03/03/2023</a:t>
            </a:fld>
            <a:endParaRPr lang="en-US" smtClean="0">
              <a:solidFill>
                <a:srgbClr val="898989"/>
              </a:solidFill>
            </a:endParaRPr>
          </a:p>
        </p:txBody>
      </p:sp>
      <p:sp>
        <p:nvSpPr>
          <p:cNvPr id="23554" name="Title 1"/>
          <p:cNvSpPr>
            <a:spLocks noGrp="1"/>
          </p:cNvSpPr>
          <p:nvPr>
            <p:ph type="title"/>
          </p:nvPr>
        </p:nvSpPr>
        <p:spPr/>
        <p:txBody>
          <a:bodyPr/>
          <a:lstStyle/>
          <a:p>
            <a:r>
              <a:rPr lang="vi-VN" dirty="0" smtClean="0"/>
              <a:t>Thảo luận</a:t>
            </a:r>
            <a:endParaRPr lang="en-US" dirty="0" smtClean="0"/>
          </a:p>
        </p:txBody>
      </p:sp>
    </p:spTree>
    <p:extLst>
      <p:ext uri="{BB962C8B-B14F-4D97-AF65-F5344CB8AC3E}">
        <p14:creationId xmlns:p14="http://schemas.microsoft.com/office/powerpoint/2010/main" val="4280470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9"/>
          <p:cNvSpPr txBox="1">
            <a:spLocks noChangeArrowheads="1"/>
          </p:cNvSpPr>
          <p:nvPr/>
        </p:nvSpPr>
        <p:spPr bwMode="auto">
          <a:xfrm>
            <a:off x="1065213" y="176213"/>
            <a:ext cx="611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1.1. Giao tiếp và giao tiếp sư phạm</a:t>
            </a:r>
            <a:endParaRPr lang="vi-VN" sz="2800" b="1">
              <a:solidFill>
                <a:srgbClr val="FF0000"/>
              </a:solidFill>
            </a:endParaRPr>
          </a:p>
        </p:txBody>
      </p:sp>
      <p:sp>
        <p:nvSpPr>
          <p:cNvPr id="10245" name="TextBox 6"/>
          <p:cNvSpPr txBox="1">
            <a:spLocks noChangeArrowheads="1"/>
          </p:cNvSpPr>
          <p:nvPr/>
        </p:nvSpPr>
        <p:spPr bwMode="auto">
          <a:xfrm>
            <a:off x="685800" y="1925638"/>
            <a:ext cx="81200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400"/>
              <a:t>Giao tiếp là sự tiếp xúc tâm lý </a:t>
            </a:r>
            <a:r>
              <a:rPr lang="en-US" sz="2400" b="1"/>
              <a:t>giữa người với người</a:t>
            </a:r>
          </a:p>
          <a:p>
            <a:pPr eaLnBrk="1" hangingPunct="1">
              <a:lnSpc>
                <a:spcPct val="150000"/>
              </a:lnSpc>
            </a:pPr>
            <a:r>
              <a:rPr lang="en-US" sz="2400"/>
              <a:t>Con người trao đổi với nhau về </a:t>
            </a:r>
            <a:r>
              <a:rPr lang="en-US" sz="2400" b="1"/>
              <a:t>thông tin và cảm xúc</a:t>
            </a:r>
          </a:p>
          <a:p>
            <a:pPr eaLnBrk="1" hangingPunct="1">
              <a:lnSpc>
                <a:spcPct val="150000"/>
              </a:lnSpc>
            </a:pPr>
            <a:r>
              <a:rPr lang="en-US" sz="2400" b="1"/>
              <a:t>Tri giác lẫn nhau, ảnh hưởng tác động qua lại </a:t>
            </a:r>
            <a:r>
              <a:rPr lang="en-US" sz="2400"/>
              <a:t>với nhau</a:t>
            </a:r>
          </a:p>
        </p:txBody>
      </p:sp>
      <p:sp>
        <p:nvSpPr>
          <p:cNvPr id="10246" name="TextBox 7"/>
          <p:cNvSpPr txBox="1">
            <a:spLocks noChangeArrowheads="1"/>
          </p:cNvSpPr>
          <p:nvPr/>
        </p:nvSpPr>
        <p:spPr bwMode="auto">
          <a:xfrm>
            <a:off x="4124325" y="3286125"/>
            <a:ext cx="4376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i="1"/>
              <a:t>Nguyễn Văn Lũy – Lê Quang Sơn (2015)</a:t>
            </a:r>
            <a:endParaRPr lang="vi-VN" i="1"/>
          </a:p>
        </p:txBody>
      </p:sp>
      <p:sp>
        <p:nvSpPr>
          <p:cNvPr id="10" name="TextBox 9"/>
          <p:cNvSpPr txBox="1">
            <a:spLocks noChangeArrowheads="1"/>
          </p:cNvSpPr>
          <p:nvPr/>
        </p:nvSpPr>
        <p:spPr bwMode="auto">
          <a:xfrm>
            <a:off x="1371600" y="1500188"/>
            <a:ext cx="3240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solidFill>
                  <a:srgbClr val="31859C"/>
                </a:solidFill>
              </a:rPr>
              <a:t>1.1.1. Giao tiếp là gì?</a:t>
            </a:r>
            <a:endParaRPr lang="vi-VN" sz="2400" b="1">
              <a:solidFill>
                <a:srgbClr val="31859C"/>
              </a:solidFill>
            </a:endParaRPr>
          </a:p>
        </p:txBody>
      </p:sp>
    </p:spTree>
    <p:extLst>
      <p:ext uri="{BB962C8B-B14F-4D97-AF65-F5344CB8AC3E}">
        <p14:creationId xmlns:p14="http://schemas.microsoft.com/office/powerpoint/2010/main" val="139957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55" presetClass="exit" presetSubtype="0" fill="hold" grpId="1" nodeType="withEffect">
                                  <p:stCondLst>
                                    <p:cond delay="0"/>
                                  </p:stCondLst>
                                  <p:childTnLst>
                                    <p:anim calcmode="lin" valueType="num">
                                      <p:cBhvr>
                                        <p:cTn id="11" dur="1000"/>
                                        <p:tgtEl>
                                          <p:spTgt spid="10"/>
                                        </p:tgtEl>
                                        <p:attrNameLst>
                                          <p:attrName>ppt_w</p:attrName>
                                        </p:attrNameLst>
                                      </p:cBhvr>
                                      <p:tavLst>
                                        <p:tav tm="0">
                                          <p:val>
                                            <p:strVal val="ppt_w"/>
                                          </p:val>
                                        </p:tav>
                                        <p:tav tm="100000">
                                          <p:val>
                                            <p:strVal val="ppt_w*0.70"/>
                                          </p:val>
                                        </p:tav>
                                      </p:tavLst>
                                    </p:anim>
                                    <p:anim calcmode="lin" valueType="num">
                                      <p:cBhvr>
                                        <p:cTn id="12" dur="1000"/>
                                        <p:tgtEl>
                                          <p:spTgt spid="10"/>
                                        </p:tgtEl>
                                        <p:attrNameLst>
                                          <p:attrName>ppt_h</p:attrName>
                                        </p:attrNameLst>
                                      </p:cBhvr>
                                      <p:tavLst>
                                        <p:tav tm="0">
                                          <p:val>
                                            <p:strVal val="ppt_h"/>
                                          </p:val>
                                        </p:tav>
                                        <p:tav tm="100000">
                                          <p:val>
                                            <p:strVal val="ppt_h"/>
                                          </p:val>
                                        </p:tav>
                                      </p:tavLst>
                                    </p:anim>
                                    <p:animEffect transition="out" filter="fade">
                                      <p:cBhvr>
                                        <p:cTn id="13" dur="1000"/>
                                        <p:tgtEl>
                                          <p:spTgt spid="10"/>
                                        </p:tgtEl>
                                      </p:cBhvr>
                                    </p:animEffect>
                                    <p:set>
                                      <p:cBhvr>
                                        <p:cTn id="14" dur="1" fill="hold">
                                          <p:stCondLst>
                                            <p:cond delay="999"/>
                                          </p:stCondLst>
                                        </p:cTn>
                                        <p:tgtEl>
                                          <p:spTgt spid="1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245"/>
                                        </p:tgtEl>
                                        <p:attrNameLst>
                                          <p:attrName>style.visibility</p:attrName>
                                        </p:attrNameLst>
                                      </p:cBhvr>
                                      <p:to>
                                        <p:strVal val="visible"/>
                                      </p:to>
                                    </p:set>
                                    <p:animEffect transition="in" filter="fade">
                                      <p:cBhvr>
                                        <p:cTn id="19" dur="1000"/>
                                        <p:tgtEl>
                                          <p:spTgt spid="102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fade">
                                      <p:cBhvr>
                                        <p:cTn id="22"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6" grpId="0"/>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0"/>
            <a:ext cx="8229600" cy="762000"/>
          </a:xfrm>
        </p:spPr>
        <p:txBody>
          <a:bodyPr/>
          <a:lstStyle/>
          <a:p>
            <a:pPr algn="l"/>
            <a:r>
              <a:rPr lang="en-US" sz="3200" smtClean="0">
                <a:solidFill>
                  <a:srgbClr val="FF0000"/>
                </a:solidFill>
                <a:latin typeface="Times New Roman" pitchFamily="18" charset="0"/>
                <a:cs typeface="Times New Roman" pitchFamily="18" charset="0"/>
              </a:rPr>
              <a:t>Giao tiếp </a:t>
            </a:r>
          </a:p>
        </p:txBody>
      </p:sp>
      <p:sp>
        <p:nvSpPr>
          <p:cNvPr id="62469" name="Rectangle 5"/>
          <p:cNvSpPr>
            <a:spLocks noChangeArrowheads="1"/>
          </p:cNvSpPr>
          <p:nvPr/>
        </p:nvSpPr>
        <p:spPr bwMode="auto">
          <a:xfrm>
            <a:off x="533400" y="1143000"/>
            <a:ext cx="441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FontTx/>
              <a:buChar char="-"/>
            </a:pPr>
            <a:r>
              <a:rPr lang="nl-NL" sz="3200" dirty="0">
                <a:latin typeface="Times New Roman" pitchFamily="18" charset="0"/>
                <a:cs typeface="Times New Roman" pitchFamily="18" charset="0"/>
              </a:rPr>
              <a:t>Quá trình trao đổi thông tin đa chiều</a:t>
            </a:r>
          </a:p>
          <a:p>
            <a:pPr marL="342900" indent="-342900" eaLnBrk="0" hangingPunct="0"/>
            <a:endParaRPr lang="nl-NL" sz="3200" dirty="0">
              <a:latin typeface="Times New Roman" pitchFamily="18" charset="0"/>
              <a:cs typeface="Times New Roman" pitchFamily="18" charset="0"/>
            </a:endParaRPr>
          </a:p>
          <a:p>
            <a:pPr marL="342900" indent="-342900" eaLnBrk="0" hangingPunct="0">
              <a:buFontTx/>
              <a:buChar char="-"/>
            </a:pPr>
            <a:r>
              <a:rPr lang="nl-NL" sz="3200" dirty="0">
                <a:latin typeface="Times New Roman" pitchFamily="18" charset="0"/>
                <a:cs typeface="Times New Roman" pitchFamily="18" charset="0"/>
              </a:rPr>
              <a:t>Giữa các chủ thể</a:t>
            </a:r>
          </a:p>
          <a:p>
            <a:pPr marL="342900" indent="-342900" eaLnBrk="0" hangingPunct="0"/>
            <a:endParaRPr lang="nl-NL" sz="3200" dirty="0">
              <a:latin typeface="Times New Roman" pitchFamily="18" charset="0"/>
              <a:cs typeface="Times New Roman" pitchFamily="18" charset="0"/>
            </a:endParaRPr>
          </a:p>
          <a:p>
            <a:pPr marL="342900" indent="-342900" eaLnBrk="0" hangingPunct="0">
              <a:buFontTx/>
              <a:buChar char="-"/>
            </a:pPr>
            <a:r>
              <a:rPr lang="en-US" sz="3200" dirty="0" err="1">
                <a:latin typeface="Times New Roman" pitchFamily="18" charset="0"/>
                <a:cs typeface="Times New Roman" pitchFamily="18" charset="0"/>
              </a:rPr>
              <a:t>Sử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dụng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phương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tiện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ngôn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ngữ</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phi </a:t>
            </a:r>
            <a:r>
              <a:rPr lang="en-US" sz="3200" dirty="0" err="1">
                <a:latin typeface="Times New Roman" pitchFamily="18" charset="0"/>
                <a:cs typeface="Times New Roman" pitchFamily="18" charset="0"/>
              </a:rPr>
              <a:t>ngôn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ngữ</a:t>
            </a:r>
            <a:endParaRPr lang="en-US" sz="3200" dirty="0">
              <a:latin typeface="Times New Roman" pitchFamily="18" charset="0"/>
              <a:cs typeface="Times New Roman" pitchFamily="18" charset="0"/>
            </a:endParaRPr>
          </a:p>
          <a:p>
            <a:pPr marL="342900" indent="-342900" eaLnBrk="0" hangingPunct="0"/>
            <a:endParaRPr lang="en-US" sz="3200" dirty="0">
              <a:latin typeface="Times New Roman" pitchFamily="18" charset="0"/>
              <a:cs typeface="Times New Roman" pitchFamily="18" charset="0"/>
            </a:endParaRPr>
          </a:p>
          <a:p>
            <a:pPr marL="342900" indent="-342900" eaLnBrk="0" hangingPunct="0">
              <a:buFontTx/>
              <a:buChar char="-"/>
            </a:pPr>
            <a:r>
              <a:rPr lang="en-US" sz="3200" dirty="0" err="1">
                <a:latin typeface="Times New Roman" pitchFamily="18" charset="0"/>
                <a:cs typeface="Times New Roman" pitchFamily="18" charset="0"/>
              </a:rPr>
              <a:t>Nhằm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đạt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mục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tiêu</a:t>
            </a:r>
            <a:endParaRPr lang="en-US" sz="3200" dirty="0">
              <a:latin typeface="Times New Roman" pitchFamily="18" charset="0"/>
              <a:cs typeface="Times New Roman" pitchFamily="18" charset="0"/>
            </a:endParaRPr>
          </a:p>
        </p:txBody>
      </p:sp>
      <p:pic>
        <p:nvPicPr>
          <p:cNvPr id="7172" name="Picture 5" descr="C:\Users\Hai Yen be bong\Desktop\6.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362200"/>
            <a:ext cx="37639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76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dissolve">
                                      <p:cBhvr>
                                        <p:cTn id="7" dur="500"/>
                                        <p:tgtEl>
                                          <p:spTgt spid="624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469">
                                            <p:txEl>
                                              <p:pRg st="2" end="2"/>
                                            </p:txEl>
                                          </p:spTgt>
                                        </p:tgtEl>
                                        <p:attrNameLst>
                                          <p:attrName>style.visibility</p:attrName>
                                        </p:attrNameLst>
                                      </p:cBhvr>
                                      <p:to>
                                        <p:strVal val="visible"/>
                                      </p:to>
                                    </p:set>
                                    <p:animEffect transition="in" filter="dissolve">
                                      <p:cBhvr>
                                        <p:cTn id="12" dur="500"/>
                                        <p:tgtEl>
                                          <p:spTgt spid="6246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469">
                                            <p:txEl>
                                              <p:pRg st="4" end="4"/>
                                            </p:txEl>
                                          </p:spTgt>
                                        </p:tgtEl>
                                        <p:attrNameLst>
                                          <p:attrName>style.visibility</p:attrName>
                                        </p:attrNameLst>
                                      </p:cBhvr>
                                      <p:to>
                                        <p:strVal val="visible"/>
                                      </p:to>
                                    </p:set>
                                    <p:animEffect transition="in" filter="dissolve">
                                      <p:cBhvr>
                                        <p:cTn id="17" dur="500"/>
                                        <p:tgtEl>
                                          <p:spTgt spid="6246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469">
                                            <p:txEl>
                                              <p:pRg st="6" end="6"/>
                                            </p:txEl>
                                          </p:spTgt>
                                        </p:tgtEl>
                                        <p:attrNameLst>
                                          <p:attrName>style.visibility</p:attrName>
                                        </p:attrNameLst>
                                      </p:cBhvr>
                                      <p:to>
                                        <p:strVal val="visible"/>
                                      </p:to>
                                    </p:set>
                                    <p:animEffect transition="in" filter="dissolve">
                                      <p:cBhvr>
                                        <p:cTn id="22" dur="500"/>
                                        <p:tgtEl>
                                          <p:spTgt spid="624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9"/>
          <p:cNvSpPr txBox="1">
            <a:spLocks noChangeArrowheads="1"/>
          </p:cNvSpPr>
          <p:nvPr/>
        </p:nvSpPr>
        <p:spPr bwMode="auto">
          <a:xfrm>
            <a:off x="1065213" y="176213"/>
            <a:ext cx="601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1.1.Giao tiếp và giao tiếp sư phạm</a:t>
            </a:r>
            <a:endParaRPr lang="vi-VN" sz="2800" b="1">
              <a:solidFill>
                <a:srgbClr val="FF0000"/>
              </a:solidFill>
            </a:endParaRPr>
          </a:p>
        </p:txBody>
      </p:sp>
      <p:sp>
        <p:nvSpPr>
          <p:cNvPr id="6" name="TextBox 5"/>
          <p:cNvSpPr txBox="1">
            <a:spLocks noChangeArrowheads="1"/>
          </p:cNvSpPr>
          <p:nvPr/>
        </p:nvSpPr>
        <p:spPr bwMode="auto">
          <a:xfrm>
            <a:off x="1214438" y="1000125"/>
            <a:ext cx="3738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solidFill>
                  <a:srgbClr val="31859C"/>
                </a:solidFill>
              </a:rPr>
              <a:t>1.1.2. Giao tiếp sư phạm</a:t>
            </a:r>
            <a:endParaRPr lang="vi-VN" sz="2400" b="1">
              <a:solidFill>
                <a:srgbClr val="31859C"/>
              </a:solidFill>
            </a:endParaRPr>
          </a:p>
        </p:txBody>
      </p:sp>
      <p:sp>
        <p:nvSpPr>
          <p:cNvPr id="11269" name="TextBox 7"/>
          <p:cNvSpPr txBox="1">
            <a:spLocks noChangeArrowheads="1"/>
          </p:cNvSpPr>
          <p:nvPr/>
        </p:nvSpPr>
        <p:spPr bwMode="auto">
          <a:xfrm>
            <a:off x="566738" y="1571625"/>
            <a:ext cx="85772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400" dirty="0"/>
              <a:t>- </a:t>
            </a:r>
            <a:r>
              <a:rPr lang="en-US" sz="2400" dirty="0" err="1"/>
              <a:t>Giao</a:t>
            </a:r>
            <a:r>
              <a:rPr lang="en-US" sz="2400" dirty="0"/>
              <a:t> </a:t>
            </a:r>
            <a:r>
              <a:rPr lang="en-US" sz="2400" dirty="0" err="1"/>
              <a:t>tiếp</a:t>
            </a:r>
            <a:r>
              <a:rPr lang="en-US" sz="2400" dirty="0"/>
              <a:t> </a:t>
            </a:r>
            <a:r>
              <a:rPr lang="en-US" sz="2400" b="1" dirty="0" err="1"/>
              <a:t>có</a:t>
            </a:r>
            <a:r>
              <a:rPr lang="en-US" sz="2400" b="1" dirty="0"/>
              <a:t> </a:t>
            </a:r>
            <a:r>
              <a:rPr lang="en-US" sz="2400" b="1" dirty="0" err="1"/>
              <a:t>tính</a:t>
            </a:r>
            <a:r>
              <a:rPr lang="en-US" sz="2400" b="1" dirty="0"/>
              <a:t> </a:t>
            </a:r>
            <a:r>
              <a:rPr lang="en-US" sz="2400" b="1" dirty="0" err="1"/>
              <a:t>nghề</a:t>
            </a:r>
            <a:r>
              <a:rPr lang="en-US" sz="2400" b="1" dirty="0"/>
              <a:t> </a:t>
            </a:r>
            <a:r>
              <a:rPr lang="en-US" sz="2400" b="1" dirty="0" err="1"/>
              <a:t>nghiệp</a:t>
            </a:r>
            <a:r>
              <a:rPr lang="en-US" sz="2400" b="1" dirty="0"/>
              <a:t> </a:t>
            </a:r>
            <a:r>
              <a:rPr lang="en-US" sz="2400" b="1" dirty="0" err="1"/>
              <a:t>giữa</a:t>
            </a:r>
            <a:r>
              <a:rPr lang="en-US" sz="2400" b="1" dirty="0"/>
              <a:t> GV </a:t>
            </a:r>
            <a:r>
              <a:rPr lang="en-US" sz="2400" b="1" dirty="0" err="1"/>
              <a:t>và</a:t>
            </a:r>
            <a:r>
              <a:rPr lang="en-US" sz="2400" b="1" dirty="0"/>
              <a:t> HS</a:t>
            </a:r>
            <a:r>
              <a:rPr lang="en-US" sz="2400" dirty="0"/>
              <a:t> </a:t>
            </a:r>
            <a:r>
              <a:rPr lang="en-US" sz="2400" dirty="0" err="1"/>
              <a:t>trong</a:t>
            </a:r>
            <a:r>
              <a:rPr lang="en-US" sz="2400" dirty="0"/>
              <a:t> QTGD</a:t>
            </a:r>
          </a:p>
          <a:p>
            <a:pPr eaLnBrk="1" hangingPunct="1">
              <a:lnSpc>
                <a:spcPct val="150000"/>
              </a:lnSpc>
            </a:pPr>
            <a:r>
              <a:rPr lang="en-US" sz="2400" dirty="0"/>
              <a:t>- </a:t>
            </a:r>
            <a:r>
              <a:rPr lang="en-US" sz="2400" dirty="0" err="1"/>
              <a:t>Có</a:t>
            </a:r>
            <a:r>
              <a:rPr lang="en-US" sz="2400" dirty="0"/>
              <a:t> </a:t>
            </a:r>
            <a:r>
              <a:rPr lang="en-US" sz="2400" b="1" dirty="0" err="1"/>
              <a:t>chức</a:t>
            </a:r>
            <a:r>
              <a:rPr lang="en-US" sz="2400" b="1" dirty="0"/>
              <a:t> </a:t>
            </a:r>
            <a:r>
              <a:rPr lang="en-US" sz="2400" b="1" dirty="0" err="1"/>
              <a:t>năng</a:t>
            </a:r>
            <a:r>
              <a:rPr lang="en-US" sz="2400" b="1" dirty="0"/>
              <a:t> </a:t>
            </a:r>
            <a:r>
              <a:rPr lang="en-US" sz="2400" b="1" dirty="0" err="1"/>
              <a:t>sư</a:t>
            </a:r>
            <a:r>
              <a:rPr lang="en-US" sz="2400" b="1" dirty="0"/>
              <a:t> </a:t>
            </a:r>
            <a:r>
              <a:rPr lang="en-US" sz="2400" b="1" dirty="0" err="1"/>
              <a:t>phạm</a:t>
            </a:r>
            <a:r>
              <a:rPr lang="en-US" sz="2400" b="1" dirty="0"/>
              <a:t> </a:t>
            </a:r>
            <a:r>
              <a:rPr lang="en-US" sz="2400" dirty="0" err="1"/>
              <a:t>nhất</a:t>
            </a:r>
            <a:r>
              <a:rPr lang="en-US" sz="2400" dirty="0"/>
              <a:t> </a:t>
            </a:r>
            <a:r>
              <a:rPr lang="en-US" sz="2400" dirty="0" err="1"/>
              <a:t>định</a:t>
            </a:r>
            <a:endParaRPr lang="en-US" sz="2400" dirty="0"/>
          </a:p>
          <a:p>
            <a:pPr eaLnBrk="1" hangingPunct="1">
              <a:lnSpc>
                <a:spcPct val="150000"/>
              </a:lnSpc>
            </a:pPr>
            <a:r>
              <a:rPr lang="en-US" sz="2400" dirty="0"/>
              <a:t>- </a:t>
            </a:r>
            <a:r>
              <a:rPr lang="en-US" sz="2400" dirty="0" err="1"/>
              <a:t>Tạo</a:t>
            </a:r>
            <a:r>
              <a:rPr lang="en-US" sz="2400" dirty="0"/>
              <a:t> </a:t>
            </a:r>
            <a:r>
              <a:rPr lang="en-US" sz="2400" dirty="0" err="1"/>
              <a:t>ra</a:t>
            </a:r>
            <a:r>
              <a:rPr lang="en-US" sz="2400" dirty="0"/>
              <a:t> </a:t>
            </a:r>
            <a:r>
              <a:rPr lang="en-US" sz="2400" dirty="0" err="1"/>
              <a:t>các</a:t>
            </a:r>
            <a:r>
              <a:rPr lang="en-US" sz="2400" dirty="0"/>
              <a:t> </a:t>
            </a:r>
            <a:r>
              <a:rPr lang="en-US" sz="2400" b="1" dirty="0" err="1"/>
              <a:t>tiếp</a:t>
            </a:r>
            <a:r>
              <a:rPr lang="en-US" sz="2400" b="1" dirty="0"/>
              <a:t> </a:t>
            </a:r>
            <a:r>
              <a:rPr lang="en-US" sz="2400" b="1" dirty="0" err="1"/>
              <a:t>xúc</a:t>
            </a:r>
            <a:r>
              <a:rPr lang="en-US" sz="2400" b="1" dirty="0"/>
              <a:t> TL</a:t>
            </a:r>
            <a:r>
              <a:rPr lang="en-US" sz="2400" dirty="0"/>
              <a:t>, </a:t>
            </a:r>
            <a:r>
              <a:rPr lang="en-US" sz="2400" dirty="0" err="1"/>
              <a:t>xây</a:t>
            </a:r>
            <a:r>
              <a:rPr lang="en-US" sz="2400" dirty="0"/>
              <a:t> </a:t>
            </a:r>
            <a:r>
              <a:rPr lang="en-US" sz="2400" dirty="0" err="1"/>
              <a:t>dựng</a:t>
            </a:r>
            <a:r>
              <a:rPr lang="en-US" sz="2400" dirty="0"/>
              <a:t> </a:t>
            </a:r>
            <a:r>
              <a:rPr lang="en-US" sz="2400" b="1" dirty="0" err="1"/>
              <a:t>bầu</a:t>
            </a:r>
            <a:r>
              <a:rPr lang="en-US" sz="2400" b="1" dirty="0"/>
              <a:t> </a:t>
            </a:r>
            <a:r>
              <a:rPr lang="en-US" sz="2400" b="1" dirty="0" err="1"/>
              <a:t>không</a:t>
            </a:r>
            <a:r>
              <a:rPr lang="en-US" sz="2400" b="1" dirty="0"/>
              <a:t> </a:t>
            </a:r>
            <a:r>
              <a:rPr lang="en-US" sz="2400" b="1" dirty="0" err="1"/>
              <a:t>khí</a:t>
            </a:r>
            <a:r>
              <a:rPr lang="en-US" sz="2400" b="1" dirty="0"/>
              <a:t> TL</a:t>
            </a:r>
            <a:r>
              <a:rPr lang="en-US" sz="2400" dirty="0"/>
              <a:t> </a:t>
            </a:r>
          </a:p>
          <a:p>
            <a:pPr eaLnBrk="1" hangingPunct="1">
              <a:lnSpc>
                <a:spcPct val="150000"/>
              </a:lnSpc>
            </a:pPr>
            <a:r>
              <a:rPr lang="en-US" sz="2400" dirty="0"/>
              <a:t>- </a:t>
            </a:r>
            <a:r>
              <a:rPr lang="en-US" sz="2400" dirty="0" err="1"/>
              <a:t>Cùng</a:t>
            </a:r>
            <a:r>
              <a:rPr lang="en-US" sz="2400" dirty="0"/>
              <a:t> </a:t>
            </a:r>
            <a:r>
              <a:rPr lang="en-US" sz="2400" dirty="0" err="1"/>
              <a:t>với</a:t>
            </a:r>
            <a:r>
              <a:rPr lang="en-US" sz="2400" dirty="0"/>
              <a:t> </a:t>
            </a:r>
            <a:r>
              <a:rPr lang="en-US" sz="2400" dirty="0" err="1"/>
              <a:t>các</a:t>
            </a:r>
            <a:r>
              <a:rPr lang="en-US" sz="2400" dirty="0"/>
              <a:t> </a:t>
            </a:r>
            <a:r>
              <a:rPr lang="en-US" sz="2400" dirty="0" err="1"/>
              <a:t>quá</a:t>
            </a:r>
            <a:r>
              <a:rPr lang="en-US" sz="2400" dirty="0"/>
              <a:t> </a:t>
            </a:r>
            <a:r>
              <a:rPr lang="en-US" sz="2400" dirty="0" err="1"/>
              <a:t>trình</a:t>
            </a:r>
            <a:r>
              <a:rPr lang="en-US" sz="2400" dirty="0"/>
              <a:t> TL </a:t>
            </a:r>
            <a:r>
              <a:rPr lang="en-US" sz="2400" dirty="0" err="1"/>
              <a:t>khác</a:t>
            </a:r>
            <a:r>
              <a:rPr lang="en-US" sz="2400" dirty="0"/>
              <a:t> </a:t>
            </a:r>
            <a:r>
              <a:rPr lang="en-US" sz="2400" b="1" dirty="0" err="1"/>
              <a:t>tạo</a:t>
            </a:r>
            <a:r>
              <a:rPr lang="en-US" sz="2400" b="1" dirty="0"/>
              <a:t> </a:t>
            </a:r>
            <a:r>
              <a:rPr lang="en-US" sz="2400" b="1" dirty="0" err="1"/>
              <a:t>kết</a:t>
            </a:r>
            <a:r>
              <a:rPr lang="en-US" sz="2400" b="1" dirty="0"/>
              <a:t> </a:t>
            </a:r>
            <a:r>
              <a:rPr lang="en-US" sz="2400" b="1" dirty="0" err="1"/>
              <a:t>quả</a:t>
            </a:r>
            <a:r>
              <a:rPr lang="en-US" sz="2400" b="1" dirty="0"/>
              <a:t> </a:t>
            </a:r>
            <a:r>
              <a:rPr lang="en-US" sz="2400" b="1" dirty="0" err="1"/>
              <a:t>tối</a:t>
            </a:r>
            <a:r>
              <a:rPr lang="en-US" sz="2400" b="1" dirty="0"/>
              <a:t> </a:t>
            </a:r>
            <a:r>
              <a:rPr lang="en-US" sz="2400" b="1" dirty="0" err="1"/>
              <a:t>ưu</a:t>
            </a:r>
            <a:r>
              <a:rPr lang="en-US" sz="2400" b="1" dirty="0"/>
              <a:t> </a:t>
            </a:r>
            <a:r>
              <a:rPr lang="en-US" sz="2400" dirty="0" err="1"/>
              <a:t>của</a:t>
            </a:r>
            <a:r>
              <a:rPr lang="en-US" sz="2400" dirty="0"/>
              <a:t> </a:t>
            </a:r>
            <a:r>
              <a:rPr lang="en-US" sz="2400" b="1" dirty="0" err="1"/>
              <a:t>quan</a:t>
            </a:r>
            <a:r>
              <a:rPr lang="en-US" sz="2400" b="1" dirty="0"/>
              <a:t> </a:t>
            </a:r>
            <a:r>
              <a:rPr lang="en-US" sz="2400" b="1" dirty="0" err="1"/>
              <a:t>hệ</a:t>
            </a:r>
            <a:r>
              <a:rPr lang="en-US" sz="2400" b="1" dirty="0"/>
              <a:t> </a:t>
            </a:r>
            <a:r>
              <a:rPr lang="en-US" sz="2400" b="1" dirty="0" err="1"/>
              <a:t>thầy</a:t>
            </a:r>
            <a:r>
              <a:rPr lang="en-US" sz="2400" b="1" dirty="0"/>
              <a:t> </a:t>
            </a:r>
            <a:r>
              <a:rPr lang="en-US" sz="2400" b="1" dirty="0" err="1"/>
              <a:t>trò</a:t>
            </a:r>
            <a:r>
              <a:rPr lang="en-US" sz="2400" b="1" dirty="0"/>
              <a:t> </a:t>
            </a:r>
            <a:r>
              <a:rPr lang="en-US" sz="2400" dirty="0" err="1"/>
              <a:t>trong</a:t>
            </a:r>
            <a:r>
              <a:rPr lang="en-US" sz="2400" dirty="0"/>
              <a:t> HĐ </a:t>
            </a:r>
            <a:r>
              <a:rPr lang="en-US" sz="2400" dirty="0" err="1"/>
              <a:t>dạy</a:t>
            </a:r>
            <a:r>
              <a:rPr lang="en-US" sz="2400" dirty="0"/>
              <a:t> </a:t>
            </a:r>
            <a:r>
              <a:rPr lang="en-US" sz="2400" dirty="0" err="1"/>
              <a:t>và</a:t>
            </a:r>
            <a:r>
              <a:rPr lang="en-US" sz="2400" dirty="0"/>
              <a:t> </a:t>
            </a:r>
            <a:r>
              <a:rPr lang="en-US" sz="2400" dirty="0" err="1"/>
              <a:t>học</a:t>
            </a:r>
            <a:r>
              <a:rPr lang="en-US" sz="2400" dirty="0"/>
              <a:t> </a:t>
            </a:r>
            <a:r>
              <a:rPr lang="en-US" sz="2400" dirty="0" err="1"/>
              <a:t>và</a:t>
            </a:r>
            <a:r>
              <a:rPr lang="en-US" sz="2400" dirty="0"/>
              <a:t> </a:t>
            </a:r>
            <a:r>
              <a:rPr lang="en-US" sz="2400" dirty="0" err="1"/>
              <a:t>nội</a:t>
            </a:r>
            <a:r>
              <a:rPr lang="en-US" sz="2400" dirty="0"/>
              <a:t> </a:t>
            </a:r>
            <a:r>
              <a:rPr lang="en-US" sz="2400" dirty="0" err="1"/>
              <a:t>bộ</a:t>
            </a:r>
            <a:r>
              <a:rPr lang="en-US" sz="2400" dirty="0"/>
              <a:t> HS</a:t>
            </a:r>
          </a:p>
        </p:txBody>
      </p:sp>
      <p:sp>
        <p:nvSpPr>
          <p:cNvPr id="11270" name="TextBox 9"/>
          <p:cNvSpPr txBox="1">
            <a:spLocks noChangeArrowheads="1"/>
          </p:cNvSpPr>
          <p:nvPr/>
        </p:nvSpPr>
        <p:spPr bwMode="auto">
          <a:xfrm>
            <a:off x="4195763" y="4416425"/>
            <a:ext cx="437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i="1"/>
              <a:t>Nguyễn Văn Lũy – Lê Quang Sơn (2015)</a:t>
            </a:r>
            <a:endParaRPr lang="vi-VN" i="1"/>
          </a:p>
        </p:txBody>
      </p:sp>
    </p:spTree>
    <p:extLst>
      <p:ext uri="{BB962C8B-B14F-4D97-AF65-F5344CB8AC3E}">
        <p14:creationId xmlns:p14="http://schemas.microsoft.com/office/powerpoint/2010/main" val="934831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fade">
                                      <p:cBhvr>
                                        <p:cTn id="12" dur="1000"/>
                                        <p:tgtEl>
                                          <p:spTgt spid="11269"/>
                                        </p:tgtEl>
                                      </p:cBhvr>
                                    </p:animEffect>
                                    <p:anim calcmode="lin" valueType="num">
                                      <p:cBhvr>
                                        <p:cTn id="13" dur="1000" fill="hold"/>
                                        <p:tgtEl>
                                          <p:spTgt spid="11269"/>
                                        </p:tgtEl>
                                        <p:attrNameLst>
                                          <p:attrName>ppt_x</p:attrName>
                                        </p:attrNameLst>
                                      </p:cBhvr>
                                      <p:tavLst>
                                        <p:tav tm="0">
                                          <p:val>
                                            <p:strVal val="#ppt_x"/>
                                          </p:val>
                                        </p:tav>
                                        <p:tav tm="100000">
                                          <p:val>
                                            <p:strVal val="#ppt_x"/>
                                          </p:val>
                                        </p:tav>
                                      </p:tavLst>
                                    </p:anim>
                                    <p:anim calcmode="lin" valueType="num">
                                      <p:cBhvr>
                                        <p:cTn id="14" dur="1000" fill="hold"/>
                                        <p:tgtEl>
                                          <p:spTgt spid="112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fade">
                                      <p:cBhvr>
                                        <p:cTn id="17" dur="1000"/>
                                        <p:tgtEl>
                                          <p:spTgt spid="11270"/>
                                        </p:tgtEl>
                                      </p:cBhvr>
                                    </p:animEffect>
                                    <p:anim calcmode="lin" valueType="num">
                                      <p:cBhvr>
                                        <p:cTn id="18" dur="1000" fill="hold"/>
                                        <p:tgtEl>
                                          <p:spTgt spid="11270"/>
                                        </p:tgtEl>
                                        <p:attrNameLst>
                                          <p:attrName>ppt_x</p:attrName>
                                        </p:attrNameLst>
                                      </p:cBhvr>
                                      <p:tavLst>
                                        <p:tav tm="0">
                                          <p:val>
                                            <p:strVal val="#ppt_x"/>
                                          </p:val>
                                        </p:tav>
                                        <p:tav tm="100000">
                                          <p:val>
                                            <p:strVal val="#ppt_x"/>
                                          </p:val>
                                        </p:tav>
                                      </p:tavLst>
                                    </p:anim>
                                    <p:anim calcmode="lin" valueType="num">
                                      <p:cBhvr>
                                        <p:cTn id="19" dur="1000" fill="hold"/>
                                        <p:tgtEl>
                                          <p:spTgt spid="112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269" grpId="0"/>
      <p:bldP spid="112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rot="21011288">
            <a:off x="120650" y="123825"/>
            <a:ext cx="661988" cy="642938"/>
          </a:xfrm>
          <a:prstGeom prst="wedgeRoundRectCallout">
            <a:avLst>
              <a:gd name="adj1" fmla="val 66534"/>
              <a:gd name="adj2" fmla="val 13401"/>
              <a:gd name="adj3" fmla="val 16667"/>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a:solidFill>
                  <a:schemeClr val="bg1"/>
                </a:solidFill>
                <a:cs typeface="Arial" charset="0"/>
              </a:rPr>
              <a:t>1</a:t>
            </a:r>
            <a:endParaRPr lang="vi-VN" sz="3600" b="1">
              <a:solidFill>
                <a:schemeClr val="bg1"/>
              </a:solidFill>
              <a:cs typeface="Arial" charset="0"/>
            </a:endParaRPr>
          </a:p>
        </p:txBody>
      </p:sp>
      <p:sp>
        <p:nvSpPr>
          <p:cNvPr id="9219" name="TextBox 9"/>
          <p:cNvSpPr txBox="1">
            <a:spLocks noChangeArrowheads="1"/>
          </p:cNvSpPr>
          <p:nvPr/>
        </p:nvSpPr>
        <p:spPr bwMode="auto">
          <a:xfrm>
            <a:off x="1065213" y="176213"/>
            <a:ext cx="5416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Giao tiếp và giao tiếp sư phạm</a:t>
            </a:r>
            <a:endParaRPr lang="vi-VN" sz="2800" b="1">
              <a:solidFill>
                <a:srgbClr val="FF0000"/>
              </a:solidFill>
            </a:endParaRPr>
          </a:p>
        </p:txBody>
      </p:sp>
      <p:cxnSp>
        <p:nvCxnSpPr>
          <p:cNvPr id="9" name="Straight Connector 8"/>
          <p:cNvCxnSpPr/>
          <p:nvPr/>
        </p:nvCxnSpPr>
        <p:spPr>
          <a:xfrm rot="16200000" flipH="1">
            <a:off x="2071688" y="4000500"/>
            <a:ext cx="4071938" cy="71437"/>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rot="16200000" flipH="1">
            <a:off x="2219325" y="4005263"/>
            <a:ext cx="4071938" cy="61912"/>
          </a:xfrm>
          <a:prstGeom prst="line">
            <a:avLst/>
          </a:prstGeom>
        </p:spPr>
        <p:style>
          <a:lnRef idx="3">
            <a:schemeClr val="accent1"/>
          </a:lnRef>
          <a:fillRef idx="0">
            <a:schemeClr val="accent1"/>
          </a:fillRef>
          <a:effectRef idx="2">
            <a:schemeClr val="accent1"/>
          </a:effectRef>
          <a:fontRef idx="minor">
            <a:schemeClr val="tx1"/>
          </a:fontRef>
        </p:style>
      </p:cxnSp>
      <p:pic>
        <p:nvPicPr>
          <p:cNvPr id="12295" name="Picture 16" descr="images (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695815">
            <a:off x="565150" y="806450"/>
            <a:ext cx="2249488"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7" descr="images (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86032">
            <a:off x="6191250" y="765175"/>
            <a:ext cx="241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Box 18"/>
          <p:cNvSpPr txBox="1">
            <a:spLocks noChangeArrowheads="1"/>
          </p:cNvSpPr>
          <p:nvPr/>
        </p:nvSpPr>
        <p:spPr bwMode="auto">
          <a:xfrm rot="-693707">
            <a:off x="969963" y="1454150"/>
            <a:ext cx="149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solidFill>
                  <a:srgbClr val="C00000"/>
                </a:solidFill>
              </a:rPr>
              <a:t>Giao tiếp</a:t>
            </a:r>
            <a:endParaRPr lang="vi-VN" sz="2400" b="1">
              <a:solidFill>
                <a:srgbClr val="C00000"/>
              </a:solidFill>
            </a:endParaRPr>
          </a:p>
        </p:txBody>
      </p:sp>
      <p:sp>
        <p:nvSpPr>
          <p:cNvPr id="12298" name="TextBox 19"/>
          <p:cNvSpPr txBox="1">
            <a:spLocks noChangeArrowheads="1"/>
          </p:cNvSpPr>
          <p:nvPr/>
        </p:nvSpPr>
        <p:spPr bwMode="auto">
          <a:xfrm rot="614382">
            <a:off x="6461125" y="1436688"/>
            <a:ext cx="1995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solidFill>
                  <a:srgbClr val="C00000"/>
                </a:solidFill>
              </a:rPr>
              <a:t>Giao tiếp SP</a:t>
            </a:r>
            <a:endParaRPr lang="vi-VN" sz="2400" b="1">
              <a:solidFill>
                <a:srgbClr val="C00000"/>
              </a:solidFill>
            </a:endParaRPr>
          </a:p>
        </p:txBody>
      </p:sp>
      <p:sp>
        <p:nvSpPr>
          <p:cNvPr id="12299" name="TextBox 20"/>
          <p:cNvSpPr txBox="1">
            <a:spLocks noChangeArrowheads="1"/>
          </p:cNvSpPr>
          <p:nvPr/>
        </p:nvSpPr>
        <p:spPr bwMode="auto">
          <a:xfrm>
            <a:off x="1211263" y="2214563"/>
            <a:ext cx="2286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Người với Người</a:t>
            </a:r>
            <a:endParaRPr lang="vi-VN" sz="2000" b="1"/>
          </a:p>
        </p:txBody>
      </p:sp>
      <p:sp>
        <p:nvSpPr>
          <p:cNvPr id="12300" name="TextBox 21"/>
          <p:cNvSpPr txBox="1">
            <a:spLocks noChangeArrowheads="1"/>
          </p:cNvSpPr>
          <p:nvPr/>
        </p:nvSpPr>
        <p:spPr bwMode="auto">
          <a:xfrm>
            <a:off x="4714875" y="2214563"/>
            <a:ext cx="31321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GV và HS (và các LLGD)</a:t>
            </a:r>
            <a:endParaRPr lang="vi-VN" sz="2000" b="1"/>
          </a:p>
        </p:txBody>
      </p:sp>
      <p:sp>
        <p:nvSpPr>
          <p:cNvPr id="12301" name="TextBox 22"/>
          <p:cNvSpPr txBox="1">
            <a:spLocks noChangeArrowheads="1"/>
          </p:cNvSpPr>
          <p:nvPr/>
        </p:nvSpPr>
        <p:spPr bwMode="auto">
          <a:xfrm>
            <a:off x="341313" y="3273425"/>
            <a:ext cx="35353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i="1"/>
              <a:t>Trao đổi thông tin và cảm xúc</a:t>
            </a:r>
            <a:endParaRPr lang="vi-VN" sz="2000" i="1"/>
          </a:p>
        </p:txBody>
      </p:sp>
      <p:sp>
        <p:nvSpPr>
          <p:cNvPr id="12302" name="TextBox 23"/>
          <p:cNvSpPr txBox="1">
            <a:spLocks noChangeArrowheads="1"/>
          </p:cNvSpPr>
          <p:nvPr/>
        </p:nvSpPr>
        <p:spPr bwMode="auto">
          <a:xfrm>
            <a:off x="4572000" y="3222625"/>
            <a:ext cx="45720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i="1"/>
              <a:t>Trao đổi hệ thống tri thức, kỹ năng, kỹ xảo, giá trị và cảm xúc  về nghề, môn  học, các giá trị sống</a:t>
            </a:r>
            <a:endParaRPr lang="vi-VN" sz="2000" i="1"/>
          </a:p>
        </p:txBody>
      </p:sp>
      <p:sp>
        <p:nvSpPr>
          <p:cNvPr id="12303" name="TextBox 24"/>
          <p:cNvSpPr txBox="1">
            <a:spLocks noChangeArrowheads="1"/>
          </p:cNvSpPr>
          <p:nvPr/>
        </p:nvSpPr>
        <p:spPr bwMode="auto">
          <a:xfrm>
            <a:off x="341313" y="2786063"/>
            <a:ext cx="266541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Chức năng giao tiếp</a:t>
            </a:r>
            <a:endParaRPr lang="vi-VN" sz="2000" b="1"/>
          </a:p>
        </p:txBody>
      </p:sp>
      <p:sp>
        <p:nvSpPr>
          <p:cNvPr id="12304" name="TextBox 25"/>
          <p:cNvSpPr txBox="1">
            <a:spLocks noChangeArrowheads="1"/>
          </p:cNvSpPr>
          <p:nvPr/>
        </p:nvSpPr>
        <p:spPr bwMode="auto">
          <a:xfrm>
            <a:off x="4662488" y="2786063"/>
            <a:ext cx="2695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Chức năng sư phạm</a:t>
            </a:r>
            <a:endParaRPr lang="vi-VN" sz="2000" b="1"/>
          </a:p>
        </p:txBody>
      </p:sp>
      <p:sp>
        <p:nvSpPr>
          <p:cNvPr id="12305" name="TextBox 26"/>
          <p:cNvSpPr txBox="1">
            <a:spLocks noChangeArrowheads="1"/>
          </p:cNvSpPr>
          <p:nvPr/>
        </p:nvSpPr>
        <p:spPr bwMode="auto">
          <a:xfrm>
            <a:off x="571500" y="4786313"/>
            <a:ext cx="324326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Tri  giác, tác động qua lại</a:t>
            </a:r>
            <a:endParaRPr lang="vi-VN" sz="2000" b="1"/>
          </a:p>
        </p:txBody>
      </p:sp>
      <p:sp>
        <p:nvSpPr>
          <p:cNvPr id="12306" name="TextBox 27"/>
          <p:cNvSpPr txBox="1">
            <a:spLocks noChangeArrowheads="1"/>
          </p:cNvSpPr>
          <p:nvPr/>
        </p:nvSpPr>
        <p:spPr bwMode="auto">
          <a:xfrm>
            <a:off x="4735513" y="4786313"/>
            <a:ext cx="28352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Tạo bầu không khí TL</a:t>
            </a:r>
            <a:endParaRPr lang="vi-VN" sz="2000" b="1"/>
          </a:p>
        </p:txBody>
      </p:sp>
      <p:sp>
        <p:nvSpPr>
          <p:cNvPr id="12307" name="TextBox 28"/>
          <p:cNvSpPr txBox="1">
            <a:spLocks noChangeArrowheads="1"/>
          </p:cNvSpPr>
          <p:nvPr/>
        </p:nvSpPr>
        <p:spPr bwMode="auto">
          <a:xfrm>
            <a:off x="500063" y="5572125"/>
            <a:ext cx="33178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Hiệu quả trong công việc </a:t>
            </a:r>
            <a:endParaRPr lang="vi-VN" sz="2000" b="1"/>
          </a:p>
        </p:txBody>
      </p:sp>
      <p:sp>
        <p:nvSpPr>
          <p:cNvPr id="12308" name="TextBox 29"/>
          <p:cNvSpPr txBox="1">
            <a:spLocks noChangeArrowheads="1"/>
          </p:cNvSpPr>
          <p:nvPr/>
        </p:nvSpPr>
        <p:spPr bwMode="auto">
          <a:xfrm>
            <a:off x="4500563" y="5500688"/>
            <a:ext cx="4713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000" b="1"/>
              <a:t>Hiệu quả trong quan hệ </a:t>
            </a:r>
          </a:p>
          <a:p>
            <a:pPr eaLnBrk="1" hangingPunct="1">
              <a:lnSpc>
                <a:spcPct val="150000"/>
              </a:lnSpc>
            </a:pPr>
            <a:r>
              <a:rPr lang="en-US" sz="2000" b="1"/>
              <a:t>=&gt; kết quả tối ưu trong HĐ dạy &amp; học</a:t>
            </a:r>
            <a:endParaRPr lang="vi-VN" sz="2000" b="1"/>
          </a:p>
        </p:txBody>
      </p:sp>
      <p:sp>
        <p:nvSpPr>
          <p:cNvPr id="12309" name="TextBox 35"/>
          <p:cNvSpPr txBox="1">
            <a:spLocks noChangeArrowheads="1"/>
          </p:cNvSpPr>
          <p:nvPr/>
        </p:nvSpPr>
        <p:spPr bwMode="auto">
          <a:xfrm>
            <a:off x="971550" y="392906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t>Thông thường</a:t>
            </a:r>
            <a:endParaRPr lang="vi-VN" sz="2400" b="1"/>
          </a:p>
        </p:txBody>
      </p:sp>
      <p:sp>
        <p:nvSpPr>
          <p:cNvPr id="12310" name="TextBox 36"/>
          <p:cNvSpPr txBox="1">
            <a:spLocks noChangeArrowheads="1"/>
          </p:cNvSpPr>
          <p:nvPr/>
        </p:nvSpPr>
        <p:spPr bwMode="auto">
          <a:xfrm>
            <a:off x="5429250" y="3929063"/>
            <a:ext cx="2405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t>Chuyên nghiệp</a:t>
            </a:r>
            <a:endParaRPr lang="vi-VN" sz="2400" b="1"/>
          </a:p>
        </p:txBody>
      </p:sp>
    </p:spTree>
    <p:extLst>
      <p:ext uri="{BB962C8B-B14F-4D97-AF65-F5344CB8AC3E}">
        <p14:creationId xmlns:p14="http://schemas.microsoft.com/office/powerpoint/2010/main" val="328402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fade">
                                      <p:cBhvr>
                                        <p:cTn id="7" dur="1000"/>
                                        <p:tgtEl>
                                          <p:spTgt spid="12295"/>
                                        </p:tgtEl>
                                      </p:cBhvr>
                                    </p:animEffect>
                                    <p:anim calcmode="lin" valueType="num">
                                      <p:cBhvr>
                                        <p:cTn id="8" dur="1000" fill="hold"/>
                                        <p:tgtEl>
                                          <p:spTgt spid="12295"/>
                                        </p:tgtEl>
                                        <p:attrNameLst>
                                          <p:attrName>ppt_x</p:attrName>
                                        </p:attrNameLst>
                                      </p:cBhvr>
                                      <p:tavLst>
                                        <p:tav tm="0">
                                          <p:val>
                                            <p:strVal val="#ppt_x"/>
                                          </p:val>
                                        </p:tav>
                                        <p:tav tm="100000">
                                          <p:val>
                                            <p:strVal val="#ppt_x"/>
                                          </p:val>
                                        </p:tav>
                                      </p:tavLst>
                                    </p:anim>
                                    <p:anim calcmode="lin" valueType="num">
                                      <p:cBhvr>
                                        <p:cTn id="9" dur="1000" fill="hold"/>
                                        <p:tgtEl>
                                          <p:spTgt spid="1229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fade">
                                      <p:cBhvr>
                                        <p:cTn id="12" dur="1000"/>
                                        <p:tgtEl>
                                          <p:spTgt spid="12296"/>
                                        </p:tgtEl>
                                      </p:cBhvr>
                                    </p:animEffect>
                                    <p:anim calcmode="lin" valueType="num">
                                      <p:cBhvr>
                                        <p:cTn id="13" dur="1000" fill="hold"/>
                                        <p:tgtEl>
                                          <p:spTgt spid="12296"/>
                                        </p:tgtEl>
                                        <p:attrNameLst>
                                          <p:attrName>ppt_x</p:attrName>
                                        </p:attrNameLst>
                                      </p:cBhvr>
                                      <p:tavLst>
                                        <p:tav tm="0">
                                          <p:val>
                                            <p:strVal val="#ppt_x"/>
                                          </p:val>
                                        </p:tav>
                                        <p:tav tm="100000">
                                          <p:val>
                                            <p:strVal val="#ppt_x"/>
                                          </p:val>
                                        </p:tav>
                                      </p:tavLst>
                                    </p:anim>
                                    <p:anim calcmode="lin" valueType="num">
                                      <p:cBhvr>
                                        <p:cTn id="14" dur="1000" fill="hold"/>
                                        <p:tgtEl>
                                          <p:spTgt spid="12296"/>
                                        </p:tgtEl>
                                        <p:attrNameLst>
                                          <p:attrName>ppt_y</p:attrName>
                                        </p:attrNameLst>
                                      </p:cBhvr>
                                      <p:tavLst>
                                        <p:tav tm="0">
                                          <p:val>
                                            <p:strVal val="#ppt_y-.1"/>
                                          </p:val>
                                        </p:tav>
                                        <p:tav tm="100000">
                                          <p:val>
                                            <p:strVal val="#ppt_y"/>
                                          </p:val>
                                        </p:tav>
                                      </p:tavLst>
                                    </p:anim>
                                  </p:childTnLst>
                                </p:cTn>
                              </p:par>
                              <p:par>
                                <p:cTn id="15" presetID="9" presetClass="entr" presetSubtype="0" fill="hold" grpId="0" nodeType="with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dissolve">
                                      <p:cBhvr>
                                        <p:cTn id="17" dur="1000"/>
                                        <p:tgtEl>
                                          <p:spTgt spid="1229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298"/>
                                        </p:tgtEl>
                                        <p:attrNameLst>
                                          <p:attrName>style.visibility</p:attrName>
                                        </p:attrNameLst>
                                      </p:cBhvr>
                                      <p:to>
                                        <p:strVal val="visible"/>
                                      </p:to>
                                    </p:set>
                                    <p:animEffect transition="in" filter="dissolve">
                                      <p:cBhvr>
                                        <p:cTn id="20" dur="1000"/>
                                        <p:tgtEl>
                                          <p:spTgt spid="1229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2299"/>
                                        </p:tgtEl>
                                        <p:attrNameLst>
                                          <p:attrName>style.visibility</p:attrName>
                                        </p:attrNameLst>
                                      </p:cBhvr>
                                      <p:to>
                                        <p:strVal val="visible"/>
                                      </p:to>
                                    </p:set>
                                    <p:animEffect transition="in" filter="fade">
                                      <p:cBhvr>
                                        <p:cTn id="31" dur="1000"/>
                                        <p:tgtEl>
                                          <p:spTgt spid="12299"/>
                                        </p:tgtEl>
                                      </p:cBhvr>
                                    </p:animEffect>
                                    <p:anim calcmode="lin" valueType="num">
                                      <p:cBhvr>
                                        <p:cTn id="32" dur="1000" fill="hold"/>
                                        <p:tgtEl>
                                          <p:spTgt spid="12299"/>
                                        </p:tgtEl>
                                        <p:attrNameLst>
                                          <p:attrName>ppt_x</p:attrName>
                                        </p:attrNameLst>
                                      </p:cBhvr>
                                      <p:tavLst>
                                        <p:tav tm="0">
                                          <p:val>
                                            <p:strVal val="#ppt_x"/>
                                          </p:val>
                                        </p:tav>
                                        <p:tav tm="100000">
                                          <p:val>
                                            <p:strVal val="#ppt_x"/>
                                          </p:val>
                                        </p:tav>
                                      </p:tavLst>
                                    </p:anim>
                                    <p:anim calcmode="lin" valueType="num">
                                      <p:cBhvr>
                                        <p:cTn id="33" dur="1000" fill="hold"/>
                                        <p:tgtEl>
                                          <p:spTgt spid="12299"/>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12300"/>
                                        </p:tgtEl>
                                        <p:attrNameLst>
                                          <p:attrName>style.visibility</p:attrName>
                                        </p:attrNameLst>
                                      </p:cBhvr>
                                      <p:to>
                                        <p:strVal val="visible"/>
                                      </p:to>
                                    </p:set>
                                    <p:animEffect transition="in" filter="fade">
                                      <p:cBhvr>
                                        <p:cTn id="38" dur="1000"/>
                                        <p:tgtEl>
                                          <p:spTgt spid="12300"/>
                                        </p:tgtEl>
                                      </p:cBhvr>
                                    </p:animEffect>
                                    <p:anim calcmode="lin" valueType="num">
                                      <p:cBhvr>
                                        <p:cTn id="39" dur="1000" fill="hold"/>
                                        <p:tgtEl>
                                          <p:spTgt spid="12300"/>
                                        </p:tgtEl>
                                        <p:attrNameLst>
                                          <p:attrName>ppt_x</p:attrName>
                                        </p:attrNameLst>
                                      </p:cBhvr>
                                      <p:tavLst>
                                        <p:tav tm="0">
                                          <p:val>
                                            <p:strVal val="#ppt_x"/>
                                          </p:val>
                                        </p:tav>
                                        <p:tav tm="100000">
                                          <p:val>
                                            <p:strVal val="#ppt_x"/>
                                          </p:val>
                                        </p:tav>
                                      </p:tavLst>
                                    </p:anim>
                                    <p:anim calcmode="lin" valueType="num">
                                      <p:cBhvr>
                                        <p:cTn id="40" dur="1000" fill="hold"/>
                                        <p:tgtEl>
                                          <p:spTgt spid="12300"/>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12303"/>
                                        </p:tgtEl>
                                        <p:attrNameLst>
                                          <p:attrName>style.visibility</p:attrName>
                                        </p:attrNameLst>
                                      </p:cBhvr>
                                      <p:to>
                                        <p:strVal val="visible"/>
                                      </p:to>
                                    </p:set>
                                    <p:animEffect transition="in" filter="fade">
                                      <p:cBhvr>
                                        <p:cTn id="45" dur="1000"/>
                                        <p:tgtEl>
                                          <p:spTgt spid="12303"/>
                                        </p:tgtEl>
                                      </p:cBhvr>
                                    </p:animEffect>
                                    <p:anim calcmode="lin" valueType="num">
                                      <p:cBhvr>
                                        <p:cTn id="46" dur="1000" fill="hold"/>
                                        <p:tgtEl>
                                          <p:spTgt spid="12303"/>
                                        </p:tgtEl>
                                        <p:attrNameLst>
                                          <p:attrName>ppt_x</p:attrName>
                                        </p:attrNameLst>
                                      </p:cBhvr>
                                      <p:tavLst>
                                        <p:tav tm="0">
                                          <p:val>
                                            <p:strVal val="#ppt_x"/>
                                          </p:val>
                                        </p:tav>
                                        <p:tav tm="100000">
                                          <p:val>
                                            <p:strVal val="#ppt_x"/>
                                          </p:val>
                                        </p:tav>
                                      </p:tavLst>
                                    </p:anim>
                                    <p:anim calcmode="lin" valueType="num">
                                      <p:cBhvr>
                                        <p:cTn id="47" dur="1000" fill="hold"/>
                                        <p:tgtEl>
                                          <p:spTgt spid="12303"/>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2304"/>
                                        </p:tgtEl>
                                        <p:attrNameLst>
                                          <p:attrName>style.visibility</p:attrName>
                                        </p:attrNameLst>
                                      </p:cBhvr>
                                      <p:to>
                                        <p:strVal val="visible"/>
                                      </p:to>
                                    </p:set>
                                    <p:animEffect transition="in" filter="fade">
                                      <p:cBhvr>
                                        <p:cTn id="52" dur="1000"/>
                                        <p:tgtEl>
                                          <p:spTgt spid="12304"/>
                                        </p:tgtEl>
                                      </p:cBhvr>
                                    </p:animEffect>
                                    <p:anim calcmode="lin" valueType="num">
                                      <p:cBhvr>
                                        <p:cTn id="53" dur="1000" fill="hold"/>
                                        <p:tgtEl>
                                          <p:spTgt spid="12304"/>
                                        </p:tgtEl>
                                        <p:attrNameLst>
                                          <p:attrName>ppt_x</p:attrName>
                                        </p:attrNameLst>
                                      </p:cBhvr>
                                      <p:tavLst>
                                        <p:tav tm="0">
                                          <p:val>
                                            <p:strVal val="#ppt_x"/>
                                          </p:val>
                                        </p:tav>
                                        <p:tav tm="100000">
                                          <p:val>
                                            <p:strVal val="#ppt_x"/>
                                          </p:val>
                                        </p:tav>
                                      </p:tavLst>
                                    </p:anim>
                                    <p:anim calcmode="lin" valueType="num">
                                      <p:cBhvr>
                                        <p:cTn id="54" dur="1000" fill="hold"/>
                                        <p:tgtEl>
                                          <p:spTgt spid="12304"/>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12301"/>
                                        </p:tgtEl>
                                        <p:attrNameLst>
                                          <p:attrName>style.visibility</p:attrName>
                                        </p:attrNameLst>
                                      </p:cBhvr>
                                      <p:to>
                                        <p:strVal val="visible"/>
                                      </p:to>
                                    </p:set>
                                    <p:animEffect transition="in" filter="fade">
                                      <p:cBhvr>
                                        <p:cTn id="59" dur="1000"/>
                                        <p:tgtEl>
                                          <p:spTgt spid="12301"/>
                                        </p:tgtEl>
                                      </p:cBhvr>
                                    </p:animEffect>
                                    <p:anim calcmode="lin" valueType="num">
                                      <p:cBhvr>
                                        <p:cTn id="60" dur="1000" fill="hold"/>
                                        <p:tgtEl>
                                          <p:spTgt spid="12301"/>
                                        </p:tgtEl>
                                        <p:attrNameLst>
                                          <p:attrName>ppt_x</p:attrName>
                                        </p:attrNameLst>
                                      </p:cBhvr>
                                      <p:tavLst>
                                        <p:tav tm="0">
                                          <p:val>
                                            <p:strVal val="#ppt_x"/>
                                          </p:val>
                                        </p:tav>
                                        <p:tav tm="100000">
                                          <p:val>
                                            <p:strVal val="#ppt_x"/>
                                          </p:val>
                                        </p:tav>
                                      </p:tavLst>
                                    </p:anim>
                                    <p:anim calcmode="lin" valueType="num">
                                      <p:cBhvr>
                                        <p:cTn id="61" dur="1000" fill="hold"/>
                                        <p:tgtEl>
                                          <p:spTgt spid="12301"/>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12302"/>
                                        </p:tgtEl>
                                        <p:attrNameLst>
                                          <p:attrName>style.visibility</p:attrName>
                                        </p:attrNameLst>
                                      </p:cBhvr>
                                      <p:to>
                                        <p:strVal val="visible"/>
                                      </p:to>
                                    </p:set>
                                    <p:animEffect transition="in" filter="fade">
                                      <p:cBhvr>
                                        <p:cTn id="66" dur="1000"/>
                                        <p:tgtEl>
                                          <p:spTgt spid="12302"/>
                                        </p:tgtEl>
                                      </p:cBhvr>
                                    </p:animEffect>
                                    <p:anim calcmode="lin" valueType="num">
                                      <p:cBhvr>
                                        <p:cTn id="67" dur="1000" fill="hold"/>
                                        <p:tgtEl>
                                          <p:spTgt spid="12302"/>
                                        </p:tgtEl>
                                        <p:attrNameLst>
                                          <p:attrName>ppt_x</p:attrName>
                                        </p:attrNameLst>
                                      </p:cBhvr>
                                      <p:tavLst>
                                        <p:tav tm="0">
                                          <p:val>
                                            <p:strVal val="#ppt_x"/>
                                          </p:val>
                                        </p:tav>
                                        <p:tav tm="100000">
                                          <p:val>
                                            <p:strVal val="#ppt_x"/>
                                          </p:val>
                                        </p:tav>
                                      </p:tavLst>
                                    </p:anim>
                                    <p:anim calcmode="lin" valueType="num">
                                      <p:cBhvr>
                                        <p:cTn id="68" dur="1000" fill="hold"/>
                                        <p:tgtEl>
                                          <p:spTgt spid="12302"/>
                                        </p:tgtEl>
                                        <p:attrNameLst>
                                          <p:attrName>ppt_y</p:attrName>
                                        </p:attrNameLst>
                                      </p:cBhvr>
                                      <p:tavLst>
                                        <p:tav tm="0">
                                          <p:val>
                                            <p:strVal val="#ppt_y-.1"/>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47" presetClass="entr" presetSubtype="0" fill="hold" grpId="0" nodeType="clickEffect">
                                  <p:stCondLst>
                                    <p:cond delay="0"/>
                                  </p:stCondLst>
                                  <p:childTnLst>
                                    <p:set>
                                      <p:cBhvr>
                                        <p:cTn id="72" dur="1" fill="hold">
                                          <p:stCondLst>
                                            <p:cond delay="0"/>
                                          </p:stCondLst>
                                        </p:cTn>
                                        <p:tgtEl>
                                          <p:spTgt spid="12305"/>
                                        </p:tgtEl>
                                        <p:attrNameLst>
                                          <p:attrName>style.visibility</p:attrName>
                                        </p:attrNameLst>
                                      </p:cBhvr>
                                      <p:to>
                                        <p:strVal val="visible"/>
                                      </p:to>
                                    </p:set>
                                    <p:animEffect transition="in" filter="fade">
                                      <p:cBhvr>
                                        <p:cTn id="73" dur="1000"/>
                                        <p:tgtEl>
                                          <p:spTgt spid="12305"/>
                                        </p:tgtEl>
                                      </p:cBhvr>
                                    </p:animEffect>
                                    <p:anim calcmode="lin" valueType="num">
                                      <p:cBhvr>
                                        <p:cTn id="74" dur="1000" fill="hold"/>
                                        <p:tgtEl>
                                          <p:spTgt spid="12305"/>
                                        </p:tgtEl>
                                        <p:attrNameLst>
                                          <p:attrName>ppt_x</p:attrName>
                                        </p:attrNameLst>
                                      </p:cBhvr>
                                      <p:tavLst>
                                        <p:tav tm="0">
                                          <p:val>
                                            <p:strVal val="#ppt_x"/>
                                          </p:val>
                                        </p:tav>
                                        <p:tav tm="100000">
                                          <p:val>
                                            <p:strVal val="#ppt_x"/>
                                          </p:val>
                                        </p:tav>
                                      </p:tavLst>
                                    </p:anim>
                                    <p:anim calcmode="lin" valueType="num">
                                      <p:cBhvr>
                                        <p:cTn id="75" dur="1000" fill="hold"/>
                                        <p:tgtEl>
                                          <p:spTgt spid="12305"/>
                                        </p:tgtEl>
                                        <p:attrNameLst>
                                          <p:attrName>ppt_y</p:attrName>
                                        </p:attrNameLst>
                                      </p:cBhvr>
                                      <p:tavLst>
                                        <p:tav tm="0">
                                          <p:val>
                                            <p:strVal val="#ppt_y-.1"/>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12306"/>
                                        </p:tgtEl>
                                        <p:attrNameLst>
                                          <p:attrName>style.visibility</p:attrName>
                                        </p:attrNameLst>
                                      </p:cBhvr>
                                      <p:to>
                                        <p:strVal val="visible"/>
                                      </p:to>
                                    </p:set>
                                    <p:animEffect transition="in" filter="fade">
                                      <p:cBhvr>
                                        <p:cTn id="80" dur="1000"/>
                                        <p:tgtEl>
                                          <p:spTgt spid="12306"/>
                                        </p:tgtEl>
                                      </p:cBhvr>
                                    </p:animEffect>
                                    <p:anim calcmode="lin" valueType="num">
                                      <p:cBhvr>
                                        <p:cTn id="81" dur="1000" fill="hold"/>
                                        <p:tgtEl>
                                          <p:spTgt spid="12306"/>
                                        </p:tgtEl>
                                        <p:attrNameLst>
                                          <p:attrName>ppt_x</p:attrName>
                                        </p:attrNameLst>
                                      </p:cBhvr>
                                      <p:tavLst>
                                        <p:tav tm="0">
                                          <p:val>
                                            <p:strVal val="#ppt_x"/>
                                          </p:val>
                                        </p:tav>
                                        <p:tav tm="100000">
                                          <p:val>
                                            <p:strVal val="#ppt_x"/>
                                          </p:val>
                                        </p:tav>
                                      </p:tavLst>
                                    </p:anim>
                                    <p:anim calcmode="lin" valueType="num">
                                      <p:cBhvr>
                                        <p:cTn id="82" dur="1000" fill="hold"/>
                                        <p:tgtEl>
                                          <p:spTgt spid="12306"/>
                                        </p:tgtEl>
                                        <p:attrNameLst>
                                          <p:attrName>ppt_y</p:attrName>
                                        </p:attrNameLst>
                                      </p:cBhvr>
                                      <p:tavLst>
                                        <p:tav tm="0">
                                          <p:val>
                                            <p:strVal val="#ppt_y-.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7" presetClass="entr" presetSubtype="0" fill="hold" grpId="0" nodeType="clickEffect">
                                  <p:stCondLst>
                                    <p:cond delay="0"/>
                                  </p:stCondLst>
                                  <p:childTnLst>
                                    <p:set>
                                      <p:cBhvr>
                                        <p:cTn id="86" dur="1" fill="hold">
                                          <p:stCondLst>
                                            <p:cond delay="0"/>
                                          </p:stCondLst>
                                        </p:cTn>
                                        <p:tgtEl>
                                          <p:spTgt spid="12307"/>
                                        </p:tgtEl>
                                        <p:attrNameLst>
                                          <p:attrName>style.visibility</p:attrName>
                                        </p:attrNameLst>
                                      </p:cBhvr>
                                      <p:to>
                                        <p:strVal val="visible"/>
                                      </p:to>
                                    </p:set>
                                    <p:animEffect transition="in" filter="fade">
                                      <p:cBhvr>
                                        <p:cTn id="87" dur="1000"/>
                                        <p:tgtEl>
                                          <p:spTgt spid="12307"/>
                                        </p:tgtEl>
                                      </p:cBhvr>
                                    </p:animEffect>
                                    <p:anim calcmode="lin" valueType="num">
                                      <p:cBhvr>
                                        <p:cTn id="88" dur="1000" fill="hold"/>
                                        <p:tgtEl>
                                          <p:spTgt spid="12307"/>
                                        </p:tgtEl>
                                        <p:attrNameLst>
                                          <p:attrName>ppt_x</p:attrName>
                                        </p:attrNameLst>
                                      </p:cBhvr>
                                      <p:tavLst>
                                        <p:tav tm="0">
                                          <p:val>
                                            <p:strVal val="#ppt_x"/>
                                          </p:val>
                                        </p:tav>
                                        <p:tav tm="100000">
                                          <p:val>
                                            <p:strVal val="#ppt_x"/>
                                          </p:val>
                                        </p:tav>
                                      </p:tavLst>
                                    </p:anim>
                                    <p:anim calcmode="lin" valueType="num">
                                      <p:cBhvr>
                                        <p:cTn id="89" dur="1000" fill="hold"/>
                                        <p:tgtEl>
                                          <p:spTgt spid="12307"/>
                                        </p:tgtEl>
                                        <p:attrNameLst>
                                          <p:attrName>ppt_y</p:attrName>
                                        </p:attrNameLst>
                                      </p:cBhvr>
                                      <p:tavLst>
                                        <p:tav tm="0">
                                          <p:val>
                                            <p:strVal val="#ppt_y-.1"/>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47" presetClass="entr" presetSubtype="0" fill="hold" grpId="0" nodeType="clickEffect">
                                  <p:stCondLst>
                                    <p:cond delay="0"/>
                                  </p:stCondLst>
                                  <p:childTnLst>
                                    <p:set>
                                      <p:cBhvr>
                                        <p:cTn id="93" dur="1" fill="hold">
                                          <p:stCondLst>
                                            <p:cond delay="0"/>
                                          </p:stCondLst>
                                        </p:cTn>
                                        <p:tgtEl>
                                          <p:spTgt spid="12308"/>
                                        </p:tgtEl>
                                        <p:attrNameLst>
                                          <p:attrName>style.visibility</p:attrName>
                                        </p:attrNameLst>
                                      </p:cBhvr>
                                      <p:to>
                                        <p:strVal val="visible"/>
                                      </p:to>
                                    </p:set>
                                    <p:animEffect transition="in" filter="fade">
                                      <p:cBhvr>
                                        <p:cTn id="94" dur="1000"/>
                                        <p:tgtEl>
                                          <p:spTgt spid="12308"/>
                                        </p:tgtEl>
                                      </p:cBhvr>
                                    </p:animEffect>
                                    <p:anim calcmode="lin" valueType="num">
                                      <p:cBhvr>
                                        <p:cTn id="95" dur="1000" fill="hold"/>
                                        <p:tgtEl>
                                          <p:spTgt spid="12308"/>
                                        </p:tgtEl>
                                        <p:attrNameLst>
                                          <p:attrName>ppt_x</p:attrName>
                                        </p:attrNameLst>
                                      </p:cBhvr>
                                      <p:tavLst>
                                        <p:tav tm="0">
                                          <p:val>
                                            <p:strVal val="#ppt_x"/>
                                          </p:val>
                                        </p:tav>
                                        <p:tav tm="100000">
                                          <p:val>
                                            <p:strVal val="#ppt_x"/>
                                          </p:val>
                                        </p:tav>
                                      </p:tavLst>
                                    </p:anim>
                                    <p:anim calcmode="lin" valueType="num">
                                      <p:cBhvr>
                                        <p:cTn id="96" dur="1000" fill="hold"/>
                                        <p:tgtEl>
                                          <p:spTgt spid="12308"/>
                                        </p:tgtEl>
                                        <p:attrNameLst>
                                          <p:attrName>ppt_y</p:attrName>
                                        </p:attrNameLst>
                                      </p:cBhvr>
                                      <p:tavLst>
                                        <p:tav tm="0">
                                          <p:val>
                                            <p:strVal val="#ppt_y-.1"/>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xit" presetSubtype="0" fill="hold" grpId="1" nodeType="clickEffect">
                                  <p:stCondLst>
                                    <p:cond delay="0"/>
                                  </p:stCondLst>
                                  <p:childTnLst>
                                    <p:animEffect transition="out" filter="fade">
                                      <p:cBhvr>
                                        <p:cTn id="100" dur="500"/>
                                        <p:tgtEl>
                                          <p:spTgt spid="12299"/>
                                        </p:tgtEl>
                                      </p:cBhvr>
                                    </p:animEffect>
                                    <p:set>
                                      <p:cBhvr>
                                        <p:cTn id="101" dur="1" fill="hold">
                                          <p:stCondLst>
                                            <p:cond delay="499"/>
                                          </p:stCondLst>
                                        </p:cTn>
                                        <p:tgtEl>
                                          <p:spTgt spid="12299"/>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303"/>
                                        </p:tgtEl>
                                      </p:cBhvr>
                                    </p:animEffect>
                                    <p:set>
                                      <p:cBhvr>
                                        <p:cTn id="104" dur="1" fill="hold">
                                          <p:stCondLst>
                                            <p:cond delay="499"/>
                                          </p:stCondLst>
                                        </p:cTn>
                                        <p:tgtEl>
                                          <p:spTgt spid="12303"/>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301"/>
                                        </p:tgtEl>
                                      </p:cBhvr>
                                    </p:animEffect>
                                    <p:set>
                                      <p:cBhvr>
                                        <p:cTn id="107" dur="1" fill="hold">
                                          <p:stCondLst>
                                            <p:cond delay="499"/>
                                          </p:stCondLst>
                                        </p:cTn>
                                        <p:tgtEl>
                                          <p:spTgt spid="1230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305"/>
                                        </p:tgtEl>
                                      </p:cBhvr>
                                    </p:animEffect>
                                    <p:set>
                                      <p:cBhvr>
                                        <p:cTn id="110" dur="1" fill="hold">
                                          <p:stCondLst>
                                            <p:cond delay="499"/>
                                          </p:stCondLst>
                                        </p:cTn>
                                        <p:tgtEl>
                                          <p:spTgt spid="12305"/>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2307"/>
                                        </p:tgtEl>
                                      </p:cBhvr>
                                    </p:animEffect>
                                    <p:set>
                                      <p:cBhvr>
                                        <p:cTn id="113" dur="1" fill="hold">
                                          <p:stCondLst>
                                            <p:cond delay="499"/>
                                          </p:stCondLst>
                                        </p:cTn>
                                        <p:tgtEl>
                                          <p:spTgt spid="12307"/>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2300"/>
                                        </p:tgtEl>
                                      </p:cBhvr>
                                    </p:animEffect>
                                    <p:set>
                                      <p:cBhvr>
                                        <p:cTn id="116" dur="1" fill="hold">
                                          <p:stCondLst>
                                            <p:cond delay="499"/>
                                          </p:stCondLst>
                                        </p:cTn>
                                        <p:tgtEl>
                                          <p:spTgt spid="12300"/>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2304"/>
                                        </p:tgtEl>
                                      </p:cBhvr>
                                    </p:animEffect>
                                    <p:set>
                                      <p:cBhvr>
                                        <p:cTn id="119" dur="1" fill="hold">
                                          <p:stCondLst>
                                            <p:cond delay="499"/>
                                          </p:stCondLst>
                                        </p:cTn>
                                        <p:tgtEl>
                                          <p:spTgt spid="12304"/>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2302"/>
                                        </p:tgtEl>
                                      </p:cBhvr>
                                    </p:animEffect>
                                    <p:set>
                                      <p:cBhvr>
                                        <p:cTn id="122" dur="1" fill="hold">
                                          <p:stCondLst>
                                            <p:cond delay="499"/>
                                          </p:stCondLst>
                                        </p:cTn>
                                        <p:tgtEl>
                                          <p:spTgt spid="1230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2306"/>
                                        </p:tgtEl>
                                      </p:cBhvr>
                                    </p:animEffect>
                                    <p:set>
                                      <p:cBhvr>
                                        <p:cTn id="125" dur="1" fill="hold">
                                          <p:stCondLst>
                                            <p:cond delay="499"/>
                                          </p:stCondLst>
                                        </p:cTn>
                                        <p:tgtEl>
                                          <p:spTgt spid="12306"/>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2308"/>
                                        </p:tgtEl>
                                      </p:cBhvr>
                                    </p:animEffect>
                                    <p:set>
                                      <p:cBhvr>
                                        <p:cTn id="128" dur="1" fill="hold">
                                          <p:stCondLst>
                                            <p:cond delay="499"/>
                                          </p:stCondLst>
                                        </p:cTn>
                                        <p:tgtEl>
                                          <p:spTgt spid="12308"/>
                                        </p:tgtEl>
                                        <p:attrNameLst>
                                          <p:attrName>style.visibility</p:attrName>
                                        </p:attrNameLst>
                                      </p:cBhvr>
                                      <p:to>
                                        <p:strVal val="hidden"/>
                                      </p:to>
                                    </p:set>
                                  </p:childTnLst>
                                </p:cTn>
                              </p:par>
                              <p:par>
                                <p:cTn id="129" presetID="8" presetClass="entr" presetSubtype="16" fill="hold" grpId="0" nodeType="withEffect">
                                  <p:stCondLst>
                                    <p:cond delay="0"/>
                                  </p:stCondLst>
                                  <p:childTnLst>
                                    <p:set>
                                      <p:cBhvr>
                                        <p:cTn id="130" dur="1" fill="hold">
                                          <p:stCondLst>
                                            <p:cond delay="0"/>
                                          </p:stCondLst>
                                        </p:cTn>
                                        <p:tgtEl>
                                          <p:spTgt spid="12309"/>
                                        </p:tgtEl>
                                        <p:attrNameLst>
                                          <p:attrName>style.visibility</p:attrName>
                                        </p:attrNameLst>
                                      </p:cBhvr>
                                      <p:to>
                                        <p:strVal val="visible"/>
                                      </p:to>
                                    </p:set>
                                    <p:animEffect transition="in" filter="diamond(in)">
                                      <p:cBhvr>
                                        <p:cTn id="131" dur="1000"/>
                                        <p:tgtEl>
                                          <p:spTgt spid="12309"/>
                                        </p:tgtEl>
                                      </p:cBhvr>
                                    </p:animEffect>
                                  </p:childTnLst>
                                </p:cTn>
                              </p:par>
                              <p:par>
                                <p:cTn id="132" presetID="8" presetClass="entr" presetSubtype="16" fill="hold" grpId="0" nodeType="withEffect">
                                  <p:stCondLst>
                                    <p:cond delay="0"/>
                                  </p:stCondLst>
                                  <p:childTnLst>
                                    <p:set>
                                      <p:cBhvr>
                                        <p:cTn id="133" dur="1" fill="hold">
                                          <p:stCondLst>
                                            <p:cond delay="0"/>
                                          </p:stCondLst>
                                        </p:cTn>
                                        <p:tgtEl>
                                          <p:spTgt spid="12310"/>
                                        </p:tgtEl>
                                        <p:attrNameLst>
                                          <p:attrName>style.visibility</p:attrName>
                                        </p:attrNameLst>
                                      </p:cBhvr>
                                      <p:to>
                                        <p:strVal val="visible"/>
                                      </p:to>
                                    </p:set>
                                    <p:animEffect transition="in" filter="diamond(in)">
                                      <p:cBhvr>
                                        <p:cTn id="134" dur="10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298" grpId="0"/>
      <p:bldP spid="12299" grpId="0"/>
      <p:bldP spid="12299" grpId="1"/>
      <p:bldP spid="12300" grpId="0"/>
      <p:bldP spid="12300" grpId="1"/>
      <p:bldP spid="12301" grpId="0"/>
      <p:bldP spid="12301" grpId="1"/>
      <p:bldP spid="12302" grpId="0"/>
      <p:bldP spid="12302" grpId="1"/>
      <p:bldP spid="12303" grpId="0"/>
      <p:bldP spid="12303" grpId="1"/>
      <p:bldP spid="12304" grpId="0"/>
      <p:bldP spid="12304" grpId="1"/>
      <p:bldP spid="12305" grpId="0"/>
      <p:bldP spid="12305" grpId="1"/>
      <p:bldP spid="12306" grpId="0"/>
      <p:bldP spid="12306" grpId="1"/>
      <p:bldP spid="12307" grpId="0"/>
      <p:bldP spid="12307" grpId="1"/>
      <p:bldP spid="12308" grpId="0"/>
      <p:bldP spid="12308" grpId="1"/>
      <p:bldP spid="12309" grpId="0"/>
      <p:bldP spid="123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AutoShape 2"/>
          <p:cNvSpPr>
            <a:spLocks noChangeArrowheads="1"/>
          </p:cNvSpPr>
          <p:nvPr/>
        </p:nvSpPr>
        <p:spPr bwMode="auto">
          <a:xfrm>
            <a:off x="5943600" y="2590800"/>
            <a:ext cx="2895600" cy="3581400"/>
          </a:xfrm>
          <a:prstGeom prst="roundRect">
            <a:avLst>
              <a:gd name="adj" fmla="val 16667"/>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atin typeface="Verdana" pitchFamily="34" charset="0"/>
            </a:endParaRPr>
          </a:p>
        </p:txBody>
      </p:sp>
      <p:sp>
        <p:nvSpPr>
          <p:cNvPr id="10243" name="AutoShape 3"/>
          <p:cNvSpPr>
            <a:spLocks noChangeArrowheads="1"/>
          </p:cNvSpPr>
          <p:nvPr/>
        </p:nvSpPr>
        <p:spPr bwMode="auto">
          <a:xfrm>
            <a:off x="228600" y="2438400"/>
            <a:ext cx="3352800" cy="3810000"/>
          </a:xfrm>
          <a:prstGeom prst="roundRect">
            <a:avLst>
              <a:gd name="adj" fmla="val 16667"/>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latin typeface="Verdana" pitchFamily="34" charset="0"/>
            </a:endParaRPr>
          </a:p>
        </p:txBody>
      </p:sp>
      <p:sp>
        <p:nvSpPr>
          <p:cNvPr id="10244" name="Text Box 4"/>
          <p:cNvSpPr txBox="1">
            <a:spLocks noChangeArrowheads="1"/>
          </p:cNvSpPr>
          <p:nvPr/>
        </p:nvSpPr>
        <p:spPr bwMode="auto">
          <a:xfrm>
            <a:off x="609600" y="3276600"/>
            <a:ext cx="23431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endParaRPr lang="nl-NL" sz="2800">
              <a:solidFill>
                <a:schemeClr val="folHlink"/>
              </a:solidFill>
            </a:endParaRPr>
          </a:p>
          <a:p>
            <a:pPr eaLnBrk="1" hangingPunct="1">
              <a:buFontTx/>
              <a:buChar char="-"/>
            </a:pPr>
            <a:endParaRPr lang="en-US" sz="2800"/>
          </a:p>
        </p:txBody>
      </p:sp>
      <p:sp>
        <p:nvSpPr>
          <p:cNvPr id="110597" name="Freeform 5"/>
          <p:cNvSpPr>
            <a:spLocks/>
          </p:cNvSpPr>
          <p:nvPr/>
        </p:nvSpPr>
        <p:spPr bwMode="gray">
          <a:xfrm>
            <a:off x="3505200" y="17526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Arial" charset="0"/>
              <a:cs typeface="Arial" charset="0"/>
            </a:endParaRPr>
          </a:p>
        </p:txBody>
      </p:sp>
      <p:sp>
        <p:nvSpPr>
          <p:cNvPr id="110599" name="Freeform 7"/>
          <p:cNvSpPr>
            <a:spLocks/>
          </p:cNvSpPr>
          <p:nvPr/>
        </p:nvSpPr>
        <p:spPr bwMode="gray">
          <a:xfrm flipH="1">
            <a:off x="4953000" y="16764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Arial" charset="0"/>
              <a:cs typeface="Arial" charset="0"/>
            </a:endParaRPr>
          </a:p>
        </p:txBody>
      </p:sp>
      <p:grpSp>
        <p:nvGrpSpPr>
          <p:cNvPr id="10247" name="Group 8"/>
          <p:cNvGrpSpPr>
            <a:grpSpLocks/>
          </p:cNvGrpSpPr>
          <p:nvPr/>
        </p:nvGrpSpPr>
        <p:grpSpPr bwMode="auto">
          <a:xfrm>
            <a:off x="2743200" y="0"/>
            <a:ext cx="3581400" cy="1754188"/>
            <a:chOff x="1997" y="1314"/>
            <a:chExt cx="1889" cy="1009"/>
          </a:xfrm>
        </p:grpSpPr>
        <p:grpSp>
          <p:nvGrpSpPr>
            <p:cNvPr id="10251" name="Group 9"/>
            <p:cNvGrpSpPr>
              <a:grpSpLocks/>
            </p:cNvGrpSpPr>
            <p:nvPr/>
          </p:nvGrpSpPr>
          <p:grpSpPr bwMode="auto">
            <a:xfrm>
              <a:off x="1997" y="1404"/>
              <a:ext cx="1889" cy="919"/>
              <a:chOff x="1973" y="1027"/>
              <a:chExt cx="1926" cy="937"/>
            </a:xfrm>
          </p:grpSpPr>
          <p:sp>
            <p:nvSpPr>
              <p:cNvPr id="110602" name="Oval 10"/>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Arial" charset="0"/>
                  <a:cs typeface="Arial" charset="0"/>
                </a:endParaRPr>
              </a:p>
            </p:txBody>
          </p:sp>
          <p:sp>
            <p:nvSpPr>
              <p:cNvPr id="110603" name="Oval 11"/>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Arial" charset="0"/>
                  <a:cs typeface="Arial" charset="0"/>
                </a:endParaRPr>
              </a:p>
            </p:txBody>
          </p:sp>
        </p:grpSp>
        <p:sp>
          <p:nvSpPr>
            <p:cNvPr id="110604" name="Oval 12"/>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Arial" charset="0"/>
                <a:cs typeface="Arial" charset="0"/>
              </a:endParaRPr>
            </a:p>
          </p:txBody>
        </p:sp>
        <p:sp>
          <p:nvSpPr>
            <p:cNvPr id="110605" name="Oval 13"/>
            <p:cNvSpPr>
              <a:spLocks noChangeArrowheads="1"/>
            </p:cNvSpPr>
            <p:nvPr/>
          </p:nvSpPr>
          <p:spPr bwMode="gray">
            <a:xfrm>
              <a:off x="2108" y="1319"/>
              <a:ext cx="1650" cy="825"/>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Arial" charset="0"/>
                <a:cs typeface="Arial" charset="0"/>
              </a:endParaRPr>
            </a:p>
          </p:txBody>
        </p:sp>
        <p:sp>
          <p:nvSpPr>
            <p:cNvPr id="110606" name="Oval 14"/>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Arial" charset="0"/>
                <a:cs typeface="Arial" charset="0"/>
              </a:endParaRPr>
            </a:p>
          </p:txBody>
        </p:sp>
        <p:sp>
          <p:nvSpPr>
            <p:cNvPr id="110607" name="Oval 15"/>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Arial" charset="0"/>
                <a:cs typeface="Arial" charset="0"/>
              </a:endParaRPr>
            </a:p>
          </p:txBody>
        </p:sp>
      </p:grpSp>
      <p:sp>
        <p:nvSpPr>
          <p:cNvPr id="10248" name="Text Box 16"/>
          <p:cNvSpPr txBox="1">
            <a:spLocks noChangeArrowheads="1"/>
          </p:cNvSpPr>
          <p:nvPr/>
        </p:nvSpPr>
        <p:spPr bwMode="auto">
          <a:xfrm>
            <a:off x="2667000" y="457200"/>
            <a:ext cx="381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2400">
                <a:solidFill>
                  <a:srgbClr val="002060"/>
                </a:solidFill>
                <a:latin typeface="Times New Roman" pitchFamily="18" charset="0"/>
                <a:cs typeface="Times New Roman" pitchFamily="18" charset="0"/>
              </a:rPr>
              <a:t>1.1.2.2. Vai trò của giao tiếp</a:t>
            </a:r>
          </a:p>
          <a:p>
            <a:pPr algn="ctr"/>
            <a:r>
              <a:rPr lang="en-US" sz="2400">
                <a:solidFill>
                  <a:srgbClr val="002060"/>
                </a:solidFill>
                <a:latin typeface="Times New Roman" pitchFamily="18" charset="0"/>
                <a:cs typeface="Times New Roman" pitchFamily="18" charset="0"/>
              </a:rPr>
              <a:t>Sư phạm</a:t>
            </a:r>
            <a:endParaRPr lang="en-US" sz="1400">
              <a:solidFill>
                <a:srgbClr val="002060"/>
              </a:solidFill>
              <a:latin typeface="Times New Roman" pitchFamily="18" charset="0"/>
              <a:cs typeface="Times New Roman" pitchFamily="18" charset="0"/>
            </a:endParaRPr>
          </a:p>
        </p:txBody>
      </p:sp>
      <p:sp>
        <p:nvSpPr>
          <p:cNvPr id="10249" name="Text Box 17"/>
          <p:cNvSpPr txBox="1">
            <a:spLocks noChangeArrowheads="1"/>
          </p:cNvSpPr>
          <p:nvPr/>
        </p:nvSpPr>
        <p:spPr bwMode="auto">
          <a:xfrm>
            <a:off x="6019800" y="2590800"/>
            <a:ext cx="28956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nl-NL" sz="2600">
                <a:solidFill>
                  <a:schemeClr val="hlink"/>
                </a:solidFill>
                <a:latin typeface="Times New Roman" pitchFamily="18" charset="0"/>
                <a:cs typeface="Times New Roman" pitchFamily="18" charset="0"/>
              </a:rPr>
              <a:t>Với đời sống xã hội</a:t>
            </a:r>
            <a:r>
              <a:rPr lang="nl-NL" sz="2800">
                <a:latin typeface="Times New Roman" pitchFamily="18" charset="0"/>
                <a:cs typeface="Times New Roman" pitchFamily="18" charset="0"/>
              </a:rPr>
              <a:t> </a:t>
            </a:r>
          </a:p>
          <a:p>
            <a:pPr>
              <a:buFontTx/>
              <a:buChar char="-"/>
            </a:pPr>
            <a:r>
              <a:rPr lang="nl-NL" sz="2400">
                <a:latin typeface="Times New Roman" pitchFamily="18" charset="0"/>
                <a:cs typeface="Times New Roman" pitchFamily="18" charset="0"/>
              </a:rPr>
              <a:t>Là điều kiện cho sự tồn tại và phát triển của xã hội </a:t>
            </a:r>
          </a:p>
          <a:p>
            <a:pPr>
              <a:buFontTx/>
              <a:buChar char="-"/>
            </a:pPr>
            <a:r>
              <a:rPr lang="nl-NL" sz="2400">
                <a:latin typeface="Times New Roman" pitchFamily="18" charset="0"/>
                <a:cs typeface="Times New Roman" pitchFamily="18" charset="0"/>
              </a:rPr>
              <a:t> Yếu tố thiết lập và phát triển các mối quan hệ</a:t>
            </a:r>
          </a:p>
          <a:p>
            <a:pPr>
              <a:buFontTx/>
              <a:buChar char="-"/>
            </a:pPr>
            <a:endParaRPr lang="en-US" sz="2400"/>
          </a:p>
        </p:txBody>
      </p:sp>
      <p:sp>
        <p:nvSpPr>
          <p:cNvPr id="10250" name="Text Box 18"/>
          <p:cNvSpPr txBox="1">
            <a:spLocks noChangeArrowheads="1"/>
          </p:cNvSpPr>
          <p:nvPr/>
        </p:nvSpPr>
        <p:spPr bwMode="auto">
          <a:xfrm>
            <a:off x="533400" y="2590800"/>
            <a:ext cx="3124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nl-NL" sz="2800" dirty="0"/>
              <a:t>       </a:t>
            </a:r>
            <a:r>
              <a:rPr lang="nl-NL" sz="2800" dirty="0">
                <a:solidFill>
                  <a:schemeClr val="hlink"/>
                </a:solidFill>
                <a:latin typeface="Times New Roman" pitchFamily="18" charset="0"/>
                <a:cs typeface="Times New Roman" pitchFamily="18" charset="0"/>
              </a:rPr>
              <a:t>Với cá nhân</a:t>
            </a:r>
          </a:p>
          <a:p>
            <a:pPr>
              <a:buFontTx/>
              <a:buChar char="-"/>
            </a:pPr>
            <a:r>
              <a:rPr lang="nl-NL" sz="2800" dirty="0">
                <a:latin typeface="Times New Roman" pitchFamily="18" charset="0"/>
                <a:cs typeface="Times New Roman" pitchFamily="18" charset="0"/>
              </a:rPr>
              <a:t> </a:t>
            </a:r>
            <a:r>
              <a:rPr lang="nl-NL" sz="2400" dirty="0">
                <a:latin typeface="Times New Roman" pitchFamily="18" charset="0"/>
                <a:cs typeface="Times New Roman" pitchFamily="18" charset="0"/>
              </a:rPr>
              <a:t>Điều kiện tâm lí, nhân cách phát triển bình thường</a:t>
            </a:r>
          </a:p>
          <a:p>
            <a:pPr>
              <a:buFontTx/>
              <a:buChar char="-"/>
            </a:pPr>
            <a:r>
              <a:rPr lang="nl-NL" sz="2400" dirty="0">
                <a:latin typeface="Times New Roman" pitchFamily="18" charset="0"/>
                <a:cs typeface="Times New Roman" pitchFamily="18" charset="0"/>
              </a:rPr>
              <a:t> Thỏa mãn nhu cầu của con người</a:t>
            </a:r>
          </a:p>
          <a:p>
            <a:pPr>
              <a:buFontTx/>
              <a:buChar char="-"/>
            </a:pPr>
            <a:r>
              <a:rPr lang="nl-NL" sz="2400" dirty="0">
                <a:latin typeface="Times New Roman" pitchFamily="18" charset="0"/>
                <a:cs typeface="Times New Roman" pitchFamily="18" charset="0"/>
              </a:rPr>
              <a:t> Phát triển các phẩm chất, đặc biệt là đạo đức.</a:t>
            </a:r>
          </a:p>
          <a:p>
            <a:pPr>
              <a:buFontTx/>
              <a:buChar char="-"/>
            </a:pPr>
            <a:endParaRPr lang="nl-NL" sz="2400" dirty="0">
              <a:latin typeface="Times New Roman" pitchFamily="18" charset="0"/>
              <a:cs typeface="Times New Roman" pitchFamily="18" charset="0"/>
            </a:endParaRPr>
          </a:p>
          <a:p>
            <a:pPr>
              <a:buFontTx/>
              <a:buChar char="-"/>
            </a:pPr>
            <a:endParaRPr lang="nl-NL" sz="2400" dirty="0"/>
          </a:p>
          <a:p>
            <a:pPr>
              <a:buFontTx/>
              <a:buChar char="-"/>
            </a:pPr>
            <a:endParaRPr lang="nl-NL" sz="2400" dirty="0"/>
          </a:p>
          <a:p>
            <a:pPr>
              <a:buFontTx/>
              <a:buChar char="-"/>
            </a:pPr>
            <a:endParaRPr lang="en-US" sz="2800" dirty="0"/>
          </a:p>
        </p:txBody>
      </p:sp>
    </p:spTree>
    <p:extLst>
      <p:ext uri="{BB962C8B-B14F-4D97-AF65-F5344CB8AC3E}">
        <p14:creationId xmlns:p14="http://schemas.microsoft.com/office/powerpoint/2010/main" val="541848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9"/>
          <p:cNvSpPr txBox="1">
            <a:spLocks noChangeArrowheads="1"/>
          </p:cNvSpPr>
          <p:nvPr/>
        </p:nvSpPr>
        <p:spPr bwMode="auto">
          <a:xfrm>
            <a:off x="1065213" y="176213"/>
            <a:ext cx="6018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1.2. Nguyên tắc giao tiếp sư phạm</a:t>
            </a:r>
            <a:endParaRPr lang="vi-VN" sz="2800" b="1">
              <a:solidFill>
                <a:srgbClr val="FF0000"/>
              </a:solidFill>
            </a:endParaRPr>
          </a:p>
        </p:txBody>
      </p:sp>
      <p:pic>
        <p:nvPicPr>
          <p:cNvPr id="11267" name="Picture 5" descr="images (8.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7250" y="714375"/>
            <a:ext cx="7786688"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6"/>
          <p:cNvSpPr txBox="1">
            <a:spLocks noChangeArrowheads="1"/>
          </p:cNvSpPr>
          <p:nvPr/>
        </p:nvSpPr>
        <p:spPr bwMode="auto">
          <a:xfrm>
            <a:off x="1958975" y="2143125"/>
            <a:ext cx="469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000" b="1">
                <a:solidFill>
                  <a:srgbClr val="0070C0"/>
                </a:solidFill>
              </a:rPr>
              <a:t>1</a:t>
            </a:r>
            <a:endParaRPr lang="vi-VN" sz="4000" b="1">
              <a:solidFill>
                <a:srgbClr val="0070C0"/>
              </a:solidFill>
            </a:endParaRPr>
          </a:p>
        </p:txBody>
      </p:sp>
      <p:sp>
        <p:nvSpPr>
          <p:cNvPr id="11269" name="TextBox 7"/>
          <p:cNvSpPr txBox="1">
            <a:spLocks noChangeArrowheads="1"/>
          </p:cNvSpPr>
          <p:nvPr/>
        </p:nvSpPr>
        <p:spPr bwMode="auto">
          <a:xfrm>
            <a:off x="5500688" y="2286000"/>
            <a:ext cx="469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000" b="1">
                <a:solidFill>
                  <a:srgbClr val="953735"/>
                </a:solidFill>
              </a:rPr>
              <a:t>3</a:t>
            </a:r>
            <a:endParaRPr lang="vi-VN" sz="4000" b="1">
              <a:solidFill>
                <a:srgbClr val="953735"/>
              </a:solidFill>
            </a:endParaRPr>
          </a:p>
        </p:txBody>
      </p:sp>
      <p:sp>
        <p:nvSpPr>
          <p:cNvPr id="11270" name="TextBox 8"/>
          <p:cNvSpPr txBox="1">
            <a:spLocks noChangeArrowheads="1"/>
          </p:cNvSpPr>
          <p:nvPr/>
        </p:nvSpPr>
        <p:spPr bwMode="auto">
          <a:xfrm>
            <a:off x="3744913" y="2286000"/>
            <a:ext cx="469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000" b="1">
                <a:solidFill>
                  <a:srgbClr val="E46C0A"/>
                </a:solidFill>
              </a:rPr>
              <a:t>2</a:t>
            </a:r>
            <a:endParaRPr lang="vi-VN" sz="4000" b="1">
              <a:solidFill>
                <a:srgbClr val="E46C0A"/>
              </a:solidFill>
            </a:endParaRPr>
          </a:p>
        </p:txBody>
      </p:sp>
      <p:sp>
        <p:nvSpPr>
          <p:cNvPr id="11271" name="TextBox 9"/>
          <p:cNvSpPr txBox="1">
            <a:spLocks noChangeArrowheads="1"/>
          </p:cNvSpPr>
          <p:nvPr/>
        </p:nvSpPr>
        <p:spPr bwMode="auto">
          <a:xfrm>
            <a:off x="7102475" y="2143125"/>
            <a:ext cx="469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000" b="1">
                <a:solidFill>
                  <a:srgbClr val="00B050"/>
                </a:solidFill>
              </a:rPr>
              <a:t>4</a:t>
            </a:r>
            <a:endParaRPr lang="vi-VN" sz="4000" b="1">
              <a:solidFill>
                <a:srgbClr val="00B050"/>
              </a:solidFill>
            </a:endParaRPr>
          </a:p>
        </p:txBody>
      </p:sp>
      <p:sp>
        <p:nvSpPr>
          <p:cNvPr id="11" name="Rounded Rectangle 10"/>
          <p:cNvSpPr/>
          <p:nvPr/>
        </p:nvSpPr>
        <p:spPr>
          <a:xfrm>
            <a:off x="1357313" y="3643313"/>
            <a:ext cx="1428750" cy="3071812"/>
          </a:xfrm>
          <a:prstGeom prst="roundRect">
            <a:avLst/>
          </a:prstGeom>
          <a:ln w="38100"/>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Arial" charset="0"/>
                <a:cs typeface="Arial" charset="0"/>
              </a:rPr>
              <a:t>Mô phạm</a:t>
            </a:r>
            <a:endParaRPr lang="vi-VN" sz="3200" b="1">
              <a:solidFill>
                <a:srgbClr val="002060"/>
              </a:solidFill>
              <a:cs typeface="Arial" charset="0"/>
            </a:endParaRPr>
          </a:p>
        </p:txBody>
      </p:sp>
      <p:sp>
        <p:nvSpPr>
          <p:cNvPr id="12" name="Rounded Rectangle 11"/>
          <p:cNvSpPr/>
          <p:nvPr/>
        </p:nvSpPr>
        <p:spPr>
          <a:xfrm>
            <a:off x="3214688" y="3643313"/>
            <a:ext cx="1428750" cy="3071812"/>
          </a:xfrm>
          <a:prstGeom prst="roundRect">
            <a:avLst/>
          </a:prstGeom>
          <a:ln w="38100"/>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984807"/>
                </a:solidFill>
                <a:latin typeface="Arial" charset="0"/>
                <a:cs typeface="Arial" charset="0"/>
              </a:rPr>
              <a:t>Tôn trọng</a:t>
            </a:r>
            <a:endParaRPr lang="vi-VN" sz="3200" b="1">
              <a:solidFill>
                <a:srgbClr val="984807"/>
              </a:solidFill>
              <a:cs typeface="Arial" charset="0"/>
            </a:endParaRPr>
          </a:p>
        </p:txBody>
      </p:sp>
      <p:sp>
        <p:nvSpPr>
          <p:cNvPr id="13" name="Rounded Rectangle 12"/>
          <p:cNvSpPr/>
          <p:nvPr/>
        </p:nvSpPr>
        <p:spPr>
          <a:xfrm>
            <a:off x="5072063" y="3643313"/>
            <a:ext cx="1428750" cy="3071812"/>
          </a:xfrm>
          <a:prstGeom prst="roundRect">
            <a:avLst/>
          </a:prstGeom>
          <a:ln w="38100"/>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C00000"/>
                </a:solidFill>
                <a:latin typeface="Arial" charset="0"/>
                <a:cs typeface="Arial" charset="0"/>
              </a:rPr>
              <a:t>Thiện chí</a:t>
            </a:r>
            <a:endParaRPr lang="vi-VN" sz="3200" b="1">
              <a:solidFill>
                <a:srgbClr val="C00000"/>
              </a:solidFill>
              <a:cs typeface="Arial" charset="0"/>
            </a:endParaRPr>
          </a:p>
        </p:txBody>
      </p:sp>
      <p:sp>
        <p:nvSpPr>
          <p:cNvPr id="14" name="Rounded Rectangle 13"/>
          <p:cNvSpPr/>
          <p:nvPr/>
        </p:nvSpPr>
        <p:spPr>
          <a:xfrm>
            <a:off x="6929438" y="3643313"/>
            <a:ext cx="1428750" cy="3071812"/>
          </a:xfrm>
          <a:prstGeom prst="roundRect">
            <a:avLst/>
          </a:prstGeom>
          <a:ln w="38100">
            <a:solidFill>
              <a:srgbClr val="009999"/>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3200" b="1">
                <a:solidFill>
                  <a:srgbClr val="00B050"/>
                </a:solidFill>
                <a:latin typeface="Arial" charset="0"/>
                <a:cs typeface="Arial" charset="0"/>
              </a:rPr>
              <a:t>Đồng cảm</a:t>
            </a:r>
            <a:endParaRPr lang="vi-VN" sz="3200" b="1">
              <a:solidFill>
                <a:srgbClr val="00B050"/>
              </a:solidFill>
              <a:cs typeface="Arial" charset="0"/>
            </a:endParaRPr>
          </a:p>
        </p:txBody>
      </p:sp>
    </p:spTree>
    <p:extLst>
      <p:ext uri="{BB962C8B-B14F-4D97-AF65-F5344CB8AC3E}">
        <p14:creationId xmlns:p14="http://schemas.microsoft.com/office/powerpoint/2010/main" val="363706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4313" y="1643063"/>
            <a:ext cx="1428750" cy="3071812"/>
          </a:xfrm>
          <a:prstGeom prst="roundRect">
            <a:avLst/>
          </a:prstGeom>
          <a:ln w="38100"/>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dirty="0" err="1">
                <a:solidFill>
                  <a:srgbClr val="002060"/>
                </a:solidFill>
                <a:latin typeface="Arial" charset="0"/>
                <a:cs typeface="Arial" charset="0"/>
              </a:rPr>
              <a:t>Mô</a:t>
            </a:r>
            <a:r>
              <a:rPr lang="en-US" sz="3200" b="1" dirty="0">
                <a:solidFill>
                  <a:srgbClr val="002060"/>
                </a:solidFill>
                <a:latin typeface="Arial" charset="0"/>
                <a:cs typeface="Arial" charset="0"/>
              </a:rPr>
              <a:t> </a:t>
            </a:r>
            <a:r>
              <a:rPr lang="en-US" sz="3200" b="1" dirty="0" err="1">
                <a:solidFill>
                  <a:srgbClr val="002060"/>
                </a:solidFill>
                <a:latin typeface="Arial" charset="0"/>
                <a:cs typeface="Arial" charset="0"/>
              </a:rPr>
              <a:t>phạm</a:t>
            </a:r>
            <a:endParaRPr lang="vi-VN" sz="3200" b="1" dirty="0">
              <a:solidFill>
                <a:srgbClr val="002060"/>
              </a:solidFill>
              <a:cs typeface="Arial" charset="0"/>
            </a:endParaRPr>
          </a:p>
        </p:txBody>
      </p:sp>
      <p:sp>
        <p:nvSpPr>
          <p:cNvPr id="12291" name="TextBox 9"/>
          <p:cNvSpPr txBox="1">
            <a:spLocks noChangeArrowheads="1"/>
          </p:cNvSpPr>
          <p:nvPr/>
        </p:nvSpPr>
        <p:spPr bwMode="auto">
          <a:xfrm>
            <a:off x="1065213" y="176213"/>
            <a:ext cx="2760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1.2.1. Mô phạm</a:t>
            </a:r>
            <a:endParaRPr lang="vi-VN" sz="2800" b="1">
              <a:solidFill>
                <a:srgbClr val="FF0000"/>
              </a:solidFill>
            </a:endParaRPr>
          </a:p>
        </p:txBody>
      </p:sp>
      <p:sp>
        <p:nvSpPr>
          <p:cNvPr id="7" name="TextBox 6"/>
          <p:cNvSpPr txBox="1">
            <a:spLocks noChangeArrowheads="1"/>
          </p:cNvSpPr>
          <p:nvPr/>
        </p:nvSpPr>
        <p:spPr bwMode="auto">
          <a:xfrm>
            <a:off x="1785938" y="1079500"/>
            <a:ext cx="70088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600" b="1">
                <a:solidFill>
                  <a:srgbClr val="17375E"/>
                </a:solidFill>
              </a:rPr>
              <a:t>Thể hiện sự chuẩn mực, gương mẫu của G</a:t>
            </a:r>
            <a:endParaRPr lang="vi-VN" sz="2600" b="1">
              <a:solidFill>
                <a:srgbClr val="17375E"/>
              </a:solidFill>
            </a:endParaRPr>
          </a:p>
        </p:txBody>
      </p:sp>
      <p:sp>
        <p:nvSpPr>
          <p:cNvPr id="8" name="TextBox 7"/>
          <p:cNvSpPr txBox="1">
            <a:spLocks noChangeArrowheads="1"/>
          </p:cNvSpPr>
          <p:nvPr/>
        </p:nvSpPr>
        <p:spPr bwMode="auto">
          <a:xfrm>
            <a:off x="1785938" y="1893888"/>
            <a:ext cx="73580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600" b="1">
                <a:solidFill>
                  <a:srgbClr val="17375E"/>
                </a:solidFill>
              </a:rPr>
              <a:t>Thống nhất trong lời nói và hành động của G =&gt; uy tín</a:t>
            </a:r>
            <a:endParaRPr lang="vi-VN" sz="2600" b="1">
              <a:solidFill>
                <a:srgbClr val="17375E"/>
              </a:solidFill>
            </a:endParaRPr>
          </a:p>
        </p:txBody>
      </p:sp>
      <p:sp>
        <p:nvSpPr>
          <p:cNvPr id="9" name="TextBox 8"/>
          <p:cNvSpPr txBox="1">
            <a:spLocks noChangeArrowheads="1"/>
          </p:cNvSpPr>
          <p:nvPr/>
        </p:nvSpPr>
        <p:spPr bwMode="auto">
          <a:xfrm>
            <a:off x="1822450" y="4283075"/>
            <a:ext cx="52498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600" b="1">
                <a:solidFill>
                  <a:srgbClr val="17375E"/>
                </a:solidFill>
              </a:rPr>
              <a:t>Ứng xử văn minh và có văn hóa</a:t>
            </a:r>
          </a:p>
        </p:txBody>
      </p:sp>
      <p:sp>
        <p:nvSpPr>
          <p:cNvPr id="10" name="Right Arrow 9"/>
          <p:cNvSpPr/>
          <p:nvPr/>
        </p:nvSpPr>
        <p:spPr>
          <a:xfrm>
            <a:off x="714375" y="5618163"/>
            <a:ext cx="857250" cy="357187"/>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vi-VN" sz="3600" b="1">
              <a:solidFill>
                <a:srgbClr val="FFFFFF"/>
              </a:solidFill>
              <a:cs typeface="Arial" charset="0"/>
            </a:endParaRPr>
          </a:p>
        </p:txBody>
      </p:sp>
      <p:sp>
        <p:nvSpPr>
          <p:cNvPr id="22537" name="TextBox 10"/>
          <p:cNvSpPr txBox="1">
            <a:spLocks noChangeArrowheads="1"/>
          </p:cNvSpPr>
          <p:nvPr/>
        </p:nvSpPr>
        <p:spPr bwMode="auto">
          <a:xfrm>
            <a:off x="1714500" y="5403850"/>
            <a:ext cx="67151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800" b="1">
                <a:solidFill>
                  <a:srgbClr val="CC0000"/>
                </a:solidFill>
              </a:rPr>
              <a:t>Tạo ấn tượng tốt đẹp về hình ảnh bản thân và môi trường sư phạm</a:t>
            </a:r>
            <a:endParaRPr lang="vi-VN" sz="2800" b="1">
              <a:solidFill>
                <a:srgbClr val="CC0000"/>
              </a:solidFill>
            </a:endParaRPr>
          </a:p>
        </p:txBody>
      </p:sp>
      <p:sp>
        <p:nvSpPr>
          <p:cNvPr id="11" name="TextBox 10"/>
          <p:cNvSpPr txBox="1">
            <a:spLocks noChangeArrowheads="1"/>
          </p:cNvSpPr>
          <p:nvPr/>
        </p:nvSpPr>
        <p:spPr bwMode="auto">
          <a:xfrm>
            <a:off x="3305175" y="4822825"/>
            <a:ext cx="909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HAY</a:t>
            </a:r>
            <a:endParaRPr lang="vi-VN" sz="2800" b="1">
              <a:solidFill>
                <a:srgbClr val="FF0000"/>
              </a:solidFill>
            </a:endParaRPr>
          </a:p>
        </p:txBody>
      </p:sp>
      <p:sp>
        <p:nvSpPr>
          <p:cNvPr id="12" name="TextBox 11"/>
          <p:cNvSpPr txBox="1">
            <a:spLocks noChangeArrowheads="1"/>
          </p:cNvSpPr>
          <p:nvPr/>
        </p:nvSpPr>
        <p:spPr bwMode="auto">
          <a:xfrm>
            <a:off x="5930900" y="4833938"/>
            <a:ext cx="92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a:solidFill>
                  <a:srgbClr val="FF0000"/>
                </a:solidFill>
              </a:rPr>
              <a:t>ĐẸP</a:t>
            </a:r>
            <a:endParaRPr lang="vi-VN" sz="2800" b="1">
              <a:solidFill>
                <a:srgbClr val="FF0000"/>
              </a:solidFill>
            </a:endParaRPr>
          </a:p>
        </p:txBody>
      </p:sp>
      <p:sp>
        <p:nvSpPr>
          <p:cNvPr id="15" name="TextBox 14"/>
          <p:cNvSpPr txBox="1"/>
          <p:nvPr/>
        </p:nvSpPr>
        <p:spPr>
          <a:xfrm>
            <a:off x="1822450" y="3108325"/>
            <a:ext cx="7035800" cy="892175"/>
          </a:xfrm>
          <a:prstGeom prst="rect">
            <a:avLst/>
          </a:prstGeom>
          <a:noFill/>
        </p:spPr>
        <p:txBody>
          <a:bodyPr>
            <a:spAutoFit/>
          </a:bodyPr>
          <a:lstStyle/>
          <a:p>
            <a:pPr>
              <a:defRPr/>
            </a:pPr>
            <a:r>
              <a:rPr lang="en-US" sz="2600" b="1" dirty="0" err="1">
                <a:solidFill>
                  <a:schemeClr val="tx2">
                    <a:lumMod val="75000"/>
                  </a:schemeClr>
                </a:solidFill>
                <a:latin typeface="Arial" charset="0"/>
                <a:cs typeface="Arial" charset="0"/>
              </a:rPr>
              <a:t>Sử</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dụng</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ngôn</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ngữ</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thái</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độ</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đúng</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mực</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phù</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hợp</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với</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đối</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tượng</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và</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hoàn</a:t>
            </a:r>
            <a:r>
              <a:rPr lang="en-US" sz="2600" b="1" dirty="0">
                <a:solidFill>
                  <a:schemeClr val="tx2">
                    <a:lumMod val="75000"/>
                  </a:schemeClr>
                </a:solidFill>
                <a:latin typeface="Arial" charset="0"/>
                <a:cs typeface="Arial" charset="0"/>
              </a:rPr>
              <a:t> </a:t>
            </a:r>
            <a:r>
              <a:rPr lang="en-US" sz="2600" b="1" dirty="0" err="1">
                <a:solidFill>
                  <a:schemeClr val="tx2">
                    <a:lumMod val="75000"/>
                  </a:schemeClr>
                </a:solidFill>
                <a:latin typeface="Arial" charset="0"/>
                <a:cs typeface="Arial" charset="0"/>
              </a:rPr>
              <a:t>cảnh</a:t>
            </a:r>
            <a:endParaRPr lang="en-US" sz="2600" b="1" dirty="0">
              <a:solidFill>
                <a:schemeClr val="tx2">
                  <a:lumMod val="75000"/>
                </a:schemeClr>
              </a:solidFill>
              <a:latin typeface="Arial" charset="0"/>
              <a:cs typeface="Arial" charset="0"/>
            </a:endParaRPr>
          </a:p>
        </p:txBody>
      </p:sp>
    </p:spTree>
    <p:extLst>
      <p:ext uri="{BB962C8B-B14F-4D97-AF65-F5344CB8AC3E}">
        <p14:creationId xmlns:p14="http://schemas.microsoft.com/office/powerpoint/2010/main" val="3750875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4"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from="(-#ppt_w/2)" to="(#ppt_x)" calcmode="lin" valueType="num">
                                      <p:cBhvr>
                                        <p:cTn id="34" dur="600" fill="hold">
                                          <p:stCondLst>
                                            <p:cond delay="0"/>
                                          </p:stCondLst>
                                        </p:cTn>
                                        <p:tgtEl>
                                          <p:spTgt spid="11"/>
                                        </p:tgtEl>
                                        <p:attrNameLst>
                                          <p:attrName>ppt_x</p:attrName>
                                        </p:attrNameLst>
                                      </p:cBhvr>
                                    </p:anim>
                                    <p:anim from="0" to="-1.0" calcmode="lin" valueType="num">
                                      <p:cBhvr>
                                        <p:cTn id="35" dur="200" decel="50000" autoRev="1" fill="hold">
                                          <p:stCondLst>
                                            <p:cond delay="600"/>
                                          </p:stCondLst>
                                        </p:cTn>
                                        <p:tgtEl>
                                          <p:spTgt spid="11"/>
                                        </p:tgtEl>
                                        <p:attrNameLst>
                                          <p:attrName>xshear</p:attrName>
                                        </p:attrNameLst>
                                      </p:cBhvr>
                                    </p:anim>
                                    <p:animScale>
                                      <p:cBhvr>
                                        <p:cTn id="36" dur="200" decel="100000" autoRev="1" fill="hold">
                                          <p:stCondLst>
                                            <p:cond delay="600"/>
                                          </p:stCondLst>
                                        </p:cTn>
                                        <p:tgtEl>
                                          <p:spTgt spid="11"/>
                                        </p:tgtEl>
                                      </p:cBhvr>
                                      <p:from x="100000" y="100000"/>
                                      <p:to x="80000" y="100000"/>
                                    </p:animScale>
                                    <p:anim by="(#ppt_h/3+#ppt_w*0.1)" calcmode="lin" valueType="num">
                                      <p:cBhvr additive="sum">
                                        <p:cTn id="37" dur="200" decel="100000" autoRev="1" fill="hold">
                                          <p:stCondLst>
                                            <p:cond delay="600"/>
                                          </p:stCondLst>
                                        </p:cTn>
                                        <p:tgtEl>
                                          <p:spTgt spid="11"/>
                                        </p:tgtEl>
                                        <p:attrNameLst>
                                          <p:attrName>ppt_x</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4"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from="(-#ppt_w/2)" to="(#ppt_x)" calcmode="lin" valueType="num">
                                      <p:cBhvr>
                                        <p:cTn id="42" dur="600" fill="hold">
                                          <p:stCondLst>
                                            <p:cond delay="0"/>
                                          </p:stCondLst>
                                        </p:cTn>
                                        <p:tgtEl>
                                          <p:spTgt spid="12"/>
                                        </p:tgtEl>
                                        <p:attrNameLst>
                                          <p:attrName>ppt_x</p:attrName>
                                        </p:attrNameLst>
                                      </p:cBhvr>
                                    </p:anim>
                                    <p:anim from="0" to="-1.0" calcmode="lin" valueType="num">
                                      <p:cBhvr>
                                        <p:cTn id="43" dur="200" decel="50000" autoRev="1" fill="hold">
                                          <p:stCondLst>
                                            <p:cond delay="600"/>
                                          </p:stCondLst>
                                        </p:cTn>
                                        <p:tgtEl>
                                          <p:spTgt spid="12"/>
                                        </p:tgtEl>
                                        <p:attrNameLst>
                                          <p:attrName>xshear</p:attrName>
                                        </p:attrNameLst>
                                      </p:cBhvr>
                                    </p:anim>
                                    <p:animScale>
                                      <p:cBhvr>
                                        <p:cTn id="44" dur="200" decel="100000" autoRev="1" fill="hold">
                                          <p:stCondLst>
                                            <p:cond delay="600"/>
                                          </p:stCondLst>
                                        </p:cTn>
                                        <p:tgtEl>
                                          <p:spTgt spid="12"/>
                                        </p:tgtEl>
                                      </p:cBhvr>
                                      <p:from x="100000" y="100000"/>
                                      <p:to x="80000" y="100000"/>
                                    </p:animScale>
                                    <p:anim by="(#ppt_h/3+#ppt_w*0.1)" calcmode="lin" valueType="num">
                                      <p:cBhvr additive="sum">
                                        <p:cTn id="45" dur="200" decel="100000" autoRev="1" fill="hold">
                                          <p:stCondLst>
                                            <p:cond delay="600"/>
                                          </p:stCondLst>
                                        </p:cTn>
                                        <p:tgtEl>
                                          <p:spTgt spid="12"/>
                                        </p:tgtEl>
                                        <p:attrNameLst>
                                          <p:attrName>ppt_x</p:attrName>
                                        </p:attrNameLst>
                                      </p:cBhvr>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22537"/>
                                        </p:tgtEl>
                                        <p:attrNameLst>
                                          <p:attrName>style.visibility</p:attrName>
                                        </p:attrNameLst>
                                      </p:cBhvr>
                                      <p:to>
                                        <p:strVal val="visible"/>
                                      </p:to>
                                    </p:set>
                                    <p:anim calcmode="lin" valueType="num">
                                      <p:cBhvr>
                                        <p:cTn id="50" dur="1000" fill="hold"/>
                                        <p:tgtEl>
                                          <p:spTgt spid="22537"/>
                                        </p:tgtEl>
                                        <p:attrNameLst>
                                          <p:attrName>ppt_w</p:attrName>
                                        </p:attrNameLst>
                                      </p:cBhvr>
                                      <p:tavLst>
                                        <p:tav tm="0">
                                          <p:val>
                                            <p:fltVal val="0"/>
                                          </p:val>
                                        </p:tav>
                                        <p:tav tm="100000">
                                          <p:val>
                                            <p:strVal val="#ppt_w"/>
                                          </p:val>
                                        </p:tav>
                                      </p:tavLst>
                                    </p:anim>
                                    <p:anim calcmode="lin" valueType="num">
                                      <p:cBhvr>
                                        <p:cTn id="51" dur="1000" fill="hold"/>
                                        <p:tgtEl>
                                          <p:spTgt spid="22537"/>
                                        </p:tgtEl>
                                        <p:attrNameLst>
                                          <p:attrName>ppt_h</p:attrName>
                                        </p:attrNameLst>
                                      </p:cBhvr>
                                      <p:tavLst>
                                        <p:tav tm="0">
                                          <p:val>
                                            <p:strVal val="#ppt_h"/>
                                          </p:val>
                                        </p:tav>
                                        <p:tav tm="100000">
                                          <p:val>
                                            <p:strVal val="#ppt_h"/>
                                          </p:val>
                                        </p:tav>
                                      </p:tavLst>
                                    </p:anim>
                                  </p:childTnLst>
                                </p:cTn>
                              </p:par>
                              <p:par>
                                <p:cTn id="52" presetID="17"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1000" fill="hold"/>
                                        <p:tgtEl>
                                          <p:spTgt spid="10"/>
                                        </p:tgtEl>
                                        <p:attrNameLst>
                                          <p:attrName>ppt_w</p:attrName>
                                        </p:attrNameLst>
                                      </p:cBhvr>
                                      <p:tavLst>
                                        <p:tav tm="0">
                                          <p:val>
                                            <p:fltVal val="0"/>
                                          </p:val>
                                        </p:tav>
                                        <p:tav tm="100000">
                                          <p:val>
                                            <p:strVal val="#ppt_w"/>
                                          </p:val>
                                        </p:tav>
                                      </p:tavLst>
                                    </p:anim>
                                    <p:anim calcmode="lin" valueType="num">
                                      <p:cBhvr>
                                        <p:cTn id="55" dur="1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p:bldP spid="10" grpId="0" animBg="1"/>
      <p:bldP spid="22537" grpId="0"/>
      <p:bldP spid="11" grpId="0"/>
      <p:bldP spid="12" grpId="0"/>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418</TotalTime>
  <Words>917</Words>
  <Application>Microsoft Office PowerPoint</Application>
  <PresentationFormat>On-screen Show (4:3)</PresentationFormat>
  <Paragraphs>140</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PowerPoint Presentation</vt:lpstr>
      <vt:lpstr>PowerPoint Presentation</vt:lpstr>
      <vt:lpstr>PowerPoint Presentation</vt:lpstr>
      <vt:lpstr>Giao tiếp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CÁC GIAI ĐOẠN CỦA QUÁ TRÌNH GIAO TIẾP SƯ PHẠM </vt:lpstr>
      <vt:lpstr>3.1. Giai đoạn mở đầu </vt:lpstr>
      <vt:lpstr>PowerPoint Presentation</vt:lpstr>
      <vt:lpstr>3.2. Giai đoạn diễn biến </vt:lpstr>
      <vt:lpstr>PowerPoint Presentation</vt:lpstr>
      <vt:lpstr>3.3. Giai đoạn kết thúc </vt:lpstr>
      <vt:lpstr>PowerPoint Presentation</vt:lpstr>
      <vt:lpstr>PowerPoint Presentation</vt:lpstr>
      <vt:lpstr>Thảo luận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6</cp:revision>
  <dcterms:created xsi:type="dcterms:W3CDTF">2023-03-03T07:28:42Z</dcterms:created>
  <dcterms:modified xsi:type="dcterms:W3CDTF">2023-03-03T14:44:08Z</dcterms:modified>
</cp:coreProperties>
</file>