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88" r:id="rId3"/>
    <p:sldId id="389" r:id="rId4"/>
    <p:sldId id="390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1594-BB09-43F2-AC34-76C7D872643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5DB76-E6DD-4857-85D4-725A865D1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0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6BC0B78A-64D5-40F3-9D68-FB02D4042E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AA7F30A8-3FD7-4D37-A72D-954FEA15E9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>
              <a:latin typeface="Calibri" panose="020F0502020204030204" pitchFamily="34" charset="0"/>
            </a:endParaRP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FFF35C31-328B-48F6-A2E7-45D51C273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CC8E2F-45FF-4E29-9E68-6F26BAAF092C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BD57-0600-4038-B53C-B765EAB7C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3E4D5-4CE8-43BC-912C-D46D9061F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307F0-6074-4F26-A843-F305D970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55DF-D4CD-4EE1-8456-EF886349860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A8086-13F5-4483-963A-D61E7D47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BDF3A-C403-4404-AC04-845ABF4B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45D7-AF45-48E1-A627-CE14965A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7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0850-B3B0-4E8E-9F7E-4AFB401E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5D082-E688-495C-A958-C1931EB77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730A9-81D8-4D77-A839-9491358B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55DF-D4CD-4EE1-8456-EF886349860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D916-2126-4623-8512-031BED65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8FC27-674D-45F2-8F97-7C95F0E5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45D7-AF45-48E1-A627-CE14965A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4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A94D1-E4EE-47EA-A270-9294CE7A9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B63C8-63FF-4084-8AFC-5293BE8A0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DF85B-323D-4355-A9C5-EFF2ED47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55DF-D4CD-4EE1-8456-EF886349860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C7910-8F8C-40A0-BDD4-BE7A4AB4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E8606-B2FF-403A-A341-0B819C2B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45D7-AF45-48E1-A627-CE14965A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8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00" y="158744"/>
            <a:ext cx="10515600" cy="439200"/>
          </a:xfrm>
        </p:spPr>
        <p:txBody>
          <a:bodyPr>
            <a:noAutofit/>
          </a:bodyPr>
          <a:lstStyle>
            <a:lvl1pPr>
              <a:defRPr sz="195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1938" y="583128"/>
            <a:ext cx="6728884" cy="58320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6433" y="6789060"/>
            <a:ext cx="12206400" cy="7782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29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9BB8-C3DE-4F6B-8666-00BB4D07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0A26-110D-4258-9B7F-D8A0EDEAC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B64F-A83C-4605-8AB2-B119D7A3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55DF-D4CD-4EE1-8456-EF886349860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36D4-9CC8-4E5B-9445-587706FC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6DBA1-2F6A-44D3-B6F7-2120CB63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45D7-AF45-48E1-A627-CE14965A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9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9C7D-1B36-4320-82C7-FD88D883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61DCC-8641-4DA4-8F23-D7AEBA7A1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F5DF8-5C29-4049-A30E-7A53AC06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55DF-D4CD-4EE1-8456-EF886349860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AD06-CFA6-4570-B4EC-4CC3B205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A5E9-B218-435B-9D51-5A095A7F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45D7-AF45-48E1-A627-CE14965A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0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4DE2-2CC9-4359-B969-66428826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B685-95D0-49C1-882F-DC49ECD64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B41BC-2F1C-45B2-B624-7DD8AD32A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360B4-EDFD-414F-A9A1-DFFCEC2B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55DF-D4CD-4EE1-8456-EF886349860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A9CDB-3774-4D5B-8D23-215145BE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3DC15-33D6-4397-B000-D08A3F05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45D7-AF45-48E1-A627-CE14965A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0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902B-968A-4A10-AF38-54A9CBE7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0AF2C-A0A1-4EAE-9198-35A1C4DBA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0B3D6-C738-4998-8A9C-FD4241261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0DA87-3090-496C-B513-2958AC02B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5FC00-CE05-4BFF-A9D2-F4F46D3A0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8FAE3-ED7F-420D-BDF5-E35E2CFB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55DF-D4CD-4EE1-8456-EF886349860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7D06D-AEBE-41FF-B0F9-CA3FCED8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07B9A-6071-4FCD-BDBF-EA32621A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45D7-AF45-48E1-A627-CE14965A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9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A8F6-3DD3-4C5A-8FC9-380BE859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CC169-CCC3-4B2A-8FCF-A062CE72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55DF-D4CD-4EE1-8456-EF886349860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1ABA7-F4B8-42E4-B3FB-45527071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811B7-2880-4946-9B81-97600F79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45D7-AF45-48E1-A627-CE14965A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6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C8B04-85CD-4412-B25F-E7627FC8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55DF-D4CD-4EE1-8456-EF886349860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4CF5C-0342-46A3-912B-4DF09D78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C5035-ABE0-4CA4-81C7-619E9A5A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45D7-AF45-48E1-A627-CE14965A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5DFA-63C1-4987-909E-64672BA3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F45F-61A2-43F1-9F2E-B1C2A46F9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29A89-B123-4817-A04A-64D18B86B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248E8-0424-4CD7-9307-981C931E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55DF-D4CD-4EE1-8456-EF886349860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7E710-CCF2-4185-A139-C5994034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4B89A-1065-45BA-8F93-0BD15F8F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45D7-AF45-48E1-A627-CE14965A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608B-D5F5-4AE2-B922-8F6357D8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06E68-68BA-4C40-9FAF-AF204EE9A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CB054-4B22-45F3-BA84-F6296628B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53C9C-99EF-4904-AF57-6A4A19CB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55DF-D4CD-4EE1-8456-EF886349860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95CA0-D6D9-4804-9F46-95A7EEA1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24368-3E33-4D61-898A-8F3D2497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45D7-AF45-48E1-A627-CE14965A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9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B8071-A691-45F2-BFD4-FAB0B3B5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52512-631F-4719-A8C6-D0996DE2C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A9577-8523-4F60-B6E6-585632928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55DF-D4CD-4EE1-8456-EF886349860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B3FF-470A-4E42-9BBE-E2EB0D78C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41FF3-FFE9-4925-B2F9-27BE07841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045D7-AF45-48E1-A627-CE14965A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1E6E6A-68A4-47A5-BEE5-BEF4841CF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979055"/>
            <a:ext cx="10852727" cy="550593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84EA24-5825-496A-BAEE-ACE84E7A515E}"/>
              </a:ext>
            </a:extLst>
          </p:cNvPr>
          <p:cNvSpPr/>
          <p:nvPr/>
        </p:nvSpPr>
        <p:spPr>
          <a:xfrm>
            <a:off x="581891" y="258618"/>
            <a:ext cx="1085272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HEEJ</a:t>
            </a:r>
          </a:p>
        </p:txBody>
      </p:sp>
    </p:spTree>
    <p:extLst>
      <p:ext uri="{BB962C8B-B14F-4D97-AF65-F5344CB8AC3E}">
        <p14:creationId xmlns:p14="http://schemas.microsoft.com/office/powerpoint/2010/main" val="69564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7436" y="88037"/>
            <a:ext cx="7886700" cy="439200"/>
          </a:xfrm>
        </p:spPr>
        <p:txBody>
          <a:bodyPr/>
          <a:lstStyle/>
          <a:p>
            <a:pPr algn="ctr"/>
            <a:r>
              <a:rPr lang="en-US" dirty="0"/>
              <a:t>HỆ SINH THÁI GIÁO DỤC SỐ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59C305-4F5C-4648-B62A-CB9AB40B6D84}"/>
              </a:ext>
            </a:extLst>
          </p:cNvPr>
          <p:cNvGrpSpPr/>
          <p:nvPr/>
        </p:nvGrpSpPr>
        <p:grpSpPr>
          <a:xfrm>
            <a:off x="3669535" y="810106"/>
            <a:ext cx="5591408" cy="5188669"/>
            <a:chOff x="2459658" y="1386746"/>
            <a:chExt cx="4197618" cy="4392246"/>
          </a:xfrm>
        </p:grpSpPr>
        <p:sp>
          <p:nvSpPr>
            <p:cNvPr id="10" name="Oval 9"/>
            <p:cNvSpPr/>
            <p:nvPr/>
          </p:nvSpPr>
          <p:spPr bwMode="auto">
            <a:xfrm rot="18730168">
              <a:off x="5253461" y="4126815"/>
              <a:ext cx="1017533" cy="1017531"/>
            </a:xfrm>
            <a:prstGeom prst="ellipse">
              <a:avLst/>
            </a:prstGeom>
            <a:solidFill>
              <a:srgbClr val="CDCDCD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dirty="0" err="1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 rot="1341541">
              <a:off x="2826398" y="3961910"/>
              <a:ext cx="1017533" cy="1017531"/>
            </a:xfrm>
            <a:prstGeom prst="ellipse">
              <a:avLst/>
            </a:prstGeom>
            <a:solidFill>
              <a:srgbClr val="CDCDCD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dirty="0" err="1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 rot="1593416">
              <a:off x="2816381" y="2116481"/>
              <a:ext cx="1017533" cy="1017531"/>
            </a:xfrm>
            <a:prstGeom prst="ellipse">
              <a:avLst/>
            </a:prstGeom>
            <a:solidFill>
              <a:srgbClr val="CDCDCD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dirty="0" err="1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7787943">
              <a:off x="1828511" y="2182411"/>
              <a:ext cx="1781951" cy="190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25"/>
                </a:spcBef>
                <a:spcAft>
                  <a:spcPts val="150"/>
                </a:spcAft>
              </a:pPr>
              <a:r>
                <a:rPr lang="en-US" sz="1050" b="1" dirty="0">
                  <a:solidFill>
                    <a:prstClr val="black"/>
                  </a:solidFill>
                </a:rPr>
                <a:t>QUẢN LÝ, GIÁO VIÊN, NGƯỜI HỌC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3852265">
              <a:off x="1857293" y="4554805"/>
              <a:ext cx="1555166" cy="350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225"/>
                </a:spcBef>
                <a:spcAft>
                  <a:spcPts val="150"/>
                </a:spcAft>
              </a:pPr>
              <a:r>
                <a:rPr lang="en-US" sz="1050" b="1" dirty="0">
                  <a:solidFill>
                    <a:prstClr val="black"/>
                  </a:solidFill>
                </a:rPr>
                <a:t>TÀI NGUYÊN HỌC TẬP ĐƯỢC</a:t>
              </a:r>
            </a:p>
            <a:p>
              <a:pPr algn="ctr">
                <a:spcBef>
                  <a:spcPts val="225"/>
                </a:spcBef>
                <a:spcAft>
                  <a:spcPts val="150"/>
                </a:spcAft>
              </a:pPr>
              <a:r>
                <a:rPr lang="en-US" sz="1050" b="1" dirty="0">
                  <a:solidFill>
                    <a:prstClr val="black"/>
                  </a:solidFill>
                </a:rPr>
                <a:t>SỐ HÓA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18069534">
              <a:off x="5605174" y="4922295"/>
              <a:ext cx="1522773" cy="190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25"/>
                </a:spcBef>
                <a:spcAft>
                  <a:spcPts val="150"/>
                </a:spcAft>
              </a:pPr>
              <a:r>
                <a:rPr lang="en-US" sz="1050" b="1" dirty="0">
                  <a:solidFill>
                    <a:prstClr val="black"/>
                  </a:solidFill>
                </a:rPr>
                <a:t>THỂ CHẾ, VĂN HÓA, DỊCH VỤ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4386901">
              <a:off x="5706949" y="2568838"/>
              <a:ext cx="1710034" cy="190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225"/>
                </a:spcBef>
                <a:spcAft>
                  <a:spcPts val="150"/>
                </a:spcAft>
              </a:pPr>
              <a:r>
                <a:rPr lang="en-US" sz="1050" b="1" dirty="0">
                  <a:solidFill>
                    <a:prstClr val="black"/>
                  </a:solidFill>
                </a:rPr>
                <a:t>THIẾT BỊ, MẠNG TRUYỀN THÔNG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 rot="17783264">
              <a:off x="5430861" y="2288533"/>
              <a:ext cx="1017533" cy="1017531"/>
            </a:xfrm>
            <a:prstGeom prst="ellipse">
              <a:avLst/>
            </a:prstGeom>
            <a:solidFill>
              <a:srgbClr val="CDCDCD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dirty="0" err="1">
                <a:solidFill>
                  <a:schemeClr val="bg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3687889" y="2646370"/>
              <a:ext cx="1824557" cy="1824554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88000">
                  <a:srgbClr val="7C7C7C"/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dirty="0" err="1">
                <a:solidFill>
                  <a:schemeClr val="bg1"/>
                </a:solidFill>
              </a:endParaRPr>
            </a:p>
          </p:txBody>
        </p:sp>
        <p:grpSp>
          <p:nvGrpSpPr>
            <p:cNvPr id="22" name="Group 93"/>
            <p:cNvGrpSpPr>
              <a:grpSpLocks/>
            </p:cNvGrpSpPr>
            <p:nvPr/>
          </p:nvGrpSpPr>
          <p:grpSpPr bwMode="gray">
            <a:xfrm>
              <a:off x="4051747" y="3010228"/>
              <a:ext cx="1096843" cy="1096841"/>
              <a:chOff x="4412" y="1741"/>
              <a:chExt cx="858" cy="858"/>
            </a:xfrm>
            <a:effectLst/>
          </p:grpSpPr>
          <p:sp>
            <p:nvSpPr>
              <p:cNvPr id="41" name="Oval 95"/>
              <p:cNvSpPr>
                <a:spLocks noChangeArrowheads="1"/>
              </p:cNvSpPr>
              <p:nvPr/>
            </p:nvSpPr>
            <p:spPr bwMode="gray">
              <a:xfrm>
                <a:off x="4412" y="1741"/>
                <a:ext cx="858" cy="858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 altLang="en-US">
                  <a:cs typeface="Arial" panose="020B0604020202020204" pitchFamily="34" charset="0"/>
                </a:endParaRPr>
              </a:p>
            </p:txBody>
          </p:sp>
          <p:pic>
            <p:nvPicPr>
              <p:cNvPr id="42" name="Picture 96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594" y="1746"/>
                <a:ext cx="49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TextBox 22"/>
            <p:cNvSpPr txBox="1"/>
            <p:nvPr/>
          </p:nvSpPr>
          <p:spPr>
            <a:xfrm>
              <a:off x="4242782" y="3323400"/>
              <a:ext cx="814954" cy="390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HỆ SINH THÁI 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GIÁO DỤC SỐ</a:t>
              </a:r>
            </a:p>
          </p:txBody>
        </p:sp>
        <p:sp>
          <p:nvSpPr>
            <p:cNvPr id="27" name="Teardrop 26"/>
            <p:cNvSpPr/>
            <p:nvPr/>
          </p:nvSpPr>
          <p:spPr bwMode="auto">
            <a:xfrm rot="12383264">
              <a:off x="5521983" y="2355538"/>
              <a:ext cx="835287" cy="835289"/>
            </a:xfrm>
            <a:prstGeom prst="teardrop">
              <a:avLst/>
            </a:prstGeom>
            <a:solidFill>
              <a:schemeClr val="accent4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dirty="0" err="1">
                <a:solidFill>
                  <a:schemeClr val="bg1"/>
                </a:solidFill>
              </a:endParaRPr>
            </a:p>
          </p:txBody>
        </p:sp>
        <p:sp>
          <p:nvSpPr>
            <p:cNvPr id="28" name="Teardrop 27"/>
            <p:cNvSpPr/>
            <p:nvPr/>
          </p:nvSpPr>
          <p:spPr bwMode="auto">
            <a:xfrm rot="16030168">
              <a:off x="5341025" y="4211393"/>
              <a:ext cx="835289" cy="835287"/>
            </a:xfrm>
            <a:prstGeom prst="teardrop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Teardrop 28"/>
            <p:cNvSpPr/>
            <p:nvPr/>
          </p:nvSpPr>
          <p:spPr bwMode="auto">
            <a:xfrm rot="1341541">
              <a:off x="2913962" y="4039105"/>
              <a:ext cx="835289" cy="835287"/>
            </a:xfrm>
            <a:prstGeom prst="teardrop">
              <a:avLst/>
            </a:prstGeom>
            <a:solidFill>
              <a:schemeClr val="accent2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dirty="0" err="1">
                <a:solidFill>
                  <a:schemeClr val="bg1"/>
                </a:solidFill>
              </a:endParaRPr>
            </a:p>
          </p:txBody>
        </p:sp>
        <p:sp>
          <p:nvSpPr>
            <p:cNvPr id="30" name="Teardrop 29"/>
            <p:cNvSpPr/>
            <p:nvPr/>
          </p:nvSpPr>
          <p:spPr bwMode="auto">
            <a:xfrm rot="4293416">
              <a:off x="2897161" y="2194930"/>
              <a:ext cx="835287" cy="835289"/>
            </a:xfrm>
            <a:prstGeom prst="teardrop">
              <a:avLst/>
            </a:prstGeom>
            <a:solidFill>
              <a:schemeClr val="accent3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dirty="0" err="1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7783264">
              <a:off x="5611204" y="2661657"/>
              <a:ext cx="742525" cy="311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HẠ TẦNG </a:t>
              </a:r>
            </a:p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CÔNG NGHỆ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 rot="18730168">
              <a:off x="5381207" y="4555964"/>
              <a:ext cx="823942" cy="190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MÔI TRƯỜNG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 rot="1341541">
              <a:off x="3084714" y="4350424"/>
              <a:ext cx="583898" cy="214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NỘI DUNG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 rot="1593416">
              <a:off x="3037684" y="2453678"/>
              <a:ext cx="654900" cy="351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YẾU TỐ </a:t>
              </a:r>
            </a:p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CON NGƯỜI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68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7436" y="88037"/>
            <a:ext cx="7886700" cy="439200"/>
          </a:xfrm>
        </p:spPr>
        <p:txBody>
          <a:bodyPr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HỆ SINH THÁI DẠY HỌC SỐ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6112D7-0172-4503-BFC1-13040DF7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527237"/>
            <a:ext cx="7848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2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TEXT - LIST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50484" y="964090"/>
            <a:ext cx="3945517" cy="1779111"/>
            <a:chOff x="1023442" y="1621962"/>
            <a:chExt cx="3594277" cy="1173939"/>
          </a:xfrm>
        </p:grpSpPr>
        <p:sp>
          <p:nvSpPr>
            <p:cNvPr id="6" name="Freeform 5"/>
            <p:cNvSpPr/>
            <p:nvPr/>
          </p:nvSpPr>
          <p:spPr>
            <a:xfrm>
              <a:off x="1023442" y="1621962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Folded Corner 6"/>
            <p:cNvSpPr/>
            <p:nvPr/>
          </p:nvSpPr>
          <p:spPr>
            <a:xfrm rot="21259538">
              <a:off x="1379285" y="1633479"/>
              <a:ext cx="1133602" cy="1162422"/>
            </a:xfrm>
            <a:prstGeom prst="foldedCorner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6850" y="1717963"/>
              <a:ext cx="1949005" cy="87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Lecture (</a:t>
              </a:r>
              <a:r>
                <a:rPr lang="en-US" sz="1600" b="1" dirty="0" err="1"/>
                <a:t>giảng</a:t>
              </a:r>
              <a:r>
                <a:rPr lang="en-US" sz="1600" b="1" dirty="0"/>
                <a:t> </a:t>
              </a:r>
              <a:r>
                <a:rPr lang="en-US" sz="1600" b="1" dirty="0" err="1"/>
                <a:t>viên</a:t>
              </a:r>
              <a:r>
                <a:rPr lang="en-US" sz="1600" b="1" dirty="0"/>
                <a:t>)</a:t>
              </a:r>
            </a:p>
            <a:p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Người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quyết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định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trực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tiếp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tất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cả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hoạt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động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lớp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học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truc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tuyen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30670" y="3126799"/>
            <a:ext cx="4165331" cy="2010380"/>
            <a:chOff x="1023442" y="2954382"/>
            <a:chExt cx="3594277" cy="1162422"/>
          </a:xfrm>
        </p:grpSpPr>
        <p:sp>
          <p:nvSpPr>
            <p:cNvPr id="10" name="Freeform 9"/>
            <p:cNvSpPr/>
            <p:nvPr/>
          </p:nvSpPr>
          <p:spPr>
            <a:xfrm>
              <a:off x="1023442" y="29586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Folded Corner 10"/>
            <p:cNvSpPr/>
            <p:nvPr/>
          </p:nvSpPr>
          <p:spPr>
            <a:xfrm rot="172812">
              <a:off x="1382284" y="2954382"/>
              <a:ext cx="1133602" cy="1162422"/>
            </a:xfrm>
            <a:prstGeom prst="foldedCorner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36850" y="3034145"/>
              <a:ext cx="1949005" cy="694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/>
                <a:t>Tutor (</a:t>
              </a:r>
              <a:r>
                <a:rPr lang="en-US" b="1" dirty="0" err="1"/>
                <a:t>trợ</a:t>
              </a:r>
              <a:r>
                <a:rPr lang="en-US" b="1" dirty="0"/>
                <a:t> </a:t>
              </a:r>
              <a:r>
                <a:rPr lang="en-US" b="1" dirty="0" err="1"/>
                <a:t>giảng</a:t>
              </a:r>
              <a:r>
                <a:rPr lang="en-US" b="1" dirty="0"/>
                <a:t>)</a:t>
              </a:r>
            </a:p>
            <a:p>
              <a:pPr algn="just"/>
              <a:r>
                <a:rPr lang="en-US" dirty="0" err="1"/>
                <a:t>Thực</a:t>
              </a:r>
              <a:r>
                <a:rPr lang="en-US" dirty="0"/>
                <a:t> </a:t>
              </a:r>
              <a:r>
                <a:rPr lang="en-US" dirty="0" err="1"/>
                <a:t>hiện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ý </a:t>
              </a:r>
              <a:r>
                <a:rPr lang="en-US" dirty="0" err="1"/>
                <a:t>tưởng</a:t>
              </a:r>
              <a:r>
                <a:rPr lang="en-US" dirty="0"/>
                <a:t> </a:t>
              </a:r>
              <a:r>
                <a:rPr lang="en-US" dirty="0" err="1"/>
                <a:t>của</a:t>
              </a:r>
              <a:r>
                <a:rPr lang="en-US" dirty="0"/>
                <a:t> </a:t>
              </a:r>
              <a:r>
                <a:rPr lang="en-US" dirty="0" err="1"/>
                <a:t>giảng</a:t>
              </a:r>
              <a:r>
                <a:rPr lang="en-US" dirty="0"/>
                <a:t> </a:t>
              </a:r>
              <a:r>
                <a:rPr lang="en-US" dirty="0" err="1"/>
                <a:t>viên</a:t>
              </a:r>
              <a:r>
                <a:rPr lang="en-US" dirty="0"/>
                <a:t> </a:t>
              </a:r>
              <a:r>
                <a:rPr lang="en-US" dirty="0" err="1"/>
                <a:t>hỗ</a:t>
              </a:r>
              <a:r>
                <a:rPr lang="en-US" dirty="0"/>
                <a:t> </a:t>
              </a:r>
              <a:r>
                <a:rPr lang="en-US" dirty="0" err="1"/>
                <a:t>trợ</a:t>
              </a:r>
              <a:r>
                <a:rPr lang="en-US" dirty="0"/>
                <a:t> </a:t>
              </a:r>
              <a:r>
                <a:rPr lang="en-US" dirty="0" err="1"/>
                <a:t>trực</a:t>
              </a:r>
              <a:r>
                <a:rPr lang="en-US" dirty="0"/>
                <a:t> </a:t>
              </a:r>
              <a:r>
                <a:rPr lang="en-US" dirty="0" err="1"/>
                <a:t>tiếp</a:t>
              </a:r>
              <a:r>
                <a:rPr lang="en-US" dirty="0"/>
                <a:t> </a:t>
              </a:r>
              <a:r>
                <a:rPr lang="en-US" dirty="0" err="1"/>
                <a:t>người</a:t>
              </a:r>
              <a:r>
                <a:rPr lang="en-US" dirty="0"/>
                <a:t> </a:t>
              </a:r>
              <a:r>
                <a:rPr lang="en-US" dirty="0" err="1"/>
                <a:t>học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29401" y="993715"/>
            <a:ext cx="3610439" cy="1779111"/>
            <a:chOff x="1023442" y="4316457"/>
            <a:chExt cx="3594277" cy="1162422"/>
          </a:xfrm>
        </p:grpSpPr>
        <p:sp>
          <p:nvSpPr>
            <p:cNvPr id="14" name="Freeform 13"/>
            <p:cNvSpPr/>
            <p:nvPr/>
          </p:nvSpPr>
          <p:spPr>
            <a:xfrm>
              <a:off x="1023442" y="43302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" name="Folded Corner 14"/>
            <p:cNvSpPr/>
            <p:nvPr/>
          </p:nvSpPr>
          <p:spPr>
            <a:xfrm rot="52812">
              <a:off x="1410859" y="4316457"/>
              <a:ext cx="1133602" cy="1162422"/>
            </a:xfrm>
            <a:prstGeom prst="foldedCorner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36850" y="4419600"/>
              <a:ext cx="1949005" cy="764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b="1" dirty="0"/>
                <a:t>E-learning officer (</a:t>
              </a:r>
              <a:r>
                <a:rPr lang="en-US" sz="1400" b="1" dirty="0" err="1"/>
                <a:t>Nhân</a:t>
              </a:r>
              <a:r>
                <a:rPr lang="en-US" sz="1400" b="1" dirty="0"/>
                <a:t> </a:t>
              </a:r>
              <a:r>
                <a:rPr lang="en-US" sz="1400" b="1" dirty="0" err="1"/>
                <a:t>viên</a:t>
              </a:r>
              <a:r>
                <a:rPr lang="en-US" sz="1400" b="1" dirty="0"/>
                <a:t> e-learning)</a:t>
              </a:r>
            </a:p>
            <a:p>
              <a:pPr algn="just"/>
              <a:r>
                <a:rPr lang="en-US" sz="1400" dirty="0" err="1"/>
                <a:t>Đảm</a:t>
              </a:r>
              <a:r>
                <a:rPr lang="en-US" sz="1400" dirty="0"/>
                <a:t> </a:t>
              </a:r>
              <a:r>
                <a:rPr lang="en-US" sz="1400" dirty="0" err="1"/>
                <a:t>bảo</a:t>
              </a:r>
              <a:r>
                <a:rPr lang="en-US" sz="1400" dirty="0"/>
                <a:t> </a:t>
              </a:r>
              <a:r>
                <a:rPr lang="en-US" sz="1400" dirty="0" err="1"/>
                <a:t>để</a:t>
              </a:r>
              <a:r>
                <a:rPr lang="en-US" sz="1400" dirty="0"/>
                <a:t> </a:t>
              </a:r>
              <a:r>
                <a:rPr lang="en-US" sz="1400" dirty="0" err="1"/>
                <a:t>một</a:t>
              </a:r>
              <a:r>
                <a:rPr lang="en-US" sz="1400" dirty="0"/>
                <a:t> </a:t>
              </a:r>
              <a:r>
                <a:rPr lang="en-US" sz="1400" dirty="0" err="1"/>
                <a:t>hệ</a:t>
              </a:r>
              <a:r>
                <a:rPr lang="en-US" sz="1400" dirty="0"/>
                <a:t> </a:t>
              </a:r>
              <a:r>
                <a:rPr lang="en-US" sz="1400" dirty="0" err="1"/>
                <a:t>thống</a:t>
              </a:r>
              <a:r>
                <a:rPr lang="en-US" sz="1400" dirty="0"/>
                <a:t> E-learning </a:t>
              </a:r>
              <a:r>
                <a:rPr lang="en-US" sz="1400" dirty="0" err="1"/>
                <a:t>vận</a:t>
              </a:r>
              <a:r>
                <a:rPr lang="en-US" sz="1400" dirty="0"/>
                <a:t> </a:t>
              </a:r>
              <a:r>
                <a:rPr lang="en-US" sz="1400" dirty="0" err="1"/>
                <a:t>hành</a:t>
              </a:r>
              <a:r>
                <a:rPr lang="en-US" sz="1400" dirty="0"/>
                <a:t> </a:t>
              </a:r>
              <a:r>
                <a:rPr lang="en-US" sz="1400" dirty="0" err="1"/>
                <a:t>thông</a:t>
              </a:r>
              <a:r>
                <a:rPr lang="en-US" sz="1400" dirty="0"/>
                <a:t> </a:t>
              </a:r>
              <a:r>
                <a:rPr lang="en-US" sz="1400" dirty="0" err="1"/>
                <a:t>suốt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62176" y="3237648"/>
            <a:ext cx="3857482" cy="1900361"/>
            <a:chOff x="4815512" y="1621962"/>
            <a:chExt cx="3594277" cy="1189917"/>
          </a:xfrm>
        </p:grpSpPr>
        <p:sp>
          <p:nvSpPr>
            <p:cNvPr id="18" name="Freeform 17"/>
            <p:cNvSpPr/>
            <p:nvPr/>
          </p:nvSpPr>
          <p:spPr>
            <a:xfrm>
              <a:off x="4815512" y="1621962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Folded Corner 18"/>
            <p:cNvSpPr/>
            <p:nvPr/>
          </p:nvSpPr>
          <p:spPr>
            <a:xfrm rot="352812">
              <a:off x="5049409" y="1649457"/>
              <a:ext cx="1133602" cy="1162422"/>
            </a:xfrm>
            <a:prstGeom prst="foldedCorner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04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19141" y="1717963"/>
              <a:ext cx="1949005" cy="73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b="1" dirty="0"/>
                <a:t>Student: </a:t>
              </a:r>
              <a:r>
                <a:rPr lang="en-US" sz="1400" b="1" dirty="0" err="1"/>
                <a:t>sinh</a:t>
              </a:r>
              <a:r>
                <a:rPr lang="en-US" sz="1400" b="1" dirty="0"/>
                <a:t> </a:t>
              </a:r>
              <a:r>
                <a:rPr lang="en-US" sz="1400" b="1" dirty="0" err="1"/>
                <a:t>viên</a:t>
              </a:r>
              <a:r>
                <a:rPr lang="en-US" sz="1400" b="1" dirty="0"/>
                <a:t>  </a:t>
              </a:r>
            </a:p>
            <a:p>
              <a:pPr algn="just"/>
              <a:r>
                <a:rPr lang="en-US" sz="1400" dirty="0"/>
                <a:t>- </a:t>
              </a:r>
              <a:r>
                <a:rPr lang="en-US" sz="1400" dirty="0" err="1"/>
                <a:t>Học</a:t>
              </a:r>
              <a:r>
                <a:rPr lang="en-US" sz="1400" dirty="0"/>
                <a:t> </a:t>
              </a:r>
              <a:r>
                <a:rPr lang="en-US" sz="1400" dirty="0" err="1"/>
                <a:t>theo</a:t>
              </a:r>
              <a:r>
                <a:rPr lang="en-US" sz="1400" dirty="0"/>
                <a:t> </a:t>
              </a:r>
              <a:r>
                <a:rPr lang="en-US" sz="1400" dirty="0" err="1"/>
                <a:t>hướng</a:t>
              </a:r>
              <a:r>
                <a:rPr lang="en-US" sz="1400" dirty="0"/>
                <a:t> </a:t>
              </a:r>
              <a:r>
                <a:rPr lang="en-US" sz="1400" dirty="0" err="1"/>
                <a:t>dẫn</a:t>
              </a:r>
              <a:r>
                <a:rPr lang="en-US" sz="1400" dirty="0"/>
                <a:t> </a:t>
              </a:r>
              <a:r>
                <a:rPr lang="en-US" sz="1400" dirty="0" err="1"/>
                <a:t>của</a:t>
              </a:r>
              <a:r>
                <a:rPr lang="en-US" sz="1400" dirty="0"/>
                <a:t> </a:t>
              </a:r>
              <a:r>
                <a:rPr lang="en-US" sz="1400" dirty="0" err="1"/>
                <a:t>Gv</a:t>
              </a:r>
              <a:r>
                <a:rPr lang="en-US" sz="1400" dirty="0"/>
                <a:t> </a:t>
              </a:r>
              <a:r>
                <a:rPr lang="en-US" sz="1400" dirty="0" err="1"/>
                <a:t>và</a:t>
              </a:r>
              <a:r>
                <a:rPr lang="en-US" sz="1400" dirty="0"/>
                <a:t> </a:t>
              </a:r>
              <a:r>
                <a:rPr lang="en-US" sz="1400" dirty="0" err="1"/>
                <a:t>trợ</a:t>
              </a:r>
              <a:r>
                <a:rPr lang="en-US" sz="1400" dirty="0"/>
                <a:t> </a:t>
              </a:r>
              <a:r>
                <a:rPr lang="en-US" sz="1400" dirty="0" err="1"/>
                <a:t>giảng</a:t>
              </a:r>
              <a:r>
                <a:rPr lang="en-US" sz="1400" dirty="0"/>
                <a:t>, </a:t>
              </a:r>
              <a:r>
                <a:rPr lang="en-US" sz="1400" dirty="0" err="1"/>
                <a:t>hoàn</a:t>
              </a:r>
              <a:r>
                <a:rPr lang="en-US" sz="1400" dirty="0"/>
                <a:t> </a:t>
              </a:r>
              <a:r>
                <a:rPr lang="en-US" sz="1400" dirty="0" err="1"/>
                <a:t>thành</a:t>
              </a:r>
              <a:r>
                <a:rPr lang="en-US" sz="1400" dirty="0"/>
                <a:t> </a:t>
              </a:r>
              <a:r>
                <a:rPr lang="en-US" sz="1400" dirty="0" err="1"/>
                <a:t>các</a:t>
              </a:r>
              <a:r>
                <a:rPr lang="en-US" sz="1400" dirty="0"/>
                <a:t> </a:t>
              </a:r>
              <a:r>
                <a:rPr lang="en-US" sz="1400" dirty="0" err="1"/>
                <a:t>nhiệm</a:t>
              </a:r>
              <a:r>
                <a:rPr lang="en-US" sz="1400" dirty="0"/>
                <a:t> </a:t>
              </a:r>
              <a:r>
                <a:rPr lang="en-US" sz="1400" dirty="0" err="1"/>
                <a:t>vụ</a:t>
              </a:r>
              <a:r>
                <a:rPr lang="en-US" sz="1400" dirty="0"/>
                <a:t> </a:t>
              </a:r>
              <a:r>
                <a:rPr lang="en-US" sz="1400" dirty="0" err="1"/>
                <a:t>học</a:t>
              </a:r>
              <a:r>
                <a:rPr lang="en-US" sz="1400" dirty="0"/>
                <a:t> </a:t>
              </a:r>
              <a:r>
                <a:rPr lang="en-US" sz="1400" dirty="0" err="1"/>
                <a:t>tập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777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2" descr="thanks_for_listening_birds_face_to_face_card-r43c115f441ef40f690ea264b48135de3_xvuak_8byvr_324.jpg">
            <a:extLst>
              <a:ext uri="{FF2B5EF4-FFF2-40B4-BE49-F238E27FC236}">
                <a16:creationId xmlns:a16="http://schemas.microsoft.com/office/drawing/2014/main" id="{7948B413-0797-4113-AEC3-406ABEF89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HỆ SINH THÁI GIÁO DỤC SỐ</vt:lpstr>
      <vt:lpstr>HỆ SINH THÁI DẠY HỌC SỐ</vt:lpstr>
      <vt:lpstr>EXAMPLE TEXT -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Hợp Nguyễn hữu</dc:creator>
  <cp:lastModifiedBy>Hợp Nguyễn hữu</cp:lastModifiedBy>
  <cp:revision>1</cp:revision>
  <dcterms:created xsi:type="dcterms:W3CDTF">2021-12-29T00:45:16Z</dcterms:created>
  <dcterms:modified xsi:type="dcterms:W3CDTF">2021-12-29T00:45:58Z</dcterms:modified>
</cp:coreProperties>
</file>