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9"/>
  </p:notesMasterIdLst>
  <p:handoutMasterIdLst>
    <p:handoutMasterId r:id="rId40"/>
  </p:handoutMasterIdLst>
  <p:sldIdLst>
    <p:sldId id="256" r:id="rId5"/>
    <p:sldId id="319" r:id="rId6"/>
    <p:sldId id="306" r:id="rId7"/>
    <p:sldId id="320" r:id="rId8"/>
    <p:sldId id="321" r:id="rId9"/>
    <p:sldId id="322" r:id="rId10"/>
    <p:sldId id="323" r:id="rId11"/>
    <p:sldId id="325" r:id="rId12"/>
    <p:sldId id="324" r:id="rId13"/>
    <p:sldId id="346" r:id="rId14"/>
    <p:sldId id="347" r:id="rId15"/>
    <p:sldId id="327" r:id="rId16"/>
    <p:sldId id="328" r:id="rId17"/>
    <p:sldId id="307" r:id="rId18"/>
    <p:sldId id="329" r:id="rId19"/>
    <p:sldId id="304" r:id="rId20"/>
    <p:sldId id="330" r:id="rId21"/>
    <p:sldId id="339" r:id="rId22"/>
    <p:sldId id="331" r:id="rId23"/>
    <p:sldId id="340" r:id="rId24"/>
    <p:sldId id="332" r:id="rId25"/>
    <p:sldId id="333" r:id="rId26"/>
    <p:sldId id="334" r:id="rId27"/>
    <p:sldId id="326" r:id="rId28"/>
    <p:sldId id="335" r:id="rId29"/>
    <p:sldId id="336" r:id="rId30"/>
    <p:sldId id="337" r:id="rId31"/>
    <p:sldId id="341" r:id="rId32"/>
    <p:sldId id="342" r:id="rId33"/>
    <p:sldId id="343" r:id="rId34"/>
    <p:sldId id="338" r:id="rId35"/>
    <p:sldId id="344" r:id="rId36"/>
    <p:sldId id="345" r:id="rId37"/>
    <p:sldId id="275" r:id="rId38"/>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272D233-74F9-4B93-A56B-00058ECDC917}">
          <p14:sldIdLst>
            <p14:sldId id="256"/>
            <p14:sldId id="319"/>
            <p14:sldId id="306"/>
            <p14:sldId id="320"/>
            <p14:sldId id="321"/>
            <p14:sldId id="322"/>
            <p14:sldId id="323"/>
            <p14:sldId id="325"/>
            <p14:sldId id="324"/>
            <p14:sldId id="346"/>
            <p14:sldId id="347"/>
            <p14:sldId id="327"/>
            <p14:sldId id="328"/>
            <p14:sldId id="307"/>
            <p14:sldId id="329"/>
            <p14:sldId id="304"/>
            <p14:sldId id="330"/>
            <p14:sldId id="339"/>
            <p14:sldId id="331"/>
            <p14:sldId id="340"/>
            <p14:sldId id="332"/>
            <p14:sldId id="333"/>
            <p14:sldId id="334"/>
            <p14:sldId id="326"/>
            <p14:sldId id="335"/>
            <p14:sldId id="336"/>
            <p14:sldId id="337"/>
            <p14:sldId id="341"/>
            <p14:sldId id="342"/>
            <p14:sldId id="343"/>
            <p14:sldId id="338"/>
            <p14:sldId id="344"/>
            <p14:sldId id="345"/>
            <p14:sldId id="275"/>
          </p14:sldIdLst>
        </p14:section>
      </p14:sectionLst>
    </p:ex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A5CA"/>
    <a:srgbClr val="5F5F5F"/>
    <a:srgbClr val="AAC1DA"/>
    <a:srgbClr val="D1DBEB"/>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570" y="82"/>
      </p:cViewPr>
      <p:guideLst>
        <p:guide orient="horz" pos="216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12643"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44"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7B1B536-987D-4EB1-B50E-F03235BA96AE}" type="slidenum">
              <a:rPr lang="en-US"/>
              <a:pPr/>
              <a:t>‹#›</a:t>
            </a:fld>
            <a:endParaRPr lang="en-US"/>
          </a:p>
        </p:txBody>
      </p:sp>
    </p:spTree>
    <p:extLst>
      <p:ext uri="{BB962C8B-B14F-4D97-AF65-F5344CB8AC3E}">
        <p14:creationId xmlns:p14="http://schemas.microsoft.com/office/powerpoint/2010/main" val="519442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vl1pPr>
          </a:lstStyle>
          <a:p>
            <a:fld id="{BAD36164-C438-4E88-8389-E19378EC1E9F}" type="datetimeFigureOut">
              <a:rPr lang="en-US" smtClean="0"/>
              <a:t>8/7/2025</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vl1pPr>
          </a:lstStyle>
          <a:p>
            <a:fld id="{E81D353C-1474-4445-AC7A-4096A45E2EC0}" type="slidenum">
              <a:rPr lang="en-US" smtClean="0"/>
              <a:t>‹#›</a:t>
            </a:fld>
            <a:endParaRPr lang="en-US"/>
          </a:p>
        </p:txBody>
      </p:sp>
    </p:spTree>
    <p:extLst>
      <p:ext uri="{BB962C8B-B14F-4D97-AF65-F5344CB8AC3E}">
        <p14:creationId xmlns:p14="http://schemas.microsoft.com/office/powerpoint/2010/main" val="6394144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3338" y="674688"/>
            <a:ext cx="4495800" cy="33718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1D353C-1474-4445-AC7A-4096A45E2EC0}" type="slidenum">
              <a:rPr lang="en-US" smtClean="0"/>
              <a:t>1</a:t>
            </a:fld>
            <a:endParaRPr lang="en-US"/>
          </a:p>
        </p:txBody>
      </p:sp>
    </p:spTree>
    <p:extLst>
      <p:ext uri="{BB962C8B-B14F-4D97-AF65-F5344CB8AC3E}">
        <p14:creationId xmlns:p14="http://schemas.microsoft.com/office/powerpoint/2010/main" val="376621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D353C-1474-4445-AC7A-4096A45E2EC0}" type="slidenum">
              <a:rPr lang="en-US" smtClean="0"/>
              <a:t>10</a:t>
            </a:fld>
            <a:endParaRPr lang="en-US"/>
          </a:p>
        </p:txBody>
      </p:sp>
    </p:spTree>
    <p:extLst>
      <p:ext uri="{BB962C8B-B14F-4D97-AF65-F5344CB8AC3E}">
        <p14:creationId xmlns:p14="http://schemas.microsoft.com/office/powerpoint/2010/main" val="150088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DF836-ADB4-D64C-6365-74AE17D2E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6498C4-3351-5BCA-F151-6589D082CE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FA812-8723-DF6C-DBF7-E28EF89FCF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0FCEF4-6728-363E-06DA-328FAB60E452}"/>
              </a:ext>
            </a:extLst>
          </p:cNvPr>
          <p:cNvSpPr>
            <a:spLocks noGrp="1"/>
          </p:cNvSpPr>
          <p:nvPr>
            <p:ph type="sldNum" sz="quarter" idx="5"/>
          </p:nvPr>
        </p:nvSpPr>
        <p:spPr/>
        <p:txBody>
          <a:bodyPr/>
          <a:lstStyle/>
          <a:p>
            <a:fld id="{E81D353C-1474-4445-AC7A-4096A45E2EC0}" type="slidenum">
              <a:rPr lang="en-US" smtClean="0"/>
              <a:t>11</a:t>
            </a:fld>
            <a:endParaRPr lang="en-US"/>
          </a:p>
        </p:txBody>
      </p:sp>
    </p:spTree>
    <p:extLst>
      <p:ext uri="{BB962C8B-B14F-4D97-AF65-F5344CB8AC3E}">
        <p14:creationId xmlns:p14="http://schemas.microsoft.com/office/powerpoint/2010/main" val="53817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D353C-1474-4445-AC7A-4096A45E2EC0}" type="slidenum">
              <a:rPr lang="en-US" smtClean="0"/>
              <a:t>12</a:t>
            </a:fld>
            <a:endParaRPr lang="en-US"/>
          </a:p>
        </p:txBody>
      </p:sp>
    </p:spTree>
    <p:extLst>
      <p:ext uri="{BB962C8B-B14F-4D97-AF65-F5344CB8AC3E}">
        <p14:creationId xmlns:p14="http://schemas.microsoft.com/office/powerpoint/2010/main" val="413489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7D473-2BF9-54EB-03BB-C55B4CD32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5BBAD-98D4-1F5A-9CE2-6A4F92585D1A}"/>
              </a:ext>
            </a:extLst>
          </p:cNvPr>
          <p:cNvSpPr>
            <a:spLocks noGrp="1" noRot="1" noChangeAspect="1"/>
          </p:cNvSpPr>
          <p:nvPr>
            <p:ph type="sldImg"/>
          </p:nvPr>
        </p:nvSpPr>
        <p:spPr>
          <a:xfrm>
            <a:off x="1303338" y="674688"/>
            <a:ext cx="4495800" cy="3371850"/>
          </a:xfrm>
        </p:spPr>
      </p:sp>
      <p:sp>
        <p:nvSpPr>
          <p:cNvPr id="3" name="Notes Placeholder 2">
            <a:extLst>
              <a:ext uri="{FF2B5EF4-FFF2-40B4-BE49-F238E27FC236}">
                <a16:creationId xmlns:a16="http://schemas.microsoft.com/office/drawing/2014/main" id="{8EE1EB35-BE76-55D1-9500-EC64ADF11BC0}"/>
              </a:ext>
            </a:extLst>
          </p:cNvPr>
          <p:cNvSpPr>
            <a:spLocks noGrp="1"/>
          </p:cNvSpPr>
          <p:nvPr>
            <p:ph type="body" idx="1"/>
          </p:nvPr>
        </p:nvSpPr>
        <p:spPr/>
        <p:txBody>
          <a:bodyPr/>
          <a:lstStyle/>
          <a:p>
            <a:r>
              <a:rPr lang="vi-VN"/>
              <a:t>Cố gắng định lượng hóa</a:t>
            </a:r>
            <a:endParaRPr lang="en-US"/>
          </a:p>
        </p:txBody>
      </p:sp>
      <p:sp>
        <p:nvSpPr>
          <p:cNvPr id="4" name="Slide Number Placeholder 3">
            <a:extLst>
              <a:ext uri="{FF2B5EF4-FFF2-40B4-BE49-F238E27FC236}">
                <a16:creationId xmlns:a16="http://schemas.microsoft.com/office/drawing/2014/main" id="{3210B240-79CD-7159-21EE-ABC350CB6849}"/>
              </a:ext>
            </a:extLst>
          </p:cNvPr>
          <p:cNvSpPr>
            <a:spLocks noGrp="1"/>
          </p:cNvSpPr>
          <p:nvPr>
            <p:ph type="sldNum" sz="quarter" idx="5"/>
          </p:nvPr>
        </p:nvSpPr>
        <p:spPr/>
        <p:txBody>
          <a:bodyPr/>
          <a:lstStyle/>
          <a:p>
            <a:fld id="{E81D353C-1474-4445-AC7A-4096A45E2EC0}" type="slidenum">
              <a:rPr lang="en-US" smtClean="0"/>
              <a:t>16</a:t>
            </a:fld>
            <a:endParaRPr lang="en-US"/>
          </a:p>
        </p:txBody>
      </p:sp>
    </p:spTree>
    <p:extLst>
      <p:ext uri="{BB962C8B-B14F-4D97-AF65-F5344CB8AC3E}">
        <p14:creationId xmlns:p14="http://schemas.microsoft.com/office/powerpoint/2010/main" val="1898435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01" name="Group 29"/>
          <p:cNvGrpSpPr>
            <a:grpSpLocks/>
          </p:cNvGrpSpPr>
          <p:nvPr/>
        </p:nvGrpSpPr>
        <p:grpSpPr bwMode="auto">
          <a:xfrm>
            <a:off x="1143000" y="628650"/>
            <a:ext cx="8012113" cy="2571750"/>
            <a:chOff x="720" y="396"/>
            <a:chExt cx="5047" cy="1620"/>
          </a:xfrm>
        </p:grpSpPr>
        <p:sp>
          <p:nvSpPr>
            <p:cNvPr id="3090" name="Rectangle 18"/>
            <p:cNvSpPr>
              <a:spLocks noChangeArrowheads="1"/>
            </p:cNvSpPr>
            <p:nvPr userDrawn="1"/>
          </p:nvSpPr>
          <p:spPr bwMode="gray">
            <a:xfrm>
              <a:off x="1081" y="396"/>
              <a:ext cx="4686"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0" name="Rectangle 28"/>
            <p:cNvSpPr>
              <a:spLocks noChangeArrowheads="1"/>
            </p:cNvSpPr>
            <p:nvPr userDrawn="1"/>
          </p:nvSpPr>
          <p:spPr bwMode="gray">
            <a:xfrm>
              <a:off x="720" y="1440"/>
              <a:ext cx="576" cy="57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9" name="Rectangle 17"/>
          <p:cNvSpPr>
            <a:spLocks noChangeArrowheads="1"/>
          </p:cNvSpPr>
          <p:nvPr/>
        </p:nvSpPr>
        <p:spPr bwMode="gray">
          <a:xfrm>
            <a:off x="1130300" y="3141663"/>
            <a:ext cx="8013700" cy="5746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573088" y="2520950"/>
            <a:ext cx="576262"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2" name="Rectangle 20"/>
          <p:cNvSpPr>
            <a:spLocks noChangeArrowheads="1"/>
          </p:cNvSpPr>
          <p:nvPr/>
        </p:nvSpPr>
        <p:spPr bwMode="gray">
          <a:xfrm>
            <a:off x="1716088" y="628650"/>
            <a:ext cx="566737" cy="636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 name="Rectangle 21"/>
          <p:cNvSpPr>
            <a:spLocks noChangeArrowheads="1"/>
          </p:cNvSpPr>
          <p:nvPr/>
        </p:nvSpPr>
        <p:spPr bwMode="gray">
          <a:xfrm>
            <a:off x="2278063" y="0"/>
            <a:ext cx="585787" cy="63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4" name="Rectangle 22"/>
          <p:cNvSpPr>
            <a:spLocks noChangeArrowheads="1"/>
          </p:cNvSpPr>
          <p:nvPr/>
        </p:nvSpPr>
        <p:spPr bwMode="gray">
          <a:xfrm>
            <a:off x="2281238" y="628650"/>
            <a:ext cx="585787" cy="631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5" name="Rectangle 23"/>
          <p:cNvSpPr>
            <a:spLocks noChangeArrowheads="1"/>
          </p:cNvSpPr>
          <p:nvPr/>
        </p:nvSpPr>
        <p:spPr bwMode="gray">
          <a:xfrm>
            <a:off x="1141413" y="1262063"/>
            <a:ext cx="574675" cy="625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6" name="Rectangle 24"/>
          <p:cNvSpPr>
            <a:spLocks noChangeArrowheads="1"/>
          </p:cNvSpPr>
          <p:nvPr/>
        </p:nvSpPr>
        <p:spPr bwMode="gray">
          <a:xfrm>
            <a:off x="1716088" y="1263650"/>
            <a:ext cx="566737" cy="622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7" name="Rectangle 25"/>
          <p:cNvSpPr>
            <a:spLocks noChangeArrowheads="1"/>
          </p:cNvSpPr>
          <p:nvPr/>
        </p:nvSpPr>
        <p:spPr bwMode="gray">
          <a:xfrm>
            <a:off x="573088" y="1885950"/>
            <a:ext cx="576262" cy="644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 name="Rectangle 26"/>
          <p:cNvSpPr>
            <a:spLocks noChangeArrowheads="1"/>
          </p:cNvSpPr>
          <p:nvPr/>
        </p:nvSpPr>
        <p:spPr bwMode="gray">
          <a:xfrm>
            <a:off x="1141413" y="1885950"/>
            <a:ext cx="576262"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9" name="Rectangle 27"/>
          <p:cNvSpPr>
            <a:spLocks noChangeArrowheads="1"/>
          </p:cNvSpPr>
          <p:nvPr/>
        </p:nvSpPr>
        <p:spPr bwMode="gray">
          <a:xfrm>
            <a:off x="0" y="2528888"/>
            <a:ext cx="574675" cy="6334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4" name="Rectangle 2"/>
          <p:cNvSpPr>
            <a:spLocks noGrp="1" noChangeArrowheads="1"/>
          </p:cNvSpPr>
          <p:nvPr>
            <p:ph type="ctrTitle"/>
          </p:nvPr>
        </p:nvSpPr>
        <p:spPr bwMode="gray">
          <a:xfrm>
            <a:off x="1752600" y="1800225"/>
            <a:ext cx="6629400" cy="1012825"/>
          </a:xfrm>
        </p:spPr>
        <p:txBody>
          <a:bodyPr/>
          <a:lstStyle>
            <a:lvl1pPr algn="ctr">
              <a:defRPr sz="3600" i="1">
                <a:latin typeface="Verdana" pitchFamily="34" charset="0"/>
              </a:defRPr>
            </a:lvl1pPr>
          </a:lstStyle>
          <a:p>
            <a:pPr lvl="0"/>
            <a:r>
              <a:rPr lang="en-US" noProof="0"/>
              <a:t>Click to edit Master title style</a:t>
            </a:r>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itchFamily="2" charset="2"/>
              <a:buNone/>
              <a:defRPr sz="1800" b="1">
                <a:solidFill>
                  <a:schemeClr val="bg1"/>
                </a:solidFill>
              </a:defRPr>
            </a:lvl1pPr>
          </a:lstStyle>
          <a:p>
            <a:pPr lvl="0"/>
            <a:r>
              <a:rPr lang="en-US" noProof="0"/>
              <a:t>Click to edit Master subtitle style</a:t>
            </a:r>
          </a:p>
        </p:txBody>
      </p:sp>
      <p:pic>
        <p:nvPicPr>
          <p:cNvPr id="2" name="Picture 1" descr="EDA logo_Grass ver.png">
            <a:extLst>
              <a:ext uri="{FF2B5EF4-FFF2-40B4-BE49-F238E27FC236}">
                <a16:creationId xmlns:a16="http://schemas.microsoft.com/office/drawing/2014/main" id="{C5C62F81-ADD6-D980-0FF7-BE6A6A6E1696}"/>
              </a:ext>
            </a:extLst>
          </p:cNvPr>
          <p:cNvPicPr>
            <a:picLocks noChangeAspect="1"/>
          </p:cNvPicPr>
          <p:nvPr userDrawn="1"/>
        </p:nvPicPr>
        <p:blipFill>
          <a:blip r:embed="rId2" cstate="print"/>
          <a:stretch>
            <a:fillRect/>
          </a:stretch>
        </p:blipFill>
        <p:spPr>
          <a:xfrm>
            <a:off x="3733800" y="5410200"/>
            <a:ext cx="1676399" cy="10963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7B79BAD-B965-4D60-9E90-3D552A087B2A}" type="slidenum">
              <a:rPr lang="en-US"/>
              <a:pPr/>
              <a:t>‹#›</a:t>
            </a:fld>
            <a:endParaRPr lang="en-US"/>
          </a:p>
        </p:txBody>
      </p:sp>
      <p:sp>
        <p:nvSpPr>
          <p:cNvPr id="6" name="Date Placeholder 5"/>
          <p:cNvSpPr>
            <a:spLocks noGrp="1"/>
          </p:cNvSpPr>
          <p:nvPr>
            <p:ph type="dt" sz="half" idx="12"/>
          </p:nvPr>
        </p:nvSpPr>
        <p:spPr>
          <a:xfrm>
            <a:off x="76200" y="6579393"/>
            <a:ext cx="2590800" cy="236537"/>
          </a:xfrm>
          <a:prstGeom prst="rect">
            <a:avLst/>
          </a:prstGeom>
        </p:spPr>
        <p:txBody>
          <a:bodyPr/>
          <a:lstStyle>
            <a:lvl1pPr>
              <a:defRPr/>
            </a:lvl1pPr>
          </a:lstStyle>
          <a:p>
            <a:fld id="{B0561D80-E5F2-4F2E-91A2-7A2322E6037E}" type="datetime1">
              <a:rPr lang="vi-VN" smtClean="0"/>
              <a:t>07/08/2025</a:t>
            </a:fld>
            <a:endParaRPr lang="en-US"/>
          </a:p>
        </p:txBody>
      </p:sp>
    </p:spTree>
    <p:extLst>
      <p:ext uri="{BB962C8B-B14F-4D97-AF65-F5344CB8AC3E}">
        <p14:creationId xmlns:p14="http://schemas.microsoft.com/office/powerpoint/2010/main" val="70331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088FACF-251B-446E-9CE6-C316D9989556}" type="slidenum">
              <a:rPr lang="en-US"/>
              <a:pPr/>
              <a:t>‹#›</a:t>
            </a:fld>
            <a:endParaRPr lang="en-US"/>
          </a:p>
        </p:txBody>
      </p:sp>
      <p:sp>
        <p:nvSpPr>
          <p:cNvPr id="6" name="Date Placeholder 5"/>
          <p:cNvSpPr>
            <a:spLocks noGrp="1"/>
          </p:cNvSpPr>
          <p:nvPr>
            <p:ph type="dt" sz="half" idx="12"/>
          </p:nvPr>
        </p:nvSpPr>
        <p:spPr>
          <a:xfrm>
            <a:off x="76200" y="6579393"/>
            <a:ext cx="2590800" cy="236537"/>
          </a:xfrm>
          <a:prstGeom prst="rect">
            <a:avLst/>
          </a:prstGeom>
        </p:spPr>
        <p:txBody>
          <a:bodyPr/>
          <a:lstStyle>
            <a:lvl1pPr>
              <a:defRPr/>
            </a:lvl1pPr>
          </a:lstStyle>
          <a:p>
            <a:fld id="{ADE72053-9854-4F31-847B-AD6B598E0261}" type="datetime1">
              <a:rPr lang="vi-VN" smtClean="0"/>
              <a:t>07/08/2025</a:t>
            </a:fld>
            <a:endParaRPr lang="en-US"/>
          </a:p>
        </p:txBody>
      </p:sp>
    </p:spTree>
    <p:extLst>
      <p:ext uri="{BB962C8B-B14F-4D97-AF65-F5344CB8AC3E}">
        <p14:creationId xmlns:p14="http://schemas.microsoft.com/office/powerpoint/2010/main" val="1953027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91400" cy="4873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248275"/>
          </a:xfrm>
        </p:spPr>
        <p:txBody>
          <a:bodyPr/>
          <a:lstStyle/>
          <a:p>
            <a:r>
              <a:rPr lang="en-US"/>
              <a:t>Click icon to add table</a:t>
            </a:r>
          </a:p>
        </p:txBody>
      </p:sp>
      <p:sp>
        <p:nvSpPr>
          <p:cNvPr id="4" name="Footer Placeholder 3"/>
          <p:cNvSpPr>
            <a:spLocks noGrp="1"/>
          </p:cNvSpPr>
          <p:nvPr>
            <p:ph type="ftr" sz="quarter" idx="10"/>
          </p:nvPr>
        </p:nvSpPr>
        <p:spPr>
          <a:xfrm>
            <a:off x="5943600" y="6537325"/>
            <a:ext cx="2895600" cy="320675"/>
          </a:xfrm>
        </p:spPr>
        <p:txBody>
          <a:bodyPr/>
          <a:lstStyle>
            <a:lvl1pPr>
              <a:defRPr/>
            </a:lvl1pPr>
          </a:lstStyle>
          <a:p>
            <a:endParaRPr lang="en-US"/>
          </a:p>
        </p:txBody>
      </p:sp>
      <p:sp>
        <p:nvSpPr>
          <p:cNvPr id="5" name="Slide Number Placeholder 4"/>
          <p:cNvSpPr>
            <a:spLocks noGrp="1"/>
          </p:cNvSpPr>
          <p:nvPr>
            <p:ph type="sldNum" sz="quarter" idx="11"/>
          </p:nvPr>
        </p:nvSpPr>
        <p:spPr>
          <a:xfrm>
            <a:off x="2971800" y="6537325"/>
            <a:ext cx="2133600" cy="320675"/>
          </a:xfrm>
        </p:spPr>
        <p:txBody>
          <a:bodyPr/>
          <a:lstStyle>
            <a:lvl1pPr>
              <a:defRPr/>
            </a:lvl1pPr>
          </a:lstStyle>
          <a:p>
            <a:fld id="{7A6F1666-3530-4B2D-A466-99AD69A7C8DA}" type="slidenum">
              <a:rPr lang="en-US"/>
              <a:pPr/>
              <a:t>‹#›</a:t>
            </a:fld>
            <a:endParaRPr lang="en-US"/>
          </a:p>
        </p:txBody>
      </p:sp>
      <p:sp>
        <p:nvSpPr>
          <p:cNvPr id="6" name="Date Placeholder 5"/>
          <p:cNvSpPr>
            <a:spLocks noGrp="1"/>
          </p:cNvSpPr>
          <p:nvPr>
            <p:ph type="dt" sz="half" idx="12"/>
          </p:nvPr>
        </p:nvSpPr>
        <p:spPr>
          <a:xfrm>
            <a:off x="5943600" y="68263"/>
            <a:ext cx="2590800" cy="236537"/>
          </a:xfrm>
          <a:prstGeom prst="rect">
            <a:avLst/>
          </a:prstGeom>
        </p:spPr>
        <p:txBody>
          <a:bodyPr/>
          <a:lstStyle>
            <a:lvl1pPr>
              <a:defRPr/>
            </a:lvl1pPr>
          </a:lstStyle>
          <a:p>
            <a:fld id="{CF547BAC-9F94-4CF2-899C-3A0A588BCCF4}" type="datetime1">
              <a:rPr lang="vi-VN" smtClean="0"/>
              <a:t>07/08/2025</a:t>
            </a:fld>
            <a:endParaRPr lang="en-US"/>
          </a:p>
        </p:txBody>
      </p:sp>
    </p:spTree>
    <p:extLst>
      <p:ext uri="{BB962C8B-B14F-4D97-AF65-F5344CB8AC3E}">
        <p14:creationId xmlns:p14="http://schemas.microsoft.com/office/powerpoint/2010/main" val="300767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C845181-CF5C-4710-8252-BA94E6E0AA9A}" type="slidenum">
              <a:rPr lang="en-US"/>
              <a:pPr/>
              <a:t>‹#›</a:t>
            </a:fld>
            <a:endParaRPr lang="en-US"/>
          </a:p>
        </p:txBody>
      </p:sp>
    </p:spTree>
    <p:extLst>
      <p:ext uri="{BB962C8B-B14F-4D97-AF65-F5344CB8AC3E}">
        <p14:creationId xmlns:p14="http://schemas.microsoft.com/office/powerpoint/2010/main" val="278505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556E38C-1E18-457C-B0EF-021BB155EDA0}" type="slidenum">
              <a:rPr lang="en-US"/>
              <a:pPr/>
              <a:t>‹#›</a:t>
            </a:fld>
            <a:endParaRPr lang="en-US"/>
          </a:p>
        </p:txBody>
      </p:sp>
      <p:sp>
        <p:nvSpPr>
          <p:cNvPr id="6" name="Date Placeholder 5"/>
          <p:cNvSpPr>
            <a:spLocks noGrp="1"/>
          </p:cNvSpPr>
          <p:nvPr>
            <p:ph type="dt" sz="half" idx="12"/>
          </p:nvPr>
        </p:nvSpPr>
        <p:spPr>
          <a:xfrm>
            <a:off x="76200" y="6579393"/>
            <a:ext cx="2590800" cy="236537"/>
          </a:xfrm>
          <a:prstGeom prst="rect">
            <a:avLst/>
          </a:prstGeom>
        </p:spPr>
        <p:txBody>
          <a:bodyPr/>
          <a:lstStyle>
            <a:lvl1pPr>
              <a:defRPr/>
            </a:lvl1pPr>
          </a:lstStyle>
          <a:p>
            <a:fld id="{9B028405-FA24-4646-AC2D-DF9CE2A4F14B}" type="datetime1">
              <a:rPr lang="vi-VN" smtClean="0"/>
              <a:t>07/08/2025</a:t>
            </a:fld>
            <a:endParaRPr lang="en-US"/>
          </a:p>
        </p:txBody>
      </p:sp>
    </p:spTree>
    <p:extLst>
      <p:ext uri="{BB962C8B-B14F-4D97-AF65-F5344CB8AC3E}">
        <p14:creationId xmlns:p14="http://schemas.microsoft.com/office/powerpoint/2010/main" val="66403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0AF2B96-A022-457F-ADFE-3584FDCE023E}" type="slidenum">
              <a:rPr lang="en-US"/>
              <a:pPr/>
              <a:t>‹#›</a:t>
            </a:fld>
            <a:endParaRPr lang="en-US"/>
          </a:p>
        </p:txBody>
      </p:sp>
      <p:sp>
        <p:nvSpPr>
          <p:cNvPr id="7" name="Date Placeholder 6"/>
          <p:cNvSpPr>
            <a:spLocks noGrp="1"/>
          </p:cNvSpPr>
          <p:nvPr>
            <p:ph type="dt" sz="half" idx="12"/>
          </p:nvPr>
        </p:nvSpPr>
        <p:spPr>
          <a:xfrm>
            <a:off x="76200" y="6579393"/>
            <a:ext cx="2590800" cy="236537"/>
          </a:xfrm>
          <a:prstGeom prst="rect">
            <a:avLst/>
          </a:prstGeom>
        </p:spPr>
        <p:txBody>
          <a:bodyPr/>
          <a:lstStyle>
            <a:lvl1pPr>
              <a:defRPr/>
            </a:lvl1pPr>
          </a:lstStyle>
          <a:p>
            <a:fld id="{647BA459-9952-40A6-95C1-D33806FEC52F}" type="datetime1">
              <a:rPr lang="vi-VN" smtClean="0"/>
              <a:t>07/08/2025</a:t>
            </a:fld>
            <a:endParaRPr lang="en-US"/>
          </a:p>
        </p:txBody>
      </p:sp>
    </p:spTree>
    <p:extLst>
      <p:ext uri="{BB962C8B-B14F-4D97-AF65-F5344CB8AC3E}">
        <p14:creationId xmlns:p14="http://schemas.microsoft.com/office/powerpoint/2010/main" val="428280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CD89AA8-39B9-4EB9-B9AA-FE73B0436F77}" type="slidenum">
              <a:rPr lang="en-US"/>
              <a:pPr/>
              <a:t>‹#›</a:t>
            </a:fld>
            <a:endParaRPr lang="en-US"/>
          </a:p>
        </p:txBody>
      </p:sp>
      <p:sp>
        <p:nvSpPr>
          <p:cNvPr id="9" name="Date Placeholder 8"/>
          <p:cNvSpPr>
            <a:spLocks noGrp="1"/>
          </p:cNvSpPr>
          <p:nvPr>
            <p:ph type="dt" sz="half" idx="12"/>
          </p:nvPr>
        </p:nvSpPr>
        <p:spPr>
          <a:xfrm>
            <a:off x="76200" y="6579393"/>
            <a:ext cx="2590800" cy="236537"/>
          </a:xfrm>
          <a:prstGeom prst="rect">
            <a:avLst/>
          </a:prstGeom>
        </p:spPr>
        <p:txBody>
          <a:bodyPr/>
          <a:lstStyle>
            <a:lvl1pPr>
              <a:defRPr/>
            </a:lvl1pPr>
          </a:lstStyle>
          <a:p>
            <a:fld id="{FC94D055-AED4-40ED-B5AA-85632F12FE31}" type="datetime1">
              <a:rPr lang="vi-VN" smtClean="0"/>
              <a:t>07/08/2025</a:t>
            </a:fld>
            <a:endParaRPr lang="en-US"/>
          </a:p>
        </p:txBody>
      </p:sp>
    </p:spTree>
    <p:extLst>
      <p:ext uri="{BB962C8B-B14F-4D97-AF65-F5344CB8AC3E}">
        <p14:creationId xmlns:p14="http://schemas.microsoft.com/office/powerpoint/2010/main" val="395138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1D45D1C4-17EC-4678-842D-B23C87A8E693}" type="slidenum">
              <a:rPr lang="en-US"/>
              <a:pPr/>
              <a:t>‹#›</a:t>
            </a:fld>
            <a:endParaRPr lang="en-US"/>
          </a:p>
        </p:txBody>
      </p:sp>
      <p:sp>
        <p:nvSpPr>
          <p:cNvPr id="5" name="Date Placeholder 4"/>
          <p:cNvSpPr>
            <a:spLocks noGrp="1"/>
          </p:cNvSpPr>
          <p:nvPr>
            <p:ph type="dt" sz="half" idx="12"/>
          </p:nvPr>
        </p:nvSpPr>
        <p:spPr>
          <a:xfrm>
            <a:off x="76200" y="6579393"/>
            <a:ext cx="2590800" cy="236537"/>
          </a:xfrm>
          <a:prstGeom prst="rect">
            <a:avLst/>
          </a:prstGeom>
        </p:spPr>
        <p:txBody>
          <a:bodyPr/>
          <a:lstStyle>
            <a:lvl1pPr>
              <a:defRPr/>
            </a:lvl1pPr>
          </a:lstStyle>
          <a:p>
            <a:fld id="{2E6960B3-00AD-47D7-B612-9F41A3961673}" type="datetime1">
              <a:rPr lang="vi-VN" smtClean="0"/>
              <a:t>07/08/2025</a:t>
            </a:fld>
            <a:endParaRPr lang="en-US"/>
          </a:p>
        </p:txBody>
      </p:sp>
    </p:spTree>
    <p:extLst>
      <p:ext uri="{BB962C8B-B14F-4D97-AF65-F5344CB8AC3E}">
        <p14:creationId xmlns:p14="http://schemas.microsoft.com/office/powerpoint/2010/main" val="203467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811BC0EB-3D5C-4AC5-88D1-E315CFBFA5FF}" type="slidenum">
              <a:rPr lang="en-US"/>
              <a:pPr/>
              <a:t>‹#›</a:t>
            </a:fld>
            <a:endParaRPr lang="en-US"/>
          </a:p>
        </p:txBody>
      </p:sp>
      <p:sp>
        <p:nvSpPr>
          <p:cNvPr id="4" name="Date Placeholder 3"/>
          <p:cNvSpPr>
            <a:spLocks noGrp="1"/>
          </p:cNvSpPr>
          <p:nvPr>
            <p:ph type="dt" sz="half" idx="12"/>
          </p:nvPr>
        </p:nvSpPr>
        <p:spPr>
          <a:xfrm>
            <a:off x="76200" y="6579393"/>
            <a:ext cx="2590800" cy="236537"/>
          </a:xfrm>
          <a:prstGeom prst="rect">
            <a:avLst/>
          </a:prstGeom>
        </p:spPr>
        <p:txBody>
          <a:bodyPr/>
          <a:lstStyle>
            <a:lvl1pPr>
              <a:defRPr/>
            </a:lvl1pPr>
          </a:lstStyle>
          <a:p>
            <a:fld id="{46923C0A-801D-47AF-A826-8038902E7AA2}" type="datetime1">
              <a:rPr lang="vi-VN" smtClean="0"/>
              <a:t>07/08/2025</a:t>
            </a:fld>
            <a:endParaRPr lang="en-US"/>
          </a:p>
        </p:txBody>
      </p:sp>
    </p:spTree>
    <p:extLst>
      <p:ext uri="{BB962C8B-B14F-4D97-AF65-F5344CB8AC3E}">
        <p14:creationId xmlns:p14="http://schemas.microsoft.com/office/powerpoint/2010/main" val="109335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2AC58D5-35D5-4EB4-8121-ECBAC7D3A657}" type="slidenum">
              <a:rPr lang="en-US"/>
              <a:pPr/>
              <a:t>‹#›</a:t>
            </a:fld>
            <a:endParaRPr lang="en-US"/>
          </a:p>
        </p:txBody>
      </p:sp>
      <p:sp>
        <p:nvSpPr>
          <p:cNvPr id="7" name="Date Placeholder 6"/>
          <p:cNvSpPr>
            <a:spLocks noGrp="1"/>
          </p:cNvSpPr>
          <p:nvPr>
            <p:ph type="dt" sz="half" idx="12"/>
          </p:nvPr>
        </p:nvSpPr>
        <p:spPr>
          <a:xfrm>
            <a:off x="76200" y="6579393"/>
            <a:ext cx="2590800" cy="236537"/>
          </a:xfrm>
          <a:prstGeom prst="rect">
            <a:avLst/>
          </a:prstGeom>
        </p:spPr>
        <p:txBody>
          <a:bodyPr/>
          <a:lstStyle>
            <a:lvl1pPr>
              <a:defRPr/>
            </a:lvl1pPr>
          </a:lstStyle>
          <a:p>
            <a:fld id="{FF2BEE55-490E-45EA-AFB0-F3626469D1CE}" type="datetime1">
              <a:rPr lang="vi-VN" smtClean="0"/>
              <a:t>07/08/2025</a:t>
            </a:fld>
            <a:endParaRPr lang="en-US"/>
          </a:p>
        </p:txBody>
      </p:sp>
    </p:spTree>
    <p:extLst>
      <p:ext uri="{BB962C8B-B14F-4D97-AF65-F5344CB8AC3E}">
        <p14:creationId xmlns:p14="http://schemas.microsoft.com/office/powerpoint/2010/main" val="210740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BC309FE-7C65-4427-B6F6-4BD44AF6DA0D}" type="slidenum">
              <a:rPr lang="en-US"/>
              <a:pPr/>
              <a:t>‹#›</a:t>
            </a:fld>
            <a:endParaRPr lang="en-US"/>
          </a:p>
        </p:txBody>
      </p:sp>
      <p:sp>
        <p:nvSpPr>
          <p:cNvPr id="7" name="Date Placeholder 6"/>
          <p:cNvSpPr>
            <a:spLocks noGrp="1"/>
          </p:cNvSpPr>
          <p:nvPr>
            <p:ph type="dt" sz="half" idx="12"/>
          </p:nvPr>
        </p:nvSpPr>
        <p:spPr>
          <a:xfrm>
            <a:off x="76200" y="6579393"/>
            <a:ext cx="2590800" cy="236537"/>
          </a:xfrm>
          <a:prstGeom prst="rect">
            <a:avLst/>
          </a:prstGeom>
        </p:spPr>
        <p:txBody>
          <a:bodyPr/>
          <a:lstStyle>
            <a:lvl1pPr>
              <a:defRPr/>
            </a:lvl1pPr>
          </a:lstStyle>
          <a:p>
            <a:fld id="{01515441-B845-41C4-8CDB-80940FAAB129}" type="datetime1">
              <a:rPr lang="vi-VN" smtClean="0"/>
              <a:t>07/08/2025</a:t>
            </a:fld>
            <a:endParaRPr lang="en-US"/>
          </a:p>
        </p:txBody>
      </p:sp>
    </p:spTree>
    <p:extLst>
      <p:ext uri="{BB962C8B-B14F-4D97-AF65-F5344CB8AC3E}">
        <p14:creationId xmlns:p14="http://schemas.microsoft.com/office/powerpoint/2010/main" val="398253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589756" y="-2380"/>
            <a:ext cx="8497887" cy="57388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3"/>
          <p:cNvSpPr>
            <a:spLocks noGrp="1" noChangeArrowheads="1"/>
          </p:cNvSpPr>
          <p:nvPr>
            <p:ph type="body" idx="1"/>
          </p:nvPr>
        </p:nvSpPr>
        <p:spPr bwMode="auto">
          <a:xfrm>
            <a:off x="457200" y="12287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5943600" y="65373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endParaRPr lang="en-US"/>
          </a:p>
        </p:txBody>
      </p:sp>
      <p:sp>
        <p:nvSpPr>
          <p:cNvPr id="1030" name="Rectangle 6"/>
          <p:cNvSpPr>
            <a:spLocks noGrp="1" noChangeArrowheads="1"/>
          </p:cNvSpPr>
          <p:nvPr>
            <p:ph type="sldNum" sz="quarter" idx="4"/>
          </p:nvPr>
        </p:nvSpPr>
        <p:spPr bwMode="auto">
          <a:xfrm>
            <a:off x="29718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A0F4F2C-BE6F-4BAD-9FB7-25103400B598}" type="slidenum">
              <a:rPr lang="en-US"/>
              <a:pPr/>
              <a:t>‹#›</a:t>
            </a:fld>
            <a:endParaRPr lang="en-US"/>
          </a:p>
        </p:txBody>
      </p:sp>
      <p:sp>
        <p:nvSpPr>
          <p:cNvPr id="1026" name="Rectangle 2"/>
          <p:cNvSpPr>
            <a:spLocks noGrp="1" noChangeArrowheads="1"/>
          </p:cNvSpPr>
          <p:nvPr>
            <p:ph type="title"/>
          </p:nvPr>
        </p:nvSpPr>
        <p:spPr bwMode="white">
          <a:xfrm>
            <a:off x="1113518" y="61936"/>
            <a:ext cx="7391400" cy="388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2" name="Group 1">
            <a:extLst>
              <a:ext uri="{FF2B5EF4-FFF2-40B4-BE49-F238E27FC236}">
                <a16:creationId xmlns:a16="http://schemas.microsoft.com/office/drawing/2014/main" id="{9EF29AA4-F374-E3B2-FF92-4CEF7D1415C3}"/>
              </a:ext>
            </a:extLst>
          </p:cNvPr>
          <p:cNvGrpSpPr/>
          <p:nvPr userDrawn="1"/>
        </p:nvGrpSpPr>
        <p:grpSpPr>
          <a:xfrm>
            <a:off x="25401" y="0"/>
            <a:ext cx="838200" cy="838200"/>
            <a:chOff x="0" y="0"/>
            <a:chExt cx="985838" cy="1081088"/>
          </a:xfrm>
        </p:grpSpPr>
        <p:sp>
          <p:nvSpPr>
            <p:cNvPr id="1048" name="Rectangle 24"/>
            <p:cNvSpPr>
              <a:spLocks noChangeArrowheads="1"/>
            </p:cNvSpPr>
            <p:nvPr/>
          </p:nvSpPr>
          <p:spPr bwMode="gray">
            <a:xfrm>
              <a:off x="0" y="719138"/>
              <a:ext cx="328613"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p:cNvSpPr>
              <a:spLocks noChangeArrowheads="1"/>
            </p:cNvSpPr>
            <p:nvPr/>
          </p:nvSpPr>
          <p:spPr bwMode="gray">
            <a:xfrm>
              <a:off x="328613" y="357188"/>
              <a:ext cx="328612"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gray">
            <a:xfrm>
              <a:off x="657225" y="0"/>
              <a:ext cx="328613"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Rectangle 28"/>
            <p:cNvSpPr>
              <a:spLocks noChangeArrowheads="1"/>
            </p:cNvSpPr>
            <p:nvPr/>
          </p:nvSpPr>
          <p:spPr bwMode="gray">
            <a:xfrm>
              <a:off x="657225" y="361950"/>
              <a:ext cx="328613" cy="36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Rectangle 29"/>
            <p:cNvSpPr>
              <a:spLocks noChangeArrowheads="1"/>
            </p:cNvSpPr>
            <p:nvPr/>
          </p:nvSpPr>
          <p:spPr bwMode="gray">
            <a:xfrm>
              <a:off x="328613" y="719138"/>
              <a:ext cx="328612" cy="36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3" name="Picture 2" descr="EDA logo_Grass ver.png">
            <a:extLst>
              <a:ext uri="{FF2B5EF4-FFF2-40B4-BE49-F238E27FC236}">
                <a16:creationId xmlns:a16="http://schemas.microsoft.com/office/drawing/2014/main" id="{5144F5D4-52AF-44A2-2CC9-46145676412A}"/>
              </a:ext>
            </a:extLst>
          </p:cNvPr>
          <p:cNvPicPr>
            <a:picLocks noChangeAspect="1"/>
          </p:cNvPicPr>
          <p:nvPr userDrawn="1"/>
        </p:nvPicPr>
        <p:blipFill>
          <a:blip r:embed="rId14" cstate="print"/>
          <a:stretch>
            <a:fillRect/>
          </a:stretch>
        </p:blipFill>
        <p:spPr>
          <a:xfrm>
            <a:off x="-123768" y="-57374"/>
            <a:ext cx="1201000" cy="7854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1" fontAlgn="base" hangingPunct="1">
        <a:spcBef>
          <a:spcPct val="20000"/>
        </a:spcBef>
        <a:spcAft>
          <a:spcPct val="0"/>
        </a:spcAft>
        <a:buClr>
          <a:schemeClr val="tx1"/>
        </a:buClr>
        <a:buChar char="•"/>
        <a:defRPr sz="2400">
          <a:solidFill>
            <a:schemeClr val="tx1"/>
          </a:solidFill>
          <a:latin typeface="+mj-lt"/>
        </a:defRPr>
      </a:lvl3pPr>
      <a:lvl4pPr marL="1600200" indent="-228600" algn="l" rtl="0" eaLnBrk="1" fontAlgn="base" hangingPunct="1">
        <a:spcBef>
          <a:spcPct val="20000"/>
        </a:spcBef>
        <a:spcAft>
          <a:spcPct val="0"/>
        </a:spcAft>
        <a:buChar char="–"/>
        <a:defRPr sz="2000">
          <a:solidFill>
            <a:schemeClr val="tx1"/>
          </a:solidFill>
          <a:latin typeface="+mj-lt"/>
        </a:defRPr>
      </a:lvl4pPr>
      <a:lvl5pPr marL="2057400" indent="-228600" algn="l" rtl="0" eaLnBrk="1" fontAlgn="base" hangingPunct="1">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52600" y="1800225"/>
            <a:ext cx="7086600" cy="1012825"/>
          </a:xfrm>
        </p:spPr>
        <p:txBody>
          <a:bodyPr/>
          <a:lstStyle/>
          <a:p>
            <a:r>
              <a:rPr lang="en-US" sz="4000" dirty="0">
                <a:latin typeface="Verdana"/>
                <a:ea typeface="Verdana"/>
              </a:rPr>
              <a:t>MACHINE LEARNING</a:t>
            </a:r>
          </a:p>
        </p:txBody>
      </p:sp>
      <p:pic>
        <p:nvPicPr>
          <p:cNvPr id="7" name="Picture 6" descr="EDA logo_Grass ver.png"/>
          <p:cNvPicPr>
            <a:picLocks noChangeAspect="1"/>
          </p:cNvPicPr>
          <p:nvPr/>
        </p:nvPicPr>
        <p:blipFill>
          <a:blip r:embed="rId3" cstate="print"/>
          <a:stretch>
            <a:fillRect/>
          </a:stretch>
        </p:blipFill>
        <p:spPr>
          <a:xfrm>
            <a:off x="9368" y="3636688"/>
            <a:ext cx="2617032" cy="16748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894F-B82D-DC83-3B16-C079A1714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31B1A-1A49-F011-7484-9A48DCA16C48}"/>
              </a:ext>
            </a:extLst>
          </p:cNvPr>
          <p:cNvSpPr>
            <a:spLocks noGrp="1"/>
          </p:cNvSpPr>
          <p:nvPr>
            <p:ph type="title"/>
          </p:nvPr>
        </p:nvSpPr>
        <p:spPr/>
        <p:txBody>
          <a:bodyPr/>
          <a:lstStyle/>
          <a:p>
            <a:r>
              <a:rPr lang="en-US" dirty="0"/>
              <a:t>II. GIỚI THIỆU VỀ GRADIENT DESCENT</a:t>
            </a:r>
          </a:p>
        </p:txBody>
      </p:sp>
      <p:sp>
        <p:nvSpPr>
          <p:cNvPr id="3" name="Content Placeholder 2">
            <a:extLst>
              <a:ext uri="{FF2B5EF4-FFF2-40B4-BE49-F238E27FC236}">
                <a16:creationId xmlns:a16="http://schemas.microsoft.com/office/drawing/2014/main" id="{73155CB3-1FA9-1F27-F213-AB4C4B489FF8}"/>
              </a:ext>
            </a:extLst>
          </p:cNvPr>
          <p:cNvSpPr>
            <a:spLocks noGrp="1"/>
          </p:cNvSpPr>
          <p:nvPr>
            <p:ph idx="1"/>
          </p:nvPr>
        </p:nvSpPr>
        <p:spPr>
          <a:xfrm>
            <a:off x="457200" y="903891"/>
            <a:ext cx="8229600" cy="5573110"/>
          </a:xfrm>
        </p:spPr>
        <p:txBody>
          <a:bodyPr/>
          <a:lstStyle/>
          <a:p>
            <a:r>
              <a:rPr lang="en-US" sz="2000" b="1" dirty="0" err="1"/>
              <a:t>Vấn</a:t>
            </a:r>
            <a:r>
              <a:rPr lang="en-US" sz="2000" b="1" dirty="0"/>
              <a:t> </a:t>
            </a:r>
            <a:r>
              <a:rPr lang="en-US" sz="2000" b="1" dirty="0" err="1"/>
              <a:t>đề</a:t>
            </a:r>
            <a:r>
              <a:rPr lang="en-US" sz="2000" b="1" dirty="0"/>
              <a:t> over fitting:  </a:t>
            </a:r>
          </a:p>
          <a:p>
            <a:pPr>
              <a:buFontTx/>
              <a:buChar char="-"/>
            </a:pPr>
            <a:r>
              <a:rPr lang="en-US" sz="2000" dirty="0"/>
              <a:t>Overfitting </a:t>
            </a:r>
            <a:r>
              <a:rPr lang="en-US" sz="2000" dirty="0" err="1"/>
              <a:t>xảy</a:t>
            </a:r>
            <a:r>
              <a:rPr lang="en-US" sz="2000" dirty="0"/>
              <a:t> </a:t>
            </a:r>
            <a:r>
              <a:rPr lang="en-US" sz="2000" dirty="0" err="1"/>
              <a:t>ra</a:t>
            </a:r>
            <a:r>
              <a:rPr lang="en-US" sz="2000" dirty="0"/>
              <a:t> </a:t>
            </a:r>
            <a:r>
              <a:rPr lang="en-US" sz="2000" dirty="0" err="1"/>
              <a:t>khi</a:t>
            </a:r>
            <a:r>
              <a:rPr lang="en-US" sz="2000" dirty="0"/>
              <a:t> </a:t>
            </a:r>
            <a:r>
              <a:rPr lang="en-US" sz="2000" dirty="0" err="1"/>
              <a:t>một</a:t>
            </a:r>
            <a:r>
              <a:rPr lang="en-US" sz="2000" dirty="0"/>
              <a:t> </a:t>
            </a:r>
            <a:r>
              <a:rPr lang="en-US" sz="2000" dirty="0" err="1"/>
              <a:t>mô</a:t>
            </a:r>
            <a:r>
              <a:rPr lang="en-US" sz="2000" dirty="0"/>
              <a:t> </a:t>
            </a:r>
            <a:r>
              <a:rPr lang="en-US" sz="2000" dirty="0" err="1"/>
              <a:t>hình</a:t>
            </a:r>
            <a:r>
              <a:rPr lang="en-US" sz="2000" dirty="0"/>
              <a:t> </a:t>
            </a:r>
            <a:r>
              <a:rPr lang="en-US" sz="2000" dirty="0" err="1"/>
              <a:t>quá</a:t>
            </a:r>
            <a:r>
              <a:rPr lang="en-US" sz="2000" dirty="0"/>
              <a:t> </a:t>
            </a:r>
            <a:r>
              <a:rPr lang="en-US" sz="2000" dirty="0" err="1"/>
              <a:t>phức</a:t>
            </a:r>
            <a:r>
              <a:rPr lang="en-US" sz="2000" dirty="0"/>
              <a:t> </a:t>
            </a:r>
            <a:r>
              <a:rPr lang="en-US" sz="2000" dirty="0" err="1"/>
              <a:t>tạp</a:t>
            </a:r>
            <a:r>
              <a:rPr lang="en-US" sz="2000" dirty="0"/>
              <a:t> </a:t>
            </a:r>
            <a:r>
              <a:rPr lang="en-US" sz="2000" dirty="0" err="1"/>
              <a:t>và</a:t>
            </a:r>
            <a:r>
              <a:rPr lang="en-US" sz="2000" dirty="0"/>
              <a:t> </a:t>
            </a:r>
            <a:r>
              <a:rPr lang="en-US" sz="2000" dirty="0" err="1"/>
              <a:t>học</a:t>
            </a:r>
            <a:r>
              <a:rPr lang="en-US" sz="2000" dirty="0"/>
              <a:t> </a:t>
            </a:r>
            <a:r>
              <a:rPr lang="en-US" sz="2000" dirty="0" err="1"/>
              <a:t>quá</a:t>
            </a:r>
            <a:r>
              <a:rPr lang="en-US" sz="2000" dirty="0"/>
              <a:t> </a:t>
            </a:r>
            <a:r>
              <a:rPr lang="en-US" sz="2000" dirty="0" err="1"/>
              <a:t>kỹ</a:t>
            </a:r>
            <a:r>
              <a:rPr lang="en-US" sz="2000" dirty="0"/>
              <a:t> (</a:t>
            </a:r>
            <a:r>
              <a:rPr lang="en-US" sz="2000" dirty="0" err="1"/>
              <a:t>học</a:t>
            </a:r>
            <a:r>
              <a:rPr lang="en-US" sz="2000" dirty="0"/>
              <a:t> </a:t>
            </a:r>
            <a:r>
              <a:rPr lang="en-US" sz="2000" dirty="0" err="1"/>
              <a:t>vẹt</a:t>
            </a:r>
            <a:r>
              <a:rPr lang="en-US" sz="2000" dirty="0"/>
              <a:t>) </a:t>
            </a:r>
            <a:r>
              <a:rPr lang="en-US" sz="2000" dirty="0" err="1"/>
              <a:t>dữ</a:t>
            </a:r>
            <a:r>
              <a:rPr lang="en-US" sz="2000" dirty="0"/>
              <a:t> </a:t>
            </a:r>
            <a:r>
              <a:rPr lang="en-US" sz="2000" dirty="0" err="1"/>
              <a:t>liệu</a:t>
            </a:r>
            <a:r>
              <a:rPr lang="en-US" sz="2000" dirty="0"/>
              <a:t> </a:t>
            </a:r>
            <a:r>
              <a:rPr lang="en-US" sz="2000" dirty="0" err="1"/>
              <a:t>huấn</a:t>
            </a:r>
            <a:r>
              <a:rPr lang="en-US" sz="2000" dirty="0"/>
              <a:t> </a:t>
            </a:r>
            <a:r>
              <a:rPr lang="en-US" sz="2000" dirty="0" err="1"/>
              <a:t>luyện</a:t>
            </a:r>
            <a:r>
              <a:rPr lang="en-US" sz="2000" dirty="0"/>
              <a:t>, bao </a:t>
            </a:r>
            <a:r>
              <a:rPr lang="en-US" sz="2000" dirty="0" err="1"/>
              <a:t>gồm</a:t>
            </a:r>
            <a:r>
              <a:rPr lang="en-US" sz="2000" dirty="0"/>
              <a:t> </a:t>
            </a:r>
            <a:r>
              <a:rPr lang="en-US" sz="2000" dirty="0" err="1"/>
              <a:t>cả</a:t>
            </a:r>
            <a:r>
              <a:rPr lang="en-US" sz="2000" dirty="0"/>
              <a:t> </a:t>
            </a:r>
            <a:r>
              <a:rPr lang="en-US" sz="2000" dirty="0" err="1"/>
              <a:t>nhiễu</a:t>
            </a:r>
            <a:r>
              <a:rPr lang="en-US" sz="2000" dirty="0"/>
              <a:t> </a:t>
            </a:r>
            <a:r>
              <a:rPr lang="en-US" sz="2000" dirty="0" err="1"/>
              <a:t>và</a:t>
            </a:r>
            <a:r>
              <a:rPr lang="en-US" sz="2000" dirty="0"/>
              <a:t> </a:t>
            </a:r>
            <a:r>
              <a:rPr lang="en-US" sz="2000" dirty="0" err="1"/>
              <a:t>các</a:t>
            </a:r>
            <a:r>
              <a:rPr lang="en-US" sz="2000" dirty="0"/>
              <a:t> </a:t>
            </a:r>
            <a:r>
              <a:rPr lang="en-US" sz="2000" dirty="0" err="1"/>
              <a:t>đặc</a:t>
            </a:r>
            <a:r>
              <a:rPr lang="en-US" sz="2000" dirty="0"/>
              <a:t> </a:t>
            </a:r>
            <a:r>
              <a:rPr lang="en-US" sz="2000" dirty="0" err="1"/>
              <a:t>điểm</a:t>
            </a:r>
            <a:r>
              <a:rPr lang="en-US" sz="2000" dirty="0"/>
              <a:t> </a:t>
            </a:r>
            <a:r>
              <a:rPr lang="en-US" sz="2000" dirty="0" err="1"/>
              <a:t>ngẫu</a:t>
            </a:r>
            <a:r>
              <a:rPr lang="en-US" sz="2000" dirty="0"/>
              <a:t> </a:t>
            </a:r>
            <a:r>
              <a:rPr lang="en-US" sz="2000" dirty="0" err="1"/>
              <a:t>nhiên</a:t>
            </a:r>
            <a:r>
              <a:rPr lang="en-US" sz="2000" dirty="0"/>
              <a:t> </a:t>
            </a:r>
            <a:r>
              <a:rPr lang="en-US" sz="2000" dirty="0" err="1"/>
              <a:t>không</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mối</a:t>
            </a:r>
            <a:r>
              <a:rPr lang="en-US" sz="2000" dirty="0"/>
              <a:t> </a:t>
            </a:r>
            <a:r>
              <a:rPr lang="en-US" sz="2000" dirty="0" err="1"/>
              <a:t>quan</a:t>
            </a:r>
            <a:r>
              <a:rPr lang="en-US" sz="2000" dirty="0"/>
              <a:t> </a:t>
            </a:r>
            <a:r>
              <a:rPr lang="en-US" sz="2000" dirty="0" err="1"/>
              <a:t>hệ</a:t>
            </a:r>
            <a:r>
              <a:rPr lang="en-US" sz="2000" dirty="0"/>
              <a:t> </a:t>
            </a:r>
            <a:r>
              <a:rPr lang="en-US" sz="2000" dirty="0" err="1"/>
              <a:t>tổng</a:t>
            </a:r>
            <a:r>
              <a:rPr lang="en-US" sz="2000" dirty="0"/>
              <a:t> </a:t>
            </a:r>
            <a:r>
              <a:rPr lang="en-US" sz="2000" dirty="0" err="1"/>
              <a:t>thể</a:t>
            </a:r>
            <a:r>
              <a:rPr lang="en-US" sz="2000" dirty="0"/>
              <a:t>. Khi </a:t>
            </a:r>
            <a:r>
              <a:rPr lang="en-US" sz="2000" dirty="0" err="1"/>
              <a:t>gặp</a:t>
            </a:r>
            <a:r>
              <a:rPr lang="en-US" sz="2000" dirty="0"/>
              <a:t> </a:t>
            </a:r>
            <a:r>
              <a:rPr lang="en-US" sz="2000" dirty="0" err="1"/>
              <a:t>dữ</a:t>
            </a:r>
            <a:r>
              <a:rPr lang="en-US" sz="2000" dirty="0"/>
              <a:t> </a:t>
            </a:r>
            <a:r>
              <a:rPr lang="en-US" sz="2000" dirty="0" err="1"/>
              <a:t>liệu</a:t>
            </a:r>
            <a:r>
              <a:rPr lang="en-US" sz="2000" dirty="0"/>
              <a:t> </a:t>
            </a:r>
            <a:r>
              <a:rPr lang="en-US" sz="2000" dirty="0" err="1"/>
              <a:t>mới</a:t>
            </a:r>
            <a:r>
              <a:rPr lang="en-US" sz="2000" dirty="0"/>
              <a:t>, </a:t>
            </a:r>
            <a:r>
              <a:rPr lang="en-US" sz="2000" dirty="0" err="1"/>
              <a:t>mô</a:t>
            </a:r>
            <a:r>
              <a:rPr lang="en-US" sz="2000" dirty="0"/>
              <a:t> </a:t>
            </a:r>
            <a:r>
              <a:rPr lang="en-US" sz="2000" dirty="0" err="1"/>
              <a:t>hình</a:t>
            </a:r>
            <a:r>
              <a:rPr lang="en-US" sz="2000" dirty="0"/>
              <a:t> </a:t>
            </a:r>
            <a:r>
              <a:rPr lang="en-US" sz="2000" dirty="0" err="1"/>
              <a:t>này</a:t>
            </a:r>
            <a:r>
              <a:rPr lang="en-US" sz="2000" dirty="0"/>
              <a:t> </a:t>
            </a:r>
            <a:r>
              <a:rPr lang="en-US" sz="2000" dirty="0" err="1"/>
              <a:t>sẽ</a:t>
            </a:r>
            <a:r>
              <a:rPr lang="en-US" sz="2000" dirty="0"/>
              <a:t> </a:t>
            </a:r>
            <a:r>
              <a:rPr lang="en-US" sz="2000" dirty="0" err="1"/>
              <a:t>hoạt</a:t>
            </a:r>
            <a:r>
              <a:rPr lang="en-US" sz="2000" dirty="0"/>
              <a:t> </a:t>
            </a:r>
            <a:r>
              <a:rPr lang="en-US" sz="2000" dirty="0" err="1"/>
              <a:t>động</a:t>
            </a:r>
            <a:r>
              <a:rPr lang="en-US" sz="2000" dirty="0"/>
              <a:t> </a:t>
            </a:r>
            <a:r>
              <a:rPr lang="en-US" sz="2000" dirty="0" err="1"/>
              <a:t>kém</a:t>
            </a:r>
            <a:r>
              <a:rPr lang="en-US" sz="2000" dirty="0"/>
              <a:t>.</a:t>
            </a:r>
          </a:p>
          <a:p>
            <a:endParaRPr lang="en-US" sz="2000" dirty="0"/>
          </a:p>
          <a:p>
            <a:r>
              <a:rPr lang="vi-VN" sz="2000" dirty="0"/>
              <a:t>Nguyên nhân:</a:t>
            </a:r>
          </a:p>
          <a:p>
            <a:pPr marL="0" indent="0">
              <a:buNone/>
            </a:pPr>
            <a:r>
              <a:rPr lang="en-US" sz="2000" dirty="0"/>
              <a:t>	+ </a:t>
            </a:r>
            <a:r>
              <a:rPr lang="vi-VN" sz="2000" dirty="0"/>
              <a:t>Mô hình quá phức tạp </a:t>
            </a:r>
          </a:p>
          <a:p>
            <a:pPr marL="0" indent="0">
              <a:buNone/>
            </a:pPr>
            <a:r>
              <a:rPr lang="en-US" sz="2000" dirty="0"/>
              <a:t>	+ </a:t>
            </a:r>
            <a:r>
              <a:rPr lang="vi-VN" sz="2000" dirty="0"/>
              <a:t>Huấn luyện quá lâu</a:t>
            </a:r>
          </a:p>
          <a:p>
            <a:pPr marL="0" indent="0">
              <a:buNone/>
            </a:pPr>
            <a:r>
              <a:rPr lang="en-US" sz="2000" dirty="0"/>
              <a:t>	+ </a:t>
            </a:r>
            <a:r>
              <a:rPr lang="vi-VN" sz="2000" dirty="0"/>
              <a:t>Dữ liệu huấn luyện quá í</a:t>
            </a:r>
            <a:r>
              <a:rPr lang="en-US" sz="2000" dirty="0"/>
              <a:t>t</a:t>
            </a:r>
            <a:endParaRPr lang="vi-VN" sz="2000" dirty="0"/>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a:p>
            <a:pPr marL="0" indent="0">
              <a:buNone/>
            </a:pPr>
            <a:endParaRPr lang="en-US" sz="2000" dirty="0"/>
          </a:p>
          <a:p>
            <a:pPr marL="0" indent="0">
              <a:buNone/>
            </a:pPr>
            <a:endParaRPr lang="en-US" sz="2000" b="1" dirty="0"/>
          </a:p>
        </p:txBody>
      </p:sp>
      <p:sp>
        <p:nvSpPr>
          <p:cNvPr id="4" name="Slide Number Placeholder 3">
            <a:extLst>
              <a:ext uri="{FF2B5EF4-FFF2-40B4-BE49-F238E27FC236}">
                <a16:creationId xmlns:a16="http://schemas.microsoft.com/office/drawing/2014/main" id="{2979F75D-D648-FFB7-38FA-8D1DF2940DD2}"/>
              </a:ext>
            </a:extLst>
          </p:cNvPr>
          <p:cNvSpPr>
            <a:spLocks noGrp="1"/>
          </p:cNvSpPr>
          <p:nvPr>
            <p:ph type="sldNum" sz="quarter" idx="11"/>
          </p:nvPr>
        </p:nvSpPr>
        <p:spPr/>
        <p:txBody>
          <a:bodyPr/>
          <a:lstStyle/>
          <a:p>
            <a:fld id="{EC845181-CF5C-4710-8252-BA94E6E0AA9A}" type="slidenum">
              <a:rPr lang="en-US" smtClean="0"/>
              <a:pPr/>
              <a:t>10</a:t>
            </a:fld>
            <a:endParaRPr lang="en-US"/>
          </a:p>
        </p:txBody>
      </p:sp>
      <p:pic>
        <p:nvPicPr>
          <p:cNvPr id="7" name="Picture 6">
            <a:extLst>
              <a:ext uri="{FF2B5EF4-FFF2-40B4-BE49-F238E27FC236}">
                <a16:creationId xmlns:a16="http://schemas.microsoft.com/office/drawing/2014/main" id="{F1904BD9-93F8-A03E-A417-5A4790E3F06F}"/>
              </a:ext>
            </a:extLst>
          </p:cNvPr>
          <p:cNvPicPr>
            <a:picLocks noChangeAspect="1"/>
          </p:cNvPicPr>
          <p:nvPr/>
        </p:nvPicPr>
        <p:blipFill>
          <a:blip r:embed="rId3"/>
          <a:stretch>
            <a:fillRect/>
          </a:stretch>
        </p:blipFill>
        <p:spPr>
          <a:xfrm>
            <a:off x="5620317" y="3015963"/>
            <a:ext cx="2514951" cy="2724530"/>
          </a:xfrm>
          <a:prstGeom prst="rect">
            <a:avLst/>
          </a:prstGeom>
        </p:spPr>
      </p:pic>
    </p:spTree>
    <p:extLst>
      <p:ext uri="{BB962C8B-B14F-4D97-AF65-F5344CB8AC3E}">
        <p14:creationId xmlns:p14="http://schemas.microsoft.com/office/powerpoint/2010/main" val="386974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17BC8-4449-B27B-5B93-7FDE84247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87E06-046E-54BE-C196-9DBEF42E0CFB}"/>
              </a:ext>
            </a:extLst>
          </p:cNvPr>
          <p:cNvSpPr>
            <a:spLocks noGrp="1"/>
          </p:cNvSpPr>
          <p:nvPr>
            <p:ph type="title"/>
          </p:nvPr>
        </p:nvSpPr>
        <p:spPr/>
        <p:txBody>
          <a:bodyPr/>
          <a:lstStyle/>
          <a:p>
            <a:r>
              <a:rPr lang="en-US" dirty="0"/>
              <a:t>II. GIỚI THIỆU VỀ GRADIENT DESCENT</a:t>
            </a:r>
          </a:p>
        </p:txBody>
      </p:sp>
      <p:sp>
        <p:nvSpPr>
          <p:cNvPr id="3" name="Content Placeholder 2">
            <a:extLst>
              <a:ext uri="{FF2B5EF4-FFF2-40B4-BE49-F238E27FC236}">
                <a16:creationId xmlns:a16="http://schemas.microsoft.com/office/drawing/2014/main" id="{31946E19-4B76-7E98-261D-66EA7067AB72}"/>
              </a:ext>
            </a:extLst>
          </p:cNvPr>
          <p:cNvSpPr>
            <a:spLocks noGrp="1"/>
          </p:cNvSpPr>
          <p:nvPr>
            <p:ph idx="1"/>
          </p:nvPr>
        </p:nvSpPr>
        <p:spPr>
          <a:xfrm>
            <a:off x="457200" y="903891"/>
            <a:ext cx="8229600" cy="5573110"/>
          </a:xfrm>
        </p:spPr>
        <p:txBody>
          <a:bodyPr/>
          <a:lstStyle/>
          <a:p>
            <a:r>
              <a:rPr lang="en-US" sz="2000" b="1" dirty="0" err="1"/>
              <a:t>Bảng</a:t>
            </a:r>
            <a:r>
              <a:rPr lang="en-US" sz="2000" b="1" dirty="0"/>
              <a:t> </a:t>
            </a:r>
            <a:r>
              <a:rPr lang="en-US" sz="2000" b="1" dirty="0" err="1"/>
              <a:t>phân</a:t>
            </a:r>
            <a:r>
              <a:rPr lang="en-US" sz="2000" b="1" dirty="0"/>
              <a:t> </a:t>
            </a:r>
            <a:r>
              <a:rPr lang="en-US" sz="2000" b="1" dirty="0" err="1"/>
              <a:t>loại</a:t>
            </a:r>
            <a:r>
              <a:rPr lang="en-US" sz="2000" b="1" dirty="0"/>
              <a:t> </a:t>
            </a:r>
            <a:r>
              <a:rPr lang="en-US" sz="2000" b="1" dirty="0" err="1"/>
              <a:t>các</a:t>
            </a:r>
            <a:r>
              <a:rPr lang="en-US" sz="2000" b="1" dirty="0"/>
              <a:t> </a:t>
            </a:r>
            <a:r>
              <a:rPr lang="en-US" sz="2000" b="1" dirty="0" err="1"/>
              <a:t>biến</a:t>
            </a:r>
            <a:r>
              <a:rPr lang="en-US" sz="2000" b="1" dirty="0"/>
              <a:t> </a:t>
            </a:r>
            <a:r>
              <a:rPr lang="en-US" sz="2000" b="1" dirty="0" err="1"/>
              <a:t>thể</a:t>
            </a:r>
            <a:r>
              <a:rPr lang="en-US" sz="2000" b="1" dirty="0"/>
              <a:t> GD:</a:t>
            </a:r>
          </a:p>
          <a:p>
            <a:endParaRPr lang="en-US" sz="2000" dirty="0"/>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a:p>
            <a:pPr marL="0" indent="0">
              <a:buNone/>
            </a:pPr>
            <a:endParaRPr lang="en-US" sz="2000" dirty="0"/>
          </a:p>
          <a:p>
            <a:pPr marL="0" indent="0">
              <a:buNone/>
            </a:pPr>
            <a:endParaRPr lang="en-US" sz="2000" b="1" dirty="0"/>
          </a:p>
        </p:txBody>
      </p:sp>
      <p:sp>
        <p:nvSpPr>
          <p:cNvPr id="4" name="Slide Number Placeholder 3">
            <a:extLst>
              <a:ext uri="{FF2B5EF4-FFF2-40B4-BE49-F238E27FC236}">
                <a16:creationId xmlns:a16="http://schemas.microsoft.com/office/drawing/2014/main" id="{5536F8CD-E191-6F4A-6796-46A4B15B1CDA}"/>
              </a:ext>
            </a:extLst>
          </p:cNvPr>
          <p:cNvSpPr>
            <a:spLocks noGrp="1"/>
          </p:cNvSpPr>
          <p:nvPr>
            <p:ph type="sldNum" sz="quarter" idx="11"/>
          </p:nvPr>
        </p:nvSpPr>
        <p:spPr/>
        <p:txBody>
          <a:bodyPr/>
          <a:lstStyle/>
          <a:p>
            <a:fld id="{EC845181-CF5C-4710-8252-BA94E6E0AA9A}" type="slidenum">
              <a:rPr lang="en-US" smtClean="0"/>
              <a:pPr/>
              <a:t>11</a:t>
            </a:fld>
            <a:endParaRPr lang="en-US"/>
          </a:p>
        </p:txBody>
      </p:sp>
      <p:pic>
        <p:nvPicPr>
          <p:cNvPr id="6" name="Picture 5">
            <a:extLst>
              <a:ext uri="{FF2B5EF4-FFF2-40B4-BE49-F238E27FC236}">
                <a16:creationId xmlns:a16="http://schemas.microsoft.com/office/drawing/2014/main" id="{025F0B3A-E917-536B-0D67-9DD4308A74C6}"/>
              </a:ext>
            </a:extLst>
          </p:cNvPr>
          <p:cNvPicPr>
            <a:picLocks noChangeAspect="1"/>
          </p:cNvPicPr>
          <p:nvPr/>
        </p:nvPicPr>
        <p:blipFill>
          <a:blip r:embed="rId3"/>
          <a:stretch>
            <a:fillRect/>
          </a:stretch>
        </p:blipFill>
        <p:spPr>
          <a:xfrm>
            <a:off x="347209" y="1670187"/>
            <a:ext cx="8449582" cy="3224651"/>
          </a:xfrm>
          <a:prstGeom prst="rect">
            <a:avLst/>
          </a:prstGeom>
        </p:spPr>
      </p:pic>
    </p:spTree>
    <p:extLst>
      <p:ext uri="{BB962C8B-B14F-4D97-AF65-F5344CB8AC3E}">
        <p14:creationId xmlns:p14="http://schemas.microsoft.com/office/powerpoint/2010/main" val="91508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74AD-D96F-7B94-D539-F5D5E07045B0}"/>
              </a:ext>
            </a:extLst>
          </p:cNvPr>
          <p:cNvSpPr>
            <a:spLocks noGrp="1"/>
          </p:cNvSpPr>
          <p:nvPr>
            <p:ph type="ctrTitle"/>
          </p:nvPr>
        </p:nvSpPr>
        <p:spPr>
          <a:xfrm>
            <a:off x="1752600" y="1800225"/>
            <a:ext cx="6629400" cy="1012825"/>
          </a:xfrm>
        </p:spPr>
        <p:txBody>
          <a:bodyPr wrap="square" anchor="ctr">
            <a:normAutofit/>
          </a:bodyPr>
          <a:lstStyle/>
          <a:p>
            <a:pPr>
              <a:lnSpc>
                <a:spcPct val="90000"/>
              </a:lnSpc>
            </a:pPr>
            <a:r>
              <a:rPr lang="en-US" sz="3300" dirty="0"/>
              <a:t>III. MÔ HÌNH NEURAL NETWORK</a:t>
            </a:r>
          </a:p>
        </p:txBody>
      </p:sp>
      <p:sp>
        <p:nvSpPr>
          <p:cNvPr id="9" name="Subtitle 2">
            <a:extLst>
              <a:ext uri="{FF2B5EF4-FFF2-40B4-BE49-F238E27FC236}">
                <a16:creationId xmlns:a16="http://schemas.microsoft.com/office/drawing/2014/main" id="{2B9D2244-3C64-B6E3-06D8-AF5B2BDA2854}"/>
              </a:ext>
            </a:extLst>
          </p:cNvPr>
          <p:cNvSpPr>
            <a:spLocks noGrp="1"/>
          </p:cNvSpPr>
          <p:nvPr>
            <p:ph type="subTitle" idx="1"/>
          </p:nvPr>
        </p:nvSpPr>
        <p:spPr>
          <a:xfrm>
            <a:off x="1600200" y="3276600"/>
            <a:ext cx="6324600" cy="381000"/>
          </a:xfrm>
        </p:spPr>
        <p:txBody>
          <a:bodyPr/>
          <a:lstStyle/>
          <a:p>
            <a:endParaRPr lang="en-US"/>
          </a:p>
        </p:txBody>
      </p:sp>
      <p:sp>
        <p:nvSpPr>
          <p:cNvPr id="4" name="Slide Number Placeholder 3" hidden="1">
            <a:extLst>
              <a:ext uri="{FF2B5EF4-FFF2-40B4-BE49-F238E27FC236}">
                <a16:creationId xmlns:a16="http://schemas.microsoft.com/office/drawing/2014/main" id="{568893CE-ED97-1738-78D7-36E047B4343B}"/>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12</a:t>
            </a:fld>
            <a:endParaRPr lang="en-US"/>
          </a:p>
        </p:txBody>
      </p:sp>
    </p:spTree>
    <p:extLst>
      <p:ext uri="{BB962C8B-B14F-4D97-AF65-F5344CB8AC3E}">
        <p14:creationId xmlns:p14="http://schemas.microsoft.com/office/powerpoint/2010/main" val="356256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211734-5AF3-38ED-A238-FF56D44F75EA}"/>
              </a:ext>
            </a:extLst>
          </p:cNvPr>
          <p:cNvSpPr>
            <a:spLocks noGrp="1"/>
          </p:cNvSpPr>
          <p:nvPr>
            <p:ph type="title"/>
          </p:nvPr>
        </p:nvSpPr>
        <p:spPr/>
        <p:txBody>
          <a:bodyPr/>
          <a:lstStyle/>
          <a:p>
            <a:r>
              <a:rPr lang="en-US" dirty="0"/>
              <a:t>III. MÔ HÌNH NEURAL NETWORK</a:t>
            </a:r>
            <a:endParaRPr lang="vi-VN" dirty="0"/>
          </a:p>
        </p:txBody>
      </p:sp>
      <p:sp>
        <p:nvSpPr>
          <p:cNvPr id="3" name="Chỗ dành sẵn cho Nội dung 2">
            <a:extLst>
              <a:ext uri="{FF2B5EF4-FFF2-40B4-BE49-F238E27FC236}">
                <a16:creationId xmlns:a16="http://schemas.microsoft.com/office/drawing/2014/main" id="{11DE39A7-5DC8-1BBC-2AE3-F6618ECC7EE8}"/>
              </a:ext>
            </a:extLst>
          </p:cNvPr>
          <p:cNvSpPr>
            <a:spLocks noGrp="1"/>
          </p:cNvSpPr>
          <p:nvPr>
            <p:ph idx="1"/>
          </p:nvPr>
        </p:nvSpPr>
        <p:spPr>
          <a:xfrm>
            <a:off x="350874" y="753942"/>
            <a:ext cx="8229600" cy="5248275"/>
          </a:xfrm>
        </p:spPr>
        <p:txBody>
          <a:bodyPr/>
          <a:lstStyle/>
          <a:p>
            <a:r>
              <a:rPr lang="vi-VN" sz="2000" b="1" dirty="0">
                <a:solidFill>
                  <a:srgbClr val="000000"/>
                </a:solidFill>
              </a:rPr>
              <a:t>Mạng </a:t>
            </a:r>
            <a:r>
              <a:rPr lang="vi-VN" sz="2000" b="1" dirty="0" err="1">
                <a:solidFill>
                  <a:srgbClr val="000000"/>
                </a:solidFill>
              </a:rPr>
              <a:t>neural</a:t>
            </a:r>
            <a:r>
              <a:rPr lang="vi-VN" sz="2000" b="1" dirty="0">
                <a:solidFill>
                  <a:srgbClr val="000000"/>
                </a:solidFill>
              </a:rPr>
              <a:t> </a:t>
            </a:r>
            <a:r>
              <a:rPr lang="vi-VN" sz="2000" b="1" dirty="0" err="1">
                <a:solidFill>
                  <a:srgbClr val="000000"/>
                </a:solidFill>
              </a:rPr>
              <a:t>network</a:t>
            </a:r>
            <a:r>
              <a:rPr lang="vi-VN" sz="2000" b="1" dirty="0">
                <a:solidFill>
                  <a:srgbClr val="000000"/>
                </a:solidFill>
              </a:rPr>
              <a:t> </a:t>
            </a:r>
            <a:r>
              <a:rPr lang="vi-VN" sz="2000" dirty="0">
                <a:solidFill>
                  <a:srgbClr val="000000"/>
                </a:solidFill>
              </a:rPr>
              <a:t>(NN) là một mô hình tính toán được lấy cảm hứng từ cách hoạt động của bộ não con người. Nó bao gồm nhiều lớp các nút (</a:t>
            </a:r>
            <a:r>
              <a:rPr lang="vi-VN" sz="2000" dirty="0" err="1">
                <a:solidFill>
                  <a:srgbClr val="000000"/>
                </a:solidFill>
              </a:rPr>
              <a:t>neurons</a:t>
            </a:r>
            <a:r>
              <a:rPr lang="vi-VN" sz="2000" dirty="0">
                <a:solidFill>
                  <a:srgbClr val="000000"/>
                </a:solidFill>
              </a:rPr>
              <a:t>) kết nối với nhau, có khả năng học từ dữ liệu để thực hiện các nhiệm vụ như phân loại, dự đoán, hoặc nhận dạng.</a:t>
            </a:r>
            <a:endParaRPr lang="en-US" sz="2000" dirty="0">
              <a:solidFill>
                <a:srgbClr val="000000"/>
              </a:solidFill>
            </a:endParaRPr>
          </a:p>
          <a:p>
            <a:pPr>
              <a:buFontTx/>
              <a:buChar char="-"/>
            </a:pPr>
            <a:endParaRPr lang="en-US" sz="2000" dirty="0">
              <a:solidFill>
                <a:srgbClr val="000000"/>
              </a:solidFill>
            </a:endParaRPr>
          </a:p>
          <a:p>
            <a:pPr>
              <a:buFontTx/>
              <a:buChar char="-"/>
            </a:pPr>
            <a:endParaRPr lang="vi-VN" sz="2000" dirty="0"/>
          </a:p>
        </p:txBody>
      </p:sp>
      <p:sp>
        <p:nvSpPr>
          <p:cNvPr id="4" name="Chỗ dành sẵn cho Số hiệu Bản chiếu 3">
            <a:extLst>
              <a:ext uri="{FF2B5EF4-FFF2-40B4-BE49-F238E27FC236}">
                <a16:creationId xmlns:a16="http://schemas.microsoft.com/office/drawing/2014/main" id="{CDE8976B-91E5-F7DC-4AB4-DA206D0AA2AD}"/>
              </a:ext>
            </a:extLst>
          </p:cNvPr>
          <p:cNvSpPr>
            <a:spLocks noGrp="1"/>
          </p:cNvSpPr>
          <p:nvPr>
            <p:ph type="sldNum" sz="quarter" idx="11"/>
          </p:nvPr>
        </p:nvSpPr>
        <p:spPr/>
        <p:txBody>
          <a:bodyPr/>
          <a:lstStyle/>
          <a:p>
            <a:fld id="{EC845181-CF5C-4710-8252-BA94E6E0AA9A}" type="slidenum">
              <a:rPr lang="en-US" smtClean="0"/>
              <a:pPr/>
              <a:t>13</a:t>
            </a:fld>
            <a:endParaRPr lang="en-US"/>
          </a:p>
        </p:txBody>
      </p:sp>
      <p:pic>
        <p:nvPicPr>
          <p:cNvPr id="6" name="Picture 5">
            <a:extLst>
              <a:ext uri="{FF2B5EF4-FFF2-40B4-BE49-F238E27FC236}">
                <a16:creationId xmlns:a16="http://schemas.microsoft.com/office/drawing/2014/main" id="{34DE9590-9B58-33D3-B2C7-B7D63D8BCE62}"/>
              </a:ext>
            </a:extLst>
          </p:cNvPr>
          <p:cNvPicPr>
            <a:picLocks noChangeAspect="1"/>
          </p:cNvPicPr>
          <p:nvPr/>
        </p:nvPicPr>
        <p:blipFill>
          <a:blip r:embed="rId2"/>
          <a:stretch>
            <a:fillRect/>
          </a:stretch>
        </p:blipFill>
        <p:spPr>
          <a:xfrm>
            <a:off x="1602696" y="2665630"/>
            <a:ext cx="6238021" cy="3751286"/>
          </a:xfrm>
          <a:prstGeom prst="rect">
            <a:avLst/>
          </a:prstGeom>
        </p:spPr>
      </p:pic>
    </p:spTree>
    <p:extLst>
      <p:ext uri="{BB962C8B-B14F-4D97-AF65-F5344CB8AC3E}">
        <p14:creationId xmlns:p14="http://schemas.microsoft.com/office/powerpoint/2010/main" val="190054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A93CA2-C111-E59C-170D-006B77B1C9EF}"/>
              </a:ext>
            </a:extLst>
          </p:cNvPr>
          <p:cNvSpPr>
            <a:spLocks noGrp="1"/>
          </p:cNvSpPr>
          <p:nvPr>
            <p:ph type="title"/>
          </p:nvPr>
        </p:nvSpPr>
        <p:spPr/>
        <p:txBody>
          <a:bodyPr/>
          <a:lstStyle/>
          <a:p>
            <a:r>
              <a:rPr lang="en-US" dirty="0"/>
              <a:t>III. MÔ HÌNH NEURAL NETWORK</a:t>
            </a:r>
            <a:endParaRPr lang="vi-VN" dirty="0"/>
          </a:p>
        </p:txBody>
      </p:sp>
      <p:sp>
        <p:nvSpPr>
          <p:cNvPr id="3" name="Chỗ dành sẵn cho Nội dung 2">
            <a:extLst>
              <a:ext uri="{FF2B5EF4-FFF2-40B4-BE49-F238E27FC236}">
                <a16:creationId xmlns:a16="http://schemas.microsoft.com/office/drawing/2014/main" id="{ED7D54B9-D6B0-BBFF-B8D7-66844C379D2F}"/>
              </a:ext>
            </a:extLst>
          </p:cNvPr>
          <p:cNvSpPr>
            <a:spLocks noGrp="1"/>
          </p:cNvSpPr>
          <p:nvPr>
            <p:ph idx="1"/>
          </p:nvPr>
        </p:nvSpPr>
        <p:spPr>
          <a:xfrm>
            <a:off x="361507" y="721098"/>
            <a:ext cx="8229600" cy="5248275"/>
          </a:xfrm>
        </p:spPr>
        <p:txBody>
          <a:bodyPr/>
          <a:lstStyle/>
          <a:p>
            <a:r>
              <a:rPr lang="en-US" sz="2000" dirty="0" err="1"/>
              <a:t>Mỗi</a:t>
            </a:r>
            <a:r>
              <a:rPr lang="en-US" sz="2000" dirty="0"/>
              <a:t> 1 node </a:t>
            </a:r>
            <a:r>
              <a:rPr lang="en-US" sz="2000" dirty="0" err="1"/>
              <a:t>trong</a:t>
            </a:r>
            <a:r>
              <a:rPr lang="en-US" sz="2000" dirty="0"/>
              <a:t> hidden layer </a:t>
            </a:r>
            <a:r>
              <a:rPr lang="en-US" sz="2000" dirty="0" err="1"/>
              <a:t>và</a:t>
            </a:r>
            <a:r>
              <a:rPr lang="en-US" sz="2000" dirty="0"/>
              <a:t> output layer </a:t>
            </a:r>
            <a:r>
              <a:rPr lang="en-US" sz="2000" dirty="0" err="1"/>
              <a:t>gồm</a:t>
            </a:r>
            <a:r>
              <a:rPr lang="en-US" sz="2000" dirty="0"/>
              <a:t>: </a:t>
            </a:r>
          </a:p>
          <a:p>
            <a:pPr lvl="1"/>
            <a:r>
              <a:rPr lang="vi-VN" sz="2000" dirty="0"/>
              <a:t>Liên kết với tất cả các </a:t>
            </a:r>
            <a:r>
              <a:rPr lang="vi-VN" sz="2000" dirty="0" err="1"/>
              <a:t>node</a:t>
            </a:r>
            <a:r>
              <a:rPr lang="vi-VN" sz="2000" dirty="0"/>
              <a:t> ở </a:t>
            </a:r>
            <a:r>
              <a:rPr lang="vi-VN" sz="2000" dirty="0" err="1"/>
              <a:t>layer</a:t>
            </a:r>
            <a:r>
              <a:rPr lang="vi-VN" sz="2000" dirty="0"/>
              <a:t> trước đó với các hệ số w riêng.</a:t>
            </a:r>
            <a:r>
              <a:rPr lang="en-US" sz="2000" dirty="0"/>
              <a:t> </a:t>
            </a:r>
          </a:p>
          <a:p>
            <a:pPr lvl="1"/>
            <a:r>
              <a:rPr lang="vi-VN" sz="2000" dirty="0"/>
              <a:t>Mỗi</a:t>
            </a:r>
            <a:r>
              <a:rPr lang="en-US" sz="2000" dirty="0"/>
              <a:t> </a:t>
            </a:r>
            <a:r>
              <a:rPr lang="vi-VN" sz="2000" dirty="0" err="1"/>
              <a:t>node</a:t>
            </a:r>
            <a:r>
              <a:rPr lang="vi-VN" sz="2000" dirty="0"/>
              <a:t> có 1 hệ số </a:t>
            </a:r>
            <a:r>
              <a:rPr lang="vi-VN" sz="2000" dirty="0" err="1"/>
              <a:t>bias</a:t>
            </a:r>
            <a:r>
              <a:rPr lang="vi-VN" sz="2000" dirty="0"/>
              <a:t> b riêng.</a:t>
            </a:r>
            <a:r>
              <a:rPr lang="en-US" sz="2000" dirty="0"/>
              <a:t> </a:t>
            </a:r>
          </a:p>
          <a:p>
            <a:pPr lvl="1"/>
            <a:r>
              <a:rPr lang="vi-VN" sz="2000" dirty="0"/>
              <a:t>Diễn ra 2 bước: tính tổng </a:t>
            </a:r>
            <a:r>
              <a:rPr lang="vi-VN" sz="2000" dirty="0" err="1"/>
              <a:t>linear</a:t>
            </a:r>
            <a:r>
              <a:rPr lang="vi-VN" sz="2000" dirty="0"/>
              <a:t> và áp dụng </a:t>
            </a:r>
            <a:r>
              <a:rPr lang="vi-VN" sz="2000" dirty="0" err="1"/>
              <a:t>activation</a:t>
            </a:r>
            <a:r>
              <a:rPr lang="vi-VN" sz="2000" dirty="0"/>
              <a:t> </a:t>
            </a:r>
            <a:r>
              <a:rPr lang="vi-VN" sz="2000" dirty="0" err="1"/>
              <a:t>function</a:t>
            </a:r>
            <a:r>
              <a:rPr lang="en-US" sz="2000" dirty="0"/>
              <a:t> </a:t>
            </a:r>
          </a:p>
          <a:p>
            <a:pPr marL="457200" lvl="1" indent="0">
              <a:buNone/>
            </a:pPr>
            <a:endParaRPr lang="vi-VN" sz="2000" dirty="0"/>
          </a:p>
        </p:txBody>
      </p:sp>
      <p:sp>
        <p:nvSpPr>
          <p:cNvPr id="4" name="Chỗ dành sẵn cho Số hiệu Bản chiếu 3">
            <a:extLst>
              <a:ext uri="{FF2B5EF4-FFF2-40B4-BE49-F238E27FC236}">
                <a16:creationId xmlns:a16="http://schemas.microsoft.com/office/drawing/2014/main" id="{629E3D53-7DE0-0BD4-A85D-8BD8565B4CDA}"/>
              </a:ext>
            </a:extLst>
          </p:cNvPr>
          <p:cNvSpPr>
            <a:spLocks noGrp="1"/>
          </p:cNvSpPr>
          <p:nvPr>
            <p:ph type="sldNum" sz="quarter" idx="11"/>
          </p:nvPr>
        </p:nvSpPr>
        <p:spPr/>
        <p:txBody>
          <a:bodyPr/>
          <a:lstStyle/>
          <a:p>
            <a:fld id="{EC845181-CF5C-4710-8252-BA94E6E0AA9A}" type="slidenum">
              <a:rPr lang="en-US" smtClean="0"/>
              <a:pPr/>
              <a:t>14</a:t>
            </a:fld>
            <a:endParaRPr lang="en-US"/>
          </a:p>
        </p:txBody>
      </p:sp>
      <p:pic>
        <p:nvPicPr>
          <p:cNvPr id="1026" name="Picture 2" descr="A single node in the neural network [10] | Download Scientific Diagram">
            <a:extLst>
              <a:ext uri="{FF2B5EF4-FFF2-40B4-BE49-F238E27FC236}">
                <a16:creationId xmlns:a16="http://schemas.microsoft.com/office/drawing/2014/main" id="{24E831A8-DCEC-FF36-150F-1A9DF0271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771" y="2827446"/>
            <a:ext cx="56769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31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BBD3-F2B2-FE9E-081D-38B444ED9255}"/>
              </a:ext>
            </a:extLst>
          </p:cNvPr>
          <p:cNvSpPr>
            <a:spLocks noGrp="1"/>
          </p:cNvSpPr>
          <p:nvPr>
            <p:ph type="ctrTitle"/>
          </p:nvPr>
        </p:nvSpPr>
        <p:spPr>
          <a:xfrm>
            <a:off x="1752600" y="1800225"/>
            <a:ext cx="6629400" cy="1012825"/>
          </a:xfrm>
        </p:spPr>
        <p:txBody>
          <a:bodyPr wrap="square" anchor="ctr">
            <a:normAutofit/>
          </a:bodyPr>
          <a:lstStyle/>
          <a:p>
            <a:pPr>
              <a:lnSpc>
                <a:spcPct val="90000"/>
              </a:lnSpc>
            </a:pPr>
            <a:r>
              <a:rPr lang="en-US" sz="3300" dirty="0"/>
              <a:t>IV. CÁC HÀM KÍCH HOẠT PHỔ BIẾN</a:t>
            </a:r>
          </a:p>
        </p:txBody>
      </p:sp>
      <p:sp>
        <p:nvSpPr>
          <p:cNvPr id="9" name="Subtitle 2">
            <a:extLst>
              <a:ext uri="{FF2B5EF4-FFF2-40B4-BE49-F238E27FC236}">
                <a16:creationId xmlns:a16="http://schemas.microsoft.com/office/drawing/2014/main" id="{58EA4EA4-4B95-017F-07EC-0E7CFEFD424B}"/>
              </a:ext>
            </a:extLst>
          </p:cNvPr>
          <p:cNvSpPr>
            <a:spLocks noGrp="1"/>
          </p:cNvSpPr>
          <p:nvPr>
            <p:ph type="subTitle" idx="1"/>
          </p:nvPr>
        </p:nvSpPr>
        <p:spPr>
          <a:xfrm>
            <a:off x="1600200" y="3276600"/>
            <a:ext cx="6324600" cy="381000"/>
          </a:xfrm>
        </p:spPr>
        <p:txBody>
          <a:bodyPr/>
          <a:lstStyle/>
          <a:p>
            <a:endParaRPr lang="en-US"/>
          </a:p>
        </p:txBody>
      </p:sp>
      <p:sp>
        <p:nvSpPr>
          <p:cNvPr id="4" name="Slide Number Placeholder 3" hidden="1">
            <a:extLst>
              <a:ext uri="{FF2B5EF4-FFF2-40B4-BE49-F238E27FC236}">
                <a16:creationId xmlns:a16="http://schemas.microsoft.com/office/drawing/2014/main" id="{73A3EA85-DAF1-F7C6-19F1-8B20CBD2C406}"/>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15</a:t>
            </a:fld>
            <a:endParaRPr lang="en-US"/>
          </a:p>
        </p:txBody>
      </p:sp>
    </p:spTree>
    <p:extLst>
      <p:ext uri="{BB962C8B-B14F-4D97-AF65-F5344CB8AC3E}">
        <p14:creationId xmlns:p14="http://schemas.microsoft.com/office/powerpoint/2010/main" val="229259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531B0-1C3F-86A1-E00E-059ADCA26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EF4BBC-D528-8780-9BF2-C2C320BD0607}"/>
              </a:ext>
            </a:extLst>
          </p:cNvPr>
          <p:cNvSpPr>
            <a:spLocks noGrp="1"/>
          </p:cNvSpPr>
          <p:nvPr>
            <p:ph type="title"/>
          </p:nvPr>
        </p:nvSpPr>
        <p:spPr/>
        <p:txBody>
          <a:bodyPr/>
          <a:lstStyle/>
          <a:p>
            <a:r>
              <a:rPr lang="en-US" dirty="0"/>
              <a:t>IV. CÁC HÀM KÍCH HOẠT PHỔ BIẾN</a:t>
            </a:r>
          </a:p>
        </p:txBody>
      </p:sp>
      <p:sp>
        <p:nvSpPr>
          <p:cNvPr id="4" name="Slide Number Placeholder 3">
            <a:extLst>
              <a:ext uri="{FF2B5EF4-FFF2-40B4-BE49-F238E27FC236}">
                <a16:creationId xmlns:a16="http://schemas.microsoft.com/office/drawing/2014/main" id="{ED02E81B-8008-144B-C5FF-7C6B7541F064}"/>
              </a:ext>
            </a:extLst>
          </p:cNvPr>
          <p:cNvSpPr>
            <a:spLocks noGrp="1"/>
          </p:cNvSpPr>
          <p:nvPr>
            <p:ph type="sldNum" sz="quarter" idx="11"/>
          </p:nvPr>
        </p:nvSpPr>
        <p:spPr/>
        <p:txBody>
          <a:bodyPr/>
          <a:lstStyle/>
          <a:p>
            <a:fld id="{EC845181-CF5C-4710-8252-BA94E6E0AA9A}" type="slidenum">
              <a:rPr lang="en-US" smtClean="0"/>
              <a:pPr/>
              <a:t>16</a:t>
            </a:fld>
            <a:endParaRPr lang="en-US"/>
          </a:p>
        </p:txBody>
      </p:sp>
      <p:sp>
        <p:nvSpPr>
          <p:cNvPr id="11" name="Hộp Văn bản 10">
            <a:extLst>
              <a:ext uri="{FF2B5EF4-FFF2-40B4-BE49-F238E27FC236}">
                <a16:creationId xmlns:a16="http://schemas.microsoft.com/office/drawing/2014/main" id="{81D42A60-A821-3818-B58A-2C1096CF3FBD}"/>
              </a:ext>
            </a:extLst>
          </p:cNvPr>
          <p:cNvSpPr txBox="1"/>
          <p:nvPr/>
        </p:nvSpPr>
        <p:spPr>
          <a:xfrm>
            <a:off x="523443" y="662910"/>
            <a:ext cx="8097113" cy="3785652"/>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dirty="0">
                <a:solidFill>
                  <a:srgbClr val="000000"/>
                </a:solidFill>
                <a:latin typeface="Arial" panose="020B0604020202020204" pitchFamily="34" charset="0"/>
              </a:rPr>
              <a:t>a</a:t>
            </a:r>
            <a:r>
              <a:rPr lang="en-US" sz="2000" dirty="0">
                <a:solidFill>
                  <a:srgbClr val="000000"/>
                </a:solidFill>
                <a:latin typeface="Arial" panose="020B0604020202020204" pitchFamily="34" charset="0"/>
              </a:rPr>
              <a:t>. </a:t>
            </a:r>
            <a:r>
              <a:rPr lang="en-US" sz="2000" b="1" dirty="0" err="1">
                <a:solidFill>
                  <a:srgbClr val="000000"/>
                </a:solidFill>
                <a:latin typeface="+mn-lt"/>
              </a:rPr>
              <a:t>Hàm</a:t>
            </a:r>
            <a:r>
              <a:rPr lang="en-US" sz="2000" b="1" dirty="0">
                <a:solidFill>
                  <a:srgbClr val="000000"/>
                </a:solidFill>
                <a:latin typeface="Arial" panose="020B0604020202020204" pitchFamily="34" charset="0"/>
              </a:rPr>
              <a:t> Sigmoid  </a:t>
            </a:r>
          </a:p>
          <a:p>
            <a:pPr algn="l"/>
            <a:endParaRPr lang="en-US" sz="2000" dirty="0">
              <a:solidFill>
                <a:srgbClr val="000000"/>
              </a:solidFill>
              <a:latin typeface="Arial" panose="020B0604020202020204" pitchFamily="34" charset="0"/>
            </a:endParaRPr>
          </a:p>
          <a:p>
            <a:pPr algn="l"/>
            <a:r>
              <a:rPr lang="en-US" sz="2000" dirty="0">
                <a:solidFill>
                  <a:srgbClr val="000000"/>
                </a:solidFill>
                <a:latin typeface="Arial" panose="020B0604020202020204" pitchFamily="34" charset="0"/>
              </a:rPr>
              <a:t>- </a:t>
            </a:r>
            <a:r>
              <a:rPr lang="en-US" sz="2000" b="1" dirty="0">
                <a:solidFill>
                  <a:srgbClr val="000000"/>
                </a:solidFill>
                <a:latin typeface="Arial" panose="020B0604020202020204" pitchFamily="34" charset="0"/>
              </a:rPr>
              <a:t>Định </a:t>
            </a:r>
            <a:r>
              <a:rPr lang="en-US" sz="2000" b="1" dirty="0" err="1">
                <a:solidFill>
                  <a:srgbClr val="000000"/>
                </a:solidFill>
                <a:latin typeface="Arial" panose="020B0604020202020204" pitchFamily="34" charset="0"/>
              </a:rPr>
              <a:t>nghĩa</a:t>
            </a:r>
            <a:r>
              <a:rPr lang="en-US" sz="2000" b="1" dirty="0">
                <a:solidFill>
                  <a:srgbClr val="000000"/>
                </a:solidFill>
                <a:latin typeface="Arial" panose="020B0604020202020204" pitchFamily="34" charset="0"/>
              </a:rPr>
              <a:t>: </a:t>
            </a:r>
            <a:r>
              <a:rPr lang="vi-VN" sz="2000" dirty="0"/>
              <a:t>Nó là một hàm số thực, bị chặn</a:t>
            </a:r>
            <a:r>
              <a:rPr lang="en-US" sz="2000" dirty="0"/>
              <a:t> </a:t>
            </a:r>
            <a:r>
              <a:rPr lang="en-US" sz="2000" dirty="0" err="1"/>
              <a:t>từ</a:t>
            </a:r>
            <a:r>
              <a:rPr lang="en-US" sz="2000" dirty="0"/>
              <a:t> 0 </a:t>
            </a:r>
            <a:r>
              <a:rPr lang="en-US" sz="2000" dirty="0" err="1"/>
              <a:t>đến</a:t>
            </a:r>
            <a:r>
              <a:rPr lang="en-US" sz="2000" dirty="0"/>
              <a:t> 1</a:t>
            </a:r>
            <a:r>
              <a:rPr lang="vi-VN" sz="2000" dirty="0"/>
              <a:t>, khả vi (có thể đạo hàm</a:t>
            </a:r>
            <a:r>
              <a:rPr lang="en-US" sz="2000" dirty="0"/>
              <a:t> </a:t>
            </a:r>
            <a:r>
              <a:rPr lang="en-US" sz="2000" dirty="0" err="1"/>
              <a:t>nên</a:t>
            </a:r>
            <a:r>
              <a:rPr lang="en-US" sz="2000" dirty="0"/>
              <a:t> </a:t>
            </a:r>
            <a:r>
              <a:rPr lang="en-US" sz="2000" dirty="0" err="1"/>
              <a:t>áp</a:t>
            </a:r>
            <a:r>
              <a:rPr lang="en-US" sz="2000" dirty="0"/>
              <a:t> </a:t>
            </a:r>
            <a:r>
              <a:rPr lang="en-US" sz="2000" dirty="0" err="1"/>
              <a:t>dụng</a:t>
            </a:r>
            <a:r>
              <a:rPr lang="en-US" sz="2000" dirty="0"/>
              <a:t> </a:t>
            </a:r>
            <a:r>
              <a:rPr lang="en-US" sz="2000" dirty="0" err="1"/>
              <a:t>được</a:t>
            </a:r>
            <a:r>
              <a:rPr lang="en-US" sz="2000" dirty="0"/>
              <a:t> </a:t>
            </a:r>
            <a:r>
              <a:rPr lang="en-US" sz="2000" dirty="0" err="1"/>
              <a:t>cho</a:t>
            </a:r>
            <a:r>
              <a:rPr lang="en-US" sz="2000" dirty="0"/>
              <a:t> Gradient Descent</a:t>
            </a:r>
            <a:r>
              <a:rPr lang="vi-VN" sz="2000" dirty="0"/>
              <a:t>)</a:t>
            </a:r>
            <a:r>
              <a:rPr lang="en-US" sz="2000" dirty="0"/>
              <a:t>.</a:t>
            </a:r>
            <a:r>
              <a:rPr lang="vi-VN" sz="2000" dirty="0"/>
              <a:t>.</a:t>
            </a:r>
            <a:r>
              <a:rPr lang="en-US" sz="2000" dirty="0"/>
              <a:t> </a:t>
            </a:r>
          </a:p>
          <a:p>
            <a:pPr algn="l"/>
            <a:endParaRPr lang="en-US" sz="2000" dirty="0">
              <a:solidFill>
                <a:srgbClr val="000000"/>
              </a:solidFill>
              <a:latin typeface="Arial" panose="020B0604020202020204" pitchFamily="34" charset="0"/>
            </a:endParaRPr>
          </a:p>
          <a:p>
            <a:pPr algn="l"/>
            <a:endParaRPr lang="en-US" sz="2000" dirty="0">
              <a:solidFill>
                <a:srgbClr val="000000"/>
              </a:solidFill>
              <a:latin typeface="Arial" panose="020B0604020202020204" pitchFamily="34" charset="0"/>
            </a:endParaRPr>
          </a:p>
          <a:p>
            <a:pPr algn="l"/>
            <a:r>
              <a:rPr lang="en-US" sz="2000" dirty="0">
                <a:solidFill>
                  <a:srgbClr val="000000"/>
                </a:solidFill>
                <a:latin typeface="Arial" panose="020B0604020202020204" pitchFamily="34" charset="0"/>
              </a:rPr>
              <a:t>- </a:t>
            </a:r>
            <a:r>
              <a:rPr lang="en-US" sz="2000" b="1" dirty="0">
                <a:solidFill>
                  <a:srgbClr val="000000"/>
                </a:solidFill>
                <a:latin typeface="Arial" panose="020B0604020202020204" pitchFamily="34" charset="0"/>
              </a:rPr>
              <a:t>Công </a:t>
            </a:r>
            <a:r>
              <a:rPr lang="en-US" sz="2000" b="1" dirty="0" err="1">
                <a:solidFill>
                  <a:srgbClr val="000000"/>
                </a:solidFill>
                <a:latin typeface="Arial" panose="020B0604020202020204" pitchFamily="34" charset="0"/>
              </a:rPr>
              <a:t>thức</a:t>
            </a:r>
            <a:r>
              <a:rPr lang="en-US" sz="2000" b="1" dirty="0">
                <a:solidFill>
                  <a:srgbClr val="000000"/>
                </a:solidFill>
                <a:latin typeface="Arial" panose="020B0604020202020204" pitchFamily="34" charset="0"/>
              </a:rPr>
              <a:t>:</a:t>
            </a:r>
          </a:p>
          <a:p>
            <a:pPr algn="l"/>
            <a:endParaRPr lang="en-US" sz="2000" b="0" i="0" dirty="0">
              <a:solidFill>
                <a:srgbClr val="000000"/>
              </a:solidFill>
              <a:effectLst/>
              <a:latin typeface="+mn-lt"/>
            </a:endParaRPr>
          </a:p>
          <a:p>
            <a:pPr algn="l"/>
            <a:endParaRPr lang="en-US" sz="2000" dirty="0">
              <a:solidFill>
                <a:srgbClr val="000000"/>
              </a:solidFill>
              <a:latin typeface="+mn-lt"/>
            </a:endParaRPr>
          </a:p>
          <a:p>
            <a:pPr algn="l"/>
            <a:endParaRPr lang="en-US" sz="2000" b="0" i="0" dirty="0">
              <a:solidFill>
                <a:srgbClr val="000000"/>
              </a:solidFill>
              <a:effectLst/>
              <a:latin typeface="+mn-lt"/>
            </a:endParaRPr>
          </a:p>
          <a:p>
            <a:pPr algn="l"/>
            <a:endParaRPr lang="en-US" sz="2000" dirty="0">
              <a:solidFill>
                <a:srgbClr val="000000"/>
              </a:solidFill>
              <a:latin typeface="+mn-lt"/>
            </a:endParaRPr>
          </a:p>
          <a:p>
            <a:pPr algn="l"/>
            <a:r>
              <a:rPr lang="en-US" sz="2000" b="0" i="0" dirty="0">
                <a:solidFill>
                  <a:srgbClr val="000000"/>
                </a:solidFill>
                <a:effectLst/>
                <a:latin typeface="+mn-lt"/>
              </a:rPr>
              <a:t>- </a:t>
            </a:r>
            <a:r>
              <a:rPr lang="en-US" sz="2000" b="1" i="0" dirty="0" err="1">
                <a:solidFill>
                  <a:srgbClr val="000000"/>
                </a:solidFill>
                <a:effectLst/>
                <a:latin typeface="+mn-lt"/>
              </a:rPr>
              <a:t>Đồ</a:t>
            </a:r>
            <a:r>
              <a:rPr lang="en-US" sz="2000" b="1" i="0" dirty="0">
                <a:solidFill>
                  <a:srgbClr val="000000"/>
                </a:solidFill>
                <a:effectLst/>
                <a:latin typeface="+mn-lt"/>
              </a:rPr>
              <a:t> </a:t>
            </a:r>
            <a:r>
              <a:rPr lang="en-US" sz="2000" b="1" i="0" dirty="0" err="1">
                <a:solidFill>
                  <a:srgbClr val="000000"/>
                </a:solidFill>
                <a:effectLst/>
                <a:latin typeface="+mn-lt"/>
              </a:rPr>
              <a:t>thị</a:t>
            </a:r>
            <a:r>
              <a:rPr lang="en-US" sz="2000" b="1" i="0" dirty="0">
                <a:solidFill>
                  <a:srgbClr val="000000"/>
                </a:solidFill>
                <a:effectLst/>
                <a:latin typeface="+mn-lt"/>
              </a:rPr>
              <a:t> : </a:t>
            </a:r>
          </a:p>
        </p:txBody>
      </p:sp>
      <p:pic>
        <p:nvPicPr>
          <p:cNvPr id="6" name="Picture 5">
            <a:extLst>
              <a:ext uri="{FF2B5EF4-FFF2-40B4-BE49-F238E27FC236}">
                <a16:creationId xmlns:a16="http://schemas.microsoft.com/office/drawing/2014/main" id="{96C1C488-74A8-2E6E-C679-5370B51A3B6D}"/>
              </a:ext>
            </a:extLst>
          </p:cNvPr>
          <p:cNvPicPr>
            <a:picLocks noChangeAspect="1"/>
          </p:cNvPicPr>
          <p:nvPr/>
        </p:nvPicPr>
        <p:blipFill>
          <a:blip r:embed="rId3"/>
          <a:stretch>
            <a:fillRect/>
          </a:stretch>
        </p:blipFill>
        <p:spPr>
          <a:xfrm>
            <a:off x="2175642" y="2046689"/>
            <a:ext cx="3451260" cy="1382311"/>
          </a:xfrm>
          <a:prstGeom prst="rect">
            <a:avLst/>
          </a:prstGeom>
        </p:spPr>
      </p:pic>
      <p:pic>
        <p:nvPicPr>
          <p:cNvPr id="12" name="Picture 11">
            <a:extLst>
              <a:ext uri="{FF2B5EF4-FFF2-40B4-BE49-F238E27FC236}">
                <a16:creationId xmlns:a16="http://schemas.microsoft.com/office/drawing/2014/main" id="{DBD33710-4780-2F3E-7C64-154C5CFE5FF7}"/>
              </a:ext>
            </a:extLst>
          </p:cNvPr>
          <p:cNvPicPr>
            <a:picLocks noChangeAspect="1"/>
          </p:cNvPicPr>
          <p:nvPr/>
        </p:nvPicPr>
        <p:blipFill>
          <a:blip r:embed="rId4"/>
          <a:stretch>
            <a:fillRect/>
          </a:stretch>
        </p:blipFill>
        <p:spPr>
          <a:xfrm>
            <a:off x="2344983" y="3294141"/>
            <a:ext cx="5181600" cy="3328404"/>
          </a:xfrm>
          <a:prstGeom prst="rect">
            <a:avLst/>
          </a:prstGeom>
        </p:spPr>
      </p:pic>
    </p:spTree>
    <p:extLst>
      <p:ext uri="{BB962C8B-B14F-4D97-AF65-F5344CB8AC3E}">
        <p14:creationId xmlns:p14="http://schemas.microsoft.com/office/powerpoint/2010/main" val="336982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3B72-9705-EAC9-3C25-C11F3897492B}"/>
              </a:ext>
            </a:extLst>
          </p:cNvPr>
          <p:cNvSpPr>
            <a:spLocks noGrp="1"/>
          </p:cNvSpPr>
          <p:nvPr>
            <p:ph type="title"/>
          </p:nvPr>
        </p:nvSpPr>
        <p:spPr/>
        <p:txBody>
          <a:bodyPr/>
          <a:lstStyle/>
          <a:p>
            <a:r>
              <a:rPr lang="en-US" dirty="0"/>
              <a:t>IV. CÁC HÀM KÍCH HOẠT PHỔ BIẾN</a:t>
            </a:r>
          </a:p>
        </p:txBody>
      </p:sp>
      <p:sp>
        <p:nvSpPr>
          <p:cNvPr id="3" name="Content Placeholder 2">
            <a:extLst>
              <a:ext uri="{FF2B5EF4-FFF2-40B4-BE49-F238E27FC236}">
                <a16:creationId xmlns:a16="http://schemas.microsoft.com/office/drawing/2014/main" id="{70212687-2EA5-EB52-20B5-E0BD56220C75}"/>
              </a:ext>
            </a:extLst>
          </p:cNvPr>
          <p:cNvSpPr>
            <a:spLocks noGrp="1"/>
          </p:cNvSpPr>
          <p:nvPr>
            <p:ph idx="1"/>
          </p:nvPr>
        </p:nvSpPr>
        <p:spPr>
          <a:xfrm>
            <a:off x="457200" y="641131"/>
            <a:ext cx="8229600" cy="5835869"/>
          </a:xfrm>
        </p:spPr>
        <p:txBody>
          <a:bodyPr/>
          <a:lstStyle/>
          <a:p>
            <a:r>
              <a:rPr lang="en-US" sz="2000" b="1" dirty="0">
                <a:solidFill>
                  <a:srgbClr val="000000"/>
                </a:solidFill>
                <a:latin typeface="Arial" panose="020B0604020202020204" pitchFamily="34" charset="0"/>
              </a:rPr>
              <a:t>a</a:t>
            </a:r>
            <a:r>
              <a:rPr lang="en-US" sz="2000" dirty="0">
                <a:solidFill>
                  <a:srgbClr val="000000"/>
                </a:solidFill>
                <a:latin typeface="Arial" panose="020B0604020202020204" pitchFamily="34" charset="0"/>
              </a:rPr>
              <a:t>. </a:t>
            </a:r>
            <a:r>
              <a:rPr lang="en-US" sz="2000" b="1" dirty="0" err="1">
                <a:solidFill>
                  <a:srgbClr val="000000"/>
                </a:solidFill>
                <a:latin typeface="+mn-lt"/>
              </a:rPr>
              <a:t>Hàm</a:t>
            </a:r>
            <a:r>
              <a:rPr lang="en-US" sz="2000" b="1" dirty="0">
                <a:solidFill>
                  <a:srgbClr val="000000"/>
                </a:solidFill>
                <a:latin typeface="Arial" panose="020B0604020202020204" pitchFamily="34" charset="0"/>
              </a:rPr>
              <a:t> Sigmoid  </a:t>
            </a:r>
          </a:p>
          <a:p>
            <a:pPr marL="0" indent="0">
              <a:buNone/>
            </a:pPr>
            <a:r>
              <a:rPr lang="en-US" dirty="0"/>
              <a:t>- </a:t>
            </a:r>
            <a:r>
              <a:rPr lang="en-US" sz="2000" b="1" dirty="0" err="1"/>
              <a:t>Đạo</a:t>
            </a:r>
            <a:r>
              <a:rPr lang="en-US" sz="2000" b="1" dirty="0"/>
              <a:t> </a:t>
            </a:r>
            <a:r>
              <a:rPr lang="en-US" sz="2000" b="1" dirty="0" err="1"/>
              <a:t>hàm</a:t>
            </a:r>
            <a:r>
              <a:rPr lang="en-US" sz="2000" b="1" dirty="0"/>
              <a:t> Sigmoid: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r>
              <a:rPr lang="en-US" sz="2000" b="1" dirty="0" err="1"/>
              <a:t>Hàm</a:t>
            </a:r>
            <a:r>
              <a:rPr lang="en-US" sz="2000" b="1" dirty="0"/>
              <a:t> Cost Function </a:t>
            </a:r>
            <a:r>
              <a:rPr lang="en-US" sz="2000" b="1" dirty="0" err="1"/>
              <a:t>trên</a:t>
            </a:r>
            <a:r>
              <a:rPr lang="en-US" sz="2000" b="1" dirty="0"/>
              <a:t> </a:t>
            </a:r>
            <a:r>
              <a:rPr lang="en-US" sz="2000" b="1" dirty="0" err="1"/>
              <a:t>toàn</a:t>
            </a:r>
            <a:r>
              <a:rPr lang="en-US" sz="2000" b="1" dirty="0"/>
              <a:t> </a:t>
            </a:r>
            <a:r>
              <a:rPr lang="en-US" sz="2000" b="1" dirty="0" err="1"/>
              <a:t>bộ</a:t>
            </a:r>
            <a:r>
              <a:rPr lang="en-US" sz="2000" b="1" dirty="0"/>
              <a:t> </a:t>
            </a:r>
            <a:r>
              <a:rPr lang="en-US" sz="2000" b="1" dirty="0" err="1"/>
              <a:t>tập</a:t>
            </a:r>
            <a:r>
              <a:rPr lang="en-US" sz="2000" b="1" dirty="0"/>
              <a:t> </a:t>
            </a:r>
            <a:r>
              <a:rPr lang="en-US" sz="2000" b="1" dirty="0" err="1"/>
              <a:t>dữ</a:t>
            </a:r>
            <a:r>
              <a:rPr lang="en-US" sz="2000" b="1" dirty="0"/>
              <a:t> </a:t>
            </a:r>
            <a:r>
              <a:rPr lang="en-US" sz="2000" b="1" dirty="0" err="1"/>
              <a:t>liệu</a:t>
            </a:r>
            <a:r>
              <a:rPr lang="en-US" sz="2000" b="1" dirty="0"/>
              <a:t>:</a:t>
            </a:r>
          </a:p>
        </p:txBody>
      </p:sp>
      <p:sp>
        <p:nvSpPr>
          <p:cNvPr id="4" name="Slide Number Placeholder 3">
            <a:extLst>
              <a:ext uri="{FF2B5EF4-FFF2-40B4-BE49-F238E27FC236}">
                <a16:creationId xmlns:a16="http://schemas.microsoft.com/office/drawing/2014/main" id="{22CF4FD6-6E99-9ACF-7396-1587925FC4A2}"/>
              </a:ext>
            </a:extLst>
          </p:cNvPr>
          <p:cNvSpPr>
            <a:spLocks noGrp="1"/>
          </p:cNvSpPr>
          <p:nvPr>
            <p:ph type="sldNum" sz="quarter" idx="11"/>
          </p:nvPr>
        </p:nvSpPr>
        <p:spPr/>
        <p:txBody>
          <a:bodyPr/>
          <a:lstStyle/>
          <a:p>
            <a:fld id="{EC845181-CF5C-4710-8252-BA94E6E0AA9A}" type="slidenum">
              <a:rPr lang="en-US" smtClean="0"/>
              <a:pPr/>
              <a:t>17</a:t>
            </a:fld>
            <a:endParaRPr lang="en-US"/>
          </a:p>
        </p:txBody>
      </p:sp>
      <p:pic>
        <p:nvPicPr>
          <p:cNvPr id="6" name="Picture 5">
            <a:extLst>
              <a:ext uri="{FF2B5EF4-FFF2-40B4-BE49-F238E27FC236}">
                <a16:creationId xmlns:a16="http://schemas.microsoft.com/office/drawing/2014/main" id="{1B20182F-25E3-15B9-A242-77A847A73583}"/>
              </a:ext>
            </a:extLst>
          </p:cNvPr>
          <p:cNvPicPr>
            <a:picLocks noChangeAspect="1"/>
          </p:cNvPicPr>
          <p:nvPr/>
        </p:nvPicPr>
        <p:blipFill>
          <a:blip r:embed="rId2"/>
          <a:stretch>
            <a:fillRect/>
          </a:stretch>
        </p:blipFill>
        <p:spPr>
          <a:xfrm>
            <a:off x="3733114" y="641131"/>
            <a:ext cx="5125165" cy="2857899"/>
          </a:xfrm>
          <a:prstGeom prst="rect">
            <a:avLst/>
          </a:prstGeom>
        </p:spPr>
      </p:pic>
      <p:pic>
        <p:nvPicPr>
          <p:cNvPr id="8" name="Picture 7">
            <a:extLst>
              <a:ext uri="{FF2B5EF4-FFF2-40B4-BE49-F238E27FC236}">
                <a16:creationId xmlns:a16="http://schemas.microsoft.com/office/drawing/2014/main" id="{DD505EDC-8713-3E08-86D2-0563305C5A71}"/>
              </a:ext>
            </a:extLst>
          </p:cNvPr>
          <p:cNvPicPr>
            <a:picLocks noChangeAspect="1"/>
          </p:cNvPicPr>
          <p:nvPr/>
        </p:nvPicPr>
        <p:blipFill>
          <a:blip r:embed="rId3"/>
          <a:stretch>
            <a:fillRect/>
          </a:stretch>
        </p:blipFill>
        <p:spPr>
          <a:xfrm>
            <a:off x="1466030" y="4135820"/>
            <a:ext cx="5983286" cy="1681656"/>
          </a:xfrm>
          <a:prstGeom prst="rect">
            <a:avLst/>
          </a:prstGeom>
        </p:spPr>
      </p:pic>
    </p:spTree>
    <p:extLst>
      <p:ext uri="{BB962C8B-B14F-4D97-AF65-F5344CB8AC3E}">
        <p14:creationId xmlns:p14="http://schemas.microsoft.com/office/powerpoint/2010/main" val="49968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A41E7-E512-1E8F-6120-C3DB269D5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1EAC7-C416-EC97-CB08-655A8572939D}"/>
              </a:ext>
            </a:extLst>
          </p:cNvPr>
          <p:cNvSpPr>
            <a:spLocks noGrp="1"/>
          </p:cNvSpPr>
          <p:nvPr>
            <p:ph type="title"/>
          </p:nvPr>
        </p:nvSpPr>
        <p:spPr/>
        <p:txBody>
          <a:bodyPr/>
          <a:lstStyle/>
          <a:p>
            <a:r>
              <a:rPr lang="en-US" dirty="0"/>
              <a:t>IV. CÁC HÀM KÍCH HOẠT PHỔ BIẾN</a:t>
            </a:r>
          </a:p>
        </p:txBody>
      </p:sp>
      <p:sp>
        <p:nvSpPr>
          <p:cNvPr id="3" name="Content Placeholder 2">
            <a:extLst>
              <a:ext uri="{FF2B5EF4-FFF2-40B4-BE49-F238E27FC236}">
                <a16:creationId xmlns:a16="http://schemas.microsoft.com/office/drawing/2014/main" id="{CD900F60-DB35-49B8-6DD8-7F08B88946F0}"/>
              </a:ext>
            </a:extLst>
          </p:cNvPr>
          <p:cNvSpPr>
            <a:spLocks noGrp="1"/>
          </p:cNvSpPr>
          <p:nvPr>
            <p:ph idx="1"/>
          </p:nvPr>
        </p:nvSpPr>
        <p:spPr>
          <a:xfrm>
            <a:off x="457200" y="641131"/>
            <a:ext cx="8229600" cy="5835869"/>
          </a:xfrm>
        </p:spPr>
        <p:txBody>
          <a:bodyPr/>
          <a:lstStyle/>
          <a:p>
            <a:r>
              <a:rPr lang="en-US" sz="2000" b="1" dirty="0">
                <a:solidFill>
                  <a:srgbClr val="000000"/>
                </a:solidFill>
                <a:latin typeface="Arial" panose="020B0604020202020204" pitchFamily="34" charset="0"/>
              </a:rPr>
              <a:t>a</a:t>
            </a:r>
            <a:r>
              <a:rPr lang="en-US" sz="2000" dirty="0">
                <a:solidFill>
                  <a:srgbClr val="000000"/>
                </a:solidFill>
                <a:latin typeface="Arial" panose="020B0604020202020204" pitchFamily="34" charset="0"/>
              </a:rPr>
              <a:t>. </a:t>
            </a:r>
            <a:r>
              <a:rPr lang="en-US" sz="2000" b="1" dirty="0" err="1">
                <a:solidFill>
                  <a:srgbClr val="000000"/>
                </a:solidFill>
                <a:latin typeface="+mn-lt"/>
              </a:rPr>
              <a:t>Hàm</a:t>
            </a:r>
            <a:r>
              <a:rPr lang="en-US" sz="2000" b="1" dirty="0">
                <a:solidFill>
                  <a:srgbClr val="000000"/>
                </a:solidFill>
                <a:latin typeface="Arial" panose="020B0604020202020204" pitchFamily="34" charset="0"/>
              </a:rPr>
              <a:t> Sigmoid  </a:t>
            </a:r>
            <a:endParaRPr lang="en-US" sz="2000" dirty="0"/>
          </a:p>
          <a:p>
            <a:pPr marL="0" indent="0">
              <a:buNone/>
            </a:pPr>
            <a:r>
              <a:rPr lang="en-US" sz="2000" dirty="0"/>
              <a:t>- </a:t>
            </a:r>
            <a:r>
              <a:rPr lang="en-US" sz="2000" b="1" dirty="0" err="1"/>
              <a:t>Chứng</a:t>
            </a:r>
            <a:r>
              <a:rPr lang="en-US" sz="2000" b="1" dirty="0"/>
              <a:t> </a:t>
            </a:r>
            <a:r>
              <a:rPr lang="en-US" sz="2000" b="1" dirty="0" err="1"/>
              <a:t>minh</a:t>
            </a:r>
            <a:r>
              <a:rPr lang="en-US" sz="2000" b="1" dirty="0"/>
              <a:t> </a:t>
            </a:r>
            <a:r>
              <a:rPr lang="en-US" sz="2000" b="1" dirty="0" err="1"/>
              <a:t>công</a:t>
            </a:r>
            <a:r>
              <a:rPr lang="en-US" sz="2000" b="1" dirty="0"/>
              <a:t> </a:t>
            </a:r>
            <a:r>
              <a:rPr lang="en-US" sz="2000" b="1" dirty="0" err="1"/>
              <a:t>thức</a:t>
            </a:r>
            <a:r>
              <a:rPr lang="en-US" sz="2000" b="1" dirty="0"/>
              <a:t> Cost function: </a:t>
            </a:r>
          </a:p>
          <a:p>
            <a:pPr marL="0" indent="0">
              <a:buNone/>
            </a:pPr>
            <a:endParaRPr lang="en-US" sz="2000" b="1" dirty="0"/>
          </a:p>
          <a:p>
            <a:pPr marL="0" indent="0">
              <a:buNone/>
            </a:pPr>
            <a:r>
              <a:rPr lang="en-US" sz="2000" dirty="0"/>
              <a:t> + </a:t>
            </a:r>
            <a:r>
              <a:rPr lang="en-US" sz="2000" dirty="0" err="1"/>
              <a:t>Xác</a:t>
            </a:r>
            <a:r>
              <a:rPr lang="en-US" sz="2000" dirty="0"/>
              <a:t> </a:t>
            </a:r>
            <a:r>
              <a:rPr lang="en-US" sz="2000" dirty="0" err="1"/>
              <a:t>suất</a:t>
            </a:r>
            <a:r>
              <a:rPr lang="en-US" sz="2000" dirty="0"/>
              <a:t> y </a:t>
            </a:r>
            <a:r>
              <a:rPr lang="en-US" sz="2000" dirty="0" err="1"/>
              <a:t>thuộc</a:t>
            </a:r>
            <a:r>
              <a:rPr lang="en-US" sz="2000" dirty="0"/>
              <a:t> </a:t>
            </a:r>
            <a:r>
              <a:rPr lang="en-US" sz="2000" dirty="0" err="1"/>
              <a:t>lớp</a:t>
            </a:r>
            <a:r>
              <a:rPr lang="en-US" sz="2000" dirty="0"/>
              <a:t> 1: </a:t>
            </a:r>
          </a:p>
          <a:p>
            <a:pPr marL="0" indent="0">
              <a:buNone/>
            </a:pPr>
            <a:endParaRPr lang="en-US" sz="2000" dirty="0"/>
          </a:p>
          <a:p>
            <a:pPr marL="0" indent="0">
              <a:buNone/>
            </a:pPr>
            <a:r>
              <a:rPr lang="en-US" sz="2000" dirty="0"/>
              <a:t> + </a:t>
            </a:r>
            <a:r>
              <a:rPr lang="en-US" sz="2000" dirty="0" err="1"/>
              <a:t>Xác</a:t>
            </a:r>
            <a:r>
              <a:rPr lang="en-US" sz="2000" dirty="0"/>
              <a:t> </a:t>
            </a:r>
            <a:r>
              <a:rPr lang="en-US" sz="2000" dirty="0" err="1"/>
              <a:t>suất</a:t>
            </a:r>
            <a:r>
              <a:rPr lang="en-US" sz="2000" dirty="0"/>
              <a:t> y </a:t>
            </a:r>
            <a:r>
              <a:rPr lang="en-US" sz="2000" dirty="0" err="1"/>
              <a:t>thuộc</a:t>
            </a:r>
            <a:r>
              <a:rPr lang="en-US" sz="2000" dirty="0"/>
              <a:t> </a:t>
            </a:r>
            <a:r>
              <a:rPr lang="en-US" sz="2000" dirty="0" err="1"/>
              <a:t>lớp</a:t>
            </a:r>
            <a:r>
              <a:rPr lang="en-US" sz="2000" dirty="0"/>
              <a:t> 0: </a:t>
            </a:r>
          </a:p>
          <a:p>
            <a:pPr marL="0" indent="0">
              <a:buNone/>
            </a:pPr>
            <a:endParaRPr lang="en-US" sz="2000" dirty="0"/>
          </a:p>
          <a:p>
            <a:pPr marL="0" indent="0">
              <a:buNone/>
            </a:pPr>
            <a:r>
              <a:rPr lang="en-US" sz="2000" dirty="0"/>
              <a:t>  =&gt; </a:t>
            </a:r>
            <a:r>
              <a:rPr lang="en-US" sz="2000" dirty="0" err="1"/>
              <a:t>Tổng</a:t>
            </a:r>
            <a:r>
              <a:rPr lang="en-US" sz="2000" dirty="0"/>
              <a:t> </a:t>
            </a:r>
            <a:r>
              <a:rPr lang="en-US" sz="2000" dirty="0" err="1"/>
              <a:t>quát</a:t>
            </a:r>
            <a:r>
              <a:rPr lang="en-US" sz="2000" dirty="0"/>
              <a:t>:</a:t>
            </a:r>
          </a:p>
          <a:p>
            <a:pPr marL="0" indent="0">
              <a:buNone/>
            </a:pPr>
            <a:endParaRPr lang="en-US" sz="2000" dirty="0"/>
          </a:p>
          <a:p>
            <a:pPr marL="0" indent="0">
              <a:buNone/>
            </a:pPr>
            <a:r>
              <a:rPr lang="en-US" sz="2000" dirty="0"/>
              <a:t>  + </a:t>
            </a:r>
            <a:r>
              <a:rPr lang="en-US" sz="2000" dirty="0" err="1"/>
              <a:t>Lấy</a:t>
            </a:r>
            <a:r>
              <a:rPr lang="en-US" sz="2000" dirty="0"/>
              <a:t> </a:t>
            </a:r>
            <a:r>
              <a:rPr lang="en-US" sz="2000" dirty="0" err="1"/>
              <a:t>loga</a:t>
            </a:r>
            <a:r>
              <a:rPr lang="en-US" sz="2000" dirty="0"/>
              <a:t> 2 </a:t>
            </a:r>
            <a:r>
              <a:rPr lang="en-US" sz="2000" dirty="0" err="1"/>
              <a:t>vế</a:t>
            </a:r>
            <a:r>
              <a:rPr lang="en-US" sz="2000" dirty="0"/>
              <a:t> </a:t>
            </a:r>
            <a:r>
              <a:rPr lang="en-US" sz="2000" dirty="0" err="1"/>
              <a:t>lấy</a:t>
            </a:r>
            <a:r>
              <a:rPr lang="en-US" sz="2000" dirty="0"/>
              <a:t> </a:t>
            </a:r>
            <a:r>
              <a:rPr lang="en-US" sz="2000" dirty="0" err="1"/>
              <a:t>trung</a:t>
            </a:r>
            <a:r>
              <a:rPr lang="en-US" sz="2000" dirty="0"/>
              <a:t> </a:t>
            </a:r>
            <a:r>
              <a:rPr lang="en-US" sz="2000" dirty="0" err="1"/>
              <a:t>bình</a:t>
            </a:r>
            <a:r>
              <a:rPr lang="en-US" sz="2000" dirty="0"/>
              <a:t> </a:t>
            </a:r>
            <a:r>
              <a:rPr lang="en-US" sz="2000" dirty="0" err="1"/>
              <a:t>toàn</a:t>
            </a:r>
            <a:r>
              <a:rPr lang="en-US" sz="2000" dirty="0"/>
              <a:t> </a:t>
            </a:r>
            <a:r>
              <a:rPr lang="en-US" sz="2000" dirty="0" err="1"/>
              <a:t>bộ</a:t>
            </a:r>
            <a:r>
              <a:rPr lang="en-US" sz="2000" dirty="0"/>
              <a:t> </a:t>
            </a:r>
            <a:r>
              <a:rPr lang="en-US" sz="2000" dirty="0" err="1"/>
              <a:t>tập</a:t>
            </a:r>
            <a:r>
              <a:rPr lang="en-US" sz="2000" dirty="0"/>
              <a:t> </a:t>
            </a:r>
            <a:r>
              <a:rPr lang="en-US" sz="2000" dirty="0" err="1"/>
              <a:t>dữ</a:t>
            </a:r>
            <a:r>
              <a:rPr lang="en-US" sz="2000" dirty="0"/>
              <a:t> </a:t>
            </a:r>
            <a:r>
              <a:rPr lang="en-US" sz="2000" dirty="0" err="1"/>
              <a:t>liệu</a:t>
            </a:r>
            <a:r>
              <a:rPr lang="en-US" sz="2000" dirty="0"/>
              <a:t>: </a:t>
            </a:r>
          </a:p>
          <a:p>
            <a:pPr marL="0" indent="0">
              <a:buNone/>
            </a:pPr>
            <a:r>
              <a:rPr lang="en-US" sz="2000" dirty="0"/>
              <a:t>   (</a:t>
            </a:r>
            <a:r>
              <a:rPr lang="en-US" sz="2000" dirty="0" err="1"/>
              <a:t>cho</a:t>
            </a:r>
            <a:r>
              <a:rPr lang="en-US" sz="2000" dirty="0"/>
              <a:t> </a:t>
            </a:r>
            <a:r>
              <a:rPr lang="en-US" sz="2000" dirty="0" err="1"/>
              <a:t>thêm</a:t>
            </a:r>
            <a:r>
              <a:rPr lang="en-US" sz="2000" dirty="0"/>
              <a:t> </a:t>
            </a:r>
            <a:r>
              <a:rPr lang="en-US" sz="2000" dirty="0" err="1"/>
              <a:t>dấu</a:t>
            </a:r>
            <a:r>
              <a:rPr lang="en-US" sz="2000" dirty="0"/>
              <a:t> </a:t>
            </a:r>
            <a:r>
              <a:rPr lang="en-US" sz="2000" dirty="0" err="1"/>
              <a:t>âm</a:t>
            </a:r>
            <a:r>
              <a:rPr lang="en-US" sz="2000" dirty="0"/>
              <a:t> </a:t>
            </a:r>
            <a:r>
              <a:rPr lang="en-US" sz="2000" dirty="0" err="1"/>
              <a:t>thì</a:t>
            </a:r>
            <a:r>
              <a:rPr lang="en-US" sz="2000" dirty="0"/>
              <a:t> </a:t>
            </a:r>
            <a:r>
              <a:rPr lang="en-US" sz="2000" dirty="0" err="1"/>
              <a:t>vế</a:t>
            </a:r>
            <a:r>
              <a:rPr lang="en-US" sz="2000" dirty="0"/>
              <a:t> </a:t>
            </a:r>
            <a:r>
              <a:rPr lang="en-US" sz="2000" dirty="0" err="1"/>
              <a:t>phải</a:t>
            </a:r>
            <a:r>
              <a:rPr lang="en-US" sz="2000" dirty="0"/>
              <a:t> </a:t>
            </a:r>
            <a:r>
              <a:rPr lang="en-US" sz="2000" dirty="0" err="1"/>
              <a:t>xích</a:t>
            </a:r>
            <a:r>
              <a:rPr lang="en-US" sz="2000" dirty="0"/>
              <a:t> ma </a:t>
            </a:r>
            <a:r>
              <a:rPr lang="en-US" sz="2000" dirty="0" err="1"/>
              <a:t>có</a:t>
            </a:r>
            <a:r>
              <a:rPr lang="en-US" sz="2000" dirty="0"/>
              <a:t> </a:t>
            </a:r>
            <a:r>
              <a:rPr lang="en-US" sz="2000" dirty="0" err="1"/>
              <a:t>giá</a:t>
            </a:r>
            <a:r>
              <a:rPr lang="en-US" sz="2000" dirty="0"/>
              <a:t> </a:t>
            </a:r>
            <a:r>
              <a:rPr lang="en-US" sz="2000" dirty="0" err="1"/>
              <a:t>trị</a:t>
            </a:r>
            <a:r>
              <a:rPr lang="en-US" sz="2000" dirty="0"/>
              <a:t> </a:t>
            </a:r>
            <a:r>
              <a:rPr lang="en-US" sz="2000" dirty="0" err="1"/>
              <a:t>âm</a:t>
            </a:r>
            <a:r>
              <a:rPr lang="en-US" sz="2000" dirty="0"/>
              <a:t>)</a:t>
            </a:r>
          </a:p>
        </p:txBody>
      </p:sp>
      <p:sp>
        <p:nvSpPr>
          <p:cNvPr id="4" name="Slide Number Placeholder 3">
            <a:extLst>
              <a:ext uri="{FF2B5EF4-FFF2-40B4-BE49-F238E27FC236}">
                <a16:creationId xmlns:a16="http://schemas.microsoft.com/office/drawing/2014/main" id="{6260B392-8A6E-F5B6-BA4F-BD54AC107A1F}"/>
              </a:ext>
            </a:extLst>
          </p:cNvPr>
          <p:cNvSpPr>
            <a:spLocks noGrp="1"/>
          </p:cNvSpPr>
          <p:nvPr>
            <p:ph type="sldNum" sz="quarter" idx="11"/>
          </p:nvPr>
        </p:nvSpPr>
        <p:spPr/>
        <p:txBody>
          <a:bodyPr/>
          <a:lstStyle/>
          <a:p>
            <a:fld id="{EC845181-CF5C-4710-8252-BA94E6E0AA9A}" type="slidenum">
              <a:rPr lang="en-US" smtClean="0"/>
              <a:pPr/>
              <a:t>18</a:t>
            </a:fld>
            <a:endParaRPr lang="en-US"/>
          </a:p>
        </p:txBody>
      </p:sp>
      <p:pic>
        <p:nvPicPr>
          <p:cNvPr id="8" name="Picture 7">
            <a:extLst>
              <a:ext uri="{FF2B5EF4-FFF2-40B4-BE49-F238E27FC236}">
                <a16:creationId xmlns:a16="http://schemas.microsoft.com/office/drawing/2014/main" id="{8346D9FD-5401-9390-852B-618B36D0E081}"/>
              </a:ext>
            </a:extLst>
          </p:cNvPr>
          <p:cNvPicPr>
            <a:picLocks noChangeAspect="1"/>
          </p:cNvPicPr>
          <p:nvPr/>
        </p:nvPicPr>
        <p:blipFill>
          <a:blip r:embed="rId2"/>
          <a:stretch>
            <a:fillRect/>
          </a:stretch>
        </p:blipFill>
        <p:spPr>
          <a:xfrm>
            <a:off x="1458059" y="4701413"/>
            <a:ext cx="5983286" cy="1681656"/>
          </a:xfrm>
          <a:prstGeom prst="rect">
            <a:avLst/>
          </a:prstGeom>
        </p:spPr>
      </p:pic>
      <p:pic>
        <p:nvPicPr>
          <p:cNvPr id="7" name="Picture 6">
            <a:extLst>
              <a:ext uri="{FF2B5EF4-FFF2-40B4-BE49-F238E27FC236}">
                <a16:creationId xmlns:a16="http://schemas.microsoft.com/office/drawing/2014/main" id="{7A99B648-D869-38C1-22C0-3BD8107CA3A1}"/>
              </a:ext>
            </a:extLst>
          </p:cNvPr>
          <p:cNvPicPr>
            <a:picLocks noChangeAspect="1"/>
          </p:cNvPicPr>
          <p:nvPr/>
        </p:nvPicPr>
        <p:blipFill>
          <a:blip r:embed="rId3"/>
          <a:stretch>
            <a:fillRect/>
          </a:stretch>
        </p:blipFill>
        <p:spPr>
          <a:xfrm>
            <a:off x="4449702" y="1664474"/>
            <a:ext cx="3296110" cy="724001"/>
          </a:xfrm>
          <a:prstGeom prst="rect">
            <a:avLst/>
          </a:prstGeom>
        </p:spPr>
      </p:pic>
      <p:pic>
        <p:nvPicPr>
          <p:cNvPr id="10" name="Picture 9">
            <a:extLst>
              <a:ext uri="{FF2B5EF4-FFF2-40B4-BE49-F238E27FC236}">
                <a16:creationId xmlns:a16="http://schemas.microsoft.com/office/drawing/2014/main" id="{6886905C-352A-E98D-EA03-C907F8B6A254}"/>
              </a:ext>
            </a:extLst>
          </p:cNvPr>
          <p:cNvPicPr>
            <a:picLocks noChangeAspect="1"/>
          </p:cNvPicPr>
          <p:nvPr/>
        </p:nvPicPr>
        <p:blipFill>
          <a:blip r:embed="rId4"/>
          <a:stretch>
            <a:fillRect/>
          </a:stretch>
        </p:blipFill>
        <p:spPr>
          <a:xfrm>
            <a:off x="4539143" y="2282660"/>
            <a:ext cx="4058216" cy="847843"/>
          </a:xfrm>
          <a:prstGeom prst="rect">
            <a:avLst/>
          </a:prstGeom>
        </p:spPr>
      </p:pic>
      <p:pic>
        <p:nvPicPr>
          <p:cNvPr id="12" name="Picture 11">
            <a:extLst>
              <a:ext uri="{FF2B5EF4-FFF2-40B4-BE49-F238E27FC236}">
                <a16:creationId xmlns:a16="http://schemas.microsoft.com/office/drawing/2014/main" id="{19C20E71-899D-4352-0D89-1C706EC4D057}"/>
              </a:ext>
            </a:extLst>
          </p:cNvPr>
          <p:cNvPicPr>
            <a:picLocks noChangeAspect="1"/>
          </p:cNvPicPr>
          <p:nvPr/>
        </p:nvPicPr>
        <p:blipFill>
          <a:blip r:embed="rId5"/>
          <a:stretch>
            <a:fillRect/>
          </a:stretch>
        </p:blipFill>
        <p:spPr>
          <a:xfrm>
            <a:off x="2971800" y="3078652"/>
            <a:ext cx="5134692" cy="866896"/>
          </a:xfrm>
          <a:prstGeom prst="rect">
            <a:avLst/>
          </a:prstGeom>
        </p:spPr>
      </p:pic>
    </p:spTree>
    <p:extLst>
      <p:ext uri="{BB962C8B-B14F-4D97-AF65-F5344CB8AC3E}">
        <p14:creationId xmlns:p14="http://schemas.microsoft.com/office/powerpoint/2010/main" val="287609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2CEB-2DBA-AB88-C6AB-4E12A521CF59}"/>
              </a:ext>
            </a:extLst>
          </p:cNvPr>
          <p:cNvSpPr>
            <a:spLocks noGrp="1"/>
          </p:cNvSpPr>
          <p:nvPr>
            <p:ph type="title"/>
          </p:nvPr>
        </p:nvSpPr>
        <p:spPr/>
        <p:txBody>
          <a:bodyPr/>
          <a:lstStyle/>
          <a:p>
            <a:r>
              <a:rPr lang="en-US" dirty="0"/>
              <a:t>IV. CÁC HÀM KÍCH HOẠT PHỔ BIẾN</a:t>
            </a:r>
          </a:p>
        </p:txBody>
      </p:sp>
      <p:sp>
        <p:nvSpPr>
          <p:cNvPr id="3" name="Content Placeholder 2">
            <a:extLst>
              <a:ext uri="{FF2B5EF4-FFF2-40B4-BE49-F238E27FC236}">
                <a16:creationId xmlns:a16="http://schemas.microsoft.com/office/drawing/2014/main" id="{64A31985-A98A-9C4A-1ABE-6A9D3777E7A2}"/>
              </a:ext>
            </a:extLst>
          </p:cNvPr>
          <p:cNvSpPr>
            <a:spLocks noGrp="1"/>
          </p:cNvSpPr>
          <p:nvPr>
            <p:ph idx="1"/>
          </p:nvPr>
        </p:nvSpPr>
        <p:spPr>
          <a:xfrm>
            <a:off x="457200" y="683172"/>
            <a:ext cx="8229600" cy="5793829"/>
          </a:xfrm>
        </p:spPr>
        <p:txBody>
          <a:bodyPr/>
          <a:lstStyle/>
          <a:p>
            <a:r>
              <a:rPr lang="en-US" sz="2000" b="1" dirty="0">
                <a:solidFill>
                  <a:srgbClr val="000000"/>
                </a:solidFill>
                <a:latin typeface="Arial" panose="020B0604020202020204" pitchFamily="34" charset="0"/>
              </a:rPr>
              <a:t>a</a:t>
            </a:r>
            <a:r>
              <a:rPr lang="en-US" sz="2000" dirty="0">
                <a:solidFill>
                  <a:srgbClr val="000000"/>
                </a:solidFill>
                <a:latin typeface="Arial" panose="020B0604020202020204" pitchFamily="34" charset="0"/>
              </a:rPr>
              <a:t>. </a:t>
            </a:r>
            <a:r>
              <a:rPr lang="en-US" sz="2000" b="1" dirty="0" err="1">
                <a:solidFill>
                  <a:srgbClr val="000000"/>
                </a:solidFill>
                <a:latin typeface="+mn-lt"/>
              </a:rPr>
              <a:t>Hàm</a:t>
            </a:r>
            <a:r>
              <a:rPr lang="en-US" sz="2000" b="1" dirty="0">
                <a:solidFill>
                  <a:srgbClr val="000000"/>
                </a:solidFill>
                <a:latin typeface="Arial" panose="020B0604020202020204" pitchFamily="34" charset="0"/>
              </a:rPr>
              <a:t> Sigmoid  </a:t>
            </a:r>
            <a:endParaRPr lang="en-US" sz="2000" dirty="0"/>
          </a:p>
          <a:p>
            <a:pPr marL="0" indent="0">
              <a:buNone/>
            </a:pPr>
            <a:r>
              <a:rPr lang="en-US" sz="2000" dirty="0"/>
              <a:t>- </a:t>
            </a:r>
            <a:r>
              <a:rPr lang="en-US" sz="2000" dirty="0" err="1"/>
              <a:t>Đạo</a:t>
            </a:r>
            <a:r>
              <a:rPr lang="en-US" sz="2000" dirty="0"/>
              <a:t> </a:t>
            </a:r>
            <a:r>
              <a:rPr lang="en-US" sz="2000" dirty="0" err="1"/>
              <a:t>hàm</a:t>
            </a:r>
            <a:r>
              <a:rPr lang="en-US" sz="2000" dirty="0"/>
              <a:t> loss function </a:t>
            </a:r>
            <a:r>
              <a:rPr lang="en-US" sz="2000" dirty="0" err="1"/>
              <a:t>theo</a:t>
            </a:r>
            <a:r>
              <a:rPr lang="en-US" sz="2000" dirty="0"/>
              <a:t> w (</a:t>
            </a:r>
            <a:r>
              <a:rPr lang="en-US" sz="2000" dirty="0" err="1"/>
              <a:t>toàn</a:t>
            </a:r>
            <a:r>
              <a:rPr lang="en-US" sz="2000" dirty="0"/>
              <a:t> </a:t>
            </a:r>
            <a:r>
              <a:rPr lang="en-US" sz="2000" dirty="0" err="1"/>
              <a:t>bộ</a:t>
            </a:r>
            <a:r>
              <a:rPr lang="en-US" sz="2000" dirty="0"/>
              <a:t> </a:t>
            </a:r>
            <a:r>
              <a:rPr lang="en-US" sz="2000" dirty="0" err="1"/>
              <a:t>tập</a:t>
            </a:r>
            <a:r>
              <a:rPr lang="en-US" sz="2000" dirty="0"/>
              <a:t> </a:t>
            </a:r>
            <a:r>
              <a:rPr lang="en-US" sz="2000" dirty="0" err="1"/>
              <a:t>dữ</a:t>
            </a:r>
            <a:r>
              <a:rPr lang="en-US" sz="2000" dirty="0"/>
              <a:t> </a:t>
            </a:r>
            <a:r>
              <a:rPr lang="en-US" sz="2000" dirty="0" err="1"/>
              <a:t>liệu</a:t>
            </a:r>
            <a:r>
              <a:rPr lang="en-US" sz="2000" dirty="0"/>
              <a:t> ): </a:t>
            </a:r>
          </a:p>
          <a:p>
            <a:pPr marL="0" indent="0">
              <a:buNone/>
            </a:pPr>
            <a:r>
              <a:rPr lang="en-US" sz="2000" dirty="0"/>
              <a:t>   (</a:t>
            </a:r>
            <a:r>
              <a:rPr lang="en-US" sz="2000" dirty="0" err="1"/>
              <a:t>Ví</a:t>
            </a:r>
            <a:r>
              <a:rPr lang="en-US" sz="2000" dirty="0"/>
              <a:t> </a:t>
            </a:r>
            <a:r>
              <a:rPr lang="en-US" sz="2000" dirty="0" err="1"/>
              <a:t>dụ</a:t>
            </a:r>
            <a:r>
              <a:rPr lang="en-US" sz="2000" dirty="0"/>
              <a:t> TH 2 </a:t>
            </a:r>
            <a:r>
              <a:rPr lang="en-US" sz="2000" dirty="0" err="1"/>
              <a:t>đặc</a:t>
            </a:r>
            <a:r>
              <a:rPr lang="en-US" sz="2000" dirty="0"/>
              <a:t> </a:t>
            </a:r>
            <a:r>
              <a:rPr lang="en-US" sz="2000" dirty="0" err="1"/>
              <a:t>trưng</a:t>
            </a:r>
            <a:r>
              <a:rPr lang="en-US" sz="2000" dirty="0"/>
              <a:t>):</a:t>
            </a:r>
          </a:p>
        </p:txBody>
      </p:sp>
      <p:sp>
        <p:nvSpPr>
          <p:cNvPr id="4" name="Slide Number Placeholder 3">
            <a:extLst>
              <a:ext uri="{FF2B5EF4-FFF2-40B4-BE49-F238E27FC236}">
                <a16:creationId xmlns:a16="http://schemas.microsoft.com/office/drawing/2014/main" id="{2EADBF5C-ED50-671A-0679-65DAC1F6614A}"/>
              </a:ext>
            </a:extLst>
          </p:cNvPr>
          <p:cNvSpPr>
            <a:spLocks noGrp="1"/>
          </p:cNvSpPr>
          <p:nvPr>
            <p:ph type="sldNum" sz="quarter" idx="11"/>
          </p:nvPr>
        </p:nvSpPr>
        <p:spPr/>
        <p:txBody>
          <a:bodyPr/>
          <a:lstStyle/>
          <a:p>
            <a:fld id="{EC845181-CF5C-4710-8252-BA94E6E0AA9A}" type="slidenum">
              <a:rPr lang="en-US" smtClean="0"/>
              <a:pPr/>
              <a:t>19</a:t>
            </a:fld>
            <a:endParaRPr lang="en-US"/>
          </a:p>
        </p:txBody>
      </p:sp>
      <p:pic>
        <p:nvPicPr>
          <p:cNvPr id="6" name="Picture 5">
            <a:extLst>
              <a:ext uri="{FF2B5EF4-FFF2-40B4-BE49-F238E27FC236}">
                <a16:creationId xmlns:a16="http://schemas.microsoft.com/office/drawing/2014/main" id="{139AE6E0-5CA4-43E6-E71C-2F6F8B3E5630}"/>
              </a:ext>
            </a:extLst>
          </p:cNvPr>
          <p:cNvPicPr>
            <a:picLocks noChangeAspect="1"/>
          </p:cNvPicPr>
          <p:nvPr/>
        </p:nvPicPr>
        <p:blipFill>
          <a:blip r:embed="rId2"/>
          <a:stretch>
            <a:fillRect/>
          </a:stretch>
        </p:blipFill>
        <p:spPr>
          <a:xfrm>
            <a:off x="681892" y="1859820"/>
            <a:ext cx="4937165" cy="3482576"/>
          </a:xfrm>
          <a:prstGeom prst="rect">
            <a:avLst/>
          </a:prstGeom>
        </p:spPr>
      </p:pic>
    </p:spTree>
    <p:extLst>
      <p:ext uri="{BB962C8B-B14F-4D97-AF65-F5344CB8AC3E}">
        <p14:creationId xmlns:p14="http://schemas.microsoft.com/office/powerpoint/2010/main" val="23154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3D1DD38-C67B-F52E-0C03-7C0DC2FEB6AC}"/>
              </a:ext>
            </a:extLst>
          </p:cNvPr>
          <p:cNvSpPr>
            <a:spLocks noGrp="1"/>
          </p:cNvSpPr>
          <p:nvPr>
            <p:ph type="ctrTitle"/>
          </p:nvPr>
        </p:nvSpPr>
        <p:spPr>
          <a:xfrm>
            <a:off x="1752600" y="1800225"/>
            <a:ext cx="6629400" cy="1012825"/>
          </a:xfrm>
        </p:spPr>
        <p:txBody>
          <a:bodyPr/>
          <a:lstStyle/>
          <a:p>
            <a:r>
              <a:rPr lang="en-US" dirty="0"/>
              <a:t>I. LINEAR REGRESSION</a:t>
            </a:r>
          </a:p>
        </p:txBody>
      </p:sp>
      <p:sp>
        <p:nvSpPr>
          <p:cNvPr id="11" name="Subtitle 2">
            <a:extLst>
              <a:ext uri="{FF2B5EF4-FFF2-40B4-BE49-F238E27FC236}">
                <a16:creationId xmlns:a16="http://schemas.microsoft.com/office/drawing/2014/main" id="{AFB3157E-8652-D7EF-9C24-039E92E1FBBB}"/>
              </a:ext>
            </a:extLst>
          </p:cNvPr>
          <p:cNvSpPr>
            <a:spLocks noGrp="1"/>
          </p:cNvSpPr>
          <p:nvPr>
            <p:ph type="subTitle" idx="1"/>
          </p:nvPr>
        </p:nvSpPr>
        <p:spPr>
          <a:xfrm>
            <a:off x="1600200" y="3276600"/>
            <a:ext cx="6324600" cy="381000"/>
          </a:xfrm>
        </p:spPr>
        <p:txBody>
          <a:bodyPr/>
          <a:lstStyle/>
          <a:p>
            <a:endParaRPr lang="en-US"/>
          </a:p>
        </p:txBody>
      </p:sp>
      <p:sp>
        <p:nvSpPr>
          <p:cNvPr id="4" name="Slide Number Placeholder 3" hidden="1">
            <a:extLst>
              <a:ext uri="{FF2B5EF4-FFF2-40B4-BE49-F238E27FC236}">
                <a16:creationId xmlns:a16="http://schemas.microsoft.com/office/drawing/2014/main" id="{FC642952-39E3-28BF-FE83-8A6F43067A36}"/>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2</a:t>
            </a:fld>
            <a:endParaRPr lang="en-US"/>
          </a:p>
        </p:txBody>
      </p:sp>
    </p:spTree>
    <p:extLst>
      <p:ext uri="{BB962C8B-B14F-4D97-AF65-F5344CB8AC3E}">
        <p14:creationId xmlns:p14="http://schemas.microsoft.com/office/powerpoint/2010/main" val="38883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21CC4-6E2C-1271-4310-14B62AD92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F690E-706B-35CA-A176-30080B181A36}"/>
              </a:ext>
            </a:extLst>
          </p:cNvPr>
          <p:cNvSpPr>
            <a:spLocks noGrp="1"/>
          </p:cNvSpPr>
          <p:nvPr>
            <p:ph type="title"/>
          </p:nvPr>
        </p:nvSpPr>
        <p:spPr/>
        <p:txBody>
          <a:bodyPr/>
          <a:lstStyle/>
          <a:p>
            <a:r>
              <a:rPr lang="en-US" dirty="0"/>
              <a:t>IV. CÁC HÀM KÍCH HOẠT PHỔ BIẾN</a:t>
            </a:r>
          </a:p>
        </p:txBody>
      </p:sp>
      <p:sp>
        <p:nvSpPr>
          <p:cNvPr id="3" name="Content Placeholder 2">
            <a:extLst>
              <a:ext uri="{FF2B5EF4-FFF2-40B4-BE49-F238E27FC236}">
                <a16:creationId xmlns:a16="http://schemas.microsoft.com/office/drawing/2014/main" id="{BD8CA83E-827C-F292-6072-26D258358984}"/>
              </a:ext>
            </a:extLst>
          </p:cNvPr>
          <p:cNvSpPr>
            <a:spLocks noGrp="1"/>
          </p:cNvSpPr>
          <p:nvPr>
            <p:ph idx="1"/>
          </p:nvPr>
        </p:nvSpPr>
        <p:spPr>
          <a:xfrm>
            <a:off x="457200" y="683172"/>
            <a:ext cx="8229600" cy="5793829"/>
          </a:xfrm>
        </p:spPr>
        <p:txBody>
          <a:bodyPr/>
          <a:lstStyle/>
          <a:p>
            <a:r>
              <a:rPr lang="en-US" sz="2000" b="1" dirty="0">
                <a:solidFill>
                  <a:srgbClr val="000000"/>
                </a:solidFill>
                <a:latin typeface="Arial" panose="020B0604020202020204" pitchFamily="34" charset="0"/>
              </a:rPr>
              <a:t>a</a:t>
            </a:r>
            <a:r>
              <a:rPr lang="en-US" sz="2000" dirty="0">
                <a:solidFill>
                  <a:srgbClr val="000000"/>
                </a:solidFill>
                <a:latin typeface="Arial" panose="020B0604020202020204" pitchFamily="34" charset="0"/>
              </a:rPr>
              <a:t>. </a:t>
            </a:r>
            <a:r>
              <a:rPr lang="en-US" sz="2000" b="1" dirty="0" err="1">
                <a:solidFill>
                  <a:srgbClr val="000000"/>
                </a:solidFill>
                <a:latin typeface="+mn-lt"/>
              </a:rPr>
              <a:t>Hàm</a:t>
            </a:r>
            <a:r>
              <a:rPr lang="en-US" sz="2000" b="1" dirty="0">
                <a:solidFill>
                  <a:srgbClr val="000000"/>
                </a:solidFill>
                <a:latin typeface="Arial" panose="020B0604020202020204" pitchFamily="34" charset="0"/>
              </a:rPr>
              <a:t> Sigmoid  </a:t>
            </a:r>
            <a:endParaRPr lang="en-US" sz="2000" dirty="0"/>
          </a:p>
          <a:p>
            <a:pPr>
              <a:buFontTx/>
              <a:buChar char="-"/>
            </a:pPr>
            <a:r>
              <a:rPr lang="en-US" sz="2000" dirty="0" err="1"/>
              <a:t>Chứng</a:t>
            </a:r>
            <a:r>
              <a:rPr lang="en-US" sz="2000" dirty="0"/>
              <a:t> </a:t>
            </a:r>
            <a:r>
              <a:rPr lang="en-US" sz="2000" dirty="0" err="1"/>
              <a:t>minh</a:t>
            </a:r>
            <a:r>
              <a:rPr lang="en-US" sz="2000" dirty="0"/>
              <a:t> : </a:t>
            </a:r>
          </a:p>
          <a:p>
            <a:pPr>
              <a:buFontTx/>
              <a:buChar char="-"/>
            </a:pPr>
            <a:endParaRPr lang="en-US" sz="2000" dirty="0"/>
          </a:p>
          <a:p>
            <a:pPr marL="0" indent="0">
              <a:buNone/>
            </a:pPr>
            <a:r>
              <a:rPr lang="en-US" sz="2000" dirty="0"/>
              <a:t>+ Ta </a:t>
            </a:r>
            <a:r>
              <a:rPr lang="en-US" sz="2000" dirty="0" err="1"/>
              <a:t>có</a:t>
            </a:r>
            <a:r>
              <a:rPr lang="en-US" sz="2000" dirty="0"/>
              <a:t> : </a:t>
            </a:r>
          </a:p>
          <a:p>
            <a:pPr>
              <a:buFontTx/>
              <a:buChar char="-"/>
            </a:pPr>
            <a:endParaRPr lang="en-US" sz="2000" dirty="0"/>
          </a:p>
          <a:p>
            <a:pPr marL="0" indent="0">
              <a:buNone/>
            </a:pPr>
            <a:r>
              <a:rPr lang="en-US" sz="2000" dirty="0"/>
              <a:t>     =&gt;</a:t>
            </a:r>
          </a:p>
          <a:p>
            <a:pPr marL="0" indent="0">
              <a:buNone/>
            </a:pPr>
            <a:endParaRPr lang="en-US" sz="2000" dirty="0"/>
          </a:p>
          <a:p>
            <a:pPr marL="0" indent="0">
              <a:buNone/>
            </a:pPr>
            <a:endParaRPr lang="en-US" sz="2000" dirty="0"/>
          </a:p>
          <a:p>
            <a:pPr marL="0" indent="0">
              <a:buNone/>
            </a:pPr>
            <a:r>
              <a:rPr lang="en-US" sz="2000" dirty="0"/>
              <a:t>+ Ta </a:t>
            </a:r>
            <a:r>
              <a:rPr lang="en-US" sz="2000" dirty="0" err="1"/>
              <a:t>có</a:t>
            </a:r>
            <a:r>
              <a:rPr lang="en-US" sz="2000" dirty="0"/>
              <a:t> : </a:t>
            </a:r>
          </a:p>
          <a:p>
            <a:pPr marL="0" indent="0">
              <a:buNone/>
            </a:pPr>
            <a:endParaRPr lang="en-US" sz="2000" dirty="0"/>
          </a:p>
          <a:p>
            <a:pPr marL="0" indent="0">
              <a:buNone/>
            </a:pPr>
            <a:r>
              <a:rPr lang="en-US" sz="2000" dirty="0"/>
              <a:t>     =&gt;                                      </a:t>
            </a:r>
            <a:r>
              <a:rPr lang="en-US" sz="2000" dirty="0" err="1"/>
              <a:t>Từ</a:t>
            </a:r>
            <a:r>
              <a:rPr lang="en-US" sz="2000" dirty="0"/>
              <a:t> </a:t>
            </a:r>
            <a:r>
              <a:rPr lang="en-US" sz="2000" dirty="0" err="1"/>
              <a:t>biểu</a:t>
            </a:r>
            <a:r>
              <a:rPr lang="en-US" sz="2000" dirty="0"/>
              <a:t> </a:t>
            </a:r>
            <a:r>
              <a:rPr lang="en-US" sz="2000" dirty="0" err="1"/>
              <a:t>thức</a:t>
            </a:r>
            <a:r>
              <a:rPr lang="en-US" sz="2000" dirty="0"/>
              <a:t> </a:t>
            </a:r>
            <a:r>
              <a:rPr lang="en-US" sz="2000" dirty="0" err="1"/>
              <a:t>thì</a:t>
            </a:r>
            <a:r>
              <a:rPr lang="en-US" sz="2000" dirty="0"/>
              <a:t> ta chia </a:t>
            </a:r>
            <a:r>
              <a:rPr lang="en-US" sz="2000" dirty="0" err="1"/>
              <a:t>cho</a:t>
            </a:r>
            <a:r>
              <a:rPr lang="en-US" sz="2000" dirty="0"/>
              <a:t>     .                                               N </a:t>
            </a:r>
            <a:r>
              <a:rPr lang="en-US" sz="2000" dirty="0" err="1"/>
              <a:t>thì</a:t>
            </a:r>
            <a:r>
              <a:rPr lang="en-US" sz="2000" dirty="0"/>
              <a:t> </a:t>
            </a:r>
            <a:r>
              <a:rPr lang="en-US" sz="2000" dirty="0" err="1"/>
              <a:t>suy</a:t>
            </a:r>
            <a:r>
              <a:rPr lang="en-US" sz="2000" dirty="0"/>
              <a:t> </a:t>
            </a:r>
            <a:r>
              <a:rPr lang="en-US" sz="2000" dirty="0" err="1"/>
              <a:t>ra</a:t>
            </a:r>
            <a:r>
              <a:rPr lang="en-US" sz="2000" dirty="0"/>
              <a:t> </a:t>
            </a:r>
            <a:r>
              <a:rPr lang="en-US" sz="2000" dirty="0" err="1"/>
              <a:t>công</a:t>
            </a:r>
            <a:r>
              <a:rPr lang="en-US" sz="2000" dirty="0"/>
              <a:t> </a:t>
            </a:r>
            <a:r>
              <a:rPr lang="en-US" sz="2000" dirty="0" err="1"/>
              <a:t>thức</a:t>
            </a:r>
            <a:r>
              <a:rPr lang="en-US" sz="2000" dirty="0"/>
              <a:t>.</a:t>
            </a:r>
          </a:p>
          <a:p>
            <a:pPr marL="0" indent="0">
              <a:buNone/>
            </a:pPr>
            <a:endParaRPr lang="en-US" sz="2000" dirty="0"/>
          </a:p>
          <a:p>
            <a:pPr marL="0" indent="0">
              <a:buNone/>
            </a:pPr>
            <a:r>
              <a:rPr lang="en-US" sz="2000" dirty="0"/>
              <a:t>     =&gt;</a:t>
            </a:r>
          </a:p>
        </p:txBody>
      </p:sp>
      <p:sp>
        <p:nvSpPr>
          <p:cNvPr id="4" name="Slide Number Placeholder 3">
            <a:extLst>
              <a:ext uri="{FF2B5EF4-FFF2-40B4-BE49-F238E27FC236}">
                <a16:creationId xmlns:a16="http://schemas.microsoft.com/office/drawing/2014/main" id="{B2897787-194B-4993-C36A-16BC9FEFFD41}"/>
              </a:ext>
            </a:extLst>
          </p:cNvPr>
          <p:cNvSpPr>
            <a:spLocks noGrp="1"/>
          </p:cNvSpPr>
          <p:nvPr>
            <p:ph type="sldNum" sz="quarter" idx="11"/>
          </p:nvPr>
        </p:nvSpPr>
        <p:spPr/>
        <p:txBody>
          <a:bodyPr/>
          <a:lstStyle/>
          <a:p>
            <a:fld id="{EC845181-CF5C-4710-8252-BA94E6E0AA9A}" type="slidenum">
              <a:rPr lang="en-US" smtClean="0"/>
              <a:pPr/>
              <a:t>20</a:t>
            </a:fld>
            <a:endParaRPr lang="en-US"/>
          </a:p>
        </p:txBody>
      </p:sp>
      <p:pic>
        <p:nvPicPr>
          <p:cNvPr id="7" name="Picture 6">
            <a:extLst>
              <a:ext uri="{FF2B5EF4-FFF2-40B4-BE49-F238E27FC236}">
                <a16:creationId xmlns:a16="http://schemas.microsoft.com/office/drawing/2014/main" id="{E657FB17-8E55-E7AF-CCE3-7CC2E718A251}"/>
              </a:ext>
            </a:extLst>
          </p:cNvPr>
          <p:cNvPicPr>
            <a:picLocks noChangeAspect="1"/>
          </p:cNvPicPr>
          <p:nvPr/>
        </p:nvPicPr>
        <p:blipFill>
          <a:blip r:embed="rId2"/>
          <a:stretch>
            <a:fillRect/>
          </a:stretch>
        </p:blipFill>
        <p:spPr>
          <a:xfrm>
            <a:off x="1932266" y="1402311"/>
            <a:ext cx="5753903" cy="800212"/>
          </a:xfrm>
          <a:prstGeom prst="rect">
            <a:avLst/>
          </a:prstGeom>
        </p:spPr>
      </p:pic>
      <p:pic>
        <p:nvPicPr>
          <p:cNvPr id="9" name="Picture 8">
            <a:extLst>
              <a:ext uri="{FF2B5EF4-FFF2-40B4-BE49-F238E27FC236}">
                <a16:creationId xmlns:a16="http://schemas.microsoft.com/office/drawing/2014/main" id="{3F6B89E1-4730-35DA-590D-CD0D891C6D4F}"/>
              </a:ext>
            </a:extLst>
          </p:cNvPr>
          <p:cNvPicPr>
            <a:picLocks noChangeAspect="1"/>
          </p:cNvPicPr>
          <p:nvPr/>
        </p:nvPicPr>
        <p:blipFill>
          <a:blip r:embed="rId3"/>
          <a:stretch>
            <a:fillRect/>
          </a:stretch>
        </p:blipFill>
        <p:spPr>
          <a:xfrm>
            <a:off x="2173199" y="2434836"/>
            <a:ext cx="1752845" cy="666843"/>
          </a:xfrm>
          <a:prstGeom prst="rect">
            <a:avLst/>
          </a:prstGeom>
        </p:spPr>
      </p:pic>
      <p:pic>
        <p:nvPicPr>
          <p:cNvPr id="11" name="Picture 10">
            <a:extLst>
              <a:ext uri="{FF2B5EF4-FFF2-40B4-BE49-F238E27FC236}">
                <a16:creationId xmlns:a16="http://schemas.microsoft.com/office/drawing/2014/main" id="{E9CD03F5-2BBF-3C5C-304C-10028283FC77}"/>
              </a:ext>
            </a:extLst>
          </p:cNvPr>
          <p:cNvPicPr>
            <a:picLocks noChangeAspect="1"/>
          </p:cNvPicPr>
          <p:nvPr/>
        </p:nvPicPr>
        <p:blipFill>
          <a:blip r:embed="rId4"/>
          <a:stretch>
            <a:fillRect/>
          </a:stretch>
        </p:blipFill>
        <p:spPr>
          <a:xfrm>
            <a:off x="2087462" y="3333992"/>
            <a:ext cx="3677163" cy="771633"/>
          </a:xfrm>
          <a:prstGeom prst="rect">
            <a:avLst/>
          </a:prstGeom>
        </p:spPr>
      </p:pic>
      <p:pic>
        <p:nvPicPr>
          <p:cNvPr id="13" name="Picture 12">
            <a:extLst>
              <a:ext uri="{FF2B5EF4-FFF2-40B4-BE49-F238E27FC236}">
                <a16:creationId xmlns:a16="http://schemas.microsoft.com/office/drawing/2014/main" id="{CB528FE4-01FD-B404-7FA8-E1D2541051B5}"/>
              </a:ext>
            </a:extLst>
          </p:cNvPr>
          <p:cNvPicPr>
            <a:picLocks noChangeAspect="1"/>
          </p:cNvPicPr>
          <p:nvPr/>
        </p:nvPicPr>
        <p:blipFill>
          <a:blip r:embed="rId5"/>
          <a:stretch>
            <a:fillRect/>
          </a:stretch>
        </p:blipFill>
        <p:spPr>
          <a:xfrm>
            <a:off x="1623389" y="4165949"/>
            <a:ext cx="3115110" cy="847843"/>
          </a:xfrm>
          <a:prstGeom prst="rect">
            <a:avLst/>
          </a:prstGeom>
        </p:spPr>
      </p:pic>
      <p:pic>
        <p:nvPicPr>
          <p:cNvPr id="15" name="Picture 14">
            <a:extLst>
              <a:ext uri="{FF2B5EF4-FFF2-40B4-BE49-F238E27FC236}">
                <a16:creationId xmlns:a16="http://schemas.microsoft.com/office/drawing/2014/main" id="{5E8B1827-2852-D580-797C-739735D29C85}"/>
              </a:ext>
            </a:extLst>
          </p:cNvPr>
          <p:cNvPicPr>
            <a:picLocks noChangeAspect="1"/>
          </p:cNvPicPr>
          <p:nvPr/>
        </p:nvPicPr>
        <p:blipFill>
          <a:blip r:embed="rId6"/>
          <a:stretch>
            <a:fillRect/>
          </a:stretch>
        </p:blipFill>
        <p:spPr>
          <a:xfrm>
            <a:off x="1611145" y="4960433"/>
            <a:ext cx="2876951" cy="819264"/>
          </a:xfrm>
          <a:prstGeom prst="rect">
            <a:avLst/>
          </a:prstGeom>
        </p:spPr>
      </p:pic>
    </p:spTree>
    <p:extLst>
      <p:ext uri="{BB962C8B-B14F-4D97-AF65-F5344CB8AC3E}">
        <p14:creationId xmlns:p14="http://schemas.microsoft.com/office/powerpoint/2010/main" val="103327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551F-AF1D-A7D5-2453-DB44A548D30D}"/>
              </a:ext>
            </a:extLst>
          </p:cNvPr>
          <p:cNvSpPr>
            <a:spLocks noGrp="1"/>
          </p:cNvSpPr>
          <p:nvPr>
            <p:ph type="title"/>
          </p:nvPr>
        </p:nvSpPr>
        <p:spPr/>
        <p:txBody>
          <a:bodyPr/>
          <a:lstStyle/>
          <a:p>
            <a:r>
              <a:rPr lang="en-US" dirty="0"/>
              <a:t>IV. CÁC HÀM KÍCH HOẠT PHỔ BIẾN</a:t>
            </a:r>
          </a:p>
        </p:txBody>
      </p:sp>
      <p:sp>
        <p:nvSpPr>
          <p:cNvPr id="3" name="Content Placeholder 2">
            <a:extLst>
              <a:ext uri="{FF2B5EF4-FFF2-40B4-BE49-F238E27FC236}">
                <a16:creationId xmlns:a16="http://schemas.microsoft.com/office/drawing/2014/main" id="{AF628873-2DF7-5458-F8AF-2FB464C4FA1C}"/>
              </a:ext>
            </a:extLst>
          </p:cNvPr>
          <p:cNvSpPr>
            <a:spLocks noGrp="1"/>
          </p:cNvSpPr>
          <p:nvPr>
            <p:ph idx="1"/>
          </p:nvPr>
        </p:nvSpPr>
        <p:spPr>
          <a:xfrm>
            <a:off x="378372" y="693683"/>
            <a:ext cx="8765628" cy="5783317"/>
          </a:xfrm>
        </p:spPr>
        <p:txBody>
          <a:bodyPr/>
          <a:lstStyle/>
          <a:p>
            <a:r>
              <a:rPr lang="en-US" sz="2000" b="1" dirty="0"/>
              <a:t>b. </a:t>
            </a:r>
            <a:r>
              <a:rPr lang="en-US" sz="2000" b="1" dirty="0" err="1"/>
              <a:t>Hàm</a:t>
            </a:r>
            <a:r>
              <a:rPr lang="en-US" sz="2000" b="1" dirty="0"/>
              <a:t> </a:t>
            </a:r>
            <a:r>
              <a:rPr lang="en-US" sz="2000" b="1" dirty="0" err="1"/>
              <a:t>Softmax</a:t>
            </a:r>
            <a:r>
              <a:rPr lang="en-US" sz="2000" b="1" dirty="0"/>
              <a:t> </a:t>
            </a:r>
          </a:p>
          <a:p>
            <a:pPr marL="0" indent="0">
              <a:buNone/>
            </a:pPr>
            <a:r>
              <a:rPr lang="en-US" sz="2000" dirty="0"/>
              <a:t>- </a:t>
            </a:r>
            <a:r>
              <a:rPr lang="vi-VN" sz="2000" b="1" dirty="0"/>
              <a:t>Định nghĩa</a:t>
            </a:r>
            <a:r>
              <a:rPr lang="vi-VN" sz="2000" dirty="0"/>
              <a:t>: Hàm </a:t>
            </a:r>
            <a:r>
              <a:rPr lang="vi-VN" sz="2000" dirty="0" err="1"/>
              <a:t>Softmax</a:t>
            </a:r>
            <a:r>
              <a:rPr lang="vi-VN" sz="2000" dirty="0"/>
              <a:t> là một hàm toán học biến đổi một </a:t>
            </a:r>
            <a:r>
              <a:rPr lang="vi-VN" sz="2000" dirty="0" err="1"/>
              <a:t>vector</a:t>
            </a:r>
            <a:r>
              <a:rPr lang="vi-VN" sz="2000" dirty="0"/>
              <a:t> các giá trị thực thành một phân phối xác suất cho một</a:t>
            </a:r>
            <a:r>
              <a:rPr lang="en-US" sz="2000" dirty="0"/>
              <a:t> </a:t>
            </a:r>
            <a:r>
              <a:rPr lang="vi-VN" sz="2000" dirty="0"/>
              <a:t>lớp.</a:t>
            </a:r>
            <a:r>
              <a:rPr lang="en-US" sz="2000" dirty="0"/>
              <a:t> </a:t>
            </a:r>
          </a:p>
          <a:p>
            <a:pPr marL="0" indent="0">
              <a:buNone/>
            </a:pPr>
            <a:endParaRPr lang="en-US" sz="2000" dirty="0"/>
          </a:p>
          <a:p>
            <a:pPr marL="0" indent="0">
              <a:buNone/>
            </a:pPr>
            <a:r>
              <a:rPr lang="en-US" sz="2000" dirty="0"/>
              <a:t>- </a:t>
            </a:r>
            <a:r>
              <a:rPr lang="en-US" sz="2000" b="1" dirty="0"/>
              <a:t>Công </a:t>
            </a:r>
            <a:r>
              <a:rPr lang="en-US" sz="2000" b="1" dirty="0" err="1"/>
              <a:t>thức</a:t>
            </a:r>
            <a:r>
              <a:rPr lang="en-US" sz="2000" b="1" dirty="0"/>
              <a:t>:</a:t>
            </a:r>
          </a:p>
          <a:p>
            <a:pPr>
              <a:buFontTx/>
              <a:buChar char="-"/>
            </a:pPr>
            <a:endParaRPr lang="en-US" sz="2000" dirty="0"/>
          </a:p>
          <a:p>
            <a:pPr marL="0" indent="0">
              <a:buNone/>
            </a:pPr>
            <a:endParaRPr lang="en-US" sz="2000" dirty="0"/>
          </a:p>
          <a:p>
            <a:pPr marL="0" indent="0">
              <a:buNone/>
            </a:pPr>
            <a:r>
              <a:rPr lang="en-US" sz="2000" dirty="0"/>
              <a:t>- </a:t>
            </a:r>
            <a:r>
              <a:rPr lang="en-US" sz="2000" b="1" dirty="0" err="1"/>
              <a:t>Mục</a:t>
            </a:r>
            <a:r>
              <a:rPr lang="en-US" sz="2000" b="1" dirty="0"/>
              <a:t> </a:t>
            </a:r>
            <a:r>
              <a:rPr lang="en-US" sz="2000" b="1" dirty="0" err="1"/>
              <a:t>đích</a:t>
            </a:r>
            <a:r>
              <a:rPr lang="en-US" sz="2000" b="1" dirty="0"/>
              <a:t>: </a:t>
            </a:r>
          </a:p>
          <a:p>
            <a:pPr marL="0" indent="0">
              <a:buNone/>
            </a:pPr>
            <a:r>
              <a:rPr lang="en-US" sz="2000" dirty="0"/>
              <a:t>	+ </a:t>
            </a:r>
            <a:r>
              <a:rPr lang="vi-VN" sz="2000" b="1" dirty="0"/>
              <a:t>Phân loại đa lớp </a:t>
            </a:r>
            <a:r>
              <a:rPr lang="vi-VN" sz="2000" dirty="0"/>
              <a:t>(</a:t>
            </a:r>
            <a:r>
              <a:rPr lang="vi-VN" sz="2000" dirty="0" err="1"/>
              <a:t>Multi-class</a:t>
            </a:r>
            <a:r>
              <a:rPr lang="vi-VN" sz="2000" dirty="0"/>
              <a:t> </a:t>
            </a:r>
            <a:r>
              <a:rPr lang="vi-VN" sz="2000" dirty="0" err="1"/>
              <a:t>Classification</a:t>
            </a:r>
            <a:r>
              <a:rPr lang="vi-VN" sz="2000" dirty="0"/>
              <a:t>): Nó được sử </a:t>
            </a:r>
            <a:r>
              <a:rPr lang="en-US" sz="2000" dirty="0"/>
              <a:t>	</a:t>
            </a:r>
            <a:r>
              <a:rPr lang="vi-VN" sz="2000" dirty="0"/>
              <a:t>dụng chủ yếu ở lớp đầu ra của mạng </a:t>
            </a:r>
            <a:r>
              <a:rPr lang="vi-VN" sz="2000" dirty="0" err="1"/>
              <a:t>neural</a:t>
            </a:r>
            <a:r>
              <a:rPr lang="vi-VN" sz="2000" dirty="0"/>
              <a:t> để xử lý các </a:t>
            </a:r>
            <a:r>
              <a:rPr lang="en-US" sz="2000" dirty="0"/>
              <a:t>	</a:t>
            </a:r>
            <a:r>
              <a:rPr lang="vi-VN" sz="2000" dirty="0"/>
              <a:t>bài toán</a:t>
            </a:r>
            <a:r>
              <a:rPr lang="en-US" sz="2000" dirty="0"/>
              <a:t> </a:t>
            </a:r>
            <a:r>
              <a:rPr lang="en-US" sz="2000" dirty="0" err="1"/>
              <a:t>phân</a:t>
            </a:r>
            <a:r>
              <a:rPr lang="en-US" sz="2000" dirty="0"/>
              <a:t> </a:t>
            </a:r>
            <a:r>
              <a:rPr lang="en-US" sz="2000" dirty="0" err="1"/>
              <a:t>phối</a:t>
            </a:r>
            <a:r>
              <a:rPr lang="en-US" sz="2000" dirty="0"/>
              <a:t> </a:t>
            </a:r>
            <a:r>
              <a:rPr lang="en-US" sz="2000" dirty="0" err="1"/>
              <a:t>xác</a:t>
            </a:r>
            <a:r>
              <a:rPr lang="en-US" sz="2000" dirty="0"/>
              <a:t> </a:t>
            </a:r>
            <a:r>
              <a:rPr lang="en-US" sz="2000" dirty="0" err="1"/>
              <a:t>suất</a:t>
            </a:r>
            <a:r>
              <a:rPr lang="en-US" sz="2000" dirty="0"/>
              <a:t>. </a:t>
            </a:r>
          </a:p>
          <a:p>
            <a:pPr marL="0" indent="0">
              <a:buNone/>
            </a:pPr>
            <a:r>
              <a:rPr lang="en-US" sz="2000" dirty="0"/>
              <a:t>	+ </a:t>
            </a:r>
            <a:r>
              <a:rPr lang="vi-VN" sz="2000" b="1" dirty="0"/>
              <a:t>Chuyển đổi thành xác suất</a:t>
            </a:r>
            <a:r>
              <a:rPr lang="vi-VN" sz="2000" dirty="0"/>
              <a:t>: </a:t>
            </a:r>
            <a:r>
              <a:rPr lang="vi-VN" sz="2000" dirty="0" err="1"/>
              <a:t>Softmax</a:t>
            </a:r>
            <a:r>
              <a:rPr lang="vi-VN" sz="2000" dirty="0"/>
              <a:t> lấy các </a:t>
            </a:r>
            <a:r>
              <a:rPr lang="en-US" sz="2000" dirty="0" err="1"/>
              <a:t>dữ</a:t>
            </a:r>
            <a:r>
              <a:rPr lang="en-US" sz="2000" dirty="0"/>
              <a:t> </a:t>
            </a:r>
            <a:r>
              <a:rPr lang="en-US" sz="2000" dirty="0" err="1"/>
              <a:t>liệu</a:t>
            </a:r>
            <a:r>
              <a:rPr lang="vi-VN" sz="2000" dirty="0"/>
              <a:t> </a:t>
            </a:r>
            <a:r>
              <a:rPr lang="en-US" sz="2000" dirty="0"/>
              <a:t>	</a:t>
            </a:r>
            <a:r>
              <a:rPr lang="vi-VN" sz="2000" dirty="0"/>
              <a:t>mạng và biến chúng thành các giá trị nằm trong </a:t>
            </a:r>
            <a:r>
              <a:rPr lang="en-US" sz="2000" dirty="0"/>
              <a:t>	</a:t>
            </a:r>
            <a:r>
              <a:rPr lang="vi-VN" sz="2000" dirty="0"/>
              <a:t>khoảng </a:t>
            </a:r>
            <a:r>
              <a:rPr lang="en-US" sz="2000" dirty="0"/>
              <a:t>	</a:t>
            </a:r>
            <a:r>
              <a:rPr lang="vi-VN" sz="2000" dirty="0"/>
              <a:t>(0,1), mà tổng của tất cả các giá trị này bằng 1.</a:t>
            </a:r>
            <a:endParaRPr lang="en-US" sz="2000" dirty="0"/>
          </a:p>
        </p:txBody>
      </p:sp>
      <p:sp>
        <p:nvSpPr>
          <p:cNvPr id="4" name="Slide Number Placeholder 3">
            <a:extLst>
              <a:ext uri="{FF2B5EF4-FFF2-40B4-BE49-F238E27FC236}">
                <a16:creationId xmlns:a16="http://schemas.microsoft.com/office/drawing/2014/main" id="{BD87DA20-479D-BD65-2815-8CB80D7DC684}"/>
              </a:ext>
            </a:extLst>
          </p:cNvPr>
          <p:cNvSpPr>
            <a:spLocks noGrp="1"/>
          </p:cNvSpPr>
          <p:nvPr>
            <p:ph type="sldNum" sz="quarter" idx="11"/>
          </p:nvPr>
        </p:nvSpPr>
        <p:spPr/>
        <p:txBody>
          <a:bodyPr/>
          <a:lstStyle/>
          <a:p>
            <a:fld id="{EC845181-CF5C-4710-8252-BA94E6E0AA9A}" type="slidenum">
              <a:rPr lang="en-US" smtClean="0"/>
              <a:pPr/>
              <a:t>21</a:t>
            </a:fld>
            <a:endParaRPr lang="en-US"/>
          </a:p>
        </p:txBody>
      </p:sp>
      <p:pic>
        <p:nvPicPr>
          <p:cNvPr id="6" name="Picture 5">
            <a:extLst>
              <a:ext uri="{FF2B5EF4-FFF2-40B4-BE49-F238E27FC236}">
                <a16:creationId xmlns:a16="http://schemas.microsoft.com/office/drawing/2014/main" id="{4DC67114-32C6-B458-2076-8A78A071FFF6}"/>
              </a:ext>
            </a:extLst>
          </p:cNvPr>
          <p:cNvPicPr>
            <a:picLocks noChangeAspect="1"/>
          </p:cNvPicPr>
          <p:nvPr/>
        </p:nvPicPr>
        <p:blipFill>
          <a:blip r:embed="rId2"/>
          <a:stretch>
            <a:fillRect/>
          </a:stretch>
        </p:blipFill>
        <p:spPr>
          <a:xfrm>
            <a:off x="2564524" y="1777793"/>
            <a:ext cx="5271498" cy="1651207"/>
          </a:xfrm>
          <a:prstGeom prst="rect">
            <a:avLst/>
          </a:prstGeom>
        </p:spPr>
      </p:pic>
    </p:spTree>
    <p:extLst>
      <p:ext uri="{BB962C8B-B14F-4D97-AF65-F5344CB8AC3E}">
        <p14:creationId xmlns:p14="http://schemas.microsoft.com/office/powerpoint/2010/main" val="347142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1A39-CDD0-7A15-7E54-96D66790B451}"/>
              </a:ext>
            </a:extLst>
          </p:cNvPr>
          <p:cNvSpPr>
            <a:spLocks noGrp="1"/>
          </p:cNvSpPr>
          <p:nvPr>
            <p:ph type="ctrTitle"/>
          </p:nvPr>
        </p:nvSpPr>
        <p:spPr>
          <a:xfrm>
            <a:off x="1752600" y="1800225"/>
            <a:ext cx="6629400" cy="1012825"/>
          </a:xfrm>
        </p:spPr>
        <p:txBody>
          <a:bodyPr wrap="square" anchor="ctr">
            <a:normAutofit/>
          </a:bodyPr>
          <a:lstStyle/>
          <a:p>
            <a:pPr>
              <a:lnSpc>
                <a:spcPct val="90000"/>
              </a:lnSpc>
            </a:pPr>
            <a:r>
              <a:rPr lang="en-US" sz="3300" dirty="0"/>
              <a:t>V.QUÁ TRÌNH LAN TRUYỀN XUÔI</a:t>
            </a:r>
          </a:p>
        </p:txBody>
      </p:sp>
      <p:sp>
        <p:nvSpPr>
          <p:cNvPr id="9" name="Subtitle 2">
            <a:extLst>
              <a:ext uri="{FF2B5EF4-FFF2-40B4-BE49-F238E27FC236}">
                <a16:creationId xmlns:a16="http://schemas.microsoft.com/office/drawing/2014/main" id="{49A8552E-0883-6F32-B142-7B1DBD42F394}"/>
              </a:ext>
            </a:extLst>
          </p:cNvPr>
          <p:cNvSpPr>
            <a:spLocks noGrp="1"/>
          </p:cNvSpPr>
          <p:nvPr>
            <p:ph type="subTitle" idx="1"/>
          </p:nvPr>
        </p:nvSpPr>
        <p:spPr>
          <a:xfrm>
            <a:off x="1600200" y="3276600"/>
            <a:ext cx="6324600" cy="381000"/>
          </a:xfrm>
        </p:spPr>
        <p:txBody>
          <a:bodyPr/>
          <a:lstStyle/>
          <a:p>
            <a:r>
              <a:rPr lang="en-US" dirty="0" err="1"/>
              <a:t>Quá</a:t>
            </a:r>
            <a:r>
              <a:rPr lang="en-US" dirty="0"/>
              <a:t> </a:t>
            </a:r>
            <a:r>
              <a:rPr lang="en-US" dirty="0" err="1"/>
              <a:t>trình</a:t>
            </a:r>
            <a:r>
              <a:rPr lang="en-US" dirty="0"/>
              <a:t> Feedforward (Lan </a:t>
            </a:r>
            <a:r>
              <a:rPr lang="en-US" dirty="0" err="1"/>
              <a:t>truyền</a:t>
            </a:r>
            <a:r>
              <a:rPr lang="en-US" dirty="0"/>
              <a:t> </a:t>
            </a:r>
            <a:r>
              <a:rPr lang="en-US" dirty="0" err="1"/>
              <a:t>xuôi</a:t>
            </a:r>
            <a:r>
              <a:rPr lang="en-US" dirty="0"/>
              <a:t>)</a:t>
            </a:r>
          </a:p>
        </p:txBody>
      </p:sp>
      <p:sp>
        <p:nvSpPr>
          <p:cNvPr id="4" name="Slide Number Placeholder 3" hidden="1">
            <a:extLst>
              <a:ext uri="{FF2B5EF4-FFF2-40B4-BE49-F238E27FC236}">
                <a16:creationId xmlns:a16="http://schemas.microsoft.com/office/drawing/2014/main" id="{6837E7B6-1C86-6289-B6E8-8E034A80F1D8}"/>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22</a:t>
            </a:fld>
            <a:endParaRPr lang="en-US"/>
          </a:p>
        </p:txBody>
      </p:sp>
    </p:spTree>
    <p:extLst>
      <p:ext uri="{BB962C8B-B14F-4D97-AF65-F5344CB8AC3E}">
        <p14:creationId xmlns:p14="http://schemas.microsoft.com/office/powerpoint/2010/main" val="349528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462C-FA82-703C-6C94-84E4D36D9C63}"/>
              </a:ext>
            </a:extLst>
          </p:cNvPr>
          <p:cNvSpPr>
            <a:spLocks noGrp="1"/>
          </p:cNvSpPr>
          <p:nvPr>
            <p:ph type="title"/>
          </p:nvPr>
        </p:nvSpPr>
        <p:spPr/>
        <p:txBody>
          <a:bodyPr/>
          <a:lstStyle/>
          <a:p>
            <a:r>
              <a:rPr lang="en-US" dirty="0"/>
              <a:t>V. QUÁ TRÌNH LAN TRUYỀN XUÔI</a:t>
            </a:r>
          </a:p>
        </p:txBody>
      </p:sp>
      <p:sp>
        <p:nvSpPr>
          <p:cNvPr id="3" name="Content Placeholder 2">
            <a:extLst>
              <a:ext uri="{FF2B5EF4-FFF2-40B4-BE49-F238E27FC236}">
                <a16:creationId xmlns:a16="http://schemas.microsoft.com/office/drawing/2014/main" id="{85A30CF5-A5B9-6250-90BF-6DBDFF2B3050}"/>
              </a:ext>
            </a:extLst>
          </p:cNvPr>
          <p:cNvSpPr>
            <a:spLocks noGrp="1"/>
          </p:cNvSpPr>
          <p:nvPr>
            <p:ph idx="1"/>
          </p:nvPr>
        </p:nvSpPr>
        <p:spPr>
          <a:xfrm>
            <a:off x="457200" y="735724"/>
            <a:ext cx="8229600" cy="5741277"/>
          </a:xfrm>
        </p:spPr>
        <p:txBody>
          <a:bodyPr/>
          <a:lstStyle/>
          <a:p>
            <a:r>
              <a:rPr lang="en-US" sz="2000" b="1" dirty="0"/>
              <a:t>Định </a:t>
            </a:r>
            <a:r>
              <a:rPr lang="en-US" sz="2000" b="1" dirty="0" err="1"/>
              <a:t>nghĩa</a:t>
            </a:r>
            <a:r>
              <a:rPr lang="en-US" sz="2000" b="1" dirty="0"/>
              <a:t> : </a:t>
            </a:r>
            <a:r>
              <a:rPr lang="vi-VN" sz="2000" dirty="0"/>
              <a:t>Quá trình </a:t>
            </a:r>
            <a:r>
              <a:rPr lang="vi-VN" sz="2000" dirty="0" err="1"/>
              <a:t>Feedforward</a:t>
            </a:r>
            <a:r>
              <a:rPr lang="vi-VN" sz="2000" dirty="0"/>
              <a:t> là giai đoạn đầu tiên và cơ bản nhất khi một mô hình MLP xử lý dữ liệu. Nó diễn ra khi chúng ta đưa một đầu vào mới vào mạng và muốn nhận được một dự đoán đầu ra. </a:t>
            </a:r>
            <a:r>
              <a:rPr lang="en-US" sz="2000" dirty="0"/>
              <a:t>  </a:t>
            </a:r>
          </a:p>
          <a:p>
            <a:endParaRPr lang="en-US" sz="2000" dirty="0"/>
          </a:p>
          <a:p>
            <a:endParaRPr lang="en-US" sz="2000" dirty="0"/>
          </a:p>
          <a:p>
            <a:endParaRPr lang="en-US" sz="2000" dirty="0"/>
          </a:p>
          <a:p>
            <a:endParaRPr lang="en-US" sz="2000" dirty="0"/>
          </a:p>
          <a:p>
            <a:endParaRPr lang="en-US" sz="2000" dirty="0"/>
          </a:p>
          <a:p>
            <a:r>
              <a:rPr lang="en-US" sz="2000" dirty="0" err="1"/>
              <a:t>Quá</a:t>
            </a:r>
            <a:r>
              <a:rPr lang="en-US" sz="2000" dirty="0"/>
              <a:t> </a:t>
            </a:r>
            <a:r>
              <a:rPr lang="en-US" sz="2000" dirty="0" err="1"/>
              <a:t>trình</a:t>
            </a:r>
            <a:r>
              <a:rPr lang="en-US" sz="2000" dirty="0"/>
              <a:t> </a:t>
            </a:r>
            <a:r>
              <a:rPr lang="en-US" sz="2000" dirty="0" err="1"/>
              <a:t>này</a:t>
            </a:r>
            <a:r>
              <a:rPr lang="en-US" sz="2000" dirty="0"/>
              <a:t> </a:t>
            </a:r>
            <a:r>
              <a:rPr lang="en-US" sz="2000" dirty="0" err="1"/>
              <a:t>gồm</a:t>
            </a:r>
            <a:r>
              <a:rPr lang="en-US" sz="2000" dirty="0"/>
              <a:t> 2 </a:t>
            </a:r>
            <a:r>
              <a:rPr lang="en-US" sz="2000" dirty="0" err="1"/>
              <a:t>bước</a:t>
            </a:r>
            <a:r>
              <a:rPr lang="en-US" sz="2000" dirty="0"/>
              <a:t>:(</a:t>
            </a:r>
            <a:r>
              <a:rPr lang="en-US" sz="2000" dirty="0" err="1"/>
              <a:t>nó</a:t>
            </a:r>
            <a:r>
              <a:rPr lang="en-US" sz="2000" dirty="0"/>
              <a:t> </a:t>
            </a:r>
            <a:r>
              <a:rPr lang="en-US" sz="2000" dirty="0" err="1"/>
              <a:t>sẽ</a:t>
            </a:r>
            <a:r>
              <a:rPr lang="en-US" sz="2000" dirty="0"/>
              <a:t> </a:t>
            </a:r>
            <a:r>
              <a:rPr lang="en-US" sz="2000" dirty="0" err="1"/>
              <a:t>lặp</a:t>
            </a:r>
            <a:r>
              <a:rPr lang="en-US" sz="2000" dirty="0"/>
              <a:t> </a:t>
            </a:r>
            <a:r>
              <a:rPr lang="en-US" sz="2000" dirty="0" err="1"/>
              <a:t>đến</a:t>
            </a:r>
            <a:r>
              <a:rPr lang="en-US" sz="2000" dirty="0"/>
              <a:t> </a:t>
            </a:r>
            <a:r>
              <a:rPr lang="en-US" sz="2000" dirty="0" err="1"/>
              <a:t>lớp</a:t>
            </a:r>
            <a:r>
              <a:rPr lang="en-US" sz="2000" dirty="0"/>
              <a:t> </a:t>
            </a:r>
            <a:r>
              <a:rPr lang="en-US" sz="2000" dirty="0" err="1"/>
              <a:t>cuối</a:t>
            </a:r>
            <a:r>
              <a:rPr lang="en-US" sz="2000" dirty="0"/>
              <a:t> </a:t>
            </a:r>
            <a:r>
              <a:rPr lang="en-US" sz="2000" dirty="0" err="1"/>
              <a:t>cùng</a:t>
            </a:r>
            <a:r>
              <a:rPr lang="en-US" sz="2000" dirty="0"/>
              <a:t>)</a:t>
            </a:r>
          </a:p>
          <a:p>
            <a:endParaRPr lang="en-US" sz="2000" dirty="0"/>
          </a:p>
        </p:txBody>
      </p:sp>
      <p:sp>
        <p:nvSpPr>
          <p:cNvPr id="4" name="Slide Number Placeholder 3">
            <a:extLst>
              <a:ext uri="{FF2B5EF4-FFF2-40B4-BE49-F238E27FC236}">
                <a16:creationId xmlns:a16="http://schemas.microsoft.com/office/drawing/2014/main" id="{9568BD90-1B94-B8F9-5789-75870AC62246}"/>
              </a:ext>
            </a:extLst>
          </p:cNvPr>
          <p:cNvSpPr>
            <a:spLocks noGrp="1"/>
          </p:cNvSpPr>
          <p:nvPr>
            <p:ph type="sldNum" sz="quarter" idx="11"/>
          </p:nvPr>
        </p:nvSpPr>
        <p:spPr/>
        <p:txBody>
          <a:bodyPr/>
          <a:lstStyle/>
          <a:p>
            <a:fld id="{EC845181-CF5C-4710-8252-BA94E6E0AA9A}" type="slidenum">
              <a:rPr lang="en-US" smtClean="0"/>
              <a:pPr/>
              <a:t>23</a:t>
            </a:fld>
            <a:endParaRPr lang="en-US"/>
          </a:p>
        </p:txBody>
      </p:sp>
      <p:pic>
        <p:nvPicPr>
          <p:cNvPr id="8" name="Picture 7">
            <a:extLst>
              <a:ext uri="{FF2B5EF4-FFF2-40B4-BE49-F238E27FC236}">
                <a16:creationId xmlns:a16="http://schemas.microsoft.com/office/drawing/2014/main" id="{4829DA6E-6AE8-420F-29F9-34FD81C13278}"/>
              </a:ext>
            </a:extLst>
          </p:cNvPr>
          <p:cNvPicPr>
            <a:picLocks noChangeAspect="1"/>
          </p:cNvPicPr>
          <p:nvPr/>
        </p:nvPicPr>
        <p:blipFill>
          <a:blip r:embed="rId2"/>
          <a:stretch>
            <a:fillRect/>
          </a:stretch>
        </p:blipFill>
        <p:spPr>
          <a:xfrm>
            <a:off x="220718" y="2103381"/>
            <a:ext cx="8660524" cy="1587064"/>
          </a:xfrm>
          <a:prstGeom prst="rect">
            <a:avLst/>
          </a:prstGeom>
        </p:spPr>
      </p:pic>
      <p:pic>
        <p:nvPicPr>
          <p:cNvPr id="10" name="Picture 9">
            <a:extLst>
              <a:ext uri="{FF2B5EF4-FFF2-40B4-BE49-F238E27FC236}">
                <a16:creationId xmlns:a16="http://schemas.microsoft.com/office/drawing/2014/main" id="{E50A0D1E-62F2-BCCC-2BCE-98F81BA1A894}"/>
              </a:ext>
            </a:extLst>
          </p:cNvPr>
          <p:cNvPicPr>
            <a:picLocks noChangeAspect="1"/>
          </p:cNvPicPr>
          <p:nvPr/>
        </p:nvPicPr>
        <p:blipFill>
          <a:blip r:embed="rId3"/>
          <a:stretch>
            <a:fillRect/>
          </a:stretch>
        </p:blipFill>
        <p:spPr>
          <a:xfrm>
            <a:off x="457200" y="4440696"/>
            <a:ext cx="8508124" cy="1286054"/>
          </a:xfrm>
          <a:prstGeom prst="rect">
            <a:avLst/>
          </a:prstGeom>
        </p:spPr>
      </p:pic>
    </p:spTree>
    <p:extLst>
      <p:ext uri="{BB962C8B-B14F-4D97-AF65-F5344CB8AC3E}">
        <p14:creationId xmlns:p14="http://schemas.microsoft.com/office/powerpoint/2010/main" val="184414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F05D-28B9-A3D8-605B-4AB7759E7745}"/>
              </a:ext>
            </a:extLst>
          </p:cNvPr>
          <p:cNvSpPr>
            <a:spLocks noGrp="1"/>
          </p:cNvSpPr>
          <p:nvPr>
            <p:ph type="title"/>
          </p:nvPr>
        </p:nvSpPr>
        <p:spPr/>
        <p:txBody>
          <a:bodyPr/>
          <a:lstStyle/>
          <a:p>
            <a:r>
              <a:rPr lang="en-US" dirty="0"/>
              <a:t>V. QUÁ TRÌNH LAN TRUYỀN XUÔI</a:t>
            </a:r>
          </a:p>
        </p:txBody>
      </p:sp>
      <p:sp>
        <p:nvSpPr>
          <p:cNvPr id="3" name="Content Placeholder 2">
            <a:extLst>
              <a:ext uri="{FF2B5EF4-FFF2-40B4-BE49-F238E27FC236}">
                <a16:creationId xmlns:a16="http://schemas.microsoft.com/office/drawing/2014/main" id="{02DF21ED-D5AD-8A6B-98C5-10CF35FB1693}"/>
              </a:ext>
            </a:extLst>
          </p:cNvPr>
          <p:cNvSpPr>
            <a:spLocks noGrp="1"/>
          </p:cNvSpPr>
          <p:nvPr>
            <p:ph idx="1"/>
          </p:nvPr>
        </p:nvSpPr>
        <p:spPr>
          <a:xfrm>
            <a:off x="457200" y="683173"/>
            <a:ext cx="8229600" cy="5793828"/>
          </a:xfrm>
        </p:spPr>
        <p:txBody>
          <a:bodyPr/>
          <a:lstStyle/>
          <a:p>
            <a:r>
              <a:rPr lang="en-US" dirty="0" err="1"/>
              <a:t>Ví</a:t>
            </a:r>
            <a:r>
              <a:rPr lang="en-US" dirty="0"/>
              <a:t> </a:t>
            </a:r>
            <a:r>
              <a:rPr lang="en-US" dirty="0" err="1"/>
              <a:t>dụ</a:t>
            </a:r>
            <a:r>
              <a:rPr lang="en-US" dirty="0"/>
              <a:t>: </a:t>
            </a:r>
          </a:p>
          <a:p>
            <a:endParaRPr lang="en-US" dirty="0"/>
          </a:p>
        </p:txBody>
      </p:sp>
      <p:sp>
        <p:nvSpPr>
          <p:cNvPr id="4" name="Slide Number Placeholder 3">
            <a:extLst>
              <a:ext uri="{FF2B5EF4-FFF2-40B4-BE49-F238E27FC236}">
                <a16:creationId xmlns:a16="http://schemas.microsoft.com/office/drawing/2014/main" id="{A7AEEB4B-62E5-9485-302C-4BF1BCC90083}"/>
              </a:ext>
            </a:extLst>
          </p:cNvPr>
          <p:cNvSpPr>
            <a:spLocks noGrp="1"/>
          </p:cNvSpPr>
          <p:nvPr>
            <p:ph type="sldNum" sz="quarter" idx="11"/>
          </p:nvPr>
        </p:nvSpPr>
        <p:spPr/>
        <p:txBody>
          <a:bodyPr/>
          <a:lstStyle/>
          <a:p>
            <a:fld id="{EC845181-CF5C-4710-8252-BA94E6E0AA9A}" type="slidenum">
              <a:rPr lang="en-US" smtClean="0"/>
              <a:pPr/>
              <a:t>24</a:t>
            </a:fld>
            <a:endParaRPr lang="en-US"/>
          </a:p>
        </p:txBody>
      </p:sp>
      <p:pic>
        <p:nvPicPr>
          <p:cNvPr id="6" name="Picture 5">
            <a:extLst>
              <a:ext uri="{FF2B5EF4-FFF2-40B4-BE49-F238E27FC236}">
                <a16:creationId xmlns:a16="http://schemas.microsoft.com/office/drawing/2014/main" id="{8F7C2A22-0129-93EB-9838-915B967B1F79}"/>
              </a:ext>
            </a:extLst>
          </p:cNvPr>
          <p:cNvPicPr>
            <a:picLocks noChangeAspect="1"/>
          </p:cNvPicPr>
          <p:nvPr/>
        </p:nvPicPr>
        <p:blipFill>
          <a:blip r:embed="rId2"/>
          <a:stretch>
            <a:fillRect/>
          </a:stretch>
        </p:blipFill>
        <p:spPr>
          <a:xfrm>
            <a:off x="2971800" y="728396"/>
            <a:ext cx="5307725" cy="3477078"/>
          </a:xfrm>
          <a:prstGeom prst="rect">
            <a:avLst/>
          </a:prstGeom>
        </p:spPr>
      </p:pic>
      <p:pic>
        <p:nvPicPr>
          <p:cNvPr id="8" name="Picture 7">
            <a:extLst>
              <a:ext uri="{FF2B5EF4-FFF2-40B4-BE49-F238E27FC236}">
                <a16:creationId xmlns:a16="http://schemas.microsoft.com/office/drawing/2014/main" id="{FA931FD7-BBC7-F50D-EAAE-9841ECAACD07}"/>
              </a:ext>
            </a:extLst>
          </p:cNvPr>
          <p:cNvPicPr>
            <a:picLocks noChangeAspect="1"/>
          </p:cNvPicPr>
          <p:nvPr/>
        </p:nvPicPr>
        <p:blipFill>
          <a:blip r:embed="rId3"/>
          <a:stretch>
            <a:fillRect/>
          </a:stretch>
        </p:blipFill>
        <p:spPr>
          <a:xfrm>
            <a:off x="890871" y="4205474"/>
            <a:ext cx="5344271" cy="2200582"/>
          </a:xfrm>
          <a:prstGeom prst="rect">
            <a:avLst/>
          </a:prstGeom>
        </p:spPr>
      </p:pic>
    </p:spTree>
    <p:extLst>
      <p:ext uri="{BB962C8B-B14F-4D97-AF65-F5344CB8AC3E}">
        <p14:creationId xmlns:p14="http://schemas.microsoft.com/office/powerpoint/2010/main" val="103242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694D-3EB8-DC18-7517-CBEE5468A55C}"/>
              </a:ext>
            </a:extLst>
          </p:cNvPr>
          <p:cNvSpPr>
            <a:spLocks noGrp="1"/>
          </p:cNvSpPr>
          <p:nvPr>
            <p:ph type="ctrTitle"/>
          </p:nvPr>
        </p:nvSpPr>
        <p:spPr>
          <a:xfrm>
            <a:off x="1941785" y="1810736"/>
            <a:ext cx="6802821" cy="1012825"/>
          </a:xfrm>
        </p:spPr>
        <p:txBody>
          <a:bodyPr wrap="square" anchor="ctr">
            <a:normAutofit fontScale="90000"/>
          </a:bodyPr>
          <a:lstStyle/>
          <a:p>
            <a:r>
              <a:rPr lang="en-US" dirty="0"/>
              <a:t>VI.QUÁ TRÌNH LAN TRUYỀN NGƯỢC</a:t>
            </a:r>
          </a:p>
        </p:txBody>
      </p:sp>
      <p:sp>
        <p:nvSpPr>
          <p:cNvPr id="9" name="Subtitle 2">
            <a:extLst>
              <a:ext uri="{FF2B5EF4-FFF2-40B4-BE49-F238E27FC236}">
                <a16:creationId xmlns:a16="http://schemas.microsoft.com/office/drawing/2014/main" id="{47E62BB5-F1C6-8E73-F50E-92A1828EF3CB}"/>
              </a:ext>
            </a:extLst>
          </p:cNvPr>
          <p:cNvSpPr>
            <a:spLocks noGrp="1"/>
          </p:cNvSpPr>
          <p:nvPr>
            <p:ph type="subTitle" idx="1"/>
          </p:nvPr>
        </p:nvSpPr>
        <p:spPr>
          <a:xfrm>
            <a:off x="1600200" y="3276600"/>
            <a:ext cx="6324600" cy="381000"/>
          </a:xfrm>
        </p:spPr>
        <p:txBody>
          <a:bodyPr/>
          <a:lstStyle/>
          <a:p>
            <a:r>
              <a:rPr lang="en-US" dirty="0" err="1"/>
              <a:t>Quá</a:t>
            </a:r>
            <a:r>
              <a:rPr lang="en-US" dirty="0"/>
              <a:t> </a:t>
            </a:r>
            <a:r>
              <a:rPr lang="en-US" dirty="0" err="1"/>
              <a:t>trình</a:t>
            </a:r>
            <a:r>
              <a:rPr lang="en-US" dirty="0"/>
              <a:t> Backpropagation</a:t>
            </a:r>
          </a:p>
        </p:txBody>
      </p:sp>
      <p:sp>
        <p:nvSpPr>
          <p:cNvPr id="4" name="Slide Number Placeholder 3" hidden="1">
            <a:extLst>
              <a:ext uri="{FF2B5EF4-FFF2-40B4-BE49-F238E27FC236}">
                <a16:creationId xmlns:a16="http://schemas.microsoft.com/office/drawing/2014/main" id="{A0E27A15-319B-DAEF-0F6E-EDADEC043C74}"/>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25</a:t>
            </a:fld>
            <a:endParaRPr lang="en-US"/>
          </a:p>
        </p:txBody>
      </p:sp>
    </p:spTree>
    <p:extLst>
      <p:ext uri="{BB962C8B-B14F-4D97-AF65-F5344CB8AC3E}">
        <p14:creationId xmlns:p14="http://schemas.microsoft.com/office/powerpoint/2010/main" val="84789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F437-BDDE-1250-E790-9CF3FDA062CC}"/>
              </a:ext>
            </a:extLst>
          </p:cNvPr>
          <p:cNvSpPr>
            <a:spLocks noGrp="1"/>
          </p:cNvSpPr>
          <p:nvPr>
            <p:ph type="title"/>
          </p:nvPr>
        </p:nvSpPr>
        <p:spPr/>
        <p:txBody>
          <a:bodyPr/>
          <a:lstStyle/>
          <a:p>
            <a:r>
              <a:rPr lang="en-US" dirty="0"/>
              <a:t>VI.QUÁ TRÌNH LAN TRUYỀN NGƯỢC</a:t>
            </a:r>
          </a:p>
        </p:txBody>
      </p:sp>
      <p:sp>
        <p:nvSpPr>
          <p:cNvPr id="3" name="Content Placeholder 2">
            <a:extLst>
              <a:ext uri="{FF2B5EF4-FFF2-40B4-BE49-F238E27FC236}">
                <a16:creationId xmlns:a16="http://schemas.microsoft.com/office/drawing/2014/main" id="{8B87547D-0ADD-5F51-0193-37CD2CDF0B3C}"/>
              </a:ext>
            </a:extLst>
          </p:cNvPr>
          <p:cNvSpPr>
            <a:spLocks noGrp="1"/>
          </p:cNvSpPr>
          <p:nvPr>
            <p:ph idx="1"/>
          </p:nvPr>
        </p:nvSpPr>
        <p:spPr>
          <a:xfrm>
            <a:off x="457200" y="798787"/>
            <a:ext cx="8229600" cy="5678214"/>
          </a:xfrm>
        </p:spPr>
        <p:txBody>
          <a:bodyPr/>
          <a:lstStyle/>
          <a:p>
            <a:r>
              <a:rPr lang="en-US" sz="2000" b="1" dirty="0"/>
              <a:t>Định </a:t>
            </a:r>
            <a:r>
              <a:rPr lang="en-US" sz="2000" b="1" dirty="0" err="1"/>
              <a:t>nghĩa</a:t>
            </a:r>
            <a:r>
              <a:rPr lang="en-US" sz="2000" b="1" dirty="0"/>
              <a:t>: </a:t>
            </a:r>
            <a:r>
              <a:rPr lang="vi-VN" sz="2000" dirty="0" err="1"/>
              <a:t>Backpropagation</a:t>
            </a:r>
            <a:r>
              <a:rPr lang="vi-VN" sz="2000" dirty="0"/>
              <a:t> là thuật toán huấn luyện mạng </a:t>
            </a:r>
            <a:r>
              <a:rPr lang="vi-VN" sz="2000" dirty="0" err="1"/>
              <a:t>neural</a:t>
            </a:r>
            <a:r>
              <a:rPr lang="vi-VN" sz="2000" dirty="0"/>
              <a:t> </a:t>
            </a:r>
            <a:r>
              <a:rPr lang="vi-VN" sz="2000" dirty="0" err="1"/>
              <a:t>network</a:t>
            </a:r>
            <a:r>
              <a:rPr lang="vi-VN" sz="2000" dirty="0"/>
              <a:t>. Nó được dùng để tối ưu hóa các trọng số (</a:t>
            </a:r>
            <a:r>
              <a:rPr lang="vi-VN" sz="2000" dirty="0" err="1"/>
              <a:t>weights</a:t>
            </a:r>
            <a:r>
              <a:rPr lang="vi-VN" sz="2000" dirty="0"/>
              <a:t>) bằng cách giảm sai số giữa đầu ra dự đoán và đầu ra thực tế.</a:t>
            </a:r>
            <a:r>
              <a:rPr lang="en-US" sz="2000" dirty="0"/>
              <a:t>   </a:t>
            </a:r>
          </a:p>
          <a:p>
            <a:endParaRPr lang="en-US" sz="2000" dirty="0"/>
          </a:p>
          <a:p>
            <a:endParaRPr lang="en-US" sz="2000" b="1" dirty="0"/>
          </a:p>
          <a:p>
            <a:endParaRPr lang="en-US" sz="2000" b="1" dirty="0"/>
          </a:p>
          <a:p>
            <a:r>
              <a:rPr lang="vi-VN" sz="2000" b="1" dirty="0"/>
              <a:t>Cách hoạt động:</a:t>
            </a:r>
            <a:r>
              <a:rPr lang="en-US" sz="2000" b="1" dirty="0"/>
              <a:t> </a:t>
            </a:r>
            <a:endParaRPr lang="vi-VN" sz="2000" b="1" dirty="0"/>
          </a:p>
          <a:p>
            <a:pPr>
              <a:buFont typeface="+mj-lt"/>
              <a:buAutoNum type="arabicPeriod"/>
            </a:pPr>
            <a:r>
              <a:rPr lang="vi-VN" sz="2000" dirty="0"/>
              <a:t>Lan truyền xuôi (</a:t>
            </a:r>
            <a:r>
              <a:rPr lang="vi-VN" sz="2000" dirty="0" err="1"/>
              <a:t>Forward</a:t>
            </a:r>
            <a:r>
              <a:rPr lang="vi-VN" sz="2000" dirty="0"/>
              <a:t> </a:t>
            </a:r>
            <a:r>
              <a:rPr lang="vi-VN" sz="2000" dirty="0" err="1"/>
              <a:t>pass</a:t>
            </a:r>
            <a:r>
              <a:rPr lang="vi-VN" sz="2000" dirty="0"/>
              <a:t>):</a:t>
            </a:r>
            <a:br>
              <a:rPr lang="vi-VN" sz="2000" dirty="0"/>
            </a:br>
            <a:r>
              <a:rPr lang="vi-VN" sz="2000" dirty="0"/>
              <a:t>Dữ liệu đi từ đầu vào → đến đầu ra để tính kết quả dự đoán.</a:t>
            </a:r>
          </a:p>
          <a:p>
            <a:pPr>
              <a:buFont typeface="+mj-lt"/>
              <a:buAutoNum type="arabicPeriod"/>
            </a:pPr>
            <a:r>
              <a:rPr lang="vi-VN" sz="2000" dirty="0"/>
              <a:t>Tính sai số (</a:t>
            </a:r>
            <a:r>
              <a:rPr lang="vi-VN" sz="2000" dirty="0" err="1"/>
              <a:t>Loss</a:t>
            </a:r>
            <a:r>
              <a:rPr lang="vi-VN" sz="2000" dirty="0"/>
              <a:t>):</a:t>
            </a:r>
            <a:br>
              <a:rPr lang="vi-VN" sz="2000" dirty="0"/>
            </a:br>
            <a:r>
              <a:rPr lang="vi-VN" sz="2000" dirty="0"/>
              <a:t>So sánh đầu ra dự đoán với giá trị thật để tính sai số.</a:t>
            </a:r>
          </a:p>
          <a:p>
            <a:pPr>
              <a:buFont typeface="+mj-lt"/>
              <a:buAutoNum type="arabicPeriod"/>
            </a:pPr>
            <a:r>
              <a:rPr lang="vi-VN" sz="2000" dirty="0"/>
              <a:t>Lan truyền ngược (</a:t>
            </a:r>
            <a:r>
              <a:rPr lang="vi-VN" sz="2000" dirty="0" err="1"/>
              <a:t>Backward</a:t>
            </a:r>
            <a:r>
              <a:rPr lang="vi-VN" sz="2000" dirty="0"/>
              <a:t> </a:t>
            </a:r>
            <a:r>
              <a:rPr lang="vi-VN" sz="2000" dirty="0" err="1"/>
              <a:t>pass</a:t>
            </a:r>
            <a:r>
              <a:rPr lang="vi-VN" sz="2000" dirty="0"/>
              <a:t>):</a:t>
            </a:r>
            <a:br>
              <a:rPr lang="vi-VN" sz="2000" dirty="0"/>
            </a:br>
            <a:r>
              <a:rPr lang="vi-VN" sz="2000" dirty="0"/>
              <a:t>Dùng đạo hàm để tính </a:t>
            </a:r>
            <a:r>
              <a:rPr lang="vi-VN" sz="2000" dirty="0" err="1"/>
              <a:t>gradient</a:t>
            </a:r>
            <a:r>
              <a:rPr lang="vi-VN" sz="2000" dirty="0"/>
              <a:t> của sai số theo từng trọng số, sau đó điều chỉnh các trọng số theo hướng giảm sai số.</a:t>
            </a:r>
          </a:p>
          <a:p>
            <a:endParaRPr lang="en-US" sz="2000" dirty="0"/>
          </a:p>
        </p:txBody>
      </p:sp>
      <p:sp>
        <p:nvSpPr>
          <p:cNvPr id="4" name="Slide Number Placeholder 3">
            <a:extLst>
              <a:ext uri="{FF2B5EF4-FFF2-40B4-BE49-F238E27FC236}">
                <a16:creationId xmlns:a16="http://schemas.microsoft.com/office/drawing/2014/main" id="{B3D19FD4-8E59-9AF8-A0A6-F5D5C9316D2A}"/>
              </a:ext>
            </a:extLst>
          </p:cNvPr>
          <p:cNvSpPr>
            <a:spLocks noGrp="1"/>
          </p:cNvSpPr>
          <p:nvPr>
            <p:ph type="sldNum" sz="quarter" idx="11"/>
          </p:nvPr>
        </p:nvSpPr>
        <p:spPr/>
        <p:txBody>
          <a:bodyPr/>
          <a:lstStyle/>
          <a:p>
            <a:fld id="{EC845181-CF5C-4710-8252-BA94E6E0AA9A}" type="slidenum">
              <a:rPr lang="en-US" smtClean="0"/>
              <a:pPr/>
              <a:t>26</a:t>
            </a:fld>
            <a:endParaRPr lang="en-US"/>
          </a:p>
        </p:txBody>
      </p:sp>
      <p:pic>
        <p:nvPicPr>
          <p:cNvPr id="8" name="Picture 7">
            <a:extLst>
              <a:ext uri="{FF2B5EF4-FFF2-40B4-BE49-F238E27FC236}">
                <a16:creationId xmlns:a16="http://schemas.microsoft.com/office/drawing/2014/main" id="{CAD0AE0F-2110-F9B2-D6EB-46D9C7624974}"/>
              </a:ext>
            </a:extLst>
          </p:cNvPr>
          <p:cNvPicPr>
            <a:picLocks noChangeAspect="1"/>
          </p:cNvPicPr>
          <p:nvPr/>
        </p:nvPicPr>
        <p:blipFill>
          <a:blip r:embed="rId2"/>
          <a:stretch>
            <a:fillRect/>
          </a:stretch>
        </p:blipFill>
        <p:spPr>
          <a:xfrm>
            <a:off x="1027723" y="2051495"/>
            <a:ext cx="6660796" cy="1164767"/>
          </a:xfrm>
          <a:prstGeom prst="rect">
            <a:avLst/>
          </a:prstGeom>
        </p:spPr>
      </p:pic>
    </p:spTree>
    <p:extLst>
      <p:ext uri="{BB962C8B-B14F-4D97-AF65-F5344CB8AC3E}">
        <p14:creationId xmlns:p14="http://schemas.microsoft.com/office/powerpoint/2010/main" val="3895052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B039-10EE-D7F6-6457-43FA81D897BB}"/>
              </a:ext>
            </a:extLst>
          </p:cNvPr>
          <p:cNvSpPr>
            <a:spLocks noGrp="1"/>
          </p:cNvSpPr>
          <p:nvPr>
            <p:ph type="title"/>
          </p:nvPr>
        </p:nvSpPr>
        <p:spPr/>
        <p:txBody>
          <a:bodyPr/>
          <a:lstStyle/>
          <a:p>
            <a:r>
              <a:rPr lang="en-US" dirty="0"/>
              <a:t>VI.QUÁ TRÌNH LAN TRUYỀN NGƯỢC</a:t>
            </a:r>
          </a:p>
        </p:txBody>
      </p:sp>
      <p:sp>
        <p:nvSpPr>
          <p:cNvPr id="4" name="Slide Number Placeholder 3">
            <a:extLst>
              <a:ext uri="{FF2B5EF4-FFF2-40B4-BE49-F238E27FC236}">
                <a16:creationId xmlns:a16="http://schemas.microsoft.com/office/drawing/2014/main" id="{73529A85-15EF-C8B9-F969-13B1F6FC89E9}"/>
              </a:ext>
            </a:extLst>
          </p:cNvPr>
          <p:cNvSpPr>
            <a:spLocks noGrp="1"/>
          </p:cNvSpPr>
          <p:nvPr>
            <p:ph type="sldNum" sz="quarter" idx="11"/>
          </p:nvPr>
        </p:nvSpPr>
        <p:spPr/>
        <p:txBody>
          <a:bodyPr/>
          <a:lstStyle/>
          <a:p>
            <a:fld id="{EC845181-CF5C-4710-8252-BA94E6E0AA9A}" type="slidenum">
              <a:rPr lang="en-US" smtClean="0"/>
              <a:pPr/>
              <a:t>27</a:t>
            </a:fld>
            <a:endParaRPr lang="en-US"/>
          </a:p>
        </p:txBody>
      </p:sp>
      <p:sp>
        <p:nvSpPr>
          <p:cNvPr id="7" name="Content Placeholder 6">
            <a:extLst>
              <a:ext uri="{FF2B5EF4-FFF2-40B4-BE49-F238E27FC236}">
                <a16:creationId xmlns:a16="http://schemas.microsoft.com/office/drawing/2014/main" id="{A0157E55-CA5D-D409-2DFB-16A462268597}"/>
              </a:ext>
            </a:extLst>
          </p:cNvPr>
          <p:cNvSpPr>
            <a:spLocks noGrp="1"/>
          </p:cNvSpPr>
          <p:nvPr>
            <p:ph idx="1"/>
          </p:nvPr>
        </p:nvSpPr>
        <p:spPr>
          <a:xfrm>
            <a:off x="457200" y="844063"/>
            <a:ext cx="8229600" cy="5632938"/>
          </a:xfrm>
        </p:spPr>
        <p:txBody>
          <a:bodyPr/>
          <a:lstStyle/>
          <a:p>
            <a:r>
              <a:rPr lang="en-US" sz="2000" dirty="0" err="1"/>
              <a:t>Ví</a:t>
            </a:r>
            <a:r>
              <a:rPr lang="en-US" sz="2000" dirty="0"/>
              <a:t> </a:t>
            </a:r>
            <a:r>
              <a:rPr lang="en-US" sz="2000" dirty="0" err="1"/>
              <a:t>dụ</a:t>
            </a:r>
            <a:r>
              <a:rPr lang="en-US" sz="2000" dirty="0"/>
              <a:t> </a:t>
            </a:r>
            <a:r>
              <a:rPr lang="en-US" sz="2000" dirty="0" err="1"/>
              <a:t>cho</a:t>
            </a:r>
            <a:r>
              <a:rPr lang="en-US" sz="2000" dirty="0"/>
              <a:t> TH 1 input, 2 hidden, 1 output: </a:t>
            </a:r>
          </a:p>
          <a:p>
            <a:pPr>
              <a:buFont typeface="Wingdings" panose="05000000000000000000" pitchFamily="2" charset="2"/>
              <a:buChar char="q"/>
            </a:pPr>
            <a:r>
              <a:rPr lang="en-US" sz="2000" dirty="0" err="1"/>
              <a:t>Lỗi</a:t>
            </a:r>
            <a:r>
              <a:rPr lang="en-US" sz="2000" dirty="0"/>
              <a:t> </a:t>
            </a:r>
            <a:r>
              <a:rPr lang="en-US" sz="2000" dirty="0" err="1"/>
              <a:t>lớp</a:t>
            </a:r>
            <a:r>
              <a:rPr lang="en-US" sz="2000" dirty="0"/>
              <a:t> </a:t>
            </a:r>
            <a:r>
              <a:rPr lang="en-US" sz="2000" dirty="0" err="1"/>
              <a:t>đầu</a:t>
            </a:r>
            <a:r>
              <a:rPr lang="en-US" sz="2000" dirty="0"/>
              <a:t> </a:t>
            </a:r>
            <a:r>
              <a:rPr lang="en-US" sz="2000" dirty="0" err="1"/>
              <a:t>ra</a:t>
            </a:r>
            <a:r>
              <a:rPr lang="en-US" sz="2000" dirty="0"/>
              <a:t>:</a:t>
            </a:r>
          </a:p>
          <a:p>
            <a:pPr marL="0" indent="0">
              <a:buNone/>
            </a:pPr>
            <a:r>
              <a:rPr lang="en-US" sz="2000" dirty="0"/>
              <a:t>    (</a:t>
            </a:r>
            <a:r>
              <a:rPr lang="en-US" sz="2000" dirty="0" err="1"/>
              <a:t>mỗi</a:t>
            </a:r>
            <a:r>
              <a:rPr lang="en-US" sz="2000" dirty="0"/>
              <a:t> node l)</a:t>
            </a:r>
          </a:p>
          <a:p>
            <a:endParaRPr lang="en-US" sz="2000" dirty="0"/>
          </a:p>
          <a:p>
            <a:pPr>
              <a:buFont typeface="Wingdings" panose="05000000000000000000" pitchFamily="2" charset="2"/>
              <a:buChar char="q"/>
            </a:pPr>
            <a:r>
              <a:rPr lang="en-US" sz="2000" dirty="0" err="1"/>
              <a:t>Lỗi</a:t>
            </a:r>
            <a:r>
              <a:rPr lang="en-US" sz="2000" dirty="0"/>
              <a:t> </a:t>
            </a:r>
            <a:r>
              <a:rPr lang="en-US" sz="2000" dirty="0" err="1"/>
              <a:t>lớp</a:t>
            </a:r>
            <a:r>
              <a:rPr lang="en-US" sz="2000" dirty="0"/>
              <a:t> </a:t>
            </a:r>
            <a:r>
              <a:rPr lang="en-US" sz="2000" dirty="0" err="1"/>
              <a:t>thứ</a:t>
            </a:r>
            <a:r>
              <a:rPr lang="en-US" sz="2000" dirty="0"/>
              <a:t> 2: </a:t>
            </a:r>
          </a:p>
          <a:p>
            <a:pPr marL="0" indent="0">
              <a:buNone/>
            </a:pPr>
            <a:r>
              <a:rPr lang="en-US" sz="2000" dirty="0"/>
              <a:t>    (</a:t>
            </a:r>
            <a:r>
              <a:rPr lang="en-US" sz="2000" dirty="0" err="1"/>
              <a:t>mỗi</a:t>
            </a:r>
            <a:r>
              <a:rPr lang="en-US" sz="2000" dirty="0"/>
              <a:t> node k) </a:t>
            </a:r>
          </a:p>
          <a:p>
            <a:endParaRPr lang="en-US" sz="2000" dirty="0"/>
          </a:p>
          <a:p>
            <a:endParaRPr lang="en-US" sz="2000" dirty="0"/>
          </a:p>
          <a:p>
            <a:pPr>
              <a:buFont typeface="Wingdings" panose="05000000000000000000" pitchFamily="2" charset="2"/>
              <a:buChar char="q"/>
            </a:pPr>
            <a:r>
              <a:rPr lang="en-US" sz="2000" dirty="0" err="1"/>
              <a:t>Lỗi</a:t>
            </a:r>
            <a:r>
              <a:rPr lang="en-US" sz="2000" dirty="0"/>
              <a:t> </a:t>
            </a:r>
            <a:r>
              <a:rPr lang="en-US" sz="2000" dirty="0" err="1"/>
              <a:t>lớp</a:t>
            </a:r>
            <a:r>
              <a:rPr lang="en-US" sz="2000" dirty="0"/>
              <a:t> </a:t>
            </a:r>
            <a:r>
              <a:rPr lang="en-US" sz="2000" dirty="0" err="1"/>
              <a:t>thứ</a:t>
            </a:r>
            <a:r>
              <a:rPr lang="en-US" sz="2000" dirty="0"/>
              <a:t> 1:  </a:t>
            </a:r>
          </a:p>
          <a:p>
            <a:pPr marL="0" indent="0">
              <a:buNone/>
            </a:pPr>
            <a:r>
              <a:rPr lang="en-US" sz="2000" dirty="0"/>
              <a:t>    (</a:t>
            </a:r>
            <a:r>
              <a:rPr lang="en-US" sz="2000" dirty="0" err="1"/>
              <a:t>mỗi</a:t>
            </a:r>
            <a:r>
              <a:rPr lang="en-US" sz="2000" dirty="0"/>
              <a:t> node j)  </a:t>
            </a:r>
          </a:p>
        </p:txBody>
      </p:sp>
      <p:pic>
        <p:nvPicPr>
          <p:cNvPr id="5" name="Picture 4">
            <a:extLst>
              <a:ext uri="{FF2B5EF4-FFF2-40B4-BE49-F238E27FC236}">
                <a16:creationId xmlns:a16="http://schemas.microsoft.com/office/drawing/2014/main" id="{30AB0EBF-7899-87E3-14E7-1E50C0148F25}"/>
              </a:ext>
            </a:extLst>
          </p:cNvPr>
          <p:cNvPicPr>
            <a:picLocks noChangeAspect="1"/>
          </p:cNvPicPr>
          <p:nvPr/>
        </p:nvPicPr>
        <p:blipFill>
          <a:blip r:embed="rId2"/>
          <a:stretch>
            <a:fillRect/>
          </a:stretch>
        </p:blipFill>
        <p:spPr>
          <a:xfrm>
            <a:off x="2871560" y="1221940"/>
            <a:ext cx="6163535" cy="847843"/>
          </a:xfrm>
          <a:prstGeom prst="rect">
            <a:avLst/>
          </a:prstGeom>
        </p:spPr>
      </p:pic>
      <p:pic>
        <p:nvPicPr>
          <p:cNvPr id="6" name="Picture 5">
            <a:extLst>
              <a:ext uri="{FF2B5EF4-FFF2-40B4-BE49-F238E27FC236}">
                <a16:creationId xmlns:a16="http://schemas.microsoft.com/office/drawing/2014/main" id="{A1EC8586-FED4-F6E0-295B-244595B14218}"/>
              </a:ext>
            </a:extLst>
          </p:cNvPr>
          <p:cNvPicPr>
            <a:picLocks noChangeAspect="1"/>
          </p:cNvPicPr>
          <p:nvPr/>
        </p:nvPicPr>
        <p:blipFill>
          <a:blip r:embed="rId3"/>
          <a:stretch>
            <a:fillRect/>
          </a:stretch>
        </p:blipFill>
        <p:spPr>
          <a:xfrm>
            <a:off x="2725571" y="2130107"/>
            <a:ext cx="6418429" cy="862556"/>
          </a:xfrm>
          <a:prstGeom prst="rect">
            <a:avLst/>
          </a:prstGeom>
        </p:spPr>
      </p:pic>
      <p:pic>
        <p:nvPicPr>
          <p:cNvPr id="9" name="Picture 8">
            <a:extLst>
              <a:ext uri="{FF2B5EF4-FFF2-40B4-BE49-F238E27FC236}">
                <a16:creationId xmlns:a16="http://schemas.microsoft.com/office/drawing/2014/main" id="{C6D85C08-E82F-D0AF-35AC-3128AD4A34B5}"/>
              </a:ext>
            </a:extLst>
          </p:cNvPr>
          <p:cNvPicPr>
            <a:picLocks noChangeAspect="1"/>
          </p:cNvPicPr>
          <p:nvPr/>
        </p:nvPicPr>
        <p:blipFill>
          <a:blip r:embed="rId4"/>
          <a:stretch>
            <a:fillRect/>
          </a:stretch>
        </p:blipFill>
        <p:spPr>
          <a:xfrm>
            <a:off x="2871560" y="3429000"/>
            <a:ext cx="5965120" cy="1201366"/>
          </a:xfrm>
          <a:prstGeom prst="rect">
            <a:avLst/>
          </a:prstGeom>
        </p:spPr>
      </p:pic>
    </p:spTree>
    <p:extLst>
      <p:ext uri="{BB962C8B-B14F-4D97-AF65-F5344CB8AC3E}">
        <p14:creationId xmlns:p14="http://schemas.microsoft.com/office/powerpoint/2010/main" val="933957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B016C-6989-2992-0482-CD3DDD0E8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2E2AA-5102-5005-A502-DC94BC9D4EB7}"/>
              </a:ext>
            </a:extLst>
          </p:cNvPr>
          <p:cNvSpPr>
            <a:spLocks noGrp="1"/>
          </p:cNvSpPr>
          <p:nvPr>
            <p:ph type="title"/>
          </p:nvPr>
        </p:nvSpPr>
        <p:spPr/>
        <p:txBody>
          <a:bodyPr/>
          <a:lstStyle/>
          <a:p>
            <a:r>
              <a:rPr lang="en-US" dirty="0"/>
              <a:t>VI.QUÁ TRÌNH LAN TRUYỀN NGƯỢC</a:t>
            </a:r>
          </a:p>
        </p:txBody>
      </p:sp>
      <p:sp>
        <p:nvSpPr>
          <p:cNvPr id="4" name="Slide Number Placeholder 3">
            <a:extLst>
              <a:ext uri="{FF2B5EF4-FFF2-40B4-BE49-F238E27FC236}">
                <a16:creationId xmlns:a16="http://schemas.microsoft.com/office/drawing/2014/main" id="{7661156B-6382-64C4-D0DD-8338FA3A837C}"/>
              </a:ext>
            </a:extLst>
          </p:cNvPr>
          <p:cNvSpPr>
            <a:spLocks noGrp="1"/>
          </p:cNvSpPr>
          <p:nvPr>
            <p:ph type="sldNum" sz="quarter" idx="11"/>
          </p:nvPr>
        </p:nvSpPr>
        <p:spPr/>
        <p:txBody>
          <a:bodyPr/>
          <a:lstStyle/>
          <a:p>
            <a:fld id="{EC845181-CF5C-4710-8252-BA94E6E0AA9A}" type="slidenum">
              <a:rPr lang="en-US" smtClean="0"/>
              <a:pPr/>
              <a:t>28</a:t>
            </a:fld>
            <a:endParaRPr lang="en-US"/>
          </a:p>
        </p:txBody>
      </p:sp>
      <p:sp>
        <p:nvSpPr>
          <p:cNvPr id="7" name="Content Placeholder 6">
            <a:extLst>
              <a:ext uri="{FF2B5EF4-FFF2-40B4-BE49-F238E27FC236}">
                <a16:creationId xmlns:a16="http://schemas.microsoft.com/office/drawing/2014/main" id="{E77D692F-C135-F441-DBDF-F816AA6CA8DB}"/>
              </a:ext>
            </a:extLst>
          </p:cNvPr>
          <p:cNvSpPr>
            <a:spLocks noGrp="1"/>
          </p:cNvSpPr>
          <p:nvPr>
            <p:ph idx="1"/>
          </p:nvPr>
        </p:nvSpPr>
        <p:spPr>
          <a:xfrm>
            <a:off x="457200" y="844063"/>
            <a:ext cx="8229600" cy="5632938"/>
          </a:xfrm>
        </p:spPr>
        <p:txBody>
          <a:bodyPr/>
          <a:lstStyle/>
          <a:p>
            <a:r>
              <a:rPr lang="en-US" sz="2000" dirty="0" err="1"/>
              <a:t>Chứng</a:t>
            </a:r>
            <a:r>
              <a:rPr lang="en-US" sz="2000" dirty="0"/>
              <a:t> </a:t>
            </a:r>
            <a:r>
              <a:rPr lang="en-US" sz="2000" dirty="0" err="1"/>
              <a:t>minh</a:t>
            </a:r>
            <a:r>
              <a:rPr lang="en-US" sz="2000" dirty="0"/>
              <a:t>: </a:t>
            </a:r>
          </a:p>
          <a:p>
            <a:endParaRPr lang="en-US" sz="2000" dirty="0"/>
          </a:p>
          <a:p>
            <a:r>
              <a:rPr lang="en-US" sz="2000" dirty="0"/>
              <a:t>+ Ta </a:t>
            </a:r>
            <a:r>
              <a:rPr lang="en-US" sz="2000" dirty="0" err="1"/>
              <a:t>có</a:t>
            </a:r>
            <a:r>
              <a:rPr lang="en-US" sz="2000" dirty="0"/>
              <a:t> </a:t>
            </a:r>
            <a:r>
              <a:rPr lang="en-US" sz="2000" dirty="0" err="1"/>
              <a:t>hàm</a:t>
            </a:r>
            <a:r>
              <a:rPr lang="en-US" sz="2000" dirty="0"/>
              <a:t> </a:t>
            </a:r>
            <a:r>
              <a:rPr lang="en-US" sz="2000" dirty="0" err="1"/>
              <a:t>mất</a:t>
            </a:r>
            <a:r>
              <a:rPr lang="en-US" sz="2000" dirty="0"/>
              <a:t> </a:t>
            </a:r>
            <a:r>
              <a:rPr lang="en-US" sz="2000" dirty="0" err="1"/>
              <a:t>mát</a:t>
            </a:r>
            <a:r>
              <a:rPr lang="en-US" sz="2000" dirty="0"/>
              <a:t>:</a:t>
            </a:r>
          </a:p>
          <a:p>
            <a:endParaRPr lang="en-US" sz="2000" dirty="0"/>
          </a:p>
          <a:p>
            <a:endParaRPr lang="en-US" sz="2000" dirty="0"/>
          </a:p>
          <a:p>
            <a:r>
              <a:rPr lang="en-US" sz="2000" dirty="0"/>
              <a:t>+  </a:t>
            </a:r>
            <a:r>
              <a:rPr lang="en-US" sz="2000" dirty="0" err="1"/>
              <a:t>Đạo</a:t>
            </a:r>
            <a:r>
              <a:rPr lang="en-US" sz="2000" dirty="0"/>
              <a:t> </a:t>
            </a:r>
            <a:r>
              <a:rPr lang="en-US" sz="2000" dirty="0" err="1"/>
              <a:t>hàm</a:t>
            </a:r>
            <a:r>
              <a:rPr lang="en-US" sz="2000" dirty="0"/>
              <a:t> node ở output:                     </a:t>
            </a:r>
            <a:r>
              <a:rPr lang="en-US" sz="2000" dirty="0" err="1"/>
              <a:t>với</a:t>
            </a:r>
            <a:r>
              <a:rPr lang="en-US" sz="2000" dirty="0"/>
              <a:t> : </a:t>
            </a:r>
          </a:p>
          <a:p>
            <a:endParaRPr lang="en-US" sz="2000" dirty="0"/>
          </a:p>
          <a:p>
            <a:endParaRPr lang="en-US" sz="2000" dirty="0"/>
          </a:p>
          <a:p>
            <a:r>
              <a:rPr lang="en-US" sz="2000" dirty="0"/>
              <a:t>    =&gt;                                     </a:t>
            </a:r>
            <a:r>
              <a:rPr lang="en-US" sz="2000" dirty="0" err="1"/>
              <a:t>với</a:t>
            </a:r>
            <a:r>
              <a:rPr lang="en-US" sz="2000" dirty="0"/>
              <a:t> : </a:t>
            </a:r>
          </a:p>
          <a:p>
            <a:endParaRPr lang="en-US" sz="2000" dirty="0"/>
          </a:p>
          <a:p>
            <a:pPr marL="0" indent="0">
              <a:buNone/>
            </a:pPr>
            <a:endParaRPr lang="en-US" sz="2000" dirty="0"/>
          </a:p>
          <a:p>
            <a:pPr marL="0" indent="0">
              <a:buNone/>
            </a:pPr>
            <a:r>
              <a:rPr lang="en-US" sz="2000" dirty="0"/>
              <a:t>=&gt; CT </a:t>
            </a:r>
            <a:r>
              <a:rPr lang="en-US" sz="2000" dirty="0" err="1"/>
              <a:t>lỗi</a:t>
            </a:r>
            <a:r>
              <a:rPr lang="en-US" sz="2000" dirty="0"/>
              <a:t> </a:t>
            </a:r>
            <a:r>
              <a:rPr lang="en-US" sz="2000" dirty="0" err="1"/>
              <a:t>lớp</a:t>
            </a:r>
            <a:r>
              <a:rPr lang="en-US" sz="2000" dirty="0"/>
              <a:t> </a:t>
            </a:r>
            <a:r>
              <a:rPr lang="en-US" sz="2000" dirty="0" err="1"/>
              <a:t>đầu</a:t>
            </a:r>
            <a:r>
              <a:rPr lang="en-US" sz="2000" dirty="0"/>
              <a:t> </a:t>
            </a:r>
            <a:r>
              <a:rPr lang="en-US" sz="2000" dirty="0" err="1"/>
              <a:t>ra</a:t>
            </a:r>
            <a:r>
              <a:rPr lang="en-US" sz="2000" dirty="0"/>
              <a:t> :</a:t>
            </a:r>
          </a:p>
        </p:txBody>
      </p:sp>
      <p:pic>
        <p:nvPicPr>
          <p:cNvPr id="8" name="Picture 7">
            <a:extLst>
              <a:ext uri="{FF2B5EF4-FFF2-40B4-BE49-F238E27FC236}">
                <a16:creationId xmlns:a16="http://schemas.microsoft.com/office/drawing/2014/main" id="{2F5468B2-8633-CB76-318E-81540375C1F7}"/>
              </a:ext>
            </a:extLst>
          </p:cNvPr>
          <p:cNvPicPr>
            <a:picLocks noChangeAspect="1"/>
          </p:cNvPicPr>
          <p:nvPr/>
        </p:nvPicPr>
        <p:blipFill>
          <a:blip r:embed="rId2"/>
          <a:stretch>
            <a:fillRect/>
          </a:stretch>
        </p:blipFill>
        <p:spPr>
          <a:xfrm>
            <a:off x="4038600" y="1190435"/>
            <a:ext cx="4753638" cy="1267002"/>
          </a:xfrm>
          <a:prstGeom prst="rect">
            <a:avLst/>
          </a:prstGeom>
        </p:spPr>
      </p:pic>
      <p:pic>
        <p:nvPicPr>
          <p:cNvPr id="10" name="Picture 9">
            <a:extLst>
              <a:ext uri="{FF2B5EF4-FFF2-40B4-BE49-F238E27FC236}">
                <a16:creationId xmlns:a16="http://schemas.microsoft.com/office/drawing/2014/main" id="{670A2CFB-E1AA-896F-83BE-869A60F5F59F}"/>
              </a:ext>
            </a:extLst>
          </p:cNvPr>
          <p:cNvPicPr>
            <a:picLocks noChangeAspect="1"/>
          </p:cNvPicPr>
          <p:nvPr/>
        </p:nvPicPr>
        <p:blipFill>
          <a:blip r:embed="rId3"/>
          <a:stretch>
            <a:fillRect/>
          </a:stretch>
        </p:blipFill>
        <p:spPr>
          <a:xfrm>
            <a:off x="4416357" y="2517761"/>
            <a:ext cx="1838582" cy="905001"/>
          </a:xfrm>
          <a:prstGeom prst="rect">
            <a:avLst/>
          </a:prstGeom>
        </p:spPr>
      </p:pic>
      <p:pic>
        <p:nvPicPr>
          <p:cNvPr id="17" name="Picture 16">
            <a:extLst>
              <a:ext uri="{FF2B5EF4-FFF2-40B4-BE49-F238E27FC236}">
                <a16:creationId xmlns:a16="http://schemas.microsoft.com/office/drawing/2014/main" id="{CBCDA309-76E1-C61F-3754-391CC384A31A}"/>
              </a:ext>
            </a:extLst>
          </p:cNvPr>
          <p:cNvPicPr>
            <a:picLocks noChangeAspect="1"/>
          </p:cNvPicPr>
          <p:nvPr/>
        </p:nvPicPr>
        <p:blipFill>
          <a:blip r:embed="rId4"/>
          <a:stretch>
            <a:fillRect/>
          </a:stretch>
        </p:blipFill>
        <p:spPr>
          <a:xfrm>
            <a:off x="6848867" y="2517761"/>
            <a:ext cx="1943371" cy="724001"/>
          </a:xfrm>
          <a:prstGeom prst="rect">
            <a:avLst/>
          </a:prstGeom>
        </p:spPr>
      </p:pic>
      <p:pic>
        <p:nvPicPr>
          <p:cNvPr id="21" name="Picture 20">
            <a:extLst>
              <a:ext uri="{FF2B5EF4-FFF2-40B4-BE49-F238E27FC236}">
                <a16:creationId xmlns:a16="http://schemas.microsoft.com/office/drawing/2014/main" id="{7E73F82A-E370-25F4-CFD1-C1F3E8DC0482}"/>
              </a:ext>
            </a:extLst>
          </p:cNvPr>
          <p:cNvPicPr>
            <a:picLocks noChangeAspect="1"/>
          </p:cNvPicPr>
          <p:nvPr/>
        </p:nvPicPr>
        <p:blipFill>
          <a:blip r:embed="rId5"/>
          <a:stretch>
            <a:fillRect/>
          </a:stretch>
        </p:blipFill>
        <p:spPr>
          <a:xfrm>
            <a:off x="1932267" y="3553048"/>
            <a:ext cx="2876951" cy="1047896"/>
          </a:xfrm>
          <a:prstGeom prst="rect">
            <a:avLst/>
          </a:prstGeom>
        </p:spPr>
      </p:pic>
      <p:pic>
        <p:nvPicPr>
          <p:cNvPr id="25" name="Picture 24">
            <a:extLst>
              <a:ext uri="{FF2B5EF4-FFF2-40B4-BE49-F238E27FC236}">
                <a16:creationId xmlns:a16="http://schemas.microsoft.com/office/drawing/2014/main" id="{5DB9EE39-C6AA-DBD9-79A2-B06ED65ADFB2}"/>
              </a:ext>
            </a:extLst>
          </p:cNvPr>
          <p:cNvPicPr>
            <a:picLocks noChangeAspect="1"/>
          </p:cNvPicPr>
          <p:nvPr/>
        </p:nvPicPr>
        <p:blipFill>
          <a:blip r:embed="rId6"/>
          <a:stretch>
            <a:fillRect/>
          </a:stretch>
        </p:blipFill>
        <p:spPr>
          <a:xfrm>
            <a:off x="5526464" y="3674951"/>
            <a:ext cx="3791479" cy="619211"/>
          </a:xfrm>
          <a:prstGeom prst="rect">
            <a:avLst/>
          </a:prstGeom>
        </p:spPr>
      </p:pic>
      <p:pic>
        <p:nvPicPr>
          <p:cNvPr id="27" name="Picture 26">
            <a:extLst>
              <a:ext uri="{FF2B5EF4-FFF2-40B4-BE49-F238E27FC236}">
                <a16:creationId xmlns:a16="http://schemas.microsoft.com/office/drawing/2014/main" id="{2670BB1C-4C91-1B16-7805-75E2631BA7B7}"/>
              </a:ext>
            </a:extLst>
          </p:cNvPr>
          <p:cNvPicPr>
            <a:picLocks noChangeAspect="1"/>
          </p:cNvPicPr>
          <p:nvPr/>
        </p:nvPicPr>
        <p:blipFill>
          <a:blip r:embed="rId7"/>
          <a:stretch>
            <a:fillRect/>
          </a:stretch>
        </p:blipFill>
        <p:spPr>
          <a:xfrm>
            <a:off x="3370742" y="4687366"/>
            <a:ext cx="6144482" cy="914528"/>
          </a:xfrm>
          <a:prstGeom prst="rect">
            <a:avLst/>
          </a:prstGeom>
        </p:spPr>
      </p:pic>
    </p:spTree>
    <p:extLst>
      <p:ext uri="{BB962C8B-B14F-4D97-AF65-F5344CB8AC3E}">
        <p14:creationId xmlns:p14="http://schemas.microsoft.com/office/powerpoint/2010/main" val="1030216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C2101-1667-3AF6-95A7-C15192424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97ED6-BA0F-2046-E706-D0E28167D6AB}"/>
              </a:ext>
            </a:extLst>
          </p:cNvPr>
          <p:cNvSpPr>
            <a:spLocks noGrp="1"/>
          </p:cNvSpPr>
          <p:nvPr>
            <p:ph type="title"/>
          </p:nvPr>
        </p:nvSpPr>
        <p:spPr/>
        <p:txBody>
          <a:bodyPr/>
          <a:lstStyle/>
          <a:p>
            <a:r>
              <a:rPr lang="en-US" dirty="0"/>
              <a:t>VI.QUÁ TRÌNH LAN TRUYỀN NGƯỢC</a:t>
            </a:r>
          </a:p>
        </p:txBody>
      </p:sp>
      <p:sp>
        <p:nvSpPr>
          <p:cNvPr id="4" name="Slide Number Placeholder 3">
            <a:extLst>
              <a:ext uri="{FF2B5EF4-FFF2-40B4-BE49-F238E27FC236}">
                <a16:creationId xmlns:a16="http://schemas.microsoft.com/office/drawing/2014/main" id="{82871A0B-4129-3735-A088-2BED9A942616}"/>
              </a:ext>
            </a:extLst>
          </p:cNvPr>
          <p:cNvSpPr>
            <a:spLocks noGrp="1"/>
          </p:cNvSpPr>
          <p:nvPr>
            <p:ph type="sldNum" sz="quarter" idx="11"/>
          </p:nvPr>
        </p:nvSpPr>
        <p:spPr/>
        <p:txBody>
          <a:bodyPr/>
          <a:lstStyle/>
          <a:p>
            <a:fld id="{EC845181-CF5C-4710-8252-BA94E6E0AA9A}" type="slidenum">
              <a:rPr lang="en-US" smtClean="0"/>
              <a:pPr/>
              <a:t>29</a:t>
            </a:fld>
            <a:endParaRPr lang="en-US"/>
          </a:p>
        </p:txBody>
      </p:sp>
      <p:sp>
        <p:nvSpPr>
          <p:cNvPr id="7" name="Content Placeholder 6">
            <a:extLst>
              <a:ext uri="{FF2B5EF4-FFF2-40B4-BE49-F238E27FC236}">
                <a16:creationId xmlns:a16="http://schemas.microsoft.com/office/drawing/2014/main" id="{0BF55876-6369-03F2-6530-A2C7553E50F9}"/>
              </a:ext>
            </a:extLst>
          </p:cNvPr>
          <p:cNvSpPr>
            <a:spLocks noGrp="1"/>
          </p:cNvSpPr>
          <p:nvPr>
            <p:ph idx="1"/>
          </p:nvPr>
        </p:nvSpPr>
        <p:spPr>
          <a:xfrm>
            <a:off x="457200" y="844063"/>
            <a:ext cx="8229600" cy="5632938"/>
          </a:xfrm>
        </p:spPr>
        <p:txBody>
          <a:bodyPr/>
          <a:lstStyle/>
          <a:p>
            <a:r>
              <a:rPr lang="en-US" sz="2000" dirty="0" err="1"/>
              <a:t>Chứng</a:t>
            </a:r>
            <a:r>
              <a:rPr lang="en-US" sz="2000" dirty="0"/>
              <a:t> </a:t>
            </a:r>
            <a:r>
              <a:rPr lang="en-US" sz="2000" dirty="0" err="1"/>
              <a:t>minh</a:t>
            </a:r>
            <a:r>
              <a:rPr lang="en-US" sz="2000" dirty="0"/>
              <a:t>: </a:t>
            </a:r>
          </a:p>
          <a:p>
            <a:endParaRPr lang="en-US" sz="2000" dirty="0"/>
          </a:p>
          <a:p>
            <a:r>
              <a:rPr lang="en-US" sz="2000" dirty="0"/>
              <a:t>+ Ta </a:t>
            </a:r>
            <a:r>
              <a:rPr lang="en-US" sz="2000" dirty="0" err="1"/>
              <a:t>có</a:t>
            </a:r>
            <a:r>
              <a:rPr lang="en-US" sz="2000" dirty="0"/>
              <a:t> : </a:t>
            </a:r>
          </a:p>
          <a:p>
            <a:endParaRPr lang="en-US" sz="2000" dirty="0"/>
          </a:p>
          <a:p>
            <a:r>
              <a:rPr lang="en-US" sz="2000" dirty="0"/>
              <a:t>    </a:t>
            </a:r>
          </a:p>
          <a:p>
            <a:r>
              <a:rPr lang="en-US" sz="2000" dirty="0"/>
              <a:t>    =&gt;</a:t>
            </a:r>
          </a:p>
          <a:p>
            <a:endParaRPr lang="en-US" sz="2000" dirty="0"/>
          </a:p>
          <a:p>
            <a:pPr marL="457200" lvl="1" indent="0">
              <a:buNone/>
            </a:pPr>
            <a:r>
              <a:rPr lang="en-US" sz="2000" dirty="0"/>
              <a:t>   </a:t>
            </a:r>
            <a:r>
              <a:rPr lang="en-US" sz="2000" dirty="0" err="1"/>
              <a:t>Với</a:t>
            </a:r>
            <a:r>
              <a:rPr lang="en-US" sz="2000" dirty="0"/>
              <a:t> : </a:t>
            </a:r>
          </a:p>
          <a:p>
            <a:pPr marL="457200" lvl="1" indent="0">
              <a:buNone/>
            </a:pPr>
            <a:endParaRPr lang="en-US" sz="2000" dirty="0"/>
          </a:p>
          <a:p>
            <a:pPr marL="457200" lvl="1" indent="0">
              <a:buNone/>
            </a:pPr>
            <a:endParaRPr lang="en-US" sz="2000" dirty="0"/>
          </a:p>
          <a:p>
            <a:pPr marL="457200" lvl="1" indent="0">
              <a:buNone/>
            </a:pPr>
            <a:r>
              <a:rPr lang="en-US" sz="2000" dirty="0"/>
              <a:t>   =&gt;</a:t>
            </a:r>
          </a:p>
          <a:p>
            <a:pPr marL="457200" lvl="1" indent="0">
              <a:buNone/>
            </a:pPr>
            <a:r>
              <a:rPr lang="en-US" sz="2000" dirty="0"/>
              <a:t>   </a:t>
            </a:r>
          </a:p>
          <a:p>
            <a:pPr marL="457200" lvl="1" indent="0">
              <a:buNone/>
            </a:pPr>
            <a:r>
              <a:rPr lang="en-US" sz="2000" dirty="0"/>
              <a:t>   =&gt; </a:t>
            </a:r>
          </a:p>
        </p:txBody>
      </p:sp>
      <p:pic>
        <p:nvPicPr>
          <p:cNvPr id="5" name="Picture 4">
            <a:extLst>
              <a:ext uri="{FF2B5EF4-FFF2-40B4-BE49-F238E27FC236}">
                <a16:creationId xmlns:a16="http://schemas.microsoft.com/office/drawing/2014/main" id="{50046231-9CB9-4FE2-8B66-66CCC36D610B}"/>
              </a:ext>
            </a:extLst>
          </p:cNvPr>
          <p:cNvPicPr>
            <a:picLocks noChangeAspect="1"/>
          </p:cNvPicPr>
          <p:nvPr/>
        </p:nvPicPr>
        <p:blipFill>
          <a:blip r:embed="rId2"/>
          <a:stretch>
            <a:fillRect/>
          </a:stretch>
        </p:blipFill>
        <p:spPr>
          <a:xfrm>
            <a:off x="2379539" y="1308709"/>
            <a:ext cx="5630061" cy="952633"/>
          </a:xfrm>
          <a:prstGeom prst="rect">
            <a:avLst/>
          </a:prstGeom>
        </p:spPr>
      </p:pic>
      <p:pic>
        <p:nvPicPr>
          <p:cNvPr id="9" name="Picture 8">
            <a:extLst>
              <a:ext uri="{FF2B5EF4-FFF2-40B4-BE49-F238E27FC236}">
                <a16:creationId xmlns:a16="http://schemas.microsoft.com/office/drawing/2014/main" id="{82B21DE0-4873-D790-C55C-A823123F212A}"/>
              </a:ext>
            </a:extLst>
          </p:cNvPr>
          <p:cNvPicPr>
            <a:picLocks noChangeAspect="1"/>
          </p:cNvPicPr>
          <p:nvPr/>
        </p:nvPicPr>
        <p:blipFill>
          <a:blip r:embed="rId3"/>
          <a:stretch>
            <a:fillRect/>
          </a:stretch>
        </p:blipFill>
        <p:spPr>
          <a:xfrm>
            <a:off x="2465275" y="2406727"/>
            <a:ext cx="5458587" cy="838317"/>
          </a:xfrm>
          <a:prstGeom prst="rect">
            <a:avLst/>
          </a:prstGeom>
        </p:spPr>
      </p:pic>
      <p:pic>
        <p:nvPicPr>
          <p:cNvPr id="12" name="Picture 11">
            <a:extLst>
              <a:ext uri="{FF2B5EF4-FFF2-40B4-BE49-F238E27FC236}">
                <a16:creationId xmlns:a16="http://schemas.microsoft.com/office/drawing/2014/main" id="{663407DF-EC7B-ED4E-2493-69454A3314B3}"/>
              </a:ext>
            </a:extLst>
          </p:cNvPr>
          <p:cNvPicPr>
            <a:picLocks noChangeAspect="1"/>
          </p:cNvPicPr>
          <p:nvPr/>
        </p:nvPicPr>
        <p:blipFill>
          <a:blip r:embed="rId4"/>
          <a:stretch>
            <a:fillRect/>
          </a:stretch>
        </p:blipFill>
        <p:spPr>
          <a:xfrm>
            <a:off x="2233217" y="3331873"/>
            <a:ext cx="4210638" cy="657317"/>
          </a:xfrm>
          <a:prstGeom prst="rect">
            <a:avLst/>
          </a:prstGeom>
        </p:spPr>
      </p:pic>
      <p:pic>
        <p:nvPicPr>
          <p:cNvPr id="14" name="Picture 13">
            <a:extLst>
              <a:ext uri="{FF2B5EF4-FFF2-40B4-BE49-F238E27FC236}">
                <a16:creationId xmlns:a16="http://schemas.microsoft.com/office/drawing/2014/main" id="{6E90B5F9-A3FD-BAE9-3C49-D974C5B81D96}"/>
              </a:ext>
            </a:extLst>
          </p:cNvPr>
          <p:cNvPicPr>
            <a:picLocks noChangeAspect="1"/>
          </p:cNvPicPr>
          <p:nvPr/>
        </p:nvPicPr>
        <p:blipFill>
          <a:blip r:embed="rId5"/>
          <a:stretch>
            <a:fillRect/>
          </a:stretch>
        </p:blipFill>
        <p:spPr>
          <a:xfrm>
            <a:off x="2233217" y="3989190"/>
            <a:ext cx="5115639" cy="1114581"/>
          </a:xfrm>
          <a:prstGeom prst="rect">
            <a:avLst/>
          </a:prstGeom>
        </p:spPr>
      </p:pic>
      <p:pic>
        <p:nvPicPr>
          <p:cNvPr id="16" name="Picture 15">
            <a:extLst>
              <a:ext uri="{FF2B5EF4-FFF2-40B4-BE49-F238E27FC236}">
                <a16:creationId xmlns:a16="http://schemas.microsoft.com/office/drawing/2014/main" id="{4C70CCA3-82F4-D968-DEDF-E4059D8288BB}"/>
              </a:ext>
            </a:extLst>
          </p:cNvPr>
          <p:cNvPicPr>
            <a:picLocks noChangeAspect="1"/>
          </p:cNvPicPr>
          <p:nvPr/>
        </p:nvPicPr>
        <p:blipFill>
          <a:blip r:embed="rId6"/>
          <a:stretch>
            <a:fillRect/>
          </a:stretch>
        </p:blipFill>
        <p:spPr>
          <a:xfrm>
            <a:off x="2340628" y="5130198"/>
            <a:ext cx="3505689" cy="781159"/>
          </a:xfrm>
          <a:prstGeom prst="rect">
            <a:avLst/>
          </a:prstGeom>
        </p:spPr>
      </p:pic>
    </p:spTree>
    <p:extLst>
      <p:ext uri="{BB962C8B-B14F-4D97-AF65-F5344CB8AC3E}">
        <p14:creationId xmlns:p14="http://schemas.microsoft.com/office/powerpoint/2010/main" val="345013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211734-5AF3-38ED-A238-FF56D44F75EA}"/>
              </a:ext>
            </a:extLst>
          </p:cNvPr>
          <p:cNvSpPr>
            <a:spLocks noGrp="1"/>
          </p:cNvSpPr>
          <p:nvPr>
            <p:ph type="title"/>
          </p:nvPr>
        </p:nvSpPr>
        <p:spPr/>
        <p:txBody>
          <a:bodyPr/>
          <a:lstStyle/>
          <a:p>
            <a:r>
              <a:rPr lang="en-US" dirty="0"/>
              <a:t>I. GIỚI THIỆU VỀ LINEAR REGRESSION</a:t>
            </a:r>
            <a:endParaRPr lang="vi-VN" dirty="0"/>
          </a:p>
        </p:txBody>
      </p:sp>
      <p:sp>
        <p:nvSpPr>
          <p:cNvPr id="3" name="Chỗ dành sẵn cho Nội dung 2">
            <a:extLst>
              <a:ext uri="{FF2B5EF4-FFF2-40B4-BE49-F238E27FC236}">
                <a16:creationId xmlns:a16="http://schemas.microsoft.com/office/drawing/2014/main" id="{11DE39A7-5DC8-1BBC-2AE3-F6618ECC7EE8}"/>
              </a:ext>
            </a:extLst>
          </p:cNvPr>
          <p:cNvSpPr>
            <a:spLocks noGrp="1"/>
          </p:cNvSpPr>
          <p:nvPr>
            <p:ph idx="1"/>
          </p:nvPr>
        </p:nvSpPr>
        <p:spPr>
          <a:xfrm>
            <a:off x="382772" y="952278"/>
            <a:ext cx="8229600" cy="5248275"/>
          </a:xfrm>
        </p:spPr>
        <p:txBody>
          <a:bodyPr/>
          <a:lstStyle/>
          <a:p>
            <a:r>
              <a:rPr lang="en-US" sz="2000" b="1" dirty="0"/>
              <a:t>Linear regression (</a:t>
            </a:r>
            <a:r>
              <a:rPr lang="en-US" sz="2000" b="1" dirty="0" err="1"/>
              <a:t>hồi</a:t>
            </a:r>
            <a:r>
              <a:rPr lang="en-US" sz="2000" b="1" dirty="0"/>
              <a:t> </a:t>
            </a:r>
            <a:r>
              <a:rPr lang="en-US" sz="2000" b="1" dirty="0" err="1"/>
              <a:t>quy</a:t>
            </a:r>
            <a:r>
              <a:rPr lang="en-US" sz="2000" b="1" dirty="0"/>
              <a:t> </a:t>
            </a:r>
            <a:r>
              <a:rPr lang="en-US" sz="2000" b="1" dirty="0" err="1"/>
              <a:t>tuyến</a:t>
            </a:r>
            <a:r>
              <a:rPr lang="en-US" sz="2000" b="1" dirty="0"/>
              <a:t> </a:t>
            </a:r>
            <a:r>
              <a:rPr lang="en-US" sz="2000" b="1" dirty="0" err="1"/>
              <a:t>tính</a:t>
            </a:r>
            <a:r>
              <a:rPr lang="en-US" sz="2000" b="1" dirty="0"/>
              <a:t>) </a:t>
            </a:r>
            <a:r>
              <a:rPr lang="vi-VN" sz="2000" dirty="0"/>
              <a:t>là một mô hình thống kê dùng để dự đoán giá trị đầu ra (</a:t>
            </a:r>
            <a:r>
              <a:rPr lang="vi-VN" sz="2000" dirty="0" err="1"/>
              <a:t>output</a:t>
            </a:r>
            <a:r>
              <a:rPr lang="vi-VN" sz="2000" dirty="0"/>
              <a:t>) dựa trên một hoặc nhiều đặc trưng đầu vào (</a:t>
            </a:r>
            <a:r>
              <a:rPr lang="vi-VN" sz="2000" dirty="0" err="1"/>
              <a:t>input</a:t>
            </a:r>
            <a:r>
              <a:rPr lang="vi-VN" sz="2000" dirty="0"/>
              <a:t> </a:t>
            </a:r>
            <a:r>
              <a:rPr lang="vi-VN" sz="2000" dirty="0" err="1"/>
              <a:t>features</a:t>
            </a:r>
            <a:r>
              <a:rPr lang="vi-VN" sz="2000" dirty="0"/>
              <a:t>) bằng cách tìm một đường thẳng phù hợp nhất với dữ liệu.</a:t>
            </a:r>
            <a:r>
              <a:rPr lang="en-US" sz="2000" dirty="0"/>
              <a:t> </a:t>
            </a:r>
            <a:endParaRPr lang="en-US" sz="2000" dirty="0">
              <a:solidFill>
                <a:srgbClr val="000000"/>
              </a:solidFill>
            </a:endParaRPr>
          </a:p>
          <a:p>
            <a:pPr>
              <a:buFontTx/>
              <a:buChar char="-"/>
            </a:pPr>
            <a:r>
              <a:rPr lang="en-US" sz="2000" dirty="0">
                <a:solidFill>
                  <a:srgbClr val="000000"/>
                </a:solidFill>
              </a:rPr>
              <a:t>Công </a:t>
            </a:r>
            <a:r>
              <a:rPr lang="en-US" sz="2000" dirty="0" err="1">
                <a:solidFill>
                  <a:srgbClr val="000000"/>
                </a:solidFill>
              </a:rPr>
              <a:t>thức</a:t>
            </a:r>
            <a:r>
              <a:rPr lang="en-US" sz="2000" dirty="0">
                <a:solidFill>
                  <a:srgbClr val="000000"/>
                </a:solidFill>
              </a:rPr>
              <a:t> </a:t>
            </a:r>
            <a:r>
              <a:rPr lang="en-US" sz="2000" dirty="0" err="1">
                <a:solidFill>
                  <a:srgbClr val="000000"/>
                </a:solidFill>
              </a:rPr>
              <a:t>tính</a:t>
            </a:r>
            <a:r>
              <a:rPr lang="en-US" sz="2000" dirty="0">
                <a:solidFill>
                  <a:srgbClr val="000000"/>
                </a:solidFill>
              </a:rPr>
              <a:t> </a:t>
            </a:r>
            <a:r>
              <a:rPr lang="en-US" sz="2000" dirty="0" err="1">
                <a:solidFill>
                  <a:srgbClr val="000000"/>
                </a:solidFill>
              </a:rPr>
              <a:t>đầu</a:t>
            </a:r>
            <a:r>
              <a:rPr lang="en-US" sz="2000" dirty="0">
                <a:solidFill>
                  <a:srgbClr val="000000"/>
                </a:solidFill>
              </a:rPr>
              <a:t> </a:t>
            </a:r>
            <a:r>
              <a:rPr lang="en-US" sz="2000" dirty="0" err="1">
                <a:solidFill>
                  <a:srgbClr val="000000"/>
                </a:solidFill>
              </a:rPr>
              <a:t>ra</a:t>
            </a:r>
            <a:r>
              <a:rPr lang="en-US" sz="2000" dirty="0">
                <a:solidFill>
                  <a:srgbClr val="000000"/>
                </a:solidFill>
              </a:rPr>
              <a:t> </a:t>
            </a:r>
            <a:r>
              <a:rPr lang="en-US" sz="2000" dirty="0" err="1">
                <a:solidFill>
                  <a:srgbClr val="000000"/>
                </a:solidFill>
              </a:rPr>
              <a:t>dự</a:t>
            </a:r>
            <a:r>
              <a:rPr lang="en-US" sz="2000" dirty="0">
                <a:solidFill>
                  <a:srgbClr val="000000"/>
                </a:solidFill>
              </a:rPr>
              <a:t> </a:t>
            </a:r>
            <a:r>
              <a:rPr lang="en-US" sz="2000" dirty="0" err="1">
                <a:solidFill>
                  <a:srgbClr val="000000"/>
                </a:solidFill>
              </a:rPr>
              <a:t>đoán</a:t>
            </a:r>
            <a:r>
              <a:rPr lang="en-US" sz="2000" dirty="0">
                <a:solidFill>
                  <a:srgbClr val="000000"/>
                </a:solidFill>
              </a:rPr>
              <a:t> : y=</a:t>
            </a:r>
            <a:r>
              <a:rPr lang="en-US" sz="2000" dirty="0" err="1">
                <a:solidFill>
                  <a:srgbClr val="000000"/>
                </a:solidFill>
              </a:rPr>
              <a:t>wx+b</a:t>
            </a:r>
            <a:r>
              <a:rPr lang="en-US" sz="2000" dirty="0">
                <a:solidFill>
                  <a:srgbClr val="000000"/>
                </a:solidFill>
              </a:rPr>
              <a:t> </a:t>
            </a:r>
          </a:p>
          <a:p>
            <a:pPr>
              <a:buFontTx/>
              <a:buChar char="-"/>
            </a:pPr>
            <a:r>
              <a:rPr lang="en-US" sz="2000" dirty="0" err="1"/>
              <a:t>Mục</a:t>
            </a:r>
            <a:r>
              <a:rPr lang="en-US" sz="2000" dirty="0"/>
              <a:t> </a:t>
            </a:r>
            <a:r>
              <a:rPr lang="en-US" sz="2000" dirty="0" err="1"/>
              <a:t>tiêu</a:t>
            </a:r>
            <a:r>
              <a:rPr lang="en-US" sz="2000" dirty="0"/>
              <a:t>: </a:t>
            </a:r>
            <a:r>
              <a:rPr lang="en-US" sz="2000" dirty="0" err="1"/>
              <a:t>tìm</a:t>
            </a:r>
            <a:r>
              <a:rPr lang="en-US" sz="2000" dirty="0"/>
              <a:t> w </a:t>
            </a:r>
            <a:r>
              <a:rPr lang="en-US" sz="2000" dirty="0" err="1"/>
              <a:t>và</a:t>
            </a:r>
            <a:r>
              <a:rPr lang="en-US" sz="2000" dirty="0"/>
              <a:t> b </a:t>
            </a:r>
            <a:r>
              <a:rPr lang="en-US" sz="2000" dirty="0" err="1"/>
              <a:t>sao</a:t>
            </a:r>
            <a:r>
              <a:rPr lang="en-US" sz="2000" dirty="0"/>
              <a:t> </a:t>
            </a:r>
            <a:r>
              <a:rPr lang="en-US" sz="2000" dirty="0" err="1"/>
              <a:t>cho</a:t>
            </a:r>
            <a:r>
              <a:rPr lang="en-US" sz="2000" dirty="0"/>
              <a:t> </a:t>
            </a:r>
            <a:r>
              <a:rPr lang="en-US" sz="2000" dirty="0" err="1"/>
              <a:t>sai</a:t>
            </a:r>
            <a:r>
              <a:rPr lang="en-US" sz="2000" dirty="0"/>
              <a:t> </a:t>
            </a:r>
            <a:r>
              <a:rPr lang="en-US" sz="2000" dirty="0" err="1"/>
              <a:t>số</a:t>
            </a:r>
            <a:r>
              <a:rPr lang="en-US" sz="2000" dirty="0"/>
              <a:t> </a:t>
            </a:r>
            <a:r>
              <a:rPr lang="en-US" sz="2000" dirty="0" err="1"/>
              <a:t>giữa</a:t>
            </a:r>
            <a:r>
              <a:rPr lang="en-US" sz="2000" dirty="0"/>
              <a:t> </a:t>
            </a:r>
            <a:r>
              <a:rPr lang="en-US" sz="2000" dirty="0" err="1"/>
              <a:t>giá</a:t>
            </a:r>
            <a:r>
              <a:rPr lang="en-US" sz="2000" dirty="0"/>
              <a:t> </a:t>
            </a:r>
            <a:r>
              <a:rPr lang="en-US" sz="2000" dirty="0" err="1"/>
              <a:t>trị</a:t>
            </a:r>
            <a:r>
              <a:rPr lang="en-US" sz="2000" dirty="0"/>
              <a:t> </a:t>
            </a:r>
            <a:r>
              <a:rPr lang="en-US" sz="2000" dirty="0" err="1"/>
              <a:t>dự</a:t>
            </a:r>
            <a:r>
              <a:rPr lang="en-US" sz="2000" dirty="0"/>
              <a:t> </a:t>
            </a:r>
            <a:r>
              <a:rPr lang="en-US" sz="2000" dirty="0" err="1"/>
              <a:t>đoán</a:t>
            </a:r>
            <a:r>
              <a:rPr lang="en-US" sz="2000" dirty="0"/>
              <a:t> </a:t>
            </a:r>
            <a:r>
              <a:rPr lang="en-US" sz="2000" dirty="0" err="1"/>
              <a:t>và</a:t>
            </a:r>
            <a:r>
              <a:rPr lang="en-US" sz="2000" dirty="0"/>
              <a:t> </a:t>
            </a:r>
            <a:r>
              <a:rPr lang="en-US" sz="2000" dirty="0" err="1"/>
              <a:t>giá</a:t>
            </a:r>
            <a:r>
              <a:rPr lang="en-US" sz="2000" dirty="0"/>
              <a:t> </a:t>
            </a:r>
            <a:r>
              <a:rPr lang="en-US" sz="2000" dirty="0" err="1"/>
              <a:t>trị</a:t>
            </a:r>
            <a:r>
              <a:rPr lang="en-US" sz="2000" dirty="0"/>
              <a:t> </a:t>
            </a:r>
            <a:r>
              <a:rPr lang="en-US" sz="2000" dirty="0" err="1"/>
              <a:t>thực</a:t>
            </a:r>
            <a:r>
              <a:rPr lang="en-US" sz="2000" dirty="0"/>
              <a:t> </a:t>
            </a:r>
            <a:r>
              <a:rPr lang="en-US" sz="2000" dirty="0" err="1"/>
              <a:t>là</a:t>
            </a:r>
            <a:r>
              <a:rPr lang="en-US" sz="2000" dirty="0"/>
              <a:t> </a:t>
            </a:r>
            <a:r>
              <a:rPr lang="en-US" sz="2000" dirty="0" err="1"/>
              <a:t>nhỏ</a:t>
            </a:r>
            <a:r>
              <a:rPr lang="en-US" sz="2000" dirty="0"/>
              <a:t> </a:t>
            </a:r>
            <a:r>
              <a:rPr lang="en-US" sz="2000" dirty="0" err="1"/>
              <a:t>nhất</a:t>
            </a:r>
            <a:r>
              <a:rPr lang="en-US" sz="2000" dirty="0"/>
              <a:t> </a:t>
            </a:r>
          </a:p>
          <a:p>
            <a:pPr>
              <a:buFontTx/>
              <a:buChar char="-"/>
            </a:pPr>
            <a:endParaRPr lang="en-US" sz="2000" dirty="0">
              <a:solidFill>
                <a:srgbClr val="000000"/>
              </a:solidFill>
            </a:endParaRPr>
          </a:p>
        </p:txBody>
      </p:sp>
      <p:sp>
        <p:nvSpPr>
          <p:cNvPr id="4" name="Chỗ dành sẵn cho Số hiệu Bản chiếu 3">
            <a:extLst>
              <a:ext uri="{FF2B5EF4-FFF2-40B4-BE49-F238E27FC236}">
                <a16:creationId xmlns:a16="http://schemas.microsoft.com/office/drawing/2014/main" id="{CDE8976B-91E5-F7DC-4AB4-DA206D0AA2AD}"/>
              </a:ext>
            </a:extLst>
          </p:cNvPr>
          <p:cNvSpPr>
            <a:spLocks noGrp="1"/>
          </p:cNvSpPr>
          <p:nvPr>
            <p:ph type="sldNum" sz="quarter" idx="11"/>
          </p:nvPr>
        </p:nvSpPr>
        <p:spPr/>
        <p:txBody>
          <a:bodyPr/>
          <a:lstStyle/>
          <a:p>
            <a:fld id="{EC845181-CF5C-4710-8252-BA94E6E0AA9A}" type="slidenum">
              <a:rPr lang="en-US" smtClean="0"/>
              <a:pPr/>
              <a:t>3</a:t>
            </a:fld>
            <a:endParaRPr lang="en-US"/>
          </a:p>
        </p:txBody>
      </p:sp>
      <p:pic>
        <p:nvPicPr>
          <p:cNvPr id="1026" name="Picture 2" descr="Explain Linear Regression With An Example">
            <a:extLst>
              <a:ext uri="{FF2B5EF4-FFF2-40B4-BE49-F238E27FC236}">
                <a16:creationId xmlns:a16="http://schemas.microsoft.com/office/drawing/2014/main" id="{3CEDAEEC-C6B3-B043-7768-A0D17336F1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9553" y="3518044"/>
            <a:ext cx="3270149" cy="317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236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1C73-3EEC-D774-7080-6B2A05BD3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7030F-D007-E05E-4EA4-D64854666CB0}"/>
              </a:ext>
            </a:extLst>
          </p:cNvPr>
          <p:cNvSpPr>
            <a:spLocks noGrp="1"/>
          </p:cNvSpPr>
          <p:nvPr>
            <p:ph type="title"/>
          </p:nvPr>
        </p:nvSpPr>
        <p:spPr/>
        <p:txBody>
          <a:bodyPr/>
          <a:lstStyle/>
          <a:p>
            <a:r>
              <a:rPr lang="en-US" dirty="0"/>
              <a:t>VI.QUÁ TRÌNH LAN TRUYỀN NGƯỢC</a:t>
            </a:r>
          </a:p>
        </p:txBody>
      </p:sp>
      <p:sp>
        <p:nvSpPr>
          <p:cNvPr id="4" name="Slide Number Placeholder 3">
            <a:extLst>
              <a:ext uri="{FF2B5EF4-FFF2-40B4-BE49-F238E27FC236}">
                <a16:creationId xmlns:a16="http://schemas.microsoft.com/office/drawing/2014/main" id="{5DDE476E-9AC3-7D3D-7DC4-190B9673321A}"/>
              </a:ext>
            </a:extLst>
          </p:cNvPr>
          <p:cNvSpPr>
            <a:spLocks noGrp="1"/>
          </p:cNvSpPr>
          <p:nvPr>
            <p:ph type="sldNum" sz="quarter" idx="11"/>
          </p:nvPr>
        </p:nvSpPr>
        <p:spPr/>
        <p:txBody>
          <a:bodyPr/>
          <a:lstStyle/>
          <a:p>
            <a:fld id="{EC845181-CF5C-4710-8252-BA94E6E0AA9A}" type="slidenum">
              <a:rPr lang="en-US" smtClean="0"/>
              <a:pPr/>
              <a:t>30</a:t>
            </a:fld>
            <a:endParaRPr lang="en-US"/>
          </a:p>
        </p:txBody>
      </p:sp>
      <p:sp>
        <p:nvSpPr>
          <p:cNvPr id="7" name="Content Placeholder 6">
            <a:extLst>
              <a:ext uri="{FF2B5EF4-FFF2-40B4-BE49-F238E27FC236}">
                <a16:creationId xmlns:a16="http://schemas.microsoft.com/office/drawing/2014/main" id="{51E8ECFE-A815-2D0C-E85C-F3FF30E72AA4}"/>
              </a:ext>
            </a:extLst>
          </p:cNvPr>
          <p:cNvSpPr>
            <a:spLocks noGrp="1"/>
          </p:cNvSpPr>
          <p:nvPr>
            <p:ph idx="1"/>
          </p:nvPr>
        </p:nvSpPr>
        <p:spPr>
          <a:xfrm>
            <a:off x="457200" y="844063"/>
            <a:ext cx="8229600" cy="5632938"/>
          </a:xfrm>
        </p:spPr>
        <p:txBody>
          <a:bodyPr/>
          <a:lstStyle/>
          <a:p>
            <a:r>
              <a:rPr lang="en-US" sz="2000" dirty="0" err="1"/>
              <a:t>Chứng</a:t>
            </a:r>
            <a:r>
              <a:rPr lang="en-US" sz="2000" dirty="0"/>
              <a:t> </a:t>
            </a:r>
            <a:r>
              <a:rPr lang="en-US" sz="2000" dirty="0" err="1"/>
              <a:t>minh</a:t>
            </a:r>
            <a:r>
              <a:rPr lang="en-US" sz="2000" dirty="0"/>
              <a:t>: </a:t>
            </a:r>
          </a:p>
          <a:p>
            <a:endParaRPr lang="en-US" sz="2000" dirty="0"/>
          </a:p>
          <a:p>
            <a:r>
              <a:rPr lang="en-US" sz="2000" dirty="0"/>
              <a:t>=&gt;                                         </a:t>
            </a:r>
          </a:p>
          <a:p>
            <a:endParaRPr lang="en-US" sz="2000" dirty="0"/>
          </a:p>
          <a:p>
            <a:endParaRPr lang="en-US" sz="2000" dirty="0"/>
          </a:p>
          <a:p>
            <a:endParaRPr lang="en-US" sz="2000" dirty="0"/>
          </a:p>
          <a:p>
            <a:r>
              <a:rPr lang="en-US" sz="2000" dirty="0"/>
              <a:t>Thay </a:t>
            </a:r>
            <a:r>
              <a:rPr lang="en-US" sz="2000" dirty="0" err="1"/>
              <a:t>hết</a:t>
            </a:r>
            <a:r>
              <a:rPr lang="en-US" sz="2000" dirty="0"/>
              <a:t> </a:t>
            </a:r>
            <a:r>
              <a:rPr lang="en-US" sz="2000" dirty="0" err="1"/>
              <a:t>biểu</a:t>
            </a:r>
            <a:r>
              <a:rPr lang="en-US" sz="2000" dirty="0"/>
              <a:t> </a:t>
            </a:r>
            <a:r>
              <a:rPr lang="en-US" sz="2000" dirty="0" err="1"/>
              <a:t>thức</a:t>
            </a:r>
            <a:r>
              <a:rPr lang="en-US" sz="2000" dirty="0"/>
              <a:t> </a:t>
            </a:r>
            <a:r>
              <a:rPr lang="en-US" sz="2000" dirty="0" err="1"/>
              <a:t>này</a:t>
            </a:r>
            <a:r>
              <a:rPr lang="en-US" sz="2000" dirty="0"/>
              <a:t> </a:t>
            </a:r>
            <a:r>
              <a:rPr lang="en-US" sz="2000" dirty="0" err="1"/>
              <a:t>vào</a:t>
            </a:r>
            <a:r>
              <a:rPr lang="en-US" sz="2000" dirty="0"/>
              <a:t> </a:t>
            </a:r>
            <a:r>
              <a:rPr lang="en-US" sz="2000" dirty="0" err="1"/>
              <a:t>biểu</a:t>
            </a:r>
            <a:r>
              <a:rPr lang="en-US" sz="2000" dirty="0"/>
              <a:t> </a:t>
            </a:r>
            <a:r>
              <a:rPr lang="en-US" sz="2000" dirty="0" err="1"/>
              <a:t>thức</a:t>
            </a:r>
            <a:r>
              <a:rPr lang="en-US" sz="2000" dirty="0"/>
              <a:t> slide </a:t>
            </a:r>
            <a:r>
              <a:rPr lang="en-US" sz="2000" dirty="0" err="1"/>
              <a:t>trước</a:t>
            </a:r>
            <a:r>
              <a:rPr lang="en-US" sz="2000" dirty="0"/>
              <a:t> : </a:t>
            </a:r>
          </a:p>
          <a:p>
            <a:endParaRPr lang="en-US" sz="2000" dirty="0"/>
          </a:p>
          <a:p>
            <a:r>
              <a:rPr lang="en-US" sz="2000" dirty="0"/>
              <a:t>=&gt;</a:t>
            </a:r>
          </a:p>
          <a:p>
            <a:endParaRPr lang="en-US" sz="2000" dirty="0"/>
          </a:p>
          <a:p>
            <a:r>
              <a:rPr lang="en-US" sz="2000" dirty="0"/>
              <a:t> </a:t>
            </a:r>
            <a:r>
              <a:rPr lang="en-US" sz="2000" dirty="0" err="1"/>
              <a:t>Với</a:t>
            </a:r>
            <a:r>
              <a:rPr lang="en-US" sz="2000" dirty="0"/>
              <a:t> : </a:t>
            </a:r>
          </a:p>
          <a:p>
            <a:endParaRPr lang="en-US" sz="2000" dirty="0"/>
          </a:p>
          <a:p>
            <a:endParaRPr lang="en-US" sz="2000" dirty="0"/>
          </a:p>
          <a:p>
            <a:r>
              <a:rPr lang="en-US" sz="2000" dirty="0"/>
              <a:t>CT </a:t>
            </a:r>
            <a:r>
              <a:rPr lang="en-US" sz="2000" dirty="0" err="1"/>
              <a:t>còn</a:t>
            </a:r>
            <a:r>
              <a:rPr lang="en-US" sz="2000" dirty="0"/>
              <a:t> </a:t>
            </a:r>
            <a:r>
              <a:rPr lang="en-US" sz="2000" dirty="0" err="1"/>
              <a:t>lại</a:t>
            </a:r>
            <a:r>
              <a:rPr lang="en-US" sz="2000" dirty="0"/>
              <a:t> </a:t>
            </a:r>
            <a:r>
              <a:rPr lang="en-US" sz="2000" dirty="0" err="1"/>
              <a:t>chứng</a:t>
            </a:r>
            <a:r>
              <a:rPr lang="en-US" sz="2000" dirty="0"/>
              <a:t> </a:t>
            </a:r>
            <a:r>
              <a:rPr lang="en-US" sz="2000" dirty="0" err="1"/>
              <a:t>minh</a:t>
            </a:r>
            <a:r>
              <a:rPr lang="en-US" sz="2000" dirty="0"/>
              <a:t> </a:t>
            </a:r>
            <a:r>
              <a:rPr lang="en-US" sz="2000" dirty="0" err="1"/>
              <a:t>tương</a:t>
            </a:r>
            <a:r>
              <a:rPr lang="en-US" sz="2000" dirty="0"/>
              <a:t> </a:t>
            </a:r>
            <a:r>
              <a:rPr lang="en-US" sz="2000" dirty="0" err="1"/>
              <a:t>tự</a:t>
            </a:r>
            <a:r>
              <a:rPr lang="en-US" sz="2000" dirty="0"/>
              <a:t>.  </a:t>
            </a:r>
          </a:p>
        </p:txBody>
      </p:sp>
      <p:pic>
        <p:nvPicPr>
          <p:cNvPr id="6" name="Picture 5">
            <a:extLst>
              <a:ext uri="{FF2B5EF4-FFF2-40B4-BE49-F238E27FC236}">
                <a16:creationId xmlns:a16="http://schemas.microsoft.com/office/drawing/2014/main" id="{BB69A043-FCD1-82EB-1CB8-59521F9668EE}"/>
              </a:ext>
            </a:extLst>
          </p:cNvPr>
          <p:cNvPicPr>
            <a:picLocks noChangeAspect="1"/>
          </p:cNvPicPr>
          <p:nvPr/>
        </p:nvPicPr>
        <p:blipFill>
          <a:blip r:embed="rId2"/>
          <a:stretch>
            <a:fillRect/>
          </a:stretch>
        </p:blipFill>
        <p:spPr>
          <a:xfrm>
            <a:off x="1586895" y="1305826"/>
            <a:ext cx="3343742" cy="1600423"/>
          </a:xfrm>
          <a:prstGeom prst="rect">
            <a:avLst/>
          </a:prstGeom>
        </p:spPr>
      </p:pic>
      <p:pic>
        <p:nvPicPr>
          <p:cNvPr id="13" name="Picture 12">
            <a:extLst>
              <a:ext uri="{FF2B5EF4-FFF2-40B4-BE49-F238E27FC236}">
                <a16:creationId xmlns:a16="http://schemas.microsoft.com/office/drawing/2014/main" id="{28C58750-F29E-D434-BEB4-E3183C0AB9ED}"/>
              </a:ext>
            </a:extLst>
          </p:cNvPr>
          <p:cNvPicPr>
            <a:picLocks noChangeAspect="1"/>
          </p:cNvPicPr>
          <p:nvPr/>
        </p:nvPicPr>
        <p:blipFill>
          <a:blip r:embed="rId3"/>
          <a:stretch>
            <a:fillRect/>
          </a:stretch>
        </p:blipFill>
        <p:spPr>
          <a:xfrm>
            <a:off x="1490158" y="3465909"/>
            <a:ext cx="7230484" cy="971686"/>
          </a:xfrm>
          <a:prstGeom prst="rect">
            <a:avLst/>
          </a:prstGeom>
        </p:spPr>
      </p:pic>
      <p:pic>
        <p:nvPicPr>
          <p:cNvPr id="15" name="Picture 14">
            <a:extLst>
              <a:ext uri="{FF2B5EF4-FFF2-40B4-BE49-F238E27FC236}">
                <a16:creationId xmlns:a16="http://schemas.microsoft.com/office/drawing/2014/main" id="{E87AD4D8-2182-A03B-EA21-A72C3C6D2A93}"/>
              </a:ext>
            </a:extLst>
          </p:cNvPr>
          <p:cNvPicPr>
            <a:picLocks noChangeAspect="1"/>
          </p:cNvPicPr>
          <p:nvPr/>
        </p:nvPicPr>
        <p:blipFill>
          <a:blip r:embed="rId4"/>
          <a:stretch>
            <a:fillRect/>
          </a:stretch>
        </p:blipFill>
        <p:spPr>
          <a:xfrm>
            <a:off x="1931793" y="4564062"/>
            <a:ext cx="3553321" cy="533474"/>
          </a:xfrm>
          <a:prstGeom prst="rect">
            <a:avLst/>
          </a:prstGeom>
        </p:spPr>
      </p:pic>
    </p:spTree>
    <p:extLst>
      <p:ext uri="{BB962C8B-B14F-4D97-AF65-F5344CB8AC3E}">
        <p14:creationId xmlns:p14="http://schemas.microsoft.com/office/powerpoint/2010/main" val="359756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F8C4-22E0-7C82-E2CA-13AADF44FD59}"/>
              </a:ext>
            </a:extLst>
          </p:cNvPr>
          <p:cNvSpPr>
            <a:spLocks noGrp="1"/>
          </p:cNvSpPr>
          <p:nvPr>
            <p:ph type="title"/>
          </p:nvPr>
        </p:nvSpPr>
        <p:spPr/>
        <p:txBody>
          <a:bodyPr/>
          <a:lstStyle/>
          <a:p>
            <a:r>
              <a:rPr lang="en-US" dirty="0"/>
              <a:t>VI.QUÁ TRÌNH LAN TRUYỀN NGƯỢC</a:t>
            </a:r>
          </a:p>
        </p:txBody>
      </p:sp>
      <p:sp>
        <p:nvSpPr>
          <p:cNvPr id="3" name="Content Placeholder 2">
            <a:extLst>
              <a:ext uri="{FF2B5EF4-FFF2-40B4-BE49-F238E27FC236}">
                <a16:creationId xmlns:a16="http://schemas.microsoft.com/office/drawing/2014/main" id="{5625D87C-9307-5077-CAAD-37F1134E5878}"/>
              </a:ext>
            </a:extLst>
          </p:cNvPr>
          <p:cNvSpPr>
            <a:spLocks noGrp="1"/>
          </p:cNvSpPr>
          <p:nvPr>
            <p:ph idx="1"/>
          </p:nvPr>
        </p:nvSpPr>
        <p:spPr>
          <a:xfrm>
            <a:off x="457200" y="687755"/>
            <a:ext cx="8229600" cy="5789246"/>
          </a:xfrm>
        </p:spPr>
        <p:txBody>
          <a:bodyPr/>
          <a:lstStyle/>
          <a:p>
            <a:r>
              <a:rPr lang="en-US" sz="2000" dirty="0" err="1"/>
              <a:t>Cập</a:t>
            </a:r>
            <a:r>
              <a:rPr lang="en-US" sz="2000" dirty="0"/>
              <a:t> </a:t>
            </a:r>
            <a:r>
              <a:rPr lang="en-US" sz="2000" dirty="0" err="1"/>
              <a:t>nhật</a:t>
            </a:r>
            <a:r>
              <a:rPr lang="en-US" sz="2000" dirty="0"/>
              <a:t> w </a:t>
            </a:r>
            <a:r>
              <a:rPr lang="en-US" sz="2000" dirty="0" err="1"/>
              <a:t>từ</a:t>
            </a:r>
            <a:r>
              <a:rPr lang="en-US" sz="2000" dirty="0"/>
              <a:t> node k </a:t>
            </a:r>
            <a:r>
              <a:rPr lang="en-US" sz="2000" dirty="0" err="1"/>
              <a:t>của</a:t>
            </a:r>
            <a:r>
              <a:rPr lang="en-US" sz="2000" dirty="0"/>
              <a:t> Hidden2 </a:t>
            </a:r>
            <a:r>
              <a:rPr lang="en-US" sz="2000" dirty="0" err="1"/>
              <a:t>đến</a:t>
            </a:r>
            <a:r>
              <a:rPr lang="en-US" sz="2000" dirty="0"/>
              <a:t> node l </a:t>
            </a:r>
            <a:r>
              <a:rPr lang="en-US" sz="2000" dirty="0" err="1"/>
              <a:t>của</a:t>
            </a:r>
            <a:r>
              <a:rPr lang="en-US" sz="2000" dirty="0"/>
              <a:t> Output: </a:t>
            </a:r>
          </a:p>
          <a:p>
            <a:endParaRPr lang="en-US" sz="2000" dirty="0"/>
          </a:p>
          <a:p>
            <a:endParaRPr lang="en-US" sz="2000" dirty="0"/>
          </a:p>
          <a:p>
            <a:endParaRPr lang="en-US" sz="2000" dirty="0"/>
          </a:p>
          <a:p>
            <a:r>
              <a:rPr lang="en-US" sz="2000" dirty="0" err="1"/>
              <a:t>Cập</a:t>
            </a:r>
            <a:r>
              <a:rPr lang="en-US" sz="2000" dirty="0"/>
              <a:t> </a:t>
            </a:r>
            <a:r>
              <a:rPr lang="en-US" sz="2000" dirty="0" err="1"/>
              <a:t>nhật</a:t>
            </a:r>
            <a:r>
              <a:rPr lang="en-US" sz="2000" dirty="0"/>
              <a:t> </a:t>
            </a:r>
            <a:r>
              <a:rPr lang="en-US" sz="2000" dirty="0" err="1"/>
              <a:t>độ</a:t>
            </a:r>
            <a:r>
              <a:rPr lang="en-US" sz="2000" dirty="0"/>
              <a:t> </a:t>
            </a:r>
            <a:r>
              <a:rPr lang="en-US" sz="2000" dirty="0" err="1"/>
              <a:t>lệch</a:t>
            </a:r>
            <a:r>
              <a:rPr lang="en-US" sz="2000" dirty="0"/>
              <a:t> </a:t>
            </a:r>
            <a:r>
              <a:rPr lang="en-US" sz="2000" dirty="0" err="1"/>
              <a:t>cho</a:t>
            </a:r>
            <a:r>
              <a:rPr lang="en-US" sz="2000" dirty="0"/>
              <a:t> node l </a:t>
            </a:r>
            <a:r>
              <a:rPr lang="en-US" sz="2000" dirty="0" err="1"/>
              <a:t>của</a:t>
            </a:r>
            <a:r>
              <a:rPr lang="en-US" sz="2000" dirty="0"/>
              <a:t> output: </a:t>
            </a:r>
          </a:p>
          <a:p>
            <a:endParaRPr lang="en-US" sz="2000" dirty="0"/>
          </a:p>
          <a:p>
            <a:endParaRPr lang="en-US" sz="2000" dirty="0"/>
          </a:p>
          <a:p>
            <a:endParaRPr lang="en-US" sz="2000" dirty="0"/>
          </a:p>
          <a:p>
            <a:r>
              <a:rPr lang="en-US" sz="2000" dirty="0"/>
              <a:t>Các </a:t>
            </a:r>
            <a:r>
              <a:rPr lang="en-US" sz="2000" dirty="0" err="1"/>
              <a:t>lớp</a:t>
            </a:r>
            <a:r>
              <a:rPr lang="en-US" sz="2000" dirty="0"/>
              <a:t> </a:t>
            </a:r>
            <a:r>
              <a:rPr lang="en-US" sz="2000" dirty="0" err="1"/>
              <a:t>còn</a:t>
            </a:r>
            <a:r>
              <a:rPr lang="en-US" sz="2000" dirty="0"/>
              <a:t> </a:t>
            </a:r>
            <a:r>
              <a:rPr lang="en-US" sz="2000" dirty="0" err="1"/>
              <a:t>lại</a:t>
            </a:r>
            <a:r>
              <a:rPr lang="en-US" sz="2000" dirty="0"/>
              <a:t> </a:t>
            </a:r>
            <a:r>
              <a:rPr lang="en-US" sz="2000" dirty="0" err="1"/>
              <a:t>tương</a:t>
            </a:r>
            <a:r>
              <a:rPr lang="en-US" sz="2000" dirty="0"/>
              <a:t> </a:t>
            </a:r>
            <a:r>
              <a:rPr lang="en-US" sz="2000" dirty="0" err="1"/>
              <a:t>tự</a:t>
            </a:r>
            <a:r>
              <a:rPr lang="en-US" sz="2000" dirty="0"/>
              <a:t>.</a:t>
            </a:r>
          </a:p>
        </p:txBody>
      </p:sp>
      <p:sp>
        <p:nvSpPr>
          <p:cNvPr id="4" name="Slide Number Placeholder 3">
            <a:extLst>
              <a:ext uri="{FF2B5EF4-FFF2-40B4-BE49-F238E27FC236}">
                <a16:creationId xmlns:a16="http://schemas.microsoft.com/office/drawing/2014/main" id="{3D3955B5-170C-79D6-7DF9-989ED6E923A4}"/>
              </a:ext>
            </a:extLst>
          </p:cNvPr>
          <p:cNvSpPr>
            <a:spLocks noGrp="1"/>
          </p:cNvSpPr>
          <p:nvPr>
            <p:ph type="sldNum" sz="quarter" idx="11"/>
          </p:nvPr>
        </p:nvSpPr>
        <p:spPr/>
        <p:txBody>
          <a:bodyPr/>
          <a:lstStyle/>
          <a:p>
            <a:fld id="{EC845181-CF5C-4710-8252-BA94E6E0AA9A}" type="slidenum">
              <a:rPr lang="en-US" smtClean="0"/>
              <a:pPr/>
              <a:t>31</a:t>
            </a:fld>
            <a:endParaRPr lang="en-US"/>
          </a:p>
        </p:txBody>
      </p:sp>
      <p:pic>
        <p:nvPicPr>
          <p:cNvPr id="6" name="Picture 5">
            <a:extLst>
              <a:ext uri="{FF2B5EF4-FFF2-40B4-BE49-F238E27FC236}">
                <a16:creationId xmlns:a16="http://schemas.microsoft.com/office/drawing/2014/main" id="{E72F794E-96DE-1594-368A-0BAB2EA500E4}"/>
              </a:ext>
            </a:extLst>
          </p:cNvPr>
          <p:cNvPicPr>
            <a:picLocks noChangeAspect="1"/>
          </p:cNvPicPr>
          <p:nvPr/>
        </p:nvPicPr>
        <p:blipFill>
          <a:blip r:embed="rId2"/>
          <a:stretch>
            <a:fillRect/>
          </a:stretch>
        </p:blipFill>
        <p:spPr>
          <a:xfrm>
            <a:off x="1462615" y="1277508"/>
            <a:ext cx="4686954" cy="895475"/>
          </a:xfrm>
          <a:prstGeom prst="rect">
            <a:avLst/>
          </a:prstGeom>
        </p:spPr>
      </p:pic>
      <p:pic>
        <p:nvPicPr>
          <p:cNvPr id="8" name="Picture 7">
            <a:extLst>
              <a:ext uri="{FF2B5EF4-FFF2-40B4-BE49-F238E27FC236}">
                <a16:creationId xmlns:a16="http://schemas.microsoft.com/office/drawing/2014/main" id="{8DF4872E-B38B-B066-AC22-EC5DAA65CBF2}"/>
              </a:ext>
            </a:extLst>
          </p:cNvPr>
          <p:cNvPicPr>
            <a:picLocks noChangeAspect="1"/>
          </p:cNvPicPr>
          <p:nvPr/>
        </p:nvPicPr>
        <p:blipFill>
          <a:blip r:embed="rId3"/>
          <a:stretch>
            <a:fillRect/>
          </a:stretch>
        </p:blipFill>
        <p:spPr>
          <a:xfrm>
            <a:off x="1462615" y="2504946"/>
            <a:ext cx="3486637" cy="924054"/>
          </a:xfrm>
          <a:prstGeom prst="rect">
            <a:avLst/>
          </a:prstGeom>
        </p:spPr>
      </p:pic>
      <p:pic>
        <p:nvPicPr>
          <p:cNvPr id="7" name="Picture 6">
            <a:extLst>
              <a:ext uri="{FF2B5EF4-FFF2-40B4-BE49-F238E27FC236}">
                <a16:creationId xmlns:a16="http://schemas.microsoft.com/office/drawing/2014/main" id="{A74DE618-22BF-D0D5-97DB-E6B9D11BCD23}"/>
              </a:ext>
            </a:extLst>
          </p:cNvPr>
          <p:cNvPicPr>
            <a:picLocks noChangeAspect="1"/>
          </p:cNvPicPr>
          <p:nvPr/>
        </p:nvPicPr>
        <p:blipFill>
          <a:blip r:embed="rId4"/>
          <a:stretch>
            <a:fillRect/>
          </a:stretch>
        </p:blipFill>
        <p:spPr>
          <a:xfrm>
            <a:off x="1462615" y="1231598"/>
            <a:ext cx="4829849" cy="828791"/>
          </a:xfrm>
          <a:prstGeom prst="rect">
            <a:avLst/>
          </a:prstGeom>
        </p:spPr>
      </p:pic>
      <p:pic>
        <p:nvPicPr>
          <p:cNvPr id="10" name="Picture 9">
            <a:extLst>
              <a:ext uri="{FF2B5EF4-FFF2-40B4-BE49-F238E27FC236}">
                <a16:creationId xmlns:a16="http://schemas.microsoft.com/office/drawing/2014/main" id="{23708BE6-6F35-3D91-A7DD-150D2241EEBA}"/>
              </a:ext>
            </a:extLst>
          </p:cNvPr>
          <p:cNvPicPr>
            <a:picLocks noChangeAspect="1"/>
          </p:cNvPicPr>
          <p:nvPr/>
        </p:nvPicPr>
        <p:blipFill>
          <a:blip r:embed="rId5"/>
          <a:stretch>
            <a:fillRect/>
          </a:stretch>
        </p:blipFill>
        <p:spPr>
          <a:xfrm>
            <a:off x="1561605" y="2604232"/>
            <a:ext cx="3543795" cy="1028844"/>
          </a:xfrm>
          <a:prstGeom prst="rect">
            <a:avLst/>
          </a:prstGeom>
        </p:spPr>
      </p:pic>
    </p:spTree>
    <p:extLst>
      <p:ext uri="{BB962C8B-B14F-4D97-AF65-F5344CB8AC3E}">
        <p14:creationId xmlns:p14="http://schemas.microsoft.com/office/powerpoint/2010/main" val="1830422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058A1-6FCD-4954-965A-11A4ED013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EF9A0-AA1B-F43F-0943-89328C8F80C6}"/>
              </a:ext>
            </a:extLst>
          </p:cNvPr>
          <p:cNvSpPr>
            <a:spLocks noGrp="1"/>
          </p:cNvSpPr>
          <p:nvPr>
            <p:ph type="title"/>
          </p:nvPr>
        </p:nvSpPr>
        <p:spPr/>
        <p:txBody>
          <a:bodyPr/>
          <a:lstStyle/>
          <a:p>
            <a:r>
              <a:rPr lang="en-US" dirty="0"/>
              <a:t>VI.QUÁ TRÌNH LAN TRUYỀN NGƯỢC</a:t>
            </a:r>
          </a:p>
        </p:txBody>
      </p:sp>
      <p:sp>
        <p:nvSpPr>
          <p:cNvPr id="3" name="Content Placeholder 2">
            <a:extLst>
              <a:ext uri="{FF2B5EF4-FFF2-40B4-BE49-F238E27FC236}">
                <a16:creationId xmlns:a16="http://schemas.microsoft.com/office/drawing/2014/main" id="{3BF64A6F-D273-A707-E6AF-063CA38F43B3}"/>
              </a:ext>
            </a:extLst>
          </p:cNvPr>
          <p:cNvSpPr>
            <a:spLocks noGrp="1"/>
          </p:cNvSpPr>
          <p:nvPr>
            <p:ph idx="1"/>
          </p:nvPr>
        </p:nvSpPr>
        <p:spPr>
          <a:xfrm>
            <a:off x="457200" y="687755"/>
            <a:ext cx="8229600" cy="5789246"/>
          </a:xfrm>
        </p:spPr>
        <p:txBody>
          <a:bodyPr/>
          <a:lstStyle/>
          <a:p>
            <a:r>
              <a:rPr lang="en-US" sz="2000" dirty="0" err="1"/>
              <a:t>Ví</a:t>
            </a:r>
            <a:r>
              <a:rPr lang="en-US" sz="2000" dirty="0"/>
              <a:t> </a:t>
            </a:r>
            <a:r>
              <a:rPr lang="en-US" sz="2000" dirty="0" err="1"/>
              <a:t>dụ</a:t>
            </a:r>
            <a:r>
              <a:rPr lang="en-US" sz="2000" dirty="0"/>
              <a:t>: </a:t>
            </a:r>
          </a:p>
          <a:p>
            <a:r>
              <a:rPr lang="en-US" sz="2000" dirty="0"/>
              <a:t>B1 : </a:t>
            </a:r>
            <a:r>
              <a:rPr lang="en-US" sz="2000" dirty="0" err="1"/>
              <a:t>lan</a:t>
            </a:r>
            <a:r>
              <a:rPr lang="en-US" sz="2000" dirty="0"/>
              <a:t> </a:t>
            </a:r>
            <a:r>
              <a:rPr lang="en-US" sz="2000" dirty="0" err="1"/>
              <a:t>truyền</a:t>
            </a:r>
            <a:r>
              <a:rPr lang="en-US" sz="2000" dirty="0"/>
              <a:t> </a:t>
            </a:r>
            <a:r>
              <a:rPr lang="en-US" sz="2000" dirty="0" err="1"/>
              <a:t>xuôi</a:t>
            </a:r>
            <a:r>
              <a:rPr lang="en-US" sz="2000" dirty="0"/>
              <a:t> </a:t>
            </a:r>
          </a:p>
          <a:p>
            <a:r>
              <a:rPr lang="en-US" sz="2000" dirty="0"/>
              <a:t>Z1=0.2*0.35+0.2*0.7</a:t>
            </a:r>
          </a:p>
          <a:p>
            <a:r>
              <a:rPr lang="en-US" sz="2000" dirty="0"/>
              <a:t>    =0.21</a:t>
            </a:r>
          </a:p>
          <a:p>
            <a:r>
              <a:rPr lang="en-US" sz="2000" dirty="0"/>
              <a:t>A1=                 =0.57</a:t>
            </a:r>
          </a:p>
          <a:p>
            <a:endParaRPr lang="en-US" sz="2000" dirty="0"/>
          </a:p>
          <a:p>
            <a:r>
              <a:rPr lang="en-US" sz="2000" dirty="0"/>
              <a:t>Z2=0.3*0.35+0.3*0.7</a:t>
            </a:r>
          </a:p>
          <a:p>
            <a:r>
              <a:rPr lang="en-US" sz="2000" dirty="0"/>
              <a:t>    =0.315 </a:t>
            </a:r>
          </a:p>
          <a:p>
            <a:r>
              <a:rPr lang="en-US" sz="2000" dirty="0"/>
              <a:t>A2=0.59 </a:t>
            </a:r>
          </a:p>
          <a:p>
            <a:r>
              <a:rPr lang="en-US" sz="2000" dirty="0"/>
              <a:t>Z3=0.3*0.57+0.59*0.9=0.7 </a:t>
            </a:r>
          </a:p>
          <a:p>
            <a:endParaRPr lang="en-US" sz="2000" dirty="0"/>
          </a:p>
          <a:p>
            <a:r>
              <a:rPr lang="en-US" sz="2000" dirty="0"/>
              <a:t>A3= </a:t>
            </a:r>
          </a:p>
          <a:p>
            <a:endParaRPr lang="en-US" sz="2000" dirty="0"/>
          </a:p>
        </p:txBody>
      </p:sp>
      <p:sp>
        <p:nvSpPr>
          <p:cNvPr id="4" name="Slide Number Placeholder 3">
            <a:extLst>
              <a:ext uri="{FF2B5EF4-FFF2-40B4-BE49-F238E27FC236}">
                <a16:creationId xmlns:a16="http://schemas.microsoft.com/office/drawing/2014/main" id="{E0C2BF9E-A210-2989-827C-BC3757627909}"/>
              </a:ext>
            </a:extLst>
          </p:cNvPr>
          <p:cNvSpPr>
            <a:spLocks noGrp="1"/>
          </p:cNvSpPr>
          <p:nvPr>
            <p:ph type="sldNum" sz="quarter" idx="11"/>
          </p:nvPr>
        </p:nvSpPr>
        <p:spPr/>
        <p:txBody>
          <a:bodyPr/>
          <a:lstStyle/>
          <a:p>
            <a:fld id="{EC845181-CF5C-4710-8252-BA94E6E0AA9A}" type="slidenum">
              <a:rPr lang="en-US" smtClean="0"/>
              <a:pPr/>
              <a:t>32</a:t>
            </a:fld>
            <a:endParaRPr lang="en-US"/>
          </a:p>
        </p:txBody>
      </p:sp>
      <p:pic>
        <p:nvPicPr>
          <p:cNvPr id="11" name="Picture 10">
            <a:extLst>
              <a:ext uri="{FF2B5EF4-FFF2-40B4-BE49-F238E27FC236}">
                <a16:creationId xmlns:a16="http://schemas.microsoft.com/office/drawing/2014/main" id="{56BC63D9-A5EE-EBCF-45C9-86281D498934}"/>
              </a:ext>
            </a:extLst>
          </p:cNvPr>
          <p:cNvPicPr>
            <a:picLocks noChangeAspect="1"/>
          </p:cNvPicPr>
          <p:nvPr/>
        </p:nvPicPr>
        <p:blipFill>
          <a:blip r:embed="rId2"/>
          <a:stretch>
            <a:fillRect/>
          </a:stretch>
        </p:blipFill>
        <p:spPr>
          <a:xfrm>
            <a:off x="3926018" y="627431"/>
            <a:ext cx="5286076" cy="2636381"/>
          </a:xfrm>
          <a:prstGeom prst="rect">
            <a:avLst/>
          </a:prstGeom>
        </p:spPr>
      </p:pic>
      <p:pic>
        <p:nvPicPr>
          <p:cNvPr id="13" name="Picture 12">
            <a:extLst>
              <a:ext uri="{FF2B5EF4-FFF2-40B4-BE49-F238E27FC236}">
                <a16:creationId xmlns:a16="http://schemas.microsoft.com/office/drawing/2014/main" id="{BCF1570B-3400-8C05-F2D1-0203EDEEFEE1}"/>
              </a:ext>
            </a:extLst>
          </p:cNvPr>
          <p:cNvPicPr>
            <a:picLocks noChangeAspect="1"/>
          </p:cNvPicPr>
          <p:nvPr/>
        </p:nvPicPr>
        <p:blipFill>
          <a:blip r:embed="rId3"/>
          <a:stretch>
            <a:fillRect/>
          </a:stretch>
        </p:blipFill>
        <p:spPr>
          <a:xfrm>
            <a:off x="1657167" y="2089672"/>
            <a:ext cx="1314633" cy="752580"/>
          </a:xfrm>
          <a:prstGeom prst="rect">
            <a:avLst/>
          </a:prstGeom>
        </p:spPr>
      </p:pic>
      <p:pic>
        <p:nvPicPr>
          <p:cNvPr id="15" name="Picture 14">
            <a:extLst>
              <a:ext uri="{FF2B5EF4-FFF2-40B4-BE49-F238E27FC236}">
                <a16:creationId xmlns:a16="http://schemas.microsoft.com/office/drawing/2014/main" id="{8922AE05-17B0-2411-BF01-74F82BEB552C}"/>
              </a:ext>
            </a:extLst>
          </p:cNvPr>
          <p:cNvPicPr>
            <a:picLocks noChangeAspect="1"/>
          </p:cNvPicPr>
          <p:nvPr/>
        </p:nvPicPr>
        <p:blipFill>
          <a:blip r:embed="rId4"/>
          <a:stretch>
            <a:fillRect/>
          </a:stretch>
        </p:blipFill>
        <p:spPr>
          <a:xfrm>
            <a:off x="1771259" y="4602681"/>
            <a:ext cx="2800741" cy="762106"/>
          </a:xfrm>
          <a:prstGeom prst="rect">
            <a:avLst/>
          </a:prstGeom>
        </p:spPr>
      </p:pic>
    </p:spTree>
    <p:extLst>
      <p:ext uri="{BB962C8B-B14F-4D97-AF65-F5344CB8AC3E}">
        <p14:creationId xmlns:p14="http://schemas.microsoft.com/office/powerpoint/2010/main" val="353345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F7BCA-4A2C-197D-9E29-4D629159C1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22777-CD2F-27ED-3E46-546C2AAFEF1F}"/>
              </a:ext>
            </a:extLst>
          </p:cNvPr>
          <p:cNvSpPr>
            <a:spLocks noGrp="1"/>
          </p:cNvSpPr>
          <p:nvPr>
            <p:ph type="title"/>
          </p:nvPr>
        </p:nvSpPr>
        <p:spPr/>
        <p:txBody>
          <a:bodyPr/>
          <a:lstStyle/>
          <a:p>
            <a:r>
              <a:rPr lang="en-US" dirty="0"/>
              <a:t>VI.QUÁ TRÌNH LAN TRUYỀN NGƯỢC</a:t>
            </a:r>
          </a:p>
        </p:txBody>
      </p:sp>
      <p:sp>
        <p:nvSpPr>
          <p:cNvPr id="3" name="Content Placeholder 2">
            <a:extLst>
              <a:ext uri="{FF2B5EF4-FFF2-40B4-BE49-F238E27FC236}">
                <a16:creationId xmlns:a16="http://schemas.microsoft.com/office/drawing/2014/main" id="{86845D7B-75D9-DB07-2157-CC597C796C66}"/>
              </a:ext>
            </a:extLst>
          </p:cNvPr>
          <p:cNvSpPr>
            <a:spLocks noGrp="1"/>
          </p:cNvSpPr>
          <p:nvPr>
            <p:ph idx="1"/>
          </p:nvPr>
        </p:nvSpPr>
        <p:spPr>
          <a:xfrm>
            <a:off x="457200" y="687755"/>
            <a:ext cx="8229600" cy="5789246"/>
          </a:xfrm>
        </p:spPr>
        <p:txBody>
          <a:bodyPr/>
          <a:lstStyle/>
          <a:p>
            <a:r>
              <a:rPr lang="en-US" sz="2000" dirty="0" err="1"/>
              <a:t>Bước</a:t>
            </a:r>
            <a:r>
              <a:rPr lang="en-US" sz="2000" dirty="0"/>
              <a:t> 2: Lan </a:t>
            </a:r>
            <a:r>
              <a:rPr lang="en-US" sz="2000" dirty="0" err="1"/>
              <a:t>truyền</a:t>
            </a:r>
            <a:r>
              <a:rPr lang="en-US" sz="2000" dirty="0"/>
              <a:t> </a:t>
            </a:r>
            <a:r>
              <a:rPr lang="en-US" sz="2000" dirty="0" err="1"/>
              <a:t>ngược</a:t>
            </a:r>
            <a:endParaRPr lang="en-US" sz="2000" dirty="0"/>
          </a:p>
          <a:p>
            <a:r>
              <a:rPr lang="en-US" sz="2000" i="1" dirty="0"/>
              <a:t>Error=0.5-0.67=-0.17 </a:t>
            </a:r>
          </a:p>
          <a:p>
            <a:r>
              <a:rPr lang="en-US" sz="2000" i="1" dirty="0"/>
              <a:t>(</a:t>
            </a:r>
            <a:r>
              <a:rPr lang="en-US" sz="2000" i="1" dirty="0" err="1"/>
              <a:t>cho</a:t>
            </a:r>
            <a:r>
              <a:rPr lang="en-US" sz="2000" i="1" dirty="0"/>
              <a:t> </a:t>
            </a:r>
            <a:r>
              <a:rPr lang="en-US" sz="2000" i="1" dirty="0" err="1"/>
              <a:t>giá</a:t>
            </a:r>
            <a:r>
              <a:rPr lang="en-US" sz="2000" i="1" dirty="0"/>
              <a:t> </a:t>
            </a:r>
            <a:r>
              <a:rPr lang="en-US" sz="2000" i="1" dirty="0" err="1"/>
              <a:t>trị</a:t>
            </a:r>
            <a:r>
              <a:rPr lang="en-US" sz="2000" i="1" dirty="0"/>
              <a:t> </a:t>
            </a:r>
            <a:r>
              <a:rPr lang="en-US" sz="2000" i="1" dirty="0" err="1"/>
              <a:t>thật</a:t>
            </a:r>
            <a:r>
              <a:rPr lang="en-US" sz="2000" i="1" dirty="0"/>
              <a:t> =0.5)</a:t>
            </a:r>
          </a:p>
          <a:p>
            <a:endParaRPr lang="en-US" sz="2000" dirty="0"/>
          </a:p>
          <a:p>
            <a:endParaRPr lang="en-US" sz="2000" dirty="0"/>
          </a:p>
          <a:p>
            <a:endParaRPr lang="en-US" sz="2000" dirty="0"/>
          </a:p>
          <a:p>
            <a:endParaRPr lang="en-US" sz="2000" dirty="0"/>
          </a:p>
          <a:p>
            <a:r>
              <a:rPr lang="en-US" sz="2000" dirty="0"/>
              <a:t>                                                                     =&gt;</a:t>
            </a:r>
            <a:r>
              <a:rPr lang="en-US" sz="2000" dirty="0" err="1"/>
              <a:t>Cập</a:t>
            </a:r>
            <a:r>
              <a:rPr lang="en-US" sz="2000" dirty="0"/>
              <a:t> </a:t>
            </a:r>
            <a:r>
              <a:rPr lang="en-US" sz="2000" dirty="0" err="1"/>
              <a:t>nhật</a:t>
            </a:r>
            <a:r>
              <a:rPr lang="en-US" sz="2000" dirty="0"/>
              <a:t> </a:t>
            </a:r>
          </a:p>
          <a:p>
            <a:pPr marL="0" indent="0">
              <a:buNone/>
            </a:pPr>
            <a:r>
              <a:rPr lang="en-US" sz="2000" dirty="0"/>
              <a:t>.                                                                            </a:t>
            </a:r>
            <a:r>
              <a:rPr lang="en-US" sz="2000" dirty="0" err="1"/>
              <a:t>trọng</a:t>
            </a:r>
            <a:r>
              <a:rPr lang="en-US" sz="2000" dirty="0"/>
              <a:t> </a:t>
            </a:r>
            <a:r>
              <a:rPr lang="en-US" sz="2000" dirty="0" err="1"/>
              <a:t>số</a:t>
            </a:r>
            <a:r>
              <a:rPr lang="en-US" sz="2000" dirty="0"/>
              <a:t>.</a:t>
            </a:r>
          </a:p>
        </p:txBody>
      </p:sp>
      <p:sp>
        <p:nvSpPr>
          <p:cNvPr id="4" name="Slide Number Placeholder 3">
            <a:extLst>
              <a:ext uri="{FF2B5EF4-FFF2-40B4-BE49-F238E27FC236}">
                <a16:creationId xmlns:a16="http://schemas.microsoft.com/office/drawing/2014/main" id="{F2B4CCE4-9B12-89B2-7EE2-7C8FBE39F515}"/>
              </a:ext>
            </a:extLst>
          </p:cNvPr>
          <p:cNvSpPr>
            <a:spLocks noGrp="1"/>
          </p:cNvSpPr>
          <p:nvPr>
            <p:ph type="sldNum" sz="quarter" idx="11"/>
          </p:nvPr>
        </p:nvSpPr>
        <p:spPr/>
        <p:txBody>
          <a:bodyPr/>
          <a:lstStyle/>
          <a:p>
            <a:fld id="{EC845181-CF5C-4710-8252-BA94E6E0AA9A}" type="slidenum">
              <a:rPr lang="en-US" smtClean="0"/>
              <a:pPr/>
              <a:t>33</a:t>
            </a:fld>
            <a:endParaRPr lang="en-US"/>
          </a:p>
        </p:txBody>
      </p:sp>
      <p:pic>
        <p:nvPicPr>
          <p:cNvPr id="9" name="Picture 8">
            <a:extLst>
              <a:ext uri="{FF2B5EF4-FFF2-40B4-BE49-F238E27FC236}">
                <a16:creationId xmlns:a16="http://schemas.microsoft.com/office/drawing/2014/main" id="{6D128386-D05B-83B7-48A1-1E65562C7C6B}"/>
              </a:ext>
            </a:extLst>
          </p:cNvPr>
          <p:cNvPicPr>
            <a:picLocks noChangeAspect="1"/>
          </p:cNvPicPr>
          <p:nvPr/>
        </p:nvPicPr>
        <p:blipFill>
          <a:blip r:embed="rId2"/>
          <a:stretch>
            <a:fillRect/>
          </a:stretch>
        </p:blipFill>
        <p:spPr>
          <a:xfrm>
            <a:off x="4246560" y="687755"/>
            <a:ext cx="4693158" cy="2309045"/>
          </a:xfrm>
          <a:prstGeom prst="rect">
            <a:avLst/>
          </a:prstGeom>
        </p:spPr>
      </p:pic>
      <p:pic>
        <p:nvPicPr>
          <p:cNvPr id="12" name="Picture 11">
            <a:extLst>
              <a:ext uri="{FF2B5EF4-FFF2-40B4-BE49-F238E27FC236}">
                <a16:creationId xmlns:a16="http://schemas.microsoft.com/office/drawing/2014/main" id="{6797F4C0-4862-010D-2D89-021CBDE5B113}"/>
              </a:ext>
            </a:extLst>
          </p:cNvPr>
          <p:cNvPicPr>
            <a:picLocks noChangeAspect="1"/>
          </p:cNvPicPr>
          <p:nvPr/>
        </p:nvPicPr>
        <p:blipFill>
          <a:blip r:embed="rId3"/>
          <a:stretch>
            <a:fillRect/>
          </a:stretch>
        </p:blipFill>
        <p:spPr>
          <a:xfrm>
            <a:off x="1103526" y="3117058"/>
            <a:ext cx="5870148" cy="1231300"/>
          </a:xfrm>
          <a:prstGeom prst="rect">
            <a:avLst/>
          </a:prstGeom>
        </p:spPr>
      </p:pic>
      <p:pic>
        <p:nvPicPr>
          <p:cNvPr id="14" name="Picture 13">
            <a:extLst>
              <a:ext uri="{FF2B5EF4-FFF2-40B4-BE49-F238E27FC236}">
                <a16:creationId xmlns:a16="http://schemas.microsoft.com/office/drawing/2014/main" id="{1B180A89-D85B-A510-6057-F8F604126B15}"/>
              </a:ext>
            </a:extLst>
          </p:cNvPr>
          <p:cNvPicPr>
            <a:picLocks noChangeAspect="1"/>
          </p:cNvPicPr>
          <p:nvPr/>
        </p:nvPicPr>
        <p:blipFill>
          <a:blip r:embed="rId4"/>
          <a:stretch>
            <a:fillRect/>
          </a:stretch>
        </p:blipFill>
        <p:spPr>
          <a:xfrm>
            <a:off x="1103526" y="4348358"/>
            <a:ext cx="6135502" cy="1043231"/>
          </a:xfrm>
          <a:prstGeom prst="rect">
            <a:avLst/>
          </a:prstGeom>
        </p:spPr>
      </p:pic>
      <p:pic>
        <p:nvPicPr>
          <p:cNvPr id="16" name="Picture 15">
            <a:extLst>
              <a:ext uri="{FF2B5EF4-FFF2-40B4-BE49-F238E27FC236}">
                <a16:creationId xmlns:a16="http://schemas.microsoft.com/office/drawing/2014/main" id="{774F0199-D7A3-3F45-AD91-80D2DC3EABB5}"/>
              </a:ext>
            </a:extLst>
          </p:cNvPr>
          <p:cNvPicPr>
            <a:picLocks noChangeAspect="1"/>
          </p:cNvPicPr>
          <p:nvPr/>
        </p:nvPicPr>
        <p:blipFill>
          <a:blip r:embed="rId5"/>
          <a:stretch>
            <a:fillRect/>
          </a:stretch>
        </p:blipFill>
        <p:spPr>
          <a:xfrm>
            <a:off x="1173925" y="5400030"/>
            <a:ext cx="5419214" cy="1168500"/>
          </a:xfrm>
          <a:prstGeom prst="rect">
            <a:avLst/>
          </a:prstGeom>
        </p:spPr>
      </p:pic>
    </p:spTree>
    <p:extLst>
      <p:ext uri="{BB962C8B-B14F-4D97-AF65-F5344CB8AC3E}">
        <p14:creationId xmlns:p14="http://schemas.microsoft.com/office/powerpoint/2010/main" val="405882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p:cNvSpPr txBox="1">
            <a:spLocks noChangeArrowheads="1"/>
          </p:cNvSpPr>
          <p:nvPr/>
        </p:nvSpPr>
        <p:spPr bwMode="auto">
          <a:xfrm>
            <a:off x="4237038" y="5927726"/>
            <a:ext cx="300196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000" b="1">
                <a:solidFill>
                  <a:schemeClr val="bg1"/>
                </a:solidFill>
              </a:rPr>
              <a:t>www.themegallery.com</a:t>
            </a:r>
          </a:p>
        </p:txBody>
      </p:sp>
      <p:sp>
        <p:nvSpPr>
          <p:cNvPr id="104453" name="WordArt 5"/>
          <p:cNvSpPr>
            <a:spLocks noChangeArrowheads="1" noChangeShapeType="1" noTextEdit="1"/>
          </p:cNvSpPr>
          <p:nvPr/>
        </p:nvSpPr>
        <p:spPr bwMode="gray">
          <a:xfrm>
            <a:off x="2195513" y="2132013"/>
            <a:ext cx="5689600" cy="792162"/>
          </a:xfrm>
          <a:prstGeom prst="rect">
            <a:avLst/>
          </a:prstGeom>
        </p:spPr>
        <p:txBody>
          <a:bodyPr wrap="none" fromWordArt="1">
            <a:prstTxWarp prst="textDeflate">
              <a:avLst>
                <a:gd name="adj" fmla="val 0"/>
              </a:avLst>
            </a:prstTxWarp>
          </a:bodyPr>
          <a:lstStyle/>
          <a:p>
            <a:r>
              <a:rPr lang="en-US" sz="3600" b="1"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latin typeface="Arial"/>
                <a:cs typeface="Arial"/>
              </a:rPr>
              <a:t>Thank You !</a:t>
            </a:r>
          </a:p>
        </p:txBody>
      </p:sp>
      <p:sp>
        <p:nvSpPr>
          <p:cNvPr id="2" name="Rectangle 1"/>
          <p:cNvSpPr/>
          <p:nvPr/>
        </p:nvSpPr>
        <p:spPr bwMode="auto">
          <a:xfrm>
            <a:off x="3124200" y="4953000"/>
            <a:ext cx="31242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p>
        </p:txBody>
      </p:sp>
      <p:pic>
        <p:nvPicPr>
          <p:cNvPr id="8" name="Picture 7" descr="EDA logo_Grass ver.png"/>
          <p:cNvPicPr>
            <a:picLocks noChangeAspect="1"/>
          </p:cNvPicPr>
          <p:nvPr/>
        </p:nvPicPr>
        <p:blipFill>
          <a:blip r:embed="rId2" cstate="print"/>
          <a:stretch>
            <a:fillRect/>
          </a:stretch>
        </p:blipFill>
        <p:spPr>
          <a:xfrm>
            <a:off x="3162301" y="4642104"/>
            <a:ext cx="3047998" cy="1993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fltVal val="0"/>
                                          </p:val>
                                        </p:tav>
                                        <p:tav tm="100000">
                                          <p:val>
                                            <p:strVal val="#ppt_w"/>
                                          </p:val>
                                        </p:tav>
                                      </p:tavLst>
                                    </p:anim>
                                    <p:anim calcmode="lin" valueType="num">
                                      <p:cBhvr>
                                        <p:cTn id="8" dur="500" fill="hold"/>
                                        <p:tgtEl>
                                          <p:spTgt spid="104453"/>
                                        </p:tgtEl>
                                        <p:attrNameLst>
                                          <p:attrName>ppt_h</p:attrName>
                                        </p:attrNameLst>
                                      </p:cBhvr>
                                      <p:tavLst>
                                        <p:tav tm="0">
                                          <p:val>
                                            <p:fltVal val="0"/>
                                          </p:val>
                                        </p:tav>
                                        <p:tav tm="100000">
                                          <p:val>
                                            <p:strVal val="#ppt_h"/>
                                          </p:val>
                                        </p:tav>
                                      </p:tavLst>
                                    </p:anim>
                                    <p:animEffect transition="in" filter="fade">
                                      <p:cBhvr>
                                        <p:cTn id="9"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0D33-DF76-401B-4305-C972B0869DF5}"/>
              </a:ext>
            </a:extLst>
          </p:cNvPr>
          <p:cNvSpPr>
            <a:spLocks noGrp="1"/>
          </p:cNvSpPr>
          <p:nvPr>
            <p:ph type="title"/>
          </p:nvPr>
        </p:nvSpPr>
        <p:spPr/>
        <p:txBody>
          <a:bodyPr/>
          <a:lstStyle/>
          <a:p>
            <a:r>
              <a:rPr lang="en-US" dirty="0"/>
              <a:t>I. GIỚI THIỆU VỀ LINEAR REGRESSION</a:t>
            </a:r>
          </a:p>
        </p:txBody>
      </p:sp>
      <p:sp>
        <p:nvSpPr>
          <p:cNvPr id="3" name="Content Placeholder 2">
            <a:extLst>
              <a:ext uri="{FF2B5EF4-FFF2-40B4-BE49-F238E27FC236}">
                <a16:creationId xmlns:a16="http://schemas.microsoft.com/office/drawing/2014/main" id="{3B666BC2-83C4-00BB-F9EC-DF62ED257060}"/>
              </a:ext>
            </a:extLst>
          </p:cNvPr>
          <p:cNvSpPr>
            <a:spLocks noGrp="1"/>
          </p:cNvSpPr>
          <p:nvPr>
            <p:ph idx="1"/>
          </p:nvPr>
        </p:nvSpPr>
        <p:spPr/>
        <p:txBody>
          <a:bodyPr/>
          <a:lstStyle/>
          <a:p>
            <a:r>
              <a:rPr lang="en-US" sz="2000" b="1" dirty="0" err="1"/>
              <a:t>Ví</a:t>
            </a:r>
            <a:r>
              <a:rPr lang="en-US" sz="2000" b="1" dirty="0"/>
              <a:t> </a:t>
            </a:r>
            <a:r>
              <a:rPr lang="en-US" sz="2000" b="1" dirty="0" err="1"/>
              <a:t>dụ</a:t>
            </a:r>
            <a:r>
              <a:rPr lang="en-US" sz="2000" b="1" dirty="0"/>
              <a:t> </a:t>
            </a:r>
            <a:r>
              <a:rPr lang="en-US" sz="2000" b="1" dirty="0" err="1"/>
              <a:t>về</a:t>
            </a:r>
            <a:r>
              <a:rPr lang="en-US" sz="2000" b="1" dirty="0"/>
              <a:t> linear regression: </a:t>
            </a:r>
          </a:p>
          <a:p>
            <a:pPr marL="0" indent="0">
              <a:buNone/>
            </a:pPr>
            <a:r>
              <a:rPr lang="en-US" sz="2000" dirty="0"/>
              <a:t>-   </a:t>
            </a:r>
            <a:r>
              <a:rPr lang="en-US" sz="2000" dirty="0" err="1"/>
              <a:t>Bài</a:t>
            </a:r>
            <a:r>
              <a:rPr lang="en-US" sz="2000" dirty="0"/>
              <a:t> </a:t>
            </a:r>
            <a:r>
              <a:rPr lang="en-US" sz="2000" dirty="0" err="1"/>
              <a:t>toán</a:t>
            </a:r>
            <a:r>
              <a:rPr lang="en-US" sz="2000" dirty="0"/>
              <a:t> </a:t>
            </a:r>
            <a:r>
              <a:rPr lang="en-US" sz="2000" dirty="0" err="1"/>
              <a:t>dự</a:t>
            </a:r>
            <a:r>
              <a:rPr lang="en-US" sz="2000" dirty="0"/>
              <a:t> </a:t>
            </a:r>
            <a:r>
              <a:rPr lang="en-US" sz="2000" dirty="0" err="1"/>
              <a:t>đoán</a:t>
            </a:r>
            <a:r>
              <a:rPr lang="en-US" sz="2000" dirty="0"/>
              <a:t> </a:t>
            </a:r>
            <a:r>
              <a:rPr lang="en-US" sz="2000" dirty="0" err="1"/>
              <a:t>giá</a:t>
            </a:r>
            <a:r>
              <a:rPr lang="en-US" sz="2000" dirty="0"/>
              <a:t> </a:t>
            </a:r>
            <a:r>
              <a:rPr lang="en-US" sz="2000" dirty="0" err="1"/>
              <a:t>nhà</a:t>
            </a:r>
            <a:r>
              <a:rPr lang="en-US" sz="2000" dirty="0"/>
              <a:t> </a:t>
            </a:r>
            <a:r>
              <a:rPr lang="en-US" sz="2000" dirty="0" err="1"/>
              <a:t>dựa</a:t>
            </a:r>
            <a:r>
              <a:rPr lang="en-US" sz="2000" dirty="0"/>
              <a:t> </a:t>
            </a:r>
            <a:r>
              <a:rPr lang="en-US" sz="2000" dirty="0" err="1"/>
              <a:t>trên</a:t>
            </a:r>
            <a:r>
              <a:rPr lang="en-US" sz="2000" dirty="0"/>
              <a:t> 1 </a:t>
            </a:r>
            <a:r>
              <a:rPr lang="en-US" sz="2000" dirty="0" err="1"/>
              <a:t>tập</a:t>
            </a:r>
            <a:r>
              <a:rPr lang="en-US" sz="2000" dirty="0"/>
              <a:t> </a:t>
            </a:r>
            <a:r>
              <a:rPr lang="en-US" sz="2000" dirty="0" err="1"/>
              <a:t>dữ</a:t>
            </a:r>
            <a:r>
              <a:rPr lang="en-US" sz="2000" dirty="0"/>
              <a:t> </a:t>
            </a:r>
            <a:r>
              <a:rPr lang="en-US" sz="2000" dirty="0" err="1"/>
              <a:t>liệu</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a:buFontTx/>
              <a:buChar char="-"/>
            </a:pPr>
            <a:r>
              <a:rPr lang="en-US" sz="2000" dirty="0"/>
              <a:t>Ta </a:t>
            </a:r>
            <a:r>
              <a:rPr lang="en-US" sz="2000" dirty="0" err="1"/>
              <a:t>đi</a:t>
            </a:r>
            <a:r>
              <a:rPr lang="en-US" sz="2000" dirty="0"/>
              <a:t> </a:t>
            </a:r>
            <a:r>
              <a:rPr lang="en-US" sz="2000" dirty="0" err="1"/>
              <a:t>tìm</a:t>
            </a:r>
            <a:r>
              <a:rPr lang="en-US" sz="2000" dirty="0"/>
              <a:t> </a:t>
            </a:r>
            <a:r>
              <a:rPr lang="en-US" sz="2000" dirty="0" err="1"/>
              <a:t>các</a:t>
            </a:r>
            <a:r>
              <a:rPr lang="en-US" sz="2000" dirty="0"/>
              <a:t> </a:t>
            </a:r>
            <a:r>
              <a:rPr lang="en-US" sz="2000" dirty="0" err="1"/>
              <a:t>tham</a:t>
            </a:r>
            <a:r>
              <a:rPr lang="en-US" sz="2000" dirty="0"/>
              <a:t> </a:t>
            </a:r>
            <a:r>
              <a:rPr lang="en-US" sz="2000" dirty="0" err="1"/>
              <a:t>số</a:t>
            </a:r>
            <a:r>
              <a:rPr lang="en-US" sz="2000" dirty="0"/>
              <a:t> w </a:t>
            </a:r>
            <a:r>
              <a:rPr lang="en-US" sz="2000" dirty="0" err="1"/>
              <a:t>và</a:t>
            </a:r>
            <a:r>
              <a:rPr lang="en-US" sz="2000" dirty="0"/>
              <a:t> b </a:t>
            </a:r>
            <a:r>
              <a:rPr lang="en-US" sz="2000" dirty="0" err="1"/>
              <a:t>dựa</a:t>
            </a:r>
            <a:r>
              <a:rPr lang="en-US" sz="2000" dirty="0"/>
              <a:t> </a:t>
            </a:r>
            <a:r>
              <a:rPr lang="en-US" sz="2000" dirty="0" err="1"/>
              <a:t>nhờ</a:t>
            </a:r>
            <a:r>
              <a:rPr lang="en-US" sz="2000" dirty="0"/>
              <a:t> </a:t>
            </a:r>
            <a:r>
              <a:rPr lang="en-US" sz="2000" dirty="0" err="1"/>
              <a:t>sự</a:t>
            </a:r>
            <a:r>
              <a:rPr lang="en-US" sz="2000" dirty="0"/>
              <a:t> </a:t>
            </a:r>
            <a:r>
              <a:rPr lang="en-US" sz="2000" dirty="0" err="1"/>
              <a:t>tối</a:t>
            </a:r>
            <a:r>
              <a:rPr lang="en-US" sz="2000" dirty="0"/>
              <a:t> </a:t>
            </a:r>
            <a:r>
              <a:rPr lang="en-US" sz="2000" dirty="0" err="1"/>
              <a:t>ưu</a:t>
            </a:r>
            <a:r>
              <a:rPr lang="en-US" sz="2000" dirty="0"/>
              <a:t> </a:t>
            </a:r>
            <a:r>
              <a:rPr lang="en-US" sz="2000" dirty="0" err="1"/>
              <a:t>của</a:t>
            </a:r>
            <a:r>
              <a:rPr lang="en-US" sz="2000" dirty="0"/>
              <a:t> </a:t>
            </a:r>
            <a:r>
              <a:rPr lang="en-US" sz="2000" dirty="0" err="1"/>
              <a:t>hàm</a:t>
            </a:r>
            <a:r>
              <a:rPr lang="en-US" sz="2000" dirty="0"/>
              <a:t> cost function.</a:t>
            </a:r>
          </a:p>
        </p:txBody>
      </p:sp>
      <p:sp>
        <p:nvSpPr>
          <p:cNvPr id="4" name="Slide Number Placeholder 3">
            <a:extLst>
              <a:ext uri="{FF2B5EF4-FFF2-40B4-BE49-F238E27FC236}">
                <a16:creationId xmlns:a16="http://schemas.microsoft.com/office/drawing/2014/main" id="{FDE41046-5D25-448C-0CE4-DD213947B2F0}"/>
              </a:ext>
            </a:extLst>
          </p:cNvPr>
          <p:cNvSpPr>
            <a:spLocks noGrp="1"/>
          </p:cNvSpPr>
          <p:nvPr>
            <p:ph type="sldNum" sz="quarter" idx="11"/>
          </p:nvPr>
        </p:nvSpPr>
        <p:spPr/>
        <p:txBody>
          <a:bodyPr/>
          <a:lstStyle/>
          <a:p>
            <a:fld id="{EC845181-CF5C-4710-8252-BA94E6E0AA9A}" type="slidenum">
              <a:rPr lang="en-US" smtClean="0"/>
              <a:pPr/>
              <a:t>4</a:t>
            </a:fld>
            <a:endParaRPr lang="en-US"/>
          </a:p>
        </p:txBody>
      </p:sp>
      <p:pic>
        <p:nvPicPr>
          <p:cNvPr id="6" name="Picture 5">
            <a:extLst>
              <a:ext uri="{FF2B5EF4-FFF2-40B4-BE49-F238E27FC236}">
                <a16:creationId xmlns:a16="http://schemas.microsoft.com/office/drawing/2014/main" id="{5B9745C4-705B-E779-8B2A-122807ED9910}"/>
              </a:ext>
            </a:extLst>
          </p:cNvPr>
          <p:cNvPicPr>
            <a:picLocks noChangeAspect="1"/>
          </p:cNvPicPr>
          <p:nvPr/>
        </p:nvPicPr>
        <p:blipFill>
          <a:blip r:embed="rId2"/>
          <a:stretch>
            <a:fillRect/>
          </a:stretch>
        </p:blipFill>
        <p:spPr>
          <a:xfrm>
            <a:off x="724132" y="2301785"/>
            <a:ext cx="3743847" cy="2086266"/>
          </a:xfrm>
          <a:prstGeom prst="rect">
            <a:avLst/>
          </a:prstGeom>
        </p:spPr>
      </p:pic>
      <p:pic>
        <p:nvPicPr>
          <p:cNvPr id="8" name="Picture 7">
            <a:extLst>
              <a:ext uri="{FF2B5EF4-FFF2-40B4-BE49-F238E27FC236}">
                <a16:creationId xmlns:a16="http://schemas.microsoft.com/office/drawing/2014/main" id="{1732EBE7-0080-E68E-B70E-EB0701EC9AF2}"/>
              </a:ext>
            </a:extLst>
          </p:cNvPr>
          <p:cNvPicPr>
            <a:picLocks noChangeAspect="1"/>
          </p:cNvPicPr>
          <p:nvPr/>
        </p:nvPicPr>
        <p:blipFill>
          <a:blip r:embed="rId3"/>
          <a:stretch>
            <a:fillRect/>
          </a:stretch>
        </p:blipFill>
        <p:spPr>
          <a:xfrm>
            <a:off x="4467979" y="2092989"/>
            <a:ext cx="4534533" cy="3029373"/>
          </a:xfrm>
          <a:prstGeom prst="rect">
            <a:avLst/>
          </a:prstGeom>
        </p:spPr>
      </p:pic>
    </p:spTree>
    <p:extLst>
      <p:ext uri="{BB962C8B-B14F-4D97-AF65-F5344CB8AC3E}">
        <p14:creationId xmlns:p14="http://schemas.microsoft.com/office/powerpoint/2010/main" val="326012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A4BC-D3E3-7E17-5BC8-44E0BB73D93B}"/>
              </a:ext>
            </a:extLst>
          </p:cNvPr>
          <p:cNvSpPr>
            <a:spLocks noGrp="1"/>
          </p:cNvSpPr>
          <p:nvPr>
            <p:ph type="title"/>
          </p:nvPr>
        </p:nvSpPr>
        <p:spPr/>
        <p:txBody>
          <a:bodyPr/>
          <a:lstStyle/>
          <a:p>
            <a:r>
              <a:rPr lang="en-US" dirty="0"/>
              <a:t>I. GIỚI THIỆU VỀ LINEAR REGRESSION</a:t>
            </a:r>
          </a:p>
        </p:txBody>
      </p:sp>
      <p:sp>
        <p:nvSpPr>
          <p:cNvPr id="3" name="Content Placeholder 2">
            <a:extLst>
              <a:ext uri="{FF2B5EF4-FFF2-40B4-BE49-F238E27FC236}">
                <a16:creationId xmlns:a16="http://schemas.microsoft.com/office/drawing/2014/main" id="{A2DE2549-4C6B-8310-E358-83DF17C26559}"/>
              </a:ext>
            </a:extLst>
          </p:cNvPr>
          <p:cNvSpPr>
            <a:spLocks noGrp="1"/>
          </p:cNvSpPr>
          <p:nvPr>
            <p:ph idx="1"/>
          </p:nvPr>
        </p:nvSpPr>
        <p:spPr/>
        <p:txBody>
          <a:bodyPr/>
          <a:lstStyle/>
          <a:p>
            <a:r>
              <a:rPr lang="en-US" b="1" dirty="0" err="1"/>
              <a:t>Hàm</a:t>
            </a:r>
            <a:r>
              <a:rPr lang="en-US" b="1" dirty="0"/>
              <a:t> Cost Function </a:t>
            </a:r>
          </a:p>
          <a:p>
            <a:pPr>
              <a:buFontTx/>
              <a:buChar char="-"/>
            </a:pPr>
            <a:r>
              <a:rPr lang="vi-VN" sz="2000" dirty="0"/>
              <a:t>Với mỗi điểm dữ liệu (xi , </a:t>
            </a:r>
            <a:r>
              <a:rPr lang="vi-VN" sz="2000" dirty="0" err="1"/>
              <a:t>yi</a:t>
            </a:r>
            <a:r>
              <a:rPr lang="vi-VN" sz="2000" dirty="0"/>
              <a:t>) độ chênh lệch giữa giá thật và giá dự đoán được tính bằng:</a:t>
            </a:r>
            <a:endParaRPr lang="en-US" sz="2000" dirty="0"/>
          </a:p>
          <a:p>
            <a:pPr>
              <a:buFontTx/>
              <a:buChar char="-"/>
            </a:pPr>
            <a:endParaRPr lang="en-US" sz="2000" dirty="0"/>
          </a:p>
          <a:p>
            <a:pPr>
              <a:buFontTx/>
              <a:buChar char="-"/>
            </a:pPr>
            <a:endParaRPr lang="en-US" sz="2000" dirty="0"/>
          </a:p>
          <a:p>
            <a:pPr>
              <a:buFontTx/>
              <a:buChar char="-"/>
            </a:pPr>
            <a:endParaRPr lang="en-US" sz="2000" dirty="0"/>
          </a:p>
          <a:p>
            <a:pPr>
              <a:buFontTx/>
              <a:buChar char="-"/>
            </a:pPr>
            <a:r>
              <a:rPr lang="en-US" sz="2000" dirty="0"/>
              <a:t>Do </a:t>
            </a:r>
            <a:r>
              <a:rPr lang="en-US" sz="2000" dirty="0" err="1"/>
              <a:t>đó</a:t>
            </a:r>
            <a:r>
              <a:rPr lang="en-US" sz="2000" dirty="0"/>
              <a:t> </a:t>
            </a:r>
            <a:r>
              <a:rPr lang="en-US" sz="2000" dirty="0" err="1"/>
              <a:t>độ</a:t>
            </a:r>
            <a:r>
              <a:rPr lang="en-US" sz="2000" dirty="0"/>
              <a:t> </a:t>
            </a:r>
            <a:r>
              <a:rPr lang="en-US" sz="2000" dirty="0" err="1"/>
              <a:t>chênh</a:t>
            </a:r>
            <a:r>
              <a:rPr lang="en-US" sz="2000" dirty="0"/>
              <a:t> </a:t>
            </a:r>
            <a:r>
              <a:rPr lang="en-US" sz="2000" dirty="0" err="1"/>
              <a:t>lệch</a:t>
            </a:r>
            <a:r>
              <a:rPr lang="en-US" sz="2000" dirty="0"/>
              <a:t> </a:t>
            </a:r>
            <a:r>
              <a:rPr lang="en-US" sz="2000" dirty="0" err="1"/>
              <a:t>trên</a:t>
            </a:r>
            <a:r>
              <a:rPr lang="en-US" sz="2000" dirty="0"/>
              <a:t> </a:t>
            </a:r>
            <a:r>
              <a:rPr lang="en-US" sz="2000" dirty="0" err="1"/>
              <a:t>toàn</a:t>
            </a:r>
            <a:r>
              <a:rPr lang="en-US" sz="2000" dirty="0"/>
              <a:t> </a:t>
            </a:r>
            <a:r>
              <a:rPr lang="en-US" sz="2000" dirty="0" err="1"/>
              <a:t>bộ</a:t>
            </a:r>
            <a:r>
              <a:rPr lang="en-US" sz="2000" dirty="0"/>
              <a:t> </a:t>
            </a:r>
            <a:r>
              <a:rPr lang="en-US" sz="2000" dirty="0" err="1"/>
              <a:t>dữ</a:t>
            </a:r>
            <a:r>
              <a:rPr lang="en-US" sz="2000" dirty="0"/>
              <a:t> </a:t>
            </a:r>
            <a:r>
              <a:rPr lang="en-US" sz="2000" dirty="0" err="1"/>
              <a:t>liệu</a:t>
            </a:r>
            <a:r>
              <a:rPr lang="en-US" sz="2000" dirty="0"/>
              <a:t> </a:t>
            </a:r>
            <a:r>
              <a:rPr lang="en-US" sz="2000" dirty="0" err="1"/>
              <a:t>tính</a:t>
            </a:r>
            <a:r>
              <a:rPr lang="en-US" sz="2000" dirty="0"/>
              <a:t> </a:t>
            </a:r>
            <a:r>
              <a:rPr lang="en-US" sz="2000" dirty="0" err="1"/>
              <a:t>bằng</a:t>
            </a:r>
            <a:r>
              <a:rPr lang="en-US" sz="2000" dirty="0"/>
              <a:t> </a:t>
            </a:r>
            <a:r>
              <a:rPr lang="en-US" sz="2000" dirty="0" err="1"/>
              <a:t>tổng</a:t>
            </a:r>
            <a:r>
              <a:rPr lang="en-US" sz="2000" dirty="0"/>
              <a:t> </a:t>
            </a:r>
            <a:r>
              <a:rPr lang="en-US" sz="2000" dirty="0" err="1"/>
              <a:t>chênh</a:t>
            </a:r>
            <a:r>
              <a:rPr lang="en-US" sz="2000" dirty="0"/>
              <a:t> </a:t>
            </a:r>
            <a:r>
              <a:rPr lang="en-US" sz="2000" dirty="0" err="1"/>
              <a:t>lệch</a:t>
            </a:r>
            <a:r>
              <a:rPr lang="en-US" sz="2000" dirty="0"/>
              <a:t> </a:t>
            </a:r>
            <a:r>
              <a:rPr lang="en-US" sz="2000" dirty="0" err="1"/>
              <a:t>của</a:t>
            </a:r>
            <a:r>
              <a:rPr lang="en-US" sz="2000" dirty="0"/>
              <a:t> </a:t>
            </a:r>
            <a:r>
              <a:rPr lang="en-US" sz="2000" dirty="0" err="1"/>
              <a:t>từng</a:t>
            </a:r>
            <a:r>
              <a:rPr lang="en-US" sz="2000" dirty="0"/>
              <a:t> </a:t>
            </a:r>
            <a:r>
              <a:rPr lang="en-US" sz="2000" dirty="0" err="1"/>
              <a:t>điểm</a:t>
            </a:r>
            <a:r>
              <a:rPr lang="en-US" sz="2000" dirty="0"/>
              <a:t>:</a:t>
            </a:r>
          </a:p>
          <a:p>
            <a:pPr>
              <a:buFontTx/>
              <a:buChar char="-"/>
            </a:pPr>
            <a:endParaRPr lang="en-US" sz="2000" dirty="0"/>
          </a:p>
          <a:p>
            <a:pPr>
              <a:buFontTx/>
              <a:buChar char="-"/>
            </a:pPr>
            <a:endParaRPr lang="en-US" sz="2000" dirty="0"/>
          </a:p>
          <a:p>
            <a:pPr>
              <a:buFontTx/>
              <a:buChar char="-"/>
            </a:pPr>
            <a:endParaRPr lang="en-US" sz="2000" dirty="0"/>
          </a:p>
          <a:p>
            <a:pPr>
              <a:buFontTx/>
              <a:buChar char="-"/>
            </a:pPr>
            <a:r>
              <a:rPr lang="en-US" sz="2000" dirty="0"/>
              <a:t>=&gt; </a:t>
            </a:r>
            <a:r>
              <a:rPr lang="vi-VN" sz="2000" dirty="0"/>
              <a:t>Bài toán tìm đường thẳng gần các điểm dữ liệu nhất trở thành tìm các trọng số w và b sao cho hàm </a:t>
            </a:r>
            <a:r>
              <a:rPr lang="vi-VN" sz="2000" dirty="0" err="1"/>
              <a:t>cost</a:t>
            </a:r>
            <a:r>
              <a:rPr lang="vi-VN" sz="2000" dirty="0"/>
              <a:t> </a:t>
            </a:r>
            <a:r>
              <a:rPr lang="vi-VN" sz="2000" dirty="0" err="1"/>
              <a:t>function</a:t>
            </a:r>
            <a:r>
              <a:rPr lang="vi-VN" sz="2000" dirty="0"/>
              <a:t> J đạt giá trị nhỏ nhất.</a:t>
            </a:r>
            <a:endParaRPr lang="en-US" sz="2000" dirty="0"/>
          </a:p>
        </p:txBody>
      </p:sp>
      <p:sp>
        <p:nvSpPr>
          <p:cNvPr id="4" name="Slide Number Placeholder 3">
            <a:extLst>
              <a:ext uri="{FF2B5EF4-FFF2-40B4-BE49-F238E27FC236}">
                <a16:creationId xmlns:a16="http://schemas.microsoft.com/office/drawing/2014/main" id="{BB7F3967-AE4D-5B2C-8391-942CF207EA38}"/>
              </a:ext>
            </a:extLst>
          </p:cNvPr>
          <p:cNvSpPr>
            <a:spLocks noGrp="1"/>
          </p:cNvSpPr>
          <p:nvPr>
            <p:ph type="sldNum" sz="quarter" idx="11"/>
          </p:nvPr>
        </p:nvSpPr>
        <p:spPr/>
        <p:txBody>
          <a:bodyPr/>
          <a:lstStyle/>
          <a:p>
            <a:fld id="{EC845181-CF5C-4710-8252-BA94E6E0AA9A}" type="slidenum">
              <a:rPr lang="en-US" smtClean="0"/>
              <a:pPr/>
              <a:t>5</a:t>
            </a:fld>
            <a:endParaRPr lang="en-US"/>
          </a:p>
        </p:txBody>
      </p:sp>
      <p:pic>
        <p:nvPicPr>
          <p:cNvPr id="10" name="Picture 9">
            <a:extLst>
              <a:ext uri="{FF2B5EF4-FFF2-40B4-BE49-F238E27FC236}">
                <a16:creationId xmlns:a16="http://schemas.microsoft.com/office/drawing/2014/main" id="{CB53FCA1-CA91-2F1D-44DB-950735D90E4D}"/>
              </a:ext>
            </a:extLst>
          </p:cNvPr>
          <p:cNvPicPr>
            <a:picLocks noChangeAspect="1"/>
          </p:cNvPicPr>
          <p:nvPr/>
        </p:nvPicPr>
        <p:blipFill>
          <a:blip r:embed="rId2"/>
          <a:stretch>
            <a:fillRect/>
          </a:stretch>
        </p:blipFill>
        <p:spPr>
          <a:xfrm>
            <a:off x="3271730" y="2743104"/>
            <a:ext cx="1533739" cy="685896"/>
          </a:xfrm>
          <a:prstGeom prst="rect">
            <a:avLst/>
          </a:prstGeom>
        </p:spPr>
      </p:pic>
      <p:pic>
        <p:nvPicPr>
          <p:cNvPr id="14" name="Picture 13">
            <a:extLst>
              <a:ext uri="{FF2B5EF4-FFF2-40B4-BE49-F238E27FC236}">
                <a16:creationId xmlns:a16="http://schemas.microsoft.com/office/drawing/2014/main" id="{AE217812-B88B-3BB7-255F-FE9D2AA7D756}"/>
              </a:ext>
            </a:extLst>
          </p:cNvPr>
          <p:cNvPicPr>
            <a:picLocks noChangeAspect="1"/>
          </p:cNvPicPr>
          <p:nvPr/>
        </p:nvPicPr>
        <p:blipFill>
          <a:blip r:embed="rId3"/>
          <a:stretch>
            <a:fillRect/>
          </a:stretch>
        </p:blipFill>
        <p:spPr>
          <a:xfrm>
            <a:off x="1597146" y="4262045"/>
            <a:ext cx="6096851" cy="1038370"/>
          </a:xfrm>
          <a:prstGeom prst="rect">
            <a:avLst/>
          </a:prstGeom>
        </p:spPr>
      </p:pic>
    </p:spTree>
    <p:extLst>
      <p:ext uri="{BB962C8B-B14F-4D97-AF65-F5344CB8AC3E}">
        <p14:creationId xmlns:p14="http://schemas.microsoft.com/office/powerpoint/2010/main" val="239439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E0BE25D-CC5E-3400-543D-0A75B6927ABA}"/>
              </a:ext>
            </a:extLst>
          </p:cNvPr>
          <p:cNvSpPr>
            <a:spLocks noGrp="1"/>
          </p:cNvSpPr>
          <p:nvPr>
            <p:ph type="ctrTitle"/>
          </p:nvPr>
        </p:nvSpPr>
        <p:spPr>
          <a:xfrm>
            <a:off x="1752600" y="1800225"/>
            <a:ext cx="6629400" cy="1012825"/>
          </a:xfrm>
        </p:spPr>
        <p:txBody>
          <a:bodyPr/>
          <a:lstStyle/>
          <a:p>
            <a:r>
              <a:rPr lang="en-US" dirty="0"/>
              <a:t>II. GIỚI THIỆU VỀ GRADIENT DESCENT</a:t>
            </a:r>
          </a:p>
        </p:txBody>
      </p:sp>
      <p:sp>
        <p:nvSpPr>
          <p:cNvPr id="11" name="Subtitle 2">
            <a:extLst>
              <a:ext uri="{FF2B5EF4-FFF2-40B4-BE49-F238E27FC236}">
                <a16:creationId xmlns:a16="http://schemas.microsoft.com/office/drawing/2014/main" id="{3210151B-AA5A-BD4D-CBB3-8F33C34CFD0B}"/>
              </a:ext>
            </a:extLst>
          </p:cNvPr>
          <p:cNvSpPr>
            <a:spLocks noGrp="1"/>
          </p:cNvSpPr>
          <p:nvPr>
            <p:ph type="subTitle" idx="1"/>
          </p:nvPr>
        </p:nvSpPr>
        <p:spPr>
          <a:xfrm>
            <a:off x="1600200" y="3276600"/>
            <a:ext cx="6324600" cy="381000"/>
          </a:xfrm>
        </p:spPr>
        <p:txBody>
          <a:bodyPr/>
          <a:lstStyle/>
          <a:p>
            <a:endParaRPr lang="en-US"/>
          </a:p>
        </p:txBody>
      </p:sp>
      <p:sp>
        <p:nvSpPr>
          <p:cNvPr id="4" name="Slide Number Placeholder 3" hidden="1">
            <a:extLst>
              <a:ext uri="{FF2B5EF4-FFF2-40B4-BE49-F238E27FC236}">
                <a16:creationId xmlns:a16="http://schemas.microsoft.com/office/drawing/2014/main" id="{F2832890-3762-2F21-ED68-D3C423868C06}"/>
              </a:ext>
            </a:extLst>
          </p:cNvPr>
          <p:cNvSpPr>
            <a:spLocks noGrp="1"/>
          </p:cNvSpPr>
          <p:nvPr>
            <p:ph type="sldNum" sz="quarter" idx="4294967295"/>
          </p:nvPr>
        </p:nvSpPr>
        <p:spPr>
          <a:xfrm>
            <a:off x="2971800" y="6537325"/>
            <a:ext cx="2133600" cy="320675"/>
          </a:xfrm>
        </p:spPr>
        <p:txBody>
          <a:bodyPr/>
          <a:lstStyle/>
          <a:p>
            <a:pPr>
              <a:spcAft>
                <a:spcPts val="600"/>
              </a:spcAft>
            </a:pPr>
            <a:fld id="{EC845181-CF5C-4710-8252-BA94E6E0AA9A}" type="slidenum">
              <a:rPr lang="en-US" smtClean="0"/>
              <a:pPr>
                <a:spcAft>
                  <a:spcPts val="600"/>
                </a:spcAft>
              </a:pPr>
              <a:t>6</a:t>
            </a:fld>
            <a:endParaRPr lang="en-US"/>
          </a:p>
        </p:txBody>
      </p:sp>
    </p:spTree>
    <p:extLst>
      <p:ext uri="{BB962C8B-B14F-4D97-AF65-F5344CB8AC3E}">
        <p14:creationId xmlns:p14="http://schemas.microsoft.com/office/powerpoint/2010/main" val="281029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72AE-16BC-EF3F-D19C-52282BA1C7C0}"/>
              </a:ext>
            </a:extLst>
          </p:cNvPr>
          <p:cNvSpPr>
            <a:spLocks noGrp="1"/>
          </p:cNvSpPr>
          <p:nvPr>
            <p:ph type="title"/>
          </p:nvPr>
        </p:nvSpPr>
        <p:spPr/>
        <p:txBody>
          <a:bodyPr/>
          <a:lstStyle/>
          <a:p>
            <a:r>
              <a:rPr lang="en-US" dirty="0"/>
              <a:t>II. GIỚI THIỆU VỀ GRADIENT DESCENT</a:t>
            </a:r>
          </a:p>
        </p:txBody>
      </p:sp>
      <p:sp>
        <p:nvSpPr>
          <p:cNvPr id="3" name="Content Placeholder 2">
            <a:extLst>
              <a:ext uri="{FF2B5EF4-FFF2-40B4-BE49-F238E27FC236}">
                <a16:creationId xmlns:a16="http://schemas.microsoft.com/office/drawing/2014/main" id="{A9FBABC2-B47E-50E0-E8A7-F7CEAE0CB21B}"/>
              </a:ext>
            </a:extLst>
          </p:cNvPr>
          <p:cNvSpPr>
            <a:spLocks noGrp="1"/>
          </p:cNvSpPr>
          <p:nvPr>
            <p:ph idx="1"/>
          </p:nvPr>
        </p:nvSpPr>
        <p:spPr/>
        <p:txBody>
          <a:bodyPr/>
          <a:lstStyle/>
          <a:p>
            <a:r>
              <a:rPr lang="vi-VN" sz="2000" b="1" dirty="0" err="1"/>
              <a:t>Gradient</a:t>
            </a:r>
            <a:r>
              <a:rPr lang="vi-VN" sz="2000" b="1" dirty="0"/>
              <a:t> </a:t>
            </a:r>
            <a:r>
              <a:rPr lang="vi-VN" sz="2000" b="1" dirty="0" err="1"/>
              <a:t>Descent</a:t>
            </a:r>
            <a:r>
              <a:rPr lang="vi-VN" sz="2000" b="1" dirty="0"/>
              <a:t> </a:t>
            </a:r>
            <a:r>
              <a:rPr lang="vi-VN" sz="2000" dirty="0"/>
              <a:t>là một thuật toán tối ưu hóa được dùng để tìm giá trị tối thiểu (thường là điểm thấp nhất của hàm </a:t>
            </a:r>
            <a:r>
              <a:rPr lang="en-US" sz="2000" dirty="0"/>
              <a:t>C</a:t>
            </a:r>
            <a:r>
              <a:rPr lang="vi-VN" sz="2000" dirty="0" err="1"/>
              <a:t>os</a:t>
            </a:r>
            <a:r>
              <a:rPr lang="en-US" sz="2000" dirty="0"/>
              <a:t>t</a:t>
            </a:r>
            <a:r>
              <a:rPr lang="vi-VN" sz="2000" dirty="0"/>
              <a:t> </a:t>
            </a:r>
            <a:r>
              <a:rPr lang="vi-VN" sz="2000" dirty="0" err="1"/>
              <a:t>function</a:t>
            </a:r>
            <a:r>
              <a:rPr lang="vi-VN" sz="2000" dirty="0"/>
              <a:t>) trong các mô hình học máy như hồi quy tuyến tính, mạng </a:t>
            </a:r>
            <a:r>
              <a:rPr lang="vi-VN" sz="2000" dirty="0" err="1"/>
              <a:t>neural</a:t>
            </a:r>
            <a:r>
              <a:rPr lang="vi-VN" sz="2000" dirty="0"/>
              <a:t>, </a:t>
            </a:r>
            <a:r>
              <a:rPr lang="vi-VN" sz="2000" dirty="0" err="1"/>
              <a:t>v.v</a:t>
            </a:r>
            <a:r>
              <a:rPr lang="vi-VN" sz="2000" dirty="0"/>
              <a:t>.</a:t>
            </a:r>
            <a:r>
              <a:rPr lang="en-US" sz="2000" dirty="0"/>
              <a:t> </a:t>
            </a:r>
          </a:p>
          <a:p>
            <a:pPr marL="0" indent="0">
              <a:buNone/>
            </a:pPr>
            <a:endParaRPr lang="en-US" sz="2000" dirty="0"/>
          </a:p>
        </p:txBody>
      </p:sp>
      <p:sp>
        <p:nvSpPr>
          <p:cNvPr id="4" name="Slide Number Placeholder 3">
            <a:extLst>
              <a:ext uri="{FF2B5EF4-FFF2-40B4-BE49-F238E27FC236}">
                <a16:creationId xmlns:a16="http://schemas.microsoft.com/office/drawing/2014/main" id="{22162671-A799-D7CB-0664-5DB06EACAF17}"/>
              </a:ext>
            </a:extLst>
          </p:cNvPr>
          <p:cNvSpPr>
            <a:spLocks noGrp="1"/>
          </p:cNvSpPr>
          <p:nvPr>
            <p:ph type="sldNum" sz="quarter" idx="11"/>
          </p:nvPr>
        </p:nvSpPr>
        <p:spPr/>
        <p:txBody>
          <a:bodyPr/>
          <a:lstStyle/>
          <a:p>
            <a:fld id="{EC845181-CF5C-4710-8252-BA94E6E0AA9A}" type="slidenum">
              <a:rPr lang="en-US" smtClean="0"/>
              <a:pPr/>
              <a:t>7</a:t>
            </a:fld>
            <a:endParaRPr lang="en-US"/>
          </a:p>
        </p:txBody>
      </p:sp>
      <p:pic>
        <p:nvPicPr>
          <p:cNvPr id="11" name="Picture 10">
            <a:extLst>
              <a:ext uri="{FF2B5EF4-FFF2-40B4-BE49-F238E27FC236}">
                <a16:creationId xmlns:a16="http://schemas.microsoft.com/office/drawing/2014/main" id="{1651FD0C-FCAF-2B82-AC98-1B123EA6EA43}"/>
              </a:ext>
            </a:extLst>
          </p:cNvPr>
          <p:cNvPicPr>
            <a:picLocks noChangeAspect="1"/>
          </p:cNvPicPr>
          <p:nvPr/>
        </p:nvPicPr>
        <p:blipFill>
          <a:blip r:embed="rId2"/>
          <a:stretch>
            <a:fillRect/>
          </a:stretch>
        </p:blipFill>
        <p:spPr>
          <a:xfrm>
            <a:off x="2133599" y="2559444"/>
            <a:ext cx="4591624" cy="3841356"/>
          </a:xfrm>
          <a:prstGeom prst="rect">
            <a:avLst/>
          </a:prstGeom>
        </p:spPr>
      </p:pic>
    </p:spTree>
    <p:extLst>
      <p:ext uri="{BB962C8B-B14F-4D97-AF65-F5344CB8AC3E}">
        <p14:creationId xmlns:p14="http://schemas.microsoft.com/office/powerpoint/2010/main" val="1184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C869-B4A4-2999-5C73-F6E7C63DBE8E}"/>
              </a:ext>
            </a:extLst>
          </p:cNvPr>
          <p:cNvSpPr>
            <a:spLocks noGrp="1"/>
          </p:cNvSpPr>
          <p:nvPr>
            <p:ph type="title"/>
          </p:nvPr>
        </p:nvSpPr>
        <p:spPr/>
        <p:txBody>
          <a:bodyPr/>
          <a:lstStyle/>
          <a:p>
            <a:r>
              <a:rPr lang="en-US" dirty="0"/>
              <a:t>II. GIỚI THIỆU VỀ GRADIENT DESCENT</a:t>
            </a:r>
          </a:p>
        </p:txBody>
      </p:sp>
      <p:sp>
        <p:nvSpPr>
          <p:cNvPr id="3" name="Content Placeholder 2">
            <a:extLst>
              <a:ext uri="{FF2B5EF4-FFF2-40B4-BE49-F238E27FC236}">
                <a16:creationId xmlns:a16="http://schemas.microsoft.com/office/drawing/2014/main" id="{68BB508F-7EFC-EA5E-D49C-3061037AF157}"/>
              </a:ext>
            </a:extLst>
          </p:cNvPr>
          <p:cNvSpPr>
            <a:spLocks noGrp="1"/>
          </p:cNvSpPr>
          <p:nvPr>
            <p:ph idx="1"/>
          </p:nvPr>
        </p:nvSpPr>
        <p:spPr>
          <a:xfrm>
            <a:off x="457200" y="746235"/>
            <a:ext cx="8229600" cy="5730766"/>
          </a:xfrm>
        </p:spPr>
        <p:txBody>
          <a:bodyPr/>
          <a:lstStyle/>
          <a:p>
            <a:r>
              <a:rPr lang="en-US" sz="2000" b="1" dirty="0" err="1"/>
              <a:t>Nội</a:t>
            </a:r>
            <a:r>
              <a:rPr lang="en-US" sz="2000" b="1" dirty="0"/>
              <a:t> dung </a:t>
            </a:r>
            <a:r>
              <a:rPr lang="en-US" sz="2000" b="1" dirty="0" err="1"/>
              <a:t>thuật</a:t>
            </a:r>
            <a:r>
              <a:rPr lang="en-US" sz="2000" b="1" dirty="0"/>
              <a:t> </a:t>
            </a:r>
            <a:r>
              <a:rPr lang="en-US" sz="2000" b="1" dirty="0" err="1"/>
              <a:t>toán</a:t>
            </a:r>
            <a:r>
              <a:rPr lang="en-US" sz="2000" b="1" dirty="0"/>
              <a:t> :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vi-VN" sz="2000" b="1" dirty="0"/>
              <a:t>Tối ưu hàm</a:t>
            </a:r>
            <a:r>
              <a:rPr lang="en-US" sz="2000" b="1" dirty="0"/>
              <a:t> J b</a:t>
            </a:r>
            <a:r>
              <a:rPr lang="vi-VN" sz="2000" b="1" dirty="0"/>
              <a:t>ằng cách lặp đi lặp lại việc cập nhật tham số đến khi hàm 𝐽</a:t>
            </a:r>
            <a:r>
              <a:rPr lang="en-US" sz="2000" b="1" dirty="0"/>
              <a:t> </a:t>
            </a:r>
            <a:r>
              <a:rPr lang="vi-VN" sz="2000" b="1" dirty="0"/>
              <a:t>đủ nhỏ</a:t>
            </a:r>
            <a:r>
              <a:rPr lang="en-US" sz="2000" b="1" dirty="0"/>
              <a:t>:</a:t>
            </a:r>
          </a:p>
          <a:p>
            <a:endParaRPr lang="en-US" sz="2000" dirty="0"/>
          </a:p>
        </p:txBody>
      </p:sp>
      <p:sp>
        <p:nvSpPr>
          <p:cNvPr id="4" name="Slide Number Placeholder 3">
            <a:extLst>
              <a:ext uri="{FF2B5EF4-FFF2-40B4-BE49-F238E27FC236}">
                <a16:creationId xmlns:a16="http://schemas.microsoft.com/office/drawing/2014/main" id="{E91449E4-736D-4F1C-7A14-EDA4A72CFEC8}"/>
              </a:ext>
            </a:extLst>
          </p:cNvPr>
          <p:cNvSpPr>
            <a:spLocks noGrp="1"/>
          </p:cNvSpPr>
          <p:nvPr>
            <p:ph type="sldNum" sz="quarter" idx="11"/>
          </p:nvPr>
        </p:nvSpPr>
        <p:spPr/>
        <p:txBody>
          <a:bodyPr/>
          <a:lstStyle/>
          <a:p>
            <a:fld id="{EC845181-CF5C-4710-8252-BA94E6E0AA9A}" type="slidenum">
              <a:rPr lang="en-US" smtClean="0"/>
              <a:pPr/>
              <a:t>8</a:t>
            </a:fld>
            <a:endParaRPr lang="en-US"/>
          </a:p>
        </p:txBody>
      </p:sp>
      <p:pic>
        <p:nvPicPr>
          <p:cNvPr id="9" name="Picture 8">
            <a:extLst>
              <a:ext uri="{FF2B5EF4-FFF2-40B4-BE49-F238E27FC236}">
                <a16:creationId xmlns:a16="http://schemas.microsoft.com/office/drawing/2014/main" id="{76FE3C50-143D-5D06-B296-D5820BCB9A66}"/>
              </a:ext>
            </a:extLst>
          </p:cNvPr>
          <p:cNvPicPr>
            <a:picLocks noChangeAspect="1"/>
          </p:cNvPicPr>
          <p:nvPr/>
        </p:nvPicPr>
        <p:blipFill>
          <a:blip r:embed="rId2"/>
          <a:stretch>
            <a:fillRect/>
          </a:stretch>
        </p:blipFill>
        <p:spPr>
          <a:xfrm>
            <a:off x="916738" y="1194787"/>
            <a:ext cx="6243723" cy="2765364"/>
          </a:xfrm>
          <a:prstGeom prst="rect">
            <a:avLst/>
          </a:prstGeom>
        </p:spPr>
      </p:pic>
      <p:pic>
        <p:nvPicPr>
          <p:cNvPr id="14" name="Picture 13">
            <a:extLst>
              <a:ext uri="{FF2B5EF4-FFF2-40B4-BE49-F238E27FC236}">
                <a16:creationId xmlns:a16="http://schemas.microsoft.com/office/drawing/2014/main" id="{37A9C86E-6C61-1E63-60D4-F2BBBA9ECED3}"/>
              </a:ext>
            </a:extLst>
          </p:cNvPr>
          <p:cNvPicPr>
            <a:picLocks noChangeAspect="1"/>
          </p:cNvPicPr>
          <p:nvPr/>
        </p:nvPicPr>
        <p:blipFill>
          <a:blip r:embed="rId3"/>
          <a:stretch>
            <a:fillRect/>
          </a:stretch>
        </p:blipFill>
        <p:spPr>
          <a:xfrm>
            <a:off x="916738" y="4735918"/>
            <a:ext cx="5716418" cy="1601820"/>
          </a:xfrm>
          <a:prstGeom prst="rect">
            <a:avLst/>
          </a:prstGeom>
        </p:spPr>
      </p:pic>
    </p:spTree>
    <p:extLst>
      <p:ext uri="{BB962C8B-B14F-4D97-AF65-F5344CB8AC3E}">
        <p14:creationId xmlns:p14="http://schemas.microsoft.com/office/powerpoint/2010/main" val="26514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0F11-3748-6127-1D7B-4A6734FDF4BF}"/>
              </a:ext>
            </a:extLst>
          </p:cNvPr>
          <p:cNvSpPr>
            <a:spLocks noGrp="1"/>
          </p:cNvSpPr>
          <p:nvPr>
            <p:ph type="title"/>
          </p:nvPr>
        </p:nvSpPr>
        <p:spPr/>
        <p:txBody>
          <a:bodyPr/>
          <a:lstStyle/>
          <a:p>
            <a:r>
              <a:rPr lang="en-US" dirty="0"/>
              <a:t>II. GIỚI THIỆU VỀ GRADIENT DESCENT</a:t>
            </a:r>
          </a:p>
        </p:txBody>
      </p:sp>
      <p:sp>
        <p:nvSpPr>
          <p:cNvPr id="3" name="Content Placeholder 2">
            <a:extLst>
              <a:ext uri="{FF2B5EF4-FFF2-40B4-BE49-F238E27FC236}">
                <a16:creationId xmlns:a16="http://schemas.microsoft.com/office/drawing/2014/main" id="{A0743839-28A8-D78F-DC5B-2541240F51CC}"/>
              </a:ext>
            </a:extLst>
          </p:cNvPr>
          <p:cNvSpPr>
            <a:spLocks noGrp="1"/>
          </p:cNvSpPr>
          <p:nvPr>
            <p:ph idx="1"/>
          </p:nvPr>
        </p:nvSpPr>
        <p:spPr>
          <a:xfrm>
            <a:off x="457200" y="903891"/>
            <a:ext cx="8229600" cy="5573110"/>
          </a:xfrm>
        </p:spPr>
        <p:txBody>
          <a:bodyPr/>
          <a:lstStyle/>
          <a:p>
            <a:r>
              <a:rPr lang="en-US" sz="2000" b="1" dirty="0" err="1"/>
              <a:t>Vấn</a:t>
            </a:r>
            <a:r>
              <a:rPr lang="en-US" sz="2000" b="1" dirty="0"/>
              <a:t> </a:t>
            </a:r>
            <a:r>
              <a:rPr lang="en-US" sz="2000" b="1" dirty="0" err="1"/>
              <a:t>đề</a:t>
            </a:r>
            <a:r>
              <a:rPr lang="en-US" sz="2000" b="1" dirty="0"/>
              <a:t> </a:t>
            </a:r>
            <a:r>
              <a:rPr lang="en-US" sz="2000" b="1" dirty="0" err="1"/>
              <a:t>chọn</a:t>
            </a:r>
            <a:r>
              <a:rPr lang="en-US" sz="2000" b="1" dirty="0"/>
              <a:t> learning rate:  </a:t>
            </a:r>
          </a:p>
          <a:p>
            <a:pPr>
              <a:buFontTx/>
              <a:buChar char="-"/>
            </a:pPr>
            <a:r>
              <a:rPr lang="en-US" sz="2000" dirty="0" err="1"/>
              <a:t>Việc</a:t>
            </a:r>
            <a:r>
              <a:rPr lang="en-US" sz="2000" dirty="0"/>
              <a:t> </a:t>
            </a:r>
            <a:r>
              <a:rPr lang="en-US" sz="2000" dirty="0" err="1"/>
              <a:t>chọn</a:t>
            </a:r>
            <a:r>
              <a:rPr lang="en-US" sz="2000" dirty="0"/>
              <a:t> learning rate </a:t>
            </a:r>
            <a:r>
              <a:rPr lang="en-US" sz="2000" dirty="0" err="1"/>
              <a:t>có</a:t>
            </a:r>
            <a:r>
              <a:rPr lang="en-US" sz="2000" dirty="0"/>
              <a:t> 3 </a:t>
            </a:r>
            <a:r>
              <a:rPr lang="en-US" sz="2000" dirty="0" err="1"/>
              <a:t>trường</a:t>
            </a:r>
            <a:r>
              <a:rPr lang="en-US" sz="2000" dirty="0"/>
              <a:t> </a:t>
            </a:r>
            <a:r>
              <a:rPr lang="en-US" sz="2000" dirty="0" err="1"/>
              <a:t>hợp</a:t>
            </a:r>
            <a:r>
              <a:rPr lang="en-US" sz="2000" dirty="0"/>
              <a:t>:</a:t>
            </a:r>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a:p>
            <a:pPr marL="0" indent="0">
              <a:buNone/>
            </a:pPr>
            <a:endParaRPr lang="en-US" sz="2000" dirty="0"/>
          </a:p>
          <a:p>
            <a:pPr marL="0" indent="0">
              <a:buNone/>
            </a:pPr>
            <a:r>
              <a:rPr lang="en-US" sz="2000" dirty="0"/>
              <a:t>- </a:t>
            </a:r>
            <a:r>
              <a:rPr lang="en-US" sz="2000" dirty="0" err="1"/>
              <a:t>Chọn</a:t>
            </a:r>
            <a:r>
              <a:rPr lang="en-US" sz="2000" dirty="0"/>
              <a:t> learning rate </a:t>
            </a:r>
            <a:r>
              <a:rPr lang="en-US" sz="2000" dirty="0" err="1"/>
              <a:t>sao</a:t>
            </a:r>
            <a:r>
              <a:rPr lang="en-US" sz="2000" dirty="0"/>
              <a:t> </a:t>
            </a:r>
            <a:r>
              <a:rPr lang="en-US" sz="2000" dirty="0" err="1"/>
              <a:t>cho</a:t>
            </a:r>
            <a:r>
              <a:rPr lang="en-US" sz="2000" dirty="0"/>
              <a:t> </a:t>
            </a:r>
            <a:r>
              <a:rPr lang="en-US" sz="2000" dirty="0" err="1"/>
              <a:t>hàm</a:t>
            </a:r>
            <a:r>
              <a:rPr lang="en-US" sz="2000" dirty="0"/>
              <a:t> cost function </a:t>
            </a:r>
            <a:r>
              <a:rPr lang="en-US" sz="2000" dirty="0" err="1"/>
              <a:t>tối</a:t>
            </a:r>
            <a:r>
              <a:rPr lang="en-US" sz="2000" dirty="0"/>
              <a:t> </a:t>
            </a:r>
            <a:r>
              <a:rPr lang="en-US" sz="2000" dirty="0" err="1"/>
              <a:t>thiểu</a:t>
            </a:r>
            <a:r>
              <a:rPr lang="en-US" sz="2000" dirty="0"/>
              <a:t> </a:t>
            </a:r>
            <a:r>
              <a:rPr lang="en-US" sz="2000" dirty="0" err="1"/>
              <a:t>nhất</a:t>
            </a:r>
            <a:r>
              <a:rPr lang="en-US" sz="2000" dirty="0"/>
              <a:t>:</a:t>
            </a:r>
          </a:p>
          <a:p>
            <a:pPr marL="0" indent="0">
              <a:buNone/>
            </a:pPr>
            <a:endParaRPr lang="en-US" sz="2000" b="1" dirty="0"/>
          </a:p>
        </p:txBody>
      </p:sp>
      <p:sp>
        <p:nvSpPr>
          <p:cNvPr id="4" name="Slide Number Placeholder 3">
            <a:extLst>
              <a:ext uri="{FF2B5EF4-FFF2-40B4-BE49-F238E27FC236}">
                <a16:creationId xmlns:a16="http://schemas.microsoft.com/office/drawing/2014/main" id="{5F13F8C9-DF6A-E5D8-B547-171714CA872E}"/>
              </a:ext>
            </a:extLst>
          </p:cNvPr>
          <p:cNvSpPr>
            <a:spLocks noGrp="1"/>
          </p:cNvSpPr>
          <p:nvPr>
            <p:ph type="sldNum" sz="quarter" idx="11"/>
          </p:nvPr>
        </p:nvSpPr>
        <p:spPr/>
        <p:txBody>
          <a:bodyPr/>
          <a:lstStyle/>
          <a:p>
            <a:fld id="{EC845181-CF5C-4710-8252-BA94E6E0AA9A}" type="slidenum">
              <a:rPr lang="en-US" smtClean="0"/>
              <a:pPr/>
              <a:t>9</a:t>
            </a:fld>
            <a:endParaRPr lang="en-US"/>
          </a:p>
        </p:txBody>
      </p:sp>
      <p:pic>
        <p:nvPicPr>
          <p:cNvPr id="6" name="Picture 5">
            <a:extLst>
              <a:ext uri="{FF2B5EF4-FFF2-40B4-BE49-F238E27FC236}">
                <a16:creationId xmlns:a16="http://schemas.microsoft.com/office/drawing/2014/main" id="{7CC4E498-CE49-64C5-23A8-19632BFA81C5}"/>
              </a:ext>
            </a:extLst>
          </p:cNvPr>
          <p:cNvPicPr>
            <a:picLocks noChangeAspect="1"/>
          </p:cNvPicPr>
          <p:nvPr/>
        </p:nvPicPr>
        <p:blipFill>
          <a:blip r:embed="rId2"/>
          <a:stretch>
            <a:fillRect/>
          </a:stretch>
        </p:blipFill>
        <p:spPr>
          <a:xfrm>
            <a:off x="704193" y="1730354"/>
            <a:ext cx="5977162" cy="2128434"/>
          </a:xfrm>
          <a:prstGeom prst="rect">
            <a:avLst/>
          </a:prstGeom>
        </p:spPr>
      </p:pic>
      <p:pic>
        <p:nvPicPr>
          <p:cNvPr id="8" name="Picture 7">
            <a:extLst>
              <a:ext uri="{FF2B5EF4-FFF2-40B4-BE49-F238E27FC236}">
                <a16:creationId xmlns:a16="http://schemas.microsoft.com/office/drawing/2014/main" id="{21E23922-261F-E845-1A9C-47A70B1D0C62}"/>
              </a:ext>
            </a:extLst>
          </p:cNvPr>
          <p:cNvPicPr>
            <a:picLocks noChangeAspect="1"/>
          </p:cNvPicPr>
          <p:nvPr/>
        </p:nvPicPr>
        <p:blipFill>
          <a:blip r:embed="rId3"/>
          <a:stretch>
            <a:fillRect/>
          </a:stretch>
        </p:blipFill>
        <p:spPr>
          <a:xfrm>
            <a:off x="683410" y="4311820"/>
            <a:ext cx="4015579" cy="2390316"/>
          </a:xfrm>
          <a:prstGeom prst="rect">
            <a:avLst/>
          </a:prstGeom>
        </p:spPr>
      </p:pic>
    </p:spTree>
    <p:extLst>
      <p:ext uri="{BB962C8B-B14F-4D97-AF65-F5344CB8AC3E}">
        <p14:creationId xmlns:p14="http://schemas.microsoft.com/office/powerpoint/2010/main" val="2844236986"/>
      </p:ext>
    </p:extLst>
  </p:cSld>
  <p:clrMapOvr>
    <a:masterClrMapping/>
  </p:clrMapOvr>
</p:sld>
</file>

<file path=ppt/theme/theme1.xml><?xml version="1.0" encoding="utf-8"?>
<a:theme xmlns:a="http://schemas.openxmlformats.org/drawingml/2006/main" name="cdb2004117gl">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14991816B2FA4A94D7FC0BF0811C1F" ma:contentTypeVersion="6" ma:contentTypeDescription="Create a new document." ma:contentTypeScope="" ma:versionID="f5b028ea9193a7a4e9f0ca7c889856b7">
  <xsd:schema xmlns:xsd="http://www.w3.org/2001/XMLSchema" xmlns:xs="http://www.w3.org/2001/XMLSchema" xmlns:p="http://schemas.microsoft.com/office/2006/metadata/properties" xmlns:ns3="f75319bb-6edc-40ae-a8a9-28adcf06fbad" targetNamespace="http://schemas.microsoft.com/office/2006/metadata/properties" ma:root="true" ma:fieldsID="88d127204550f3eaa1ded3dfaee0dae7" ns3:_="">
    <xsd:import namespace="f75319bb-6edc-40ae-a8a9-28adcf06fb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5319bb-6edc-40ae-a8a9-28adcf06fb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75319bb-6edc-40ae-a8a9-28adcf06fbad" xsi:nil="true"/>
  </documentManagement>
</p:properties>
</file>

<file path=customXml/itemProps1.xml><?xml version="1.0" encoding="utf-8"?>
<ds:datastoreItem xmlns:ds="http://schemas.openxmlformats.org/officeDocument/2006/customXml" ds:itemID="{7D39AD78-A1FD-4364-8979-C8C6D8645D17}">
  <ds:schemaRefs>
    <ds:schemaRef ds:uri="http://schemas.microsoft.com/sharepoint/v3/contenttype/forms"/>
  </ds:schemaRefs>
</ds:datastoreItem>
</file>

<file path=customXml/itemProps2.xml><?xml version="1.0" encoding="utf-8"?>
<ds:datastoreItem xmlns:ds="http://schemas.openxmlformats.org/officeDocument/2006/customXml" ds:itemID="{0EF48E22-E178-4476-A875-76035C14300C}">
  <ds:schemaRefs>
    <ds:schemaRef ds:uri="f75319bb-6edc-40ae-a8a9-28adcf06fb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348E5-021F-4C46-A7A6-AF7B0C5D6E52}">
  <ds:schemaRefs>
    <ds:schemaRef ds:uri="f75319bb-6edc-40ae-a8a9-28adcf06fb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cdb2004117gl</Template>
  <TotalTime>446</TotalTime>
  <Words>1522</Words>
  <Application>Microsoft Office PowerPoint</Application>
  <PresentationFormat>On-screen Show (4:3)</PresentationFormat>
  <Paragraphs>294</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Verdana</vt:lpstr>
      <vt:lpstr>Wingdings</vt:lpstr>
      <vt:lpstr>cdb2004117gl</vt:lpstr>
      <vt:lpstr>MACHINE LEARNING</vt:lpstr>
      <vt:lpstr>I. LINEAR REGRESSION</vt:lpstr>
      <vt:lpstr>I. GIỚI THIỆU VỀ LINEAR REGRESSION</vt:lpstr>
      <vt:lpstr>I. GIỚI THIỆU VỀ LINEAR REGRESSION</vt:lpstr>
      <vt:lpstr>I. GIỚI THIỆU VỀ LINEAR REGRESSION</vt:lpstr>
      <vt:lpstr>II. GIỚI THIỆU VỀ GRADIENT DESCENT</vt:lpstr>
      <vt:lpstr>II. GIỚI THIỆU VỀ GRADIENT DESCENT</vt:lpstr>
      <vt:lpstr>II. GIỚI THIỆU VỀ GRADIENT DESCENT</vt:lpstr>
      <vt:lpstr>II. GIỚI THIỆU VỀ GRADIENT DESCENT</vt:lpstr>
      <vt:lpstr>II. GIỚI THIỆU VỀ GRADIENT DESCENT</vt:lpstr>
      <vt:lpstr>II. GIỚI THIỆU VỀ GRADIENT DESCENT</vt:lpstr>
      <vt:lpstr>III. MÔ HÌNH NEURAL NETWORK</vt:lpstr>
      <vt:lpstr>III. MÔ HÌNH NEURAL NETWORK</vt:lpstr>
      <vt:lpstr>III. MÔ HÌNH NEURAL NETWORK</vt:lpstr>
      <vt:lpstr>IV. CÁC HÀM KÍCH HOẠT PHỔ BIẾN</vt:lpstr>
      <vt:lpstr>IV. CÁC HÀM KÍCH HOẠT PHỔ BIẾN</vt:lpstr>
      <vt:lpstr>IV. CÁC HÀM KÍCH HOẠT PHỔ BIẾN</vt:lpstr>
      <vt:lpstr>IV. CÁC HÀM KÍCH HOẠT PHỔ BIẾN</vt:lpstr>
      <vt:lpstr>IV. CÁC HÀM KÍCH HOẠT PHỔ BIẾN</vt:lpstr>
      <vt:lpstr>IV. CÁC HÀM KÍCH HOẠT PHỔ BIẾN</vt:lpstr>
      <vt:lpstr>IV. CÁC HÀM KÍCH HOẠT PHỔ BIẾN</vt:lpstr>
      <vt:lpstr>V.QUÁ TRÌNH LAN TRUYỀN XUÔI</vt:lpstr>
      <vt:lpstr>V. QUÁ TRÌNH LAN TRUYỀN XUÔI</vt:lpstr>
      <vt:lpstr>V. QUÁ TRÌNH LAN TRUYỀN XUÔI</vt:lpstr>
      <vt:lpstr>VI.QUÁ TRÌNH LAN TRUYỀN NGƯỢC</vt:lpstr>
      <vt:lpstr>VI.QUÁ TRÌNH LAN TRUYỀN NGƯỢC</vt:lpstr>
      <vt:lpstr>VI.QUÁ TRÌNH LAN TRUYỀN NGƯỢC</vt:lpstr>
      <vt:lpstr>VI.QUÁ TRÌNH LAN TRUYỀN NGƯỢC</vt:lpstr>
      <vt:lpstr>VI.QUÁ TRÌNH LAN TRUYỀN NGƯỢC</vt:lpstr>
      <vt:lpstr>VI.QUÁ TRÌNH LAN TRUYỀN NGƯỢC</vt:lpstr>
      <vt:lpstr>VI.QUÁ TRÌNH LAN TRUYỀN NGƯỢC</vt:lpstr>
      <vt:lpstr>VI.QUÁ TRÌNH LAN TRUYỀN NGƯỢC</vt:lpstr>
      <vt:lpstr>VI.QUÁ TRÌNH LAN TRUYỀN NGƯỢC</vt:lpstr>
      <vt:lpstr>PowerPoint Presentation</vt:lpstr>
    </vt:vector>
  </TitlesOfParts>
  <Company>EDA-BK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Nguyen Thanh Tung</dc:creator>
  <cp:lastModifiedBy>Nguyen Minh Duc 20233331</cp:lastModifiedBy>
  <cp:revision>12</cp:revision>
  <dcterms:created xsi:type="dcterms:W3CDTF">2014-06-15T03:52:37Z</dcterms:created>
  <dcterms:modified xsi:type="dcterms:W3CDTF">2025-08-07T08:01:03Z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2812300</vt:r8>
  </property>
  <property fmtid="{D5CDD505-2E9C-101B-9397-08002B2CF9AE}" pid="3" name="ContentTypeId">
    <vt:lpwstr>0x0101003F14991816B2FA4A94D7FC0BF0811C1F</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