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857250" algn="ctr">
              <a:buSzTx/>
              <a:buNone/>
            </a:lvl3pPr>
            <a:lvl4pPr marL="0" indent="1200150" algn="ctr">
              <a:buSzTx/>
              <a:buNone/>
            </a:lvl4pPr>
            <a:lvl5pPr marL="0" indent="154305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8176265" y="6248400"/>
            <a:ext cx="281935" cy="28708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" name="Rectangle"/>
          <p:cNvSpPr/>
          <p:nvPr/>
        </p:nvSpPr>
        <p:spPr>
          <a:xfrm>
            <a:off x="-1" y="3582987"/>
            <a:ext cx="9144002" cy="74613"/>
          </a:xfrm>
          <a:prstGeom prst="rect">
            <a:avLst/>
          </a:prstGeom>
          <a:gradFill>
            <a:gsLst>
              <a:gs pos="0">
                <a:srgbClr val="17175E"/>
              </a:gs>
              <a:gs pos="50000">
                <a:schemeClr val="accent2"/>
              </a:gs>
              <a:gs pos="100000">
                <a:srgbClr val="17175E"/>
              </a:gs>
            </a:gsLst>
          </a:gradFill>
          <a:ln w="12700">
            <a:miter lim="400000"/>
          </a:ln>
        </p:spPr>
        <p:txBody>
          <a:bodyPr lIns="45717" tIns="45717" rIns="45717" bIns="45717" anchor="ctr"/>
          <a:lstStyle/>
          <a:p>
            <a:pPr>
              <a:defRPr>
                <a:latin typeface="+mj-lt"/>
                <a:ea typeface="+mj-ea"/>
                <a:cs typeface="+mj-cs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xfrm>
            <a:off x="152400" y="1371600"/>
            <a:ext cx="8915400" cy="4876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152400" y="1371600"/>
            <a:ext cx="4375150" cy="4876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Rectangle"/>
          <p:cNvSpPr/>
          <p:nvPr>
            <p:ph type="body" sz="half" idx="13"/>
          </p:nvPr>
        </p:nvSpPr>
        <p:spPr>
          <a:xfrm>
            <a:off x="4692650" y="1371600"/>
            <a:ext cx="4375150" cy="4876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1143000"/>
            <a:ext cx="9144002" cy="74613"/>
          </a:xfrm>
          <a:prstGeom prst="rect">
            <a:avLst/>
          </a:prstGeom>
          <a:gradFill>
            <a:gsLst>
              <a:gs pos="0">
                <a:srgbClr val="17175E"/>
              </a:gs>
              <a:gs pos="50000">
                <a:schemeClr val="accent2"/>
              </a:gs>
              <a:gs pos="100000">
                <a:srgbClr val="17175E"/>
              </a:gs>
            </a:gsLst>
          </a:gradFill>
          <a:ln w="12700">
            <a:miter lim="400000"/>
          </a:ln>
        </p:spPr>
        <p:txBody>
          <a:bodyPr lIns="45717" tIns="45717" rIns="45717" bIns="45717" anchor="ctr"/>
          <a:lstStyle/>
          <a:p>
            <a:pPr>
              <a:defRPr>
                <a:latin typeface="+mj-lt"/>
                <a:ea typeface="+mj-ea"/>
                <a:cs typeface="+mj-cs"/>
                <a:sym typeface="Times New Roman"/>
              </a:defRPr>
            </a:pP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8709665" y="6477000"/>
            <a:ext cx="281935" cy="287081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>
            <a:spAutoFit/>
          </a:bodyPr>
          <a:lstStyle>
            <a:lvl1pPr algn="r">
              <a:defRPr sz="1400"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76200" y="152400"/>
            <a:ext cx="8991600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>
          <a:tab pos="5651500" algn="l"/>
        </a:tabLst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838200" marR="0" indent="-3810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>
          <a:tab pos="5651500" algn="l"/>
        </a:tabLst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16205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>
          <a:tab pos="5651500" algn="l"/>
        </a:tabLst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474469" marR="0" indent="-27431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>
          <a:tab pos="5651500" algn="l"/>
        </a:tabLst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84785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>
          <a:tab pos="5651500" algn="l"/>
        </a:tabLst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30505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"/>
        <a:tabLst>
          <a:tab pos="5651500" algn="l"/>
        </a:tabLst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76225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"/>
        <a:tabLst>
          <a:tab pos="5651500" algn="l"/>
        </a:tabLst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21945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"/>
        <a:tabLst>
          <a:tab pos="5651500" algn="l"/>
        </a:tabLst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67665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"/>
        <a:tabLst>
          <a:tab pos="5651500" algn="l"/>
        </a:tabLst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"/>
          <p:cNvSpPr txBox="1"/>
          <p:nvPr>
            <p:ph type="sldNum" sz="quarter" idx="2"/>
          </p:nvPr>
        </p:nvSpPr>
        <p:spPr>
          <a:xfrm>
            <a:off x="8265166" y="6248400"/>
            <a:ext cx="1930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" name="Dynamic Routing Protocols I RIP"/>
          <p:cNvSpPr txBox="1"/>
          <p:nvPr>
            <p:ph type="ctrTitle"/>
          </p:nvPr>
        </p:nvSpPr>
        <p:spPr>
          <a:xfrm>
            <a:off x="685800" y="2286000"/>
            <a:ext cx="7772400" cy="1143001"/>
          </a:xfrm>
          <a:prstGeom prst="rect">
            <a:avLst/>
          </a:prstGeom>
        </p:spPr>
        <p:txBody>
          <a:bodyPr/>
          <a:lstStyle/>
          <a:p>
            <a:pPr algn="ctr" defTabSz="704087">
              <a:defRPr sz="2464"/>
            </a:pPr>
            <a:r>
              <a:t>Dynamic Routing Protocols I</a:t>
            </a:r>
            <a:br/>
            <a:r>
              <a:t>RIP</a:t>
            </a:r>
            <a:br/>
          </a:p>
        </p:txBody>
      </p:sp>
      <p:sp>
        <p:nvSpPr>
          <p:cNvPr id="54" name="Relates to Lab 4.…"/>
          <p:cNvSpPr txBox="1"/>
          <p:nvPr/>
        </p:nvSpPr>
        <p:spPr>
          <a:xfrm>
            <a:off x="381000" y="4038600"/>
            <a:ext cx="8382000" cy="138805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000"/>
              </a:spcBef>
              <a:defRPr b="1" sz="2000"/>
            </a:pPr>
            <a:r>
              <a:t>Relates to Lab 4.</a:t>
            </a:r>
            <a:r>
              <a:rPr b="0"/>
              <a:t> </a:t>
            </a:r>
          </a:p>
          <a:p>
            <a:pPr>
              <a:spcBef>
                <a:spcPts val="1000"/>
              </a:spcBef>
              <a:defRPr sz="2000"/>
            </a:pPr>
            <a:r>
              <a:t>The first module on dynamic routing protocols. This module provides an overview of routing, introduces terminology (interdomain, intradomain, autonomous system),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8709665" y="6477000"/>
            <a:ext cx="2819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" name="Distance Vector Algorithm: Routing T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Distance Vector Algorithm: Routing Table</a:t>
            </a:r>
          </a:p>
        </p:txBody>
      </p:sp>
      <p:pic>
        <p:nvPicPr>
          <p:cNvPr id="93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3581400"/>
            <a:ext cx="8128000" cy="27686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7" name="Group"/>
          <p:cNvGrpSpPr/>
          <p:nvPr/>
        </p:nvGrpSpPr>
        <p:grpSpPr>
          <a:xfrm>
            <a:off x="1333630" y="2641600"/>
            <a:ext cx="7289670" cy="1700214"/>
            <a:chOff x="0" y="0"/>
            <a:chExt cx="7289668" cy="1700213"/>
          </a:xfrm>
        </p:grpSpPr>
        <p:sp>
          <p:nvSpPr>
            <p:cNvPr id="94" name="Rectangle"/>
            <p:cNvSpPr/>
            <p:nvPr/>
          </p:nvSpPr>
          <p:spPr>
            <a:xfrm>
              <a:off x="723768" y="0"/>
              <a:ext cx="6565901" cy="1035051"/>
            </a:xfrm>
            <a:prstGeom prst="rect">
              <a:avLst/>
            </a:prstGeom>
            <a:solidFill>
              <a:srgbClr val="FFFF99"/>
            </a:solidFill>
            <a:ln w="12700" cap="flat">
              <a:noFill/>
              <a:miter lim="400000"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2000"/>
              </a:pPr>
            </a:p>
          </p:txBody>
        </p:sp>
        <p:sp>
          <p:nvSpPr>
            <p:cNvPr id="95" name="Shape"/>
            <p:cNvSpPr/>
            <p:nvPr/>
          </p:nvSpPr>
          <p:spPr>
            <a:xfrm>
              <a:off x="0" y="0"/>
              <a:ext cx="647471" cy="1700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1452"/>
                  </a:lnTo>
                  <a:moveTo>
                    <a:pt x="21600" y="0"/>
                  </a:moveTo>
                  <a:lnTo>
                    <a:pt x="21600" y="1315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2000"/>
              </a:pPr>
            </a:p>
          </p:txBody>
        </p:sp>
        <p:sp>
          <p:nvSpPr>
            <p:cNvPr id="96" name="Net(v,w): Network address of the network  between v and w   The network can be a link, but could also be a LAN"/>
            <p:cNvSpPr txBox="1"/>
            <p:nvPr/>
          </p:nvSpPr>
          <p:spPr>
            <a:xfrm>
              <a:off x="723768" y="0"/>
              <a:ext cx="6565901" cy="9594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7" tIns="45717" rIns="45717" bIns="45717" numCol="1" anchor="t">
              <a:spAutoFit/>
            </a:bodyPr>
            <a:lstStyle/>
            <a:p>
              <a:pPr>
                <a:defRPr sz="2000">
                  <a:solidFill>
                    <a:srgbClr val="FF0000"/>
                  </a:solidFill>
                </a:defRPr>
              </a:pPr>
              <a:r>
                <a:t>Net(v,w):</a:t>
              </a:r>
              <a:r>
                <a:rPr>
                  <a:solidFill>
                    <a:srgbClr val="000000"/>
                  </a:solidFill>
                </a:rPr>
                <a:t> Network address of the network  between v and w  </a:t>
              </a:r>
              <a:br>
                <a:rPr>
                  <a:solidFill>
                    <a:srgbClr val="000000"/>
                  </a:solidFill>
                </a:rPr>
              </a:br>
              <a:r>
                <a:rPr>
                  <a:solidFill>
                    <a:srgbClr val="000000"/>
                  </a:solidFill>
                </a:rPr>
                <a:t>The network can be a link, but could also be a LAN</a:t>
              </a:r>
            </a:p>
          </p:txBody>
        </p:sp>
      </p:grpSp>
      <p:grpSp>
        <p:nvGrpSpPr>
          <p:cNvPr id="101" name="Group"/>
          <p:cNvGrpSpPr/>
          <p:nvPr/>
        </p:nvGrpSpPr>
        <p:grpSpPr>
          <a:xfrm>
            <a:off x="863571" y="1524000"/>
            <a:ext cx="5461029" cy="3227875"/>
            <a:chOff x="0" y="0"/>
            <a:chExt cx="5461028" cy="3227874"/>
          </a:xfrm>
        </p:grpSpPr>
        <p:sp>
          <p:nvSpPr>
            <p:cNvPr id="98" name="Rectangle"/>
            <p:cNvSpPr/>
            <p:nvPr/>
          </p:nvSpPr>
          <p:spPr>
            <a:xfrm>
              <a:off x="1193828" y="0"/>
              <a:ext cx="4267201" cy="730251"/>
            </a:xfrm>
            <a:prstGeom prst="rect">
              <a:avLst/>
            </a:prstGeom>
            <a:solidFill>
              <a:srgbClr val="FFFF99"/>
            </a:solidFill>
            <a:ln w="12700" cap="flat">
              <a:noFill/>
              <a:miter lim="400000"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2000"/>
              </a:pPr>
            </a:p>
          </p:txBody>
        </p:sp>
        <p:sp>
          <p:nvSpPr>
            <p:cNvPr id="99" name="Shape"/>
            <p:cNvSpPr/>
            <p:nvPr/>
          </p:nvSpPr>
          <p:spPr>
            <a:xfrm>
              <a:off x="0" y="0"/>
              <a:ext cx="1117572" cy="3227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540"/>
                  </a:lnTo>
                  <a:moveTo>
                    <a:pt x="21600" y="0"/>
                  </a:moveTo>
                  <a:lnTo>
                    <a:pt x="21600" y="4887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2000"/>
              </a:pPr>
            </a:p>
          </p:txBody>
        </p:sp>
        <p:sp>
          <p:nvSpPr>
            <p:cNvPr id="100" name="c(v,w): cost to transmit on the interface to network Net(v,w)"/>
            <p:cNvSpPr txBox="1"/>
            <p:nvPr/>
          </p:nvSpPr>
          <p:spPr>
            <a:xfrm>
              <a:off x="1193828" y="0"/>
              <a:ext cx="4267201" cy="667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7" tIns="45717" rIns="45717" bIns="45717" numCol="1" anchor="t">
              <a:spAutoFit/>
            </a:bodyPr>
            <a:lstStyle/>
            <a:p>
              <a:pPr>
                <a:defRPr sz="2000">
                  <a:solidFill>
                    <a:srgbClr val="FF0000"/>
                  </a:solidFill>
                </a:defRPr>
              </a:pPr>
              <a:r>
                <a:t>c(v,w):</a:t>
              </a:r>
              <a:r>
                <a:rPr>
                  <a:solidFill>
                    <a:srgbClr val="000000"/>
                  </a:solidFill>
                </a:rPr>
                <a:t> cost to transmit on the interface to network Net(v,w)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7" grpId="1"/>
      <p:bldP build="whole" bldLvl="1" animBg="1" rev="0" advAuto="0" spid="101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8716264" y="6477000"/>
            <a:ext cx="275337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" name="Distance Vector Algorithm: Mess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Distance Vector Algorithm: Messages</a:t>
            </a:r>
          </a:p>
        </p:txBody>
      </p:sp>
      <p:pic>
        <p:nvPicPr>
          <p:cNvPr id="105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1066800"/>
            <a:ext cx="5854700" cy="2768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Nodes send messages to their neighbors which contain routing table entries…"/>
          <p:cNvSpPr txBox="1"/>
          <p:nvPr/>
        </p:nvSpPr>
        <p:spPr>
          <a:xfrm>
            <a:off x="228600" y="3429000"/>
            <a:ext cx="8839200" cy="292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/>
          <a:p>
            <a:pPr>
              <a:buSzPct val="100000"/>
              <a:buChar char="•"/>
            </a:pPr>
            <a:r>
              <a:t> Nodes send messages to their neighbors which contain routing table entries</a:t>
            </a:r>
          </a:p>
          <a:p>
            <a:pPr>
              <a:buSzPct val="100000"/>
              <a:buChar char="•"/>
            </a:pPr>
          </a:p>
          <a:p>
            <a:pPr>
              <a:buSzPct val="100000"/>
              <a:buChar char="•"/>
            </a:pPr>
          </a:p>
          <a:p>
            <a:pPr>
              <a:buSzPct val="100000"/>
              <a:buChar char="•"/>
            </a:pPr>
          </a:p>
          <a:p>
            <a:pPr>
              <a:buSzPct val="100000"/>
              <a:buChar char="•"/>
            </a:pPr>
          </a:p>
          <a:p>
            <a:pPr>
              <a:buSzPct val="100000"/>
              <a:buChar char="•"/>
            </a:pPr>
            <a:r>
              <a:t> A message has the format: </a:t>
            </a:r>
            <a:r>
              <a:rPr b="1"/>
              <a:t>[Net , D(v,Net)]</a:t>
            </a:r>
            <a:r>
              <a:t> means</a:t>
            </a:r>
            <a:r>
              <a:rPr b="1" i="1">
                <a:solidFill>
                  <a:srgbClr val="FF0000"/>
                </a:solidFill>
              </a:rPr>
              <a:t>“My cost to go to  Net is D (v,Net)”</a:t>
            </a:r>
            <a:r>
              <a:rPr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109" name="Group"/>
          <p:cNvGrpSpPr/>
          <p:nvPr/>
        </p:nvGrpSpPr>
        <p:grpSpPr>
          <a:xfrm>
            <a:off x="1981200" y="4648200"/>
            <a:ext cx="762000" cy="762000"/>
            <a:chOff x="0" y="0"/>
            <a:chExt cx="762000" cy="762000"/>
          </a:xfrm>
        </p:grpSpPr>
        <p:sp>
          <p:nvSpPr>
            <p:cNvPr id="107" name="Circle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FFFF00"/>
            </a:solidFill>
            <a:ln w="381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63500" dist="107763" dir="2700000">
                <a:srgbClr val="808080"/>
              </a:outerShdw>
            </a:effectLst>
          </p:spPr>
          <p:txBody>
            <a:bodyPr wrap="square" lIns="45717" tIns="45717" rIns="45717" bIns="45717" numCol="1" anchor="ctr">
              <a:noAutofit/>
            </a:bodyPr>
            <a:lstStyle/>
            <a:p>
              <a:pPr algn="ctr">
                <a:defRPr>
                  <a:solidFill>
                    <a:srgbClr val="FFFF00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</a:p>
          </p:txBody>
        </p:sp>
        <p:sp>
          <p:nvSpPr>
            <p:cNvPr id="108" name="v"/>
            <p:cNvSpPr txBox="1"/>
            <p:nvPr/>
          </p:nvSpPr>
          <p:spPr>
            <a:xfrm>
              <a:off x="198459" y="116752"/>
              <a:ext cx="365082" cy="528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91432" tIns="91432" rIns="91432" bIns="91432" numCol="1" anchor="ctr">
              <a:spAutoFit/>
            </a:bodyPr>
            <a:lstStyle>
              <a:lvl1pPr algn="ctr">
                <a:defRPr b="1"/>
              </a:lvl1pPr>
            </a:lstStyle>
            <a:p>
              <a:pPr/>
              <a:r>
                <a:t>v</a:t>
              </a:r>
            </a:p>
          </p:txBody>
        </p:sp>
      </p:grpSp>
      <p:grpSp>
        <p:nvGrpSpPr>
          <p:cNvPr id="112" name="Group"/>
          <p:cNvGrpSpPr/>
          <p:nvPr/>
        </p:nvGrpSpPr>
        <p:grpSpPr>
          <a:xfrm>
            <a:off x="5867400" y="4648200"/>
            <a:ext cx="762000" cy="762000"/>
            <a:chOff x="0" y="0"/>
            <a:chExt cx="762000" cy="762000"/>
          </a:xfrm>
        </p:grpSpPr>
        <p:sp>
          <p:nvSpPr>
            <p:cNvPr id="110" name="Circle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FFFF00"/>
            </a:solidFill>
            <a:ln w="381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63500" dist="107763" dir="2700000">
                <a:srgbClr val="808080"/>
              </a:outerShdw>
            </a:effectLst>
          </p:spPr>
          <p:txBody>
            <a:bodyPr wrap="square" lIns="45717" tIns="45717" rIns="45717" bIns="45717" numCol="1" anchor="ctr">
              <a:noAutofit/>
            </a:bodyPr>
            <a:lstStyle/>
            <a:p>
              <a:pPr algn="ctr">
                <a:defRPr b="1">
                  <a:solidFill>
                    <a:srgbClr val="808080"/>
                  </a:solidFill>
                </a:defRPr>
              </a:pPr>
            </a:p>
          </p:txBody>
        </p:sp>
        <p:sp>
          <p:nvSpPr>
            <p:cNvPr id="111" name="n"/>
            <p:cNvSpPr txBox="1"/>
            <p:nvPr/>
          </p:nvSpPr>
          <p:spPr>
            <a:xfrm>
              <a:off x="190125" y="116752"/>
              <a:ext cx="381750" cy="528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91432" tIns="91432" rIns="91432" bIns="91432" numCol="1" anchor="ctr">
              <a:spAutoFit/>
            </a:bodyPr>
            <a:lstStyle>
              <a:lvl1pPr algn="ctr">
                <a:defRPr b="1"/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116" name="Connection Line"/>
          <p:cNvSpPr/>
          <p:nvPr/>
        </p:nvSpPr>
        <p:spPr>
          <a:xfrm>
            <a:off x="2762250" y="5029200"/>
            <a:ext cx="30861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38100">
            <a:solidFill>
              <a:srgbClr val="FFFF00"/>
            </a:solidFill>
          </a:ln>
        </p:spPr>
        <p:txBody>
          <a:bodyPr/>
          <a:lstStyle/>
          <a:p>
            <a:pPr/>
          </a:p>
        </p:txBody>
      </p:sp>
      <p:sp>
        <p:nvSpPr>
          <p:cNvPr id="114" name="[Net , D(v,Net)]"/>
          <p:cNvSpPr txBox="1"/>
          <p:nvPr/>
        </p:nvSpPr>
        <p:spPr>
          <a:xfrm>
            <a:off x="3061764" y="4495800"/>
            <a:ext cx="2198147" cy="437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7" tIns="45717" rIns="45717" bIns="45717">
            <a:spAutoFit/>
          </a:bodyPr>
          <a:lstStyle>
            <a:lvl1pPr algn="ctr">
              <a:defRPr b="1"/>
            </a:lvl1pPr>
          </a:lstStyle>
          <a:p>
            <a:pPr/>
            <a:r>
              <a:t>[Net , D(v,Net)]</a:t>
            </a:r>
          </a:p>
        </p:txBody>
      </p:sp>
      <p:sp>
        <p:nvSpPr>
          <p:cNvPr id="115" name="Line"/>
          <p:cNvSpPr/>
          <p:nvPr/>
        </p:nvSpPr>
        <p:spPr>
          <a:xfrm>
            <a:off x="5181600" y="4724400"/>
            <a:ext cx="609600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8709665" y="6477000"/>
            <a:ext cx="2819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9" name="Distance Vector Algorithm: Sending Upd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Distance Vector Algorithm: Sending Updates</a:t>
            </a:r>
          </a:p>
        </p:txBody>
      </p:sp>
      <p:pic>
        <p:nvPicPr>
          <p:cNvPr id="120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1371600"/>
            <a:ext cx="3314700" cy="2768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Periodically, each node v sends the content of its routing table to its neighbors:"/>
          <p:cNvSpPr txBox="1"/>
          <p:nvPr/>
        </p:nvSpPr>
        <p:spPr>
          <a:xfrm>
            <a:off x="3276600" y="2362200"/>
            <a:ext cx="3733800" cy="959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defRPr sz="2000"/>
            </a:lvl1pPr>
          </a:lstStyle>
          <a:p>
            <a:pPr/>
            <a:r>
              <a:t>Periodically, each node v sends the content of its routing table to its neighbors: </a:t>
            </a:r>
          </a:p>
        </p:txBody>
      </p:sp>
      <p:pic>
        <p:nvPicPr>
          <p:cNvPr id="122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7600" y="3886200"/>
            <a:ext cx="5041900" cy="270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8709665" y="6477000"/>
            <a:ext cx="2819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Initiating Routing Table 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Initiating Routing Table I</a:t>
            </a:r>
          </a:p>
        </p:txBody>
      </p:sp>
      <p:pic>
        <p:nvPicPr>
          <p:cNvPr id="126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3175000"/>
            <a:ext cx="8128000" cy="307340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uppose a new node v becomes active.…"/>
          <p:cNvSpPr txBox="1"/>
          <p:nvPr>
            <p:ph type="body" idx="1"/>
          </p:nvPr>
        </p:nvSpPr>
        <p:spPr>
          <a:xfrm>
            <a:off x="228600" y="1295400"/>
            <a:ext cx="8915400" cy="4876800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Suppose a new node v becomes active.</a:t>
            </a:r>
          </a:p>
          <a:p>
            <a:pPr>
              <a:buChar char="•"/>
            </a:pPr>
            <a:r>
              <a:t>The cost to access directly connected networks is zero:</a:t>
            </a:r>
          </a:p>
          <a:p>
            <a:pPr lvl="3" marL="1428750" indent="-228600">
              <a:spcBef>
                <a:spcPts val="0"/>
              </a:spcBef>
              <a:defRPr sz="2000"/>
            </a:pPr>
            <a:r>
              <a:t>D (v, Net(v,m)) = 0</a:t>
            </a:r>
          </a:p>
          <a:p>
            <a:pPr lvl="3" marL="1428750" indent="-228600">
              <a:spcBef>
                <a:spcPts val="0"/>
              </a:spcBef>
              <a:defRPr sz="2000"/>
            </a:pPr>
            <a:r>
              <a:t>D (v, Net(v,w)) = 0</a:t>
            </a:r>
          </a:p>
          <a:p>
            <a:pPr lvl="3" marL="1428750" indent="-228600">
              <a:spcBef>
                <a:spcPts val="0"/>
              </a:spcBef>
              <a:defRPr sz="2000"/>
            </a:pPr>
            <a:r>
              <a:t>D (v, Net(v,n)) =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8709665" y="6477000"/>
            <a:ext cx="2819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Initiating Routing Table I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Initiating Routing Table II</a:t>
            </a:r>
          </a:p>
        </p:txBody>
      </p:sp>
      <p:pic>
        <p:nvPicPr>
          <p:cNvPr id="131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990600"/>
            <a:ext cx="3378200" cy="30734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New node v sends the routing table entry to all its neighbors:"/>
          <p:cNvSpPr txBox="1"/>
          <p:nvPr>
            <p:ph type="body" sz="half" idx="1"/>
          </p:nvPr>
        </p:nvSpPr>
        <p:spPr>
          <a:xfrm>
            <a:off x="152400" y="3810000"/>
            <a:ext cx="8915400" cy="2438400"/>
          </a:xfrm>
          <a:prstGeom prst="rect">
            <a:avLst/>
          </a:prstGeom>
        </p:spPr>
        <p:txBody>
          <a:bodyPr/>
          <a:lstStyle>
            <a:lvl1pPr>
              <a:buChar char="•"/>
            </a:lvl1pPr>
          </a:lstStyle>
          <a:p>
            <a:pPr/>
            <a:r>
              <a:t>New node v sends the routing table entry to all its neighbors:</a:t>
            </a:r>
          </a:p>
        </p:txBody>
      </p:sp>
      <p:pic>
        <p:nvPicPr>
          <p:cNvPr id="133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3400" y="4152900"/>
            <a:ext cx="5041900" cy="27051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6" name="Group"/>
          <p:cNvGrpSpPr/>
          <p:nvPr/>
        </p:nvGrpSpPr>
        <p:grpSpPr>
          <a:xfrm>
            <a:off x="520700" y="4152900"/>
            <a:ext cx="5041900" cy="2705100"/>
            <a:chOff x="0" y="0"/>
            <a:chExt cx="5041900" cy="2705100"/>
          </a:xfrm>
        </p:grpSpPr>
        <p:sp>
          <p:nvSpPr>
            <p:cNvPr id="134" name="Rectangle"/>
            <p:cNvSpPr/>
            <p:nvPr/>
          </p:nvSpPr>
          <p:spPr>
            <a:xfrm>
              <a:off x="0" y="0"/>
              <a:ext cx="5041900" cy="27051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/>
            </a:p>
          </p:txBody>
        </p:sp>
        <p:pic>
          <p:nvPicPr>
            <p:cNvPr id="135" name="image.pdf" descr="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041900" cy="270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39" name="Group"/>
          <p:cNvGrpSpPr/>
          <p:nvPr/>
        </p:nvGrpSpPr>
        <p:grpSpPr>
          <a:xfrm>
            <a:off x="533400" y="4152900"/>
            <a:ext cx="5041900" cy="2705100"/>
            <a:chOff x="0" y="0"/>
            <a:chExt cx="5041900" cy="2705100"/>
          </a:xfrm>
        </p:grpSpPr>
        <p:sp>
          <p:nvSpPr>
            <p:cNvPr id="137" name="Rectangle"/>
            <p:cNvSpPr/>
            <p:nvPr/>
          </p:nvSpPr>
          <p:spPr>
            <a:xfrm>
              <a:off x="0" y="0"/>
              <a:ext cx="5041900" cy="27051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/>
            </a:p>
          </p:txBody>
        </p:sp>
        <p:pic>
          <p:nvPicPr>
            <p:cNvPr id="138" name="image.pdf" descr="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041900" cy="270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9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1"/>
      <p:bldP build="whole" bldLvl="1" animBg="1" rev="0" advAuto="0" spid="139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"/>
          <p:cNvSpPr txBox="1"/>
          <p:nvPr>
            <p:ph type="sldNum" sz="quarter" idx="2"/>
          </p:nvPr>
        </p:nvSpPr>
        <p:spPr>
          <a:xfrm>
            <a:off x="8709665" y="6477000"/>
            <a:ext cx="2819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2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2819400"/>
            <a:ext cx="5041900" cy="270510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Initiating Routing Table II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Initiating Routing Table III</a:t>
            </a:r>
          </a:p>
        </p:txBody>
      </p:sp>
      <p:sp>
        <p:nvSpPr>
          <p:cNvPr id="144" name="Node v receives the routing tables from other nodes and builds up its routing tabl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har char="•"/>
            </a:lvl1pPr>
          </a:lstStyle>
          <a:p>
            <a:pPr/>
            <a:r>
              <a:t>Node v receives the routing tables from other nodes and builds up its routing table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8709665" y="6477000"/>
            <a:ext cx="2819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" name="Updating Routing Tables 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Updating Routing Tables I</a:t>
            </a:r>
          </a:p>
        </p:txBody>
      </p:sp>
      <p:pic>
        <p:nvPicPr>
          <p:cNvPr id="148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1219200"/>
            <a:ext cx="6184900" cy="30734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uppose node v receives a message from node m: [Net,D(m,Net)]"/>
          <p:cNvSpPr txBox="1"/>
          <p:nvPr/>
        </p:nvSpPr>
        <p:spPr>
          <a:xfrm>
            <a:off x="76200" y="1295400"/>
            <a:ext cx="9829800" cy="437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/>
          <a:p>
            <a:pPr>
              <a:buSzPct val="100000"/>
              <a:buChar char="•"/>
            </a:pPr>
            <a:r>
              <a:t> Suppose node v receives a message from node m:</a:t>
            </a:r>
            <a:r>
              <a:rPr>
                <a:solidFill>
                  <a:srgbClr val="FF0000"/>
                </a:solidFill>
              </a:rPr>
              <a:t> </a:t>
            </a:r>
            <a:r>
              <a:rPr b="1">
                <a:solidFill>
                  <a:srgbClr val="FF0000"/>
                </a:solidFill>
              </a:rPr>
              <a:t>[</a:t>
            </a:r>
            <a:r>
              <a:rPr b="1" sz="2000">
                <a:solidFill>
                  <a:srgbClr val="FF0000"/>
                </a:solidFill>
              </a:rPr>
              <a:t>Net,D(m,Net)]</a:t>
            </a:r>
          </a:p>
        </p:txBody>
      </p:sp>
      <p:sp>
        <p:nvSpPr>
          <p:cNvPr id="150" name="if  ( D(m,Net) + c (v,m) &lt; D (v,Net) ) {…"/>
          <p:cNvSpPr/>
          <p:nvPr/>
        </p:nvSpPr>
        <p:spPr>
          <a:xfrm>
            <a:off x="1616074" y="5003800"/>
            <a:ext cx="6142572" cy="1617826"/>
          </a:xfrm>
          <a:prstGeom prst="rect">
            <a:avLst/>
          </a:prstGeom>
          <a:solidFill>
            <a:srgbClr val="FFFF99"/>
          </a:solidFill>
          <a:ln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7" tIns="45717" rIns="45717" bIns="45717">
            <a:spAutoFit/>
          </a:bodyPr>
          <a:lstStyle/>
          <a:p>
            <a:pPr>
              <a:lnSpc>
                <a:spcPts val="2400"/>
              </a:lnSpc>
              <a:defRPr sz="2000"/>
            </a:pPr>
            <a:r>
              <a:t>if  ( D(m,Net) + c (v,m) &lt; D (v,Net) ) {</a:t>
            </a:r>
          </a:p>
          <a:p>
            <a:pPr lvl="1">
              <a:lnSpc>
                <a:spcPts val="2400"/>
              </a:lnSpc>
              <a:defRPr sz="2000"/>
            </a:pPr>
            <a:r>
              <a:t>D</a:t>
            </a:r>
            <a:r>
              <a:rPr baseline="30000"/>
              <a:t>new</a:t>
            </a:r>
            <a:r>
              <a:t> (v,Net) := D</a:t>
            </a:r>
            <a:r>
              <a:rPr baseline="-25000"/>
              <a:t> </a:t>
            </a:r>
            <a:r>
              <a:t>(m,Net) + c (v,m);</a:t>
            </a:r>
            <a:br/>
            <a:r>
              <a:t>Update routing table;</a:t>
            </a:r>
          </a:p>
          <a:p>
            <a:pPr lvl="1">
              <a:lnSpc>
                <a:spcPts val="2400"/>
              </a:lnSpc>
              <a:defRPr sz="2000"/>
            </a:pPr>
            <a:r>
              <a:t>send message [Net, D</a:t>
            </a:r>
            <a:r>
              <a:rPr baseline="30000"/>
              <a:t>new</a:t>
            </a:r>
            <a:r>
              <a:t> (v,Net)] to all neighbors</a:t>
            </a:r>
          </a:p>
          <a:p>
            <a:pPr>
              <a:lnSpc>
                <a:spcPts val="2400"/>
              </a:lnSpc>
              <a:defRPr sz="2000"/>
            </a:pPr>
            <a:r>
              <a:t>}</a:t>
            </a:r>
          </a:p>
        </p:txBody>
      </p:sp>
      <p:sp>
        <p:nvSpPr>
          <p:cNvPr id="151" name="Node v updates its routing table and sends out further messages  if the message reduces the cost of a route:"/>
          <p:cNvSpPr txBox="1"/>
          <p:nvPr/>
        </p:nvSpPr>
        <p:spPr>
          <a:xfrm>
            <a:off x="304800" y="3962400"/>
            <a:ext cx="8534400" cy="792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/>
          <a:p>
            <a:pPr/>
            <a:r>
              <a:t>Node v updates its routing table and sends out further messages</a:t>
            </a:r>
            <a:r>
              <a:rPr sz="2000">
                <a:solidFill>
                  <a:srgbClr val="FF0000"/>
                </a:solidFill>
              </a:rPr>
              <a:t>  </a:t>
            </a:r>
            <a:r>
              <a:t>if the message reduces the cost of a route: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/>
          <p:nvPr>
            <p:ph type="sldNum" sz="quarter" idx="2"/>
          </p:nvPr>
        </p:nvSpPr>
        <p:spPr>
          <a:xfrm>
            <a:off x="8709665" y="6477000"/>
            <a:ext cx="2819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4" name="Updating Routing Tables I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Updating Routing Tables II</a:t>
            </a:r>
          </a:p>
        </p:txBody>
      </p:sp>
      <p:pic>
        <p:nvPicPr>
          <p:cNvPr id="155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219200"/>
            <a:ext cx="6184900" cy="3073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Before receiving the message:"/>
          <p:cNvSpPr txBox="1"/>
          <p:nvPr/>
        </p:nvSpPr>
        <p:spPr>
          <a:xfrm>
            <a:off x="76200" y="1295400"/>
            <a:ext cx="9829800" cy="437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buSzPct val="100000"/>
              <a:buChar char="•"/>
            </a:lvl1pPr>
          </a:lstStyle>
          <a:p>
            <a:pPr/>
            <a:r>
              <a:t> Before receiving the message:</a:t>
            </a:r>
          </a:p>
        </p:txBody>
      </p:sp>
      <p:pic>
        <p:nvPicPr>
          <p:cNvPr id="157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57900" y="1295400"/>
            <a:ext cx="2908300" cy="307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.pdf" descr="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7200" y="4572000"/>
            <a:ext cx="6184900" cy="2578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.pdf" descr="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91200" y="3937000"/>
            <a:ext cx="3175000" cy="307340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uppose D (m,Net) + c (v,m) &lt; D (v,Net):"/>
          <p:cNvSpPr txBox="1"/>
          <p:nvPr/>
        </p:nvSpPr>
        <p:spPr>
          <a:xfrm>
            <a:off x="228600" y="4175125"/>
            <a:ext cx="8229600" cy="437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/>
          <a:p>
            <a:pPr>
              <a:lnSpc>
                <a:spcPts val="2400"/>
              </a:lnSpc>
              <a:buSzPct val="100000"/>
              <a:buChar char="•"/>
            </a:pPr>
            <a:r>
              <a:t> Suppose</a:t>
            </a:r>
            <a:r>
              <a:rPr sz="2000"/>
              <a:t> D</a:t>
            </a:r>
            <a:r>
              <a:rPr baseline="-25000" sz="2000"/>
              <a:t> </a:t>
            </a:r>
            <a:r>
              <a:rPr sz="2000"/>
              <a:t>(m,Net) + c (v,m) &lt; D (v,Net):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8709665" y="6477000"/>
            <a:ext cx="2819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164" name="Router A"/>
          <p:cNvSpPr txBox="1"/>
          <p:nvPr/>
        </p:nvSpPr>
        <p:spPr>
          <a:xfrm>
            <a:off x="970547" y="2659547"/>
            <a:ext cx="954506" cy="31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00" tIns="45700" rIns="45700" bIns="45700" anchor="ctr">
            <a:spAutoFit/>
          </a:bodyPr>
          <a:lstStyle>
            <a:lvl1pPr algn="ctr">
              <a:defRPr b="1" sz="1600"/>
            </a:lvl1pPr>
          </a:lstStyle>
          <a:p>
            <a:pPr/>
            <a:r>
              <a:t>Router A</a:t>
            </a:r>
          </a:p>
        </p:txBody>
      </p:sp>
      <p:pic>
        <p:nvPicPr>
          <p:cNvPr id="165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8237" y="1903412"/>
            <a:ext cx="766763" cy="684213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Router B"/>
          <p:cNvSpPr txBox="1"/>
          <p:nvPr/>
        </p:nvSpPr>
        <p:spPr>
          <a:xfrm>
            <a:off x="3028939" y="2659547"/>
            <a:ext cx="962047" cy="31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00" tIns="45700" rIns="45700" bIns="45700" anchor="ctr">
            <a:spAutoFit/>
          </a:bodyPr>
          <a:lstStyle>
            <a:lvl1pPr algn="ctr">
              <a:defRPr b="1" sz="1600"/>
            </a:lvl1pPr>
          </a:lstStyle>
          <a:p>
            <a:pPr/>
            <a:r>
              <a:t>Router B</a:t>
            </a:r>
          </a:p>
        </p:txBody>
      </p:sp>
      <p:pic>
        <p:nvPicPr>
          <p:cNvPr id="167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1825" y="1903412"/>
            <a:ext cx="766763" cy="684213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Router C"/>
          <p:cNvSpPr txBox="1"/>
          <p:nvPr/>
        </p:nvSpPr>
        <p:spPr>
          <a:xfrm>
            <a:off x="5157776" y="2661135"/>
            <a:ext cx="962048" cy="313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00" tIns="45700" rIns="45700" bIns="45700" anchor="ctr">
            <a:spAutoFit/>
          </a:bodyPr>
          <a:lstStyle>
            <a:lvl1pPr algn="ctr">
              <a:defRPr b="1" sz="1600"/>
            </a:lvl1pPr>
          </a:lstStyle>
          <a:p>
            <a:pPr/>
            <a:r>
              <a:t>Router C</a:t>
            </a:r>
          </a:p>
        </p:txBody>
      </p:sp>
      <p:pic>
        <p:nvPicPr>
          <p:cNvPr id="169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5412" y="1903412"/>
            <a:ext cx="766763" cy="684213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Router D"/>
          <p:cNvSpPr txBox="1"/>
          <p:nvPr/>
        </p:nvSpPr>
        <p:spPr>
          <a:xfrm>
            <a:off x="7229464" y="2661135"/>
            <a:ext cx="962047" cy="313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00" tIns="45700" rIns="45700" bIns="45700" anchor="ctr">
            <a:spAutoFit/>
          </a:bodyPr>
          <a:lstStyle>
            <a:lvl1pPr algn="ctr">
              <a:defRPr b="1" sz="1600"/>
            </a:lvl1pPr>
          </a:lstStyle>
          <a:p>
            <a:pPr/>
            <a:r>
              <a:t>Router D</a:t>
            </a:r>
          </a:p>
        </p:txBody>
      </p:sp>
      <p:pic>
        <p:nvPicPr>
          <p:cNvPr id="171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9000" y="1905000"/>
            <a:ext cx="766763" cy="684213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Connection Line"/>
          <p:cNvSpPr/>
          <p:nvPr/>
        </p:nvSpPr>
        <p:spPr>
          <a:xfrm>
            <a:off x="3938587" y="2245518"/>
            <a:ext cx="1266826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254" name="Connection Line"/>
          <p:cNvSpPr/>
          <p:nvPr/>
        </p:nvSpPr>
        <p:spPr>
          <a:xfrm>
            <a:off x="5972175" y="2245818"/>
            <a:ext cx="1266825" cy="9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255" name="Connection Line"/>
          <p:cNvSpPr/>
          <p:nvPr/>
        </p:nvSpPr>
        <p:spPr>
          <a:xfrm>
            <a:off x="1905000" y="2245518"/>
            <a:ext cx="126682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75" name="10.0.2.0/24"/>
          <p:cNvSpPr txBox="1"/>
          <p:nvPr/>
        </p:nvSpPr>
        <p:spPr>
          <a:xfrm>
            <a:off x="1828800" y="1701800"/>
            <a:ext cx="1524000" cy="294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10.0.2.0/24</a:t>
            </a:r>
          </a:p>
        </p:txBody>
      </p:sp>
      <p:sp>
        <p:nvSpPr>
          <p:cNvPr id="176" name="10.0.3.0/24"/>
          <p:cNvSpPr txBox="1"/>
          <p:nvPr/>
        </p:nvSpPr>
        <p:spPr>
          <a:xfrm>
            <a:off x="3886200" y="1701800"/>
            <a:ext cx="1524000" cy="294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10.0.3.0/24</a:t>
            </a:r>
          </a:p>
        </p:txBody>
      </p:sp>
      <p:sp>
        <p:nvSpPr>
          <p:cNvPr id="177" name="10.0.4.0/24"/>
          <p:cNvSpPr txBox="1"/>
          <p:nvPr/>
        </p:nvSpPr>
        <p:spPr>
          <a:xfrm>
            <a:off x="5943600" y="1701800"/>
            <a:ext cx="1524000" cy="294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10.0.4.0/24</a:t>
            </a:r>
          </a:p>
        </p:txBody>
      </p:sp>
      <p:sp>
        <p:nvSpPr>
          <p:cNvPr id="178" name="10.0.5.0/24"/>
          <p:cNvSpPr txBox="1"/>
          <p:nvPr/>
        </p:nvSpPr>
        <p:spPr>
          <a:xfrm>
            <a:off x="7848600" y="1701800"/>
            <a:ext cx="1524000" cy="294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10.0.5.0/24</a:t>
            </a:r>
          </a:p>
        </p:txBody>
      </p:sp>
      <p:sp>
        <p:nvSpPr>
          <p:cNvPr id="179" name="10.0.1.0/24"/>
          <p:cNvSpPr txBox="1"/>
          <p:nvPr/>
        </p:nvSpPr>
        <p:spPr>
          <a:xfrm>
            <a:off x="0" y="1701800"/>
            <a:ext cx="1524000" cy="294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10.0.1.0/24</a:t>
            </a:r>
          </a:p>
        </p:txBody>
      </p:sp>
      <p:sp>
        <p:nvSpPr>
          <p:cNvPr id="180" name="Line"/>
          <p:cNvSpPr/>
          <p:nvPr/>
        </p:nvSpPr>
        <p:spPr>
          <a:xfrm>
            <a:off x="8005762" y="2247900"/>
            <a:ext cx="833438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Line"/>
          <p:cNvSpPr/>
          <p:nvPr/>
        </p:nvSpPr>
        <p:spPr>
          <a:xfrm flipH="1">
            <a:off x="381000" y="2246312"/>
            <a:ext cx="757238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.1"/>
          <p:cNvSpPr txBox="1"/>
          <p:nvPr/>
        </p:nvSpPr>
        <p:spPr>
          <a:xfrm>
            <a:off x="8077200" y="2362200"/>
            <a:ext cx="609600" cy="294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.1</a:t>
            </a:r>
          </a:p>
        </p:txBody>
      </p:sp>
      <p:sp>
        <p:nvSpPr>
          <p:cNvPr id="183" name=".2"/>
          <p:cNvSpPr txBox="1"/>
          <p:nvPr/>
        </p:nvSpPr>
        <p:spPr>
          <a:xfrm>
            <a:off x="6629400" y="2362200"/>
            <a:ext cx="609600" cy="294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 algn="r">
              <a:spcBef>
                <a:spcPts val="1000"/>
              </a:spcBef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.2</a:t>
            </a:r>
          </a:p>
        </p:txBody>
      </p:sp>
      <p:sp>
        <p:nvSpPr>
          <p:cNvPr id="184" name=".2"/>
          <p:cNvSpPr txBox="1"/>
          <p:nvPr/>
        </p:nvSpPr>
        <p:spPr>
          <a:xfrm>
            <a:off x="4572000" y="2362200"/>
            <a:ext cx="609600" cy="294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 algn="r">
              <a:spcBef>
                <a:spcPts val="1000"/>
              </a:spcBef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.2</a:t>
            </a:r>
          </a:p>
        </p:txBody>
      </p:sp>
      <p:sp>
        <p:nvSpPr>
          <p:cNvPr id="185" name=".2"/>
          <p:cNvSpPr txBox="1"/>
          <p:nvPr/>
        </p:nvSpPr>
        <p:spPr>
          <a:xfrm>
            <a:off x="2514600" y="2362200"/>
            <a:ext cx="609600" cy="294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 algn="r">
              <a:spcBef>
                <a:spcPts val="1000"/>
              </a:spcBef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.2</a:t>
            </a:r>
          </a:p>
        </p:txBody>
      </p:sp>
      <p:sp>
        <p:nvSpPr>
          <p:cNvPr id="186" name=".2"/>
          <p:cNvSpPr txBox="1"/>
          <p:nvPr/>
        </p:nvSpPr>
        <p:spPr>
          <a:xfrm>
            <a:off x="457200" y="2362200"/>
            <a:ext cx="609600" cy="294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 algn="r">
              <a:spcBef>
                <a:spcPts val="1000"/>
              </a:spcBef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.2</a:t>
            </a:r>
          </a:p>
        </p:txBody>
      </p:sp>
      <p:sp>
        <p:nvSpPr>
          <p:cNvPr id="187" name=".1"/>
          <p:cNvSpPr txBox="1"/>
          <p:nvPr/>
        </p:nvSpPr>
        <p:spPr>
          <a:xfrm>
            <a:off x="5943600" y="2362200"/>
            <a:ext cx="609600" cy="294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.1</a:t>
            </a:r>
          </a:p>
        </p:txBody>
      </p:sp>
      <p:sp>
        <p:nvSpPr>
          <p:cNvPr id="188" name=".1"/>
          <p:cNvSpPr txBox="1"/>
          <p:nvPr/>
        </p:nvSpPr>
        <p:spPr>
          <a:xfrm>
            <a:off x="3886200" y="2362200"/>
            <a:ext cx="609600" cy="294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.1</a:t>
            </a:r>
          </a:p>
        </p:txBody>
      </p:sp>
      <p:sp>
        <p:nvSpPr>
          <p:cNvPr id="189" name=".1"/>
          <p:cNvSpPr txBox="1"/>
          <p:nvPr/>
        </p:nvSpPr>
        <p:spPr>
          <a:xfrm>
            <a:off x="1828800" y="2362200"/>
            <a:ext cx="609600" cy="294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.1</a:t>
            </a:r>
          </a:p>
        </p:txBody>
      </p:sp>
      <p:sp>
        <p:nvSpPr>
          <p:cNvPr id="190" name="Assume:  - link cost is 1, i.e., c(v,w) = 1    - all updates, updates occur simultaneously    - Initially, each router only knows the cost of         connected interfaces"/>
          <p:cNvSpPr txBox="1"/>
          <p:nvPr/>
        </p:nvSpPr>
        <p:spPr>
          <a:xfrm>
            <a:off x="2362200" y="0"/>
            <a:ext cx="6781800" cy="1175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/>
          <a:p>
            <a:pPr>
              <a:spcBef>
                <a:spcPts val="1200"/>
              </a:spcBef>
              <a:defRPr sz="1800"/>
            </a:pPr>
            <a:r>
              <a:t>Assume:  - link cost is 1, i.e., c(v,w) = 1</a:t>
            </a:r>
            <a:br/>
            <a:r>
              <a:t>	  - all updates, updates occur simultaneously</a:t>
            </a:r>
            <a:br/>
            <a:r>
              <a:t>	  - Initially, each router only knows the cost of 	  	    connected interfaces</a:t>
            </a:r>
            <a:r>
              <a:rPr b="1" sz="2000"/>
              <a:t> </a:t>
            </a:r>
          </a:p>
        </p:txBody>
      </p:sp>
      <p:sp>
        <p:nvSpPr>
          <p:cNvPr id="191" name="t=0: 10.0.1.0 -         0 10.0.2.0 -         0"/>
          <p:cNvSpPr txBox="1"/>
          <p:nvPr/>
        </p:nvSpPr>
        <p:spPr>
          <a:xfrm>
            <a:off x="0" y="3733800"/>
            <a:ext cx="2362200" cy="624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/>
          <a:p>
            <a:pPr>
              <a:spcBef>
                <a:spcPts val="1000"/>
              </a:spcBef>
              <a:defRPr b="1" sz="1200"/>
            </a:pPr>
            <a:r>
              <a:t> t=0:</a:t>
            </a:r>
            <a:br/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10.0.1.0 -         0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10.0.2.0 -         0 </a:t>
            </a:r>
          </a:p>
        </p:txBody>
      </p:sp>
      <p:sp>
        <p:nvSpPr>
          <p:cNvPr id="192" name="Line"/>
          <p:cNvSpPr/>
          <p:nvPr/>
        </p:nvSpPr>
        <p:spPr>
          <a:xfrm>
            <a:off x="76200" y="3708400"/>
            <a:ext cx="19050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Line"/>
          <p:cNvSpPr/>
          <p:nvPr/>
        </p:nvSpPr>
        <p:spPr>
          <a:xfrm>
            <a:off x="76200" y="3213100"/>
            <a:ext cx="19050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Net       via"/>
          <p:cNvSpPr txBox="1"/>
          <p:nvPr/>
        </p:nvSpPr>
        <p:spPr>
          <a:xfrm>
            <a:off x="152400" y="3321050"/>
            <a:ext cx="1295400" cy="313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sz="1600"/>
            </a:lvl1pPr>
          </a:lstStyle>
          <a:p>
            <a:pPr/>
            <a:r>
              <a:t>Net       via</a:t>
            </a:r>
          </a:p>
        </p:txBody>
      </p:sp>
      <p:grpSp>
        <p:nvGrpSpPr>
          <p:cNvPr id="199" name="Group"/>
          <p:cNvGrpSpPr/>
          <p:nvPr/>
        </p:nvGrpSpPr>
        <p:grpSpPr>
          <a:xfrm>
            <a:off x="76199" y="3225800"/>
            <a:ext cx="1905002" cy="3124200"/>
            <a:chOff x="0" y="0"/>
            <a:chExt cx="1905000" cy="3124200"/>
          </a:xfrm>
        </p:grpSpPr>
        <p:sp>
          <p:nvSpPr>
            <p:cNvPr id="195" name="Line"/>
            <p:cNvSpPr/>
            <p:nvPr/>
          </p:nvSpPr>
          <p:spPr>
            <a:xfrm flipH="1">
              <a:off x="-1" y="0"/>
              <a:ext cx="2" cy="3124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6" name="Line"/>
            <p:cNvSpPr/>
            <p:nvPr/>
          </p:nvSpPr>
          <p:spPr>
            <a:xfrm flipH="1">
              <a:off x="787400" y="0"/>
              <a:ext cx="1" cy="3124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7" name="Line"/>
            <p:cNvSpPr/>
            <p:nvPr/>
          </p:nvSpPr>
          <p:spPr>
            <a:xfrm flipH="1">
              <a:off x="1600200" y="0"/>
              <a:ext cx="1" cy="3124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8" name="Line"/>
            <p:cNvSpPr/>
            <p:nvPr/>
          </p:nvSpPr>
          <p:spPr>
            <a:xfrm flipH="1">
              <a:off x="1905000" y="0"/>
              <a:ext cx="1" cy="3124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00" name="cost"/>
          <p:cNvSpPr txBox="1"/>
          <p:nvPr/>
        </p:nvSpPr>
        <p:spPr>
          <a:xfrm rot="16200000">
            <a:off x="1458443" y="3272306"/>
            <a:ext cx="660401" cy="313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sz="1600"/>
            </a:lvl1pPr>
          </a:lstStyle>
          <a:p>
            <a:pPr/>
            <a:r>
              <a:t>cost</a:t>
            </a:r>
          </a:p>
        </p:txBody>
      </p:sp>
      <p:sp>
        <p:nvSpPr>
          <p:cNvPr id="201" name="t=0: 10.0.2.0 -         0 10.0.3.0 -         0"/>
          <p:cNvSpPr txBox="1"/>
          <p:nvPr/>
        </p:nvSpPr>
        <p:spPr>
          <a:xfrm>
            <a:off x="2362200" y="3733800"/>
            <a:ext cx="2362200" cy="624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/>
          <a:p>
            <a:pPr>
              <a:spcBef>
                <a:spcPts val="1000"/>
              </a:spcBef>
              <a:defRPr b="1" sz="1200"/>
            </a:pPr>
            <a:r>
              <a:t> t=0:</a:t>
            </a:r>
            <a:br/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10.0.2.0 -         0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10.0.3.0 -         0</a:t>
            </a:r>
          </a:p>
        </p:txBody>
      </p:sp>
      <p:sp>
        <p:nvSpPr>
          <p:cNvPr id="202" name="Line"/>
          <p:cNvSpPr/>
          <p:nvPr/>
        </p:nvSpPr>
        <p:spPr>
          <a:xfrm>
            <a:off x="2438400" y="3708400"/>
            <a:ext cx="19050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3" name="Line"/>
          <p:cNvSpPr/>
          <p:nvPr/>
        </p:nvSpPr>
        <p:spPr>
          <a:xfrm>
            <a:off x="2438400" y="3213100"/>
            <a:ext cx="19050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4" name="Net       via"/>
          <p:cNvSpPr txBox="1"/>
          <p:nvPr/>
        </p:nvSpPr>
        <p:spPr>
          <a:xfrm>
            <a:off x="2514600" y="3321050"/>
            <a:ext cx="1295400" cy="313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sz="1600"/>
            </a:lvl1pPr>
          </a:lstStyle>
          <a:p>
            <a:pPr/>
            <a:r>
              <a:t>Net       via</a:t>
            </a:r>
          </a:p>
        </p:txBody>
      </p:sp>
      <p:grpSp>
        <p:nvGrpSpPr>
          <p:cNvPr id="209" name="Group"/>
          <p:cNvGrpSpPr/>
          <p:nvPr/>
        </p:nvGrpSpPr>
        <p:grpSpPr>
          <a:xfrm>
            <a:off x="2438399" y="3225800"/>
            <a:ext cx="1905002" cy="3124200"/>
            <a:chOff x="0" y="0"/>
            <a:chExt cx="1905000" cy="3124200"/>
          </a:xfrm>
        </p:grpSpPr>
        <p:sp>
          <p:nvSpPr>
            <p:cNvPr id="205" name="Line"/>
            <p:cNvSpPr/>
            <p:nvPr/>
          </p:nvSpPr>
          <p:spPr>
            <a:xfrm flipH="1">
              <a:off x="-1" y="0"/>
              <a:ext cx="2" cy="3124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6" name="Line"/>
            <p:cNvSpPr/>
            <p:nvPr/>
          </p:nvSpPr>
          <p:spPr>
            <a:xfrm flipH="1">
              <a:off x="787400" y="0"/>
              <a:ext cx="1" cy="3124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" name="Line"/>
            <p:cNvSpPr/>
            <p:nvPr/>
          </p:nvSpPr>
          <p:spPr>
            <a:xfrm flipH="1">
              <a:off x="1600200" y="0"/>
              <a:ext cx="1" cy="3124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" name="Line"/>
            <p:cNvSpPr/>
            <p:nvPr/>
          </p:nvSpPr>
          <p:spPr>
            <a:xfrm flipH="1">
              <a:off x="1905000" y="0"/>
              <a:ext cx="1" cy="3124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10" name="cost"/>
          <p:cNvSpPr txBox="1"/>
          <p:nvPr/>
        </p:nvSpPr>
        <p:spPr>
          <a:xfrm rot="16200000">
            <a:off x="3820643" y="3272306"/>
            <a:ext cx="660401" cy="313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sz="1600"/>
            </a:lvl1pPr>
          </a:lstStyle>
          <a:p>
            <a:pPr/>
            <a:r>
              <a:t>cost</a:t>
            </a:r>
          </a:p>
        </p:txBody>
      </p:sp>
      <p:sp>
        <p:nvSpPr>
          <p:cNvPr id="211" name="t=0: 10.0.3.0 -         0 10.0.4.0 -         0"/>
          <p:cNvSpPr txBox="1"/>
          <p:nvPr/>
        </p:nvSpPr>
        <p:spPr>
          <a:xfrm>
            <a:off x="4572000" y="3733800"/>
            <a:ext cx="2362200" cy="624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/>
          <a:p>
            <a:pPr>
              <a:defRPr b="1" sz="1200"/>
            </a:pPr>
            <a:r>
              <a:t> t=0:</a:t>
            </a:r>
            <a:br/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10.0.3.0 -         0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10.0.4.0 -         0</a:t>
            </a:r>
          </a:p>
        </p:txBody>
      </p:sp>
      <p:sp>
        <p:nvSpPr>
          <p:cNvPr id="212" name="Line"/>
          <p:cNvSpPr/>
          <p:nvPr/>
        </p:nvSpPr>
        <p:spPr>
          <a:xfrm>
            <a:off x="4648200" y="3708400"/>
            <a:ext cx="19050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3" name="Line"/>
          <p:cNvSpPr/>
          <p:nvPr/>
        </p:nvSpPr>
        <p:spPr>
          <a:xfrm>
            <a:off x="4648200" y="3213100"/>
            <a:ext cx="19050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4" name="Net       via"/>
          <p:cNvSpPr txBox="1"/>
          <p:nvPr/>
        </p:nvSpPr>
        <p:spPr>
          <a:xfrm>
            <a:off x="4724400" y="3321050"/>
            <a:ext cx="1295400" cy="313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sz="1600"/>
            </a:lvl1pPr>
          </a:lstStyle>
          <a:p>
            <a:pPr/>
            <a:r>
              <a:t>Net       via</a:t>
            </a:r>
          </a:p>
        </p:txBody>
      </p:sp>
      <p:grpSp>
        <p:nvGrpSpPr>
          <p:cNvPr id="219" name="Group"/>
          <p:cNvGrpSpPr/>
          <p:nvPr/>
        </p:nvGrpSpPr>
        <p:grpSpPr>
          <a:xfrm>
            <a:off x="4648200" y="3225800"/>
            <a:ext cx="1905001" cy="3124200"/>
            <a:chOff x="0" y="0"/>
            <a:chExt cx="1905000" cy="3124200"/>
          </a:xfrm>
        </p:grpSpPr>
        <p:sp>
          <p:nvSpPr>
            <p:cNvPr id="215" name="Line"/>
            <p:cNvSpPr/>
            <p:nvPr/>
          </p:nvSpPr>
          <p:spPr>
            <a:xfrm flipH="1">
              <a:off x="-1" y="0"/>
              <a:ext cx="2" cy="3124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6" name="Line"/>
            <p:cNvSpPr/>
            <p:nvPr/>
          </p:nvSpPr>
          <p:spPr>
            <a:xfrm flipH="1">
              <a:off x="787400" y="0"/>
              <a:ext cx="1" cy="3124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7" name="Line"/>
            <p:cNvSpPr/>
            <p:nvPr/>
          </p:nvSpPr>
          <p:spPr>
            <a:xfrm flipH="1">
              <a:off x="1600200" y="0"/>
              <a:ext cx="1" cy="3124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8" name="Line"/>
            <p:cNvSpPr/>
            <p:nvPr/>
          </p:nvSpPr>
          <p:spPr>
            <a:xfrm flipH="1">
              <a:off x="1905000" y="0"/>
              <a:ext cx="1" cy="3124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20" name="cost"/>
          <p:cNvSpPr txBox="1"/>
          <p:nvPr/>
        </p:nvSpPr>
        <p:spPr>
          <a:xfrm rot="16200000">
            <a:off x="6030443" y="3272306"/>
            <a:ext cx="660401" cy="313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sz="1600"/>
            </a:lvl1pPr>
          </a:lstStyle>
          <a:p>
            <a:pPr/>
            <a:r>
              <a:t>cost</a:t>
            </a:r>
          </a:p>
        </p:txBody>
      </p:sp>
      <p:sp>
        <p:nvSpPr>
          <p:cNvPr id="221" name="t=0: 10.0.4.0 -         0 10.0.5.0 -         0"/>
          <p:cNvSpPr txBox="1"/>
          <p:nvPr/>
        </p:nvSpPr>
        <p:spPr>
          <a:xfrm>
            <a:off x="6781800" y="3733800"/>
            <a:ext cx="2362200" cy="624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/>
          <a:p>
            <a:pPr>
              <a:spcBef>
                <a:spcPts val="1000"/>
              </a:spcBef>
              <a:defRPr b="1" sz="1200"/>
            </a:pPr>
            <a:r>
              <a:t> t=0:</a:t>
            </a:r>
            <a:br/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10.0.4.0 -         0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10.0.5.0 -         0</a:t>
            </a:r>
          </a:p>
        </p:txBody>
      </p:sp>
      <p:sp>
        <p:nvSpPr>
          <p:cNvPr id="222" name="Line"/>
          <p:cNvSpPr/>
          <p:nvPr/>
        </p:nvSpPr>
        <p:spPr>
          <a:xfrm>
            <a:off x="6858000" y="3657600"/>
            <a:ext cx="19050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3" name="Line"/>
          <p:cNvSpPr/>
          <p:nvPr/>
        </p:nvSpPr>
        <p:spPr>
          <a:xfrm>
            <a:off x="6858000" y="3162300"/>
            <a:ext cx="19050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4" name="Net       via"/>
          <p:cNvSpPr txBox="1"/>
          <p:nvPr/>
        </p:nvSpPr>
        <p:spPr>
          <a:xfrm>
            <a:off x="6934200" y="3270250"/>
            <a:ext cx="1295400" cy="313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sz="1600"/>
            </a:lvl1pPr>
          </a:lstStyle>
          <a:p>
            <a:pPr/>
            <a:r>
              <a:t>Net       via</a:t>
            </a:r>
          </a:p>
        </p:txBody>
      </p:sp>
      <p:grpSp>
        <p:nvGrpSpPr>
          <p:cNvPr id="229" name="Group"/>
          <p:cNvGrpSpPr/>
          <p:nvPr/>
        </p:nvGrpSpPr>
        <p:grpSpPr>
          <a:xfrm>
            <a:off x="6858000" y="3175000"/>
            <a:ext cx="1905001" cy="3124200"/>
            <a:chOff x="0" y="0"/>
            <a:chExt cx="1905000" cy="3124200"/>
          </a:xfrm>
        </p:grpSpPr>
        <p:sp>
          <p:nvSpPr>
            <p:cNvPr id="225" name="Line"/>
            <p:cNvSpPr/>
            <p:nvPr/>
          </p:nvSpPr>
          <p:spPr>
            <a:xfrm flipH="1">
              <a:off x="-1" y="0"/>
              <a:ext cx="2" cy="3124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6" name="Line"/>
            <p:cNvSpPr/>
            <p:nvPr/>
          </p:nvSpPr>
          <p:spPr>
            <a:xfrm flipH="1">
              <a:off x="787400" y="0"/>
              <a:ext cx="1" cy="3124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7" name="Line"/>
            <p:cNvSpPr/>
            <p:nvPr/>
          </p:nvSpPr>
          <p:spPr>
            <a:xfrm flipH="1">
              <a:off x="1600200" y="0"/>
              <a:ext cx="1" cy="3124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8" name="Line"/>
            <p:cNvSpPr/>
            <p:nvPr/>
          </p:nvSpPr>
          <p:spPr>
            <a:xfrm flipH="1">
              <a:off x="1905000" y="0"/>
              <a:ext cx="1" cy="3124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0" name="cost"/>
          <p:cNvSpPr txBox="1"/>
          <p:nvPr/>
        </p:nvSpPr>
        <p:spPr>
          <a:xfrm rot="16200000">
            <a:off x="8240243" y="3221506"/>
            <a:ext cx="660401" cy="313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sz="1600"/>
            </a:lvl1pPr>
          </a:lstStyle>
          <a:p>
            <a:pPr/>
            <a:r>
              <a:t>cost</a:t>
            </a:r>
          </a:p>
        </p:txBody>
      </p:sp>
      <p:grpSp>
        <p:nvGrpSpPr>
          <p:cNvPr id="237" name="Group"/>
          <p:cNvGrpSpPr/>
          <p:nvPr/>
        </p:nvGrpSpPr>
        <p:grpSpPr>
          <a:xfrm>
            <a:off x="1371600" y="4470400"/>
            <a:ext cx="6096000" cy="0"/>
            <a:chOff x="0" y="0"/>
            <a:chExt cx="6096000" cy="0"/>
          </a:xfrm>
        </p:grpSpPr>
        <p:sp>
          <p:nvSpPr>
            <p:cNvPr id="231" name="Line"/>
            <p:cNvSpPr/>
            <p:nvPr/>
          </p:nvSpPr>
          <p:spPr>
            <a:xfrm>
              <a:off x="0" y="0"/>
              <a:ext cx="685800" cy="0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" name="Line"/>
            <p:cNvSpPr/>
            <p:nvPr/>
          </p:nvSpPr>
          <p:spPr>
            <a:xfrm>
              <a:off x="838200" y="0"/>
              <a:ext cx="685800" cy="0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3" name="Line"/>
            <p:cNvSpPr/>
            <p:nvPr/>
          </p:nvSpPr>
          <p:spPr>
            <a:xfrm>
              <a:off x="2362200" y="0"/>
              <a:ext cx="685800" cy="0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4" name="Line"/>
            <p:cNvSpPr/>
            <p:nvPr/>
          </p:nvSpPr>
          <p:spPr>
            <a:xfrm>
              <a:off x="3200400" y="0"/>
              <a:ext cx="685800" cy="0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5" name="Line"/>
            <p:cNvSpPr/>
            <p:nvPr/>
          </p:nvSpPr>
          <p:spPr>
            <a:xfrm>
              <a:off x="4572000" y="0"/>
              <a:ext cx="685800" cy="0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6" name="Line"/>
            <p:cNvSpPr/>
            <p:nvPr/>
          </p:nvSpPr>
          <p:spPr>
            <a:xfrm>
              <a:off x="5410200" y="0"/>
              <a:ext cx="685800" cy="0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44" name="Group"/>
          <p:cNvGrpSpPr/>
          <p:nvPr/>
        </p:nvGrpSpPr>
        <p:grpSpPr>
          <a:xfrm>
            <a:off x="1295400" y="5537200"/>
            <a:ext cx="6096000" cy="0"/>
            <a:chOff x="0" y="0"/>
            <a:chExt cx="6096000" cy="0"/>
          </a:xfrm>
        </p:grpSpPr>
        <p:sp>
          <p:nvSpPr>
            <p:cNvPr id="238" name="Line"/>
            <p:cNvSpPr/>
            <p:nvPr/>
          </p:nvSpPr>
          <p:spPr>
            <a:xfrm>
              <a:off x="0" y="0"/>
              <a:ext cx="685800" cy="0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9" name="Line"/>
            <p:cNvSpPr/>
            <p:nvPr/>
          </p:nvSpPr>
          <p:spPr>
            <a:xfrm>
              <a:off x="838200" y="0"/>
              <a:ext cx="685800" cy="0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0" name="Line"/>
            <p:cNvSpPr/>
            <p:nvPr/>
          </p:nvSpPr>
          <p:spPr>
            <a:xfrm>
              <a:off x="2362200" y="0"/>
              <a:ext cx="685800" cy="0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1" name="Line"/>
            <p:cNvSpPr/>
            <p:nvPr/>
          </p:nvSpPr>
          <p:spPr>
            <a:xfrm>
              <a:off x="3200400" y="0"/>
              <a:ext cx="685800" cy="0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2" name="Line"/>
            <p:cNvSpPr/>
            <p:nvPr/>
          </p:nvSpPr>
          <p:spPr>
            <a:xfrm>
              <a:off x="4572000" y="0"/>
              <a:ext cx="685800" cy="0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3" name="Line"/>
            <p:cNvSpPr/>
            <p:nvPr/>
          </p:nvSpPr>
          <p:spPr>
            <a:xfrm>
              <a:off x="5410200" y="0"/>
              <a:ext cx="685800" cy="0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45" name="t=1: 10.0.1.0 -         0 10.0.2.0 -         0 10.0.3.0 10.0.2.2  1"/>
          <p:cNvSpPr txBox="1"/>
          <p:nvPr/>
        </p:nvSpPr>
        <p:spPr>
          <a:xfrm>
            <a:off x="0" y="4548187"/>
            <a:ext cx="2362200" cy="816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/>
          <a:p>
            <a:pPr>
              <a:spcBef>
                <a:spcPts val="1000"/>
              </a:spcBef>
              <a:defRPr b="1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t=1:</a:t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  <a:r>
              <a:t>10.0.1.0 -         0</a:t>
            </a:r>
            <a:br/>
            <a:r>
              <a:t>10.0.2.0 -         0 10.0.3.0 10.0.2.2  1</a:t>
            </a:r>
          </a:p>
        </p:txBody>
      </p:sp>
      <p:sp>
        <p:nvSpPr>
          <p:cNvPr id="246" name="t=2: 10.0.1.0 -         0 10.0.2.0 -         0 10.0.3.0 10.0.2.2  1 10.0.4.0 10.0.2.2  2"/>
          <p:cNvSpPr txBox="1"/>
          <p:nvPr/>
        </p:nvSpPr>
        <p:spPr>
          <a:xfrm>
            <a:off x="25400" y="5543550"/>
            <a:ext cx="2362200" cy="980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/>
          <a:p>
            <a:pPr>
              <a:spcBef>
                <a:spcPts val="1000"/>
              </a:spcBef>
              <a:defRPr b="1" sz="1200"/>
            </a:pPr>
            <a:r>
              <a:t>t=2:</a:t>
            </a:r>
            <a:br/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10.0.1.0 -         0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10.0.2.0 -         0 10.0.3.0 10.0.2.2  1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10.0.4.0 10.0.2.2  2</a:t>
            </a:r>
          </a:p>
        </p:txBody>
      </p:sp>
      <p:sp>
        <p:nvSpPr>
          <p:cNvPr id="247" name="t=2: 10.0.1.0 10.0.2.1  1  10.0.2.0 -         0 10.0.3.0 -         0 10.0.4.0 10.0.3.2  1 10.0.5.0 10.0.3.2  2"/>
          <p:cNvSpPr txBox="1"/>
          <p:nvPr/>
        </p:nvSpPr>
        <p:spPr>
          <a:xfrm>
            <a:off x="2362200" y="5543550"/>
            <a:ext cx="2362200" cy="1158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/>
          <a:p>
            <a:pPr>
              <a:spcBef>
                <a:spcPts val="1000"/>
              </a:spcBef>
              <a:defRPr b="1" sz="1200"/>
            </a:pPr>
            <a:r>
              <a:t> t=2:</a:t>
            </a:r>
            <a:br/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10.0.1.0 10.0.2.1  1 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10.0.2.0 -         0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10.0.3.0 -         0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10.0.4.0 10.0.3.2  1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10.0.5.0 10.0.3.2  2</a:t>
            </a:r>
          </a:p>
        </p:txBody>
      </p:sp>
      <p:sp>
        <p:nvSpPr>
          <p:cNvPr id="248" name="t=1: 10.0.1.0 10.0.2.1  1  10.0.2.0 -         0 10.0.3.0 -         0 10.0.4.0 10.0.3.2  1"/>
          <p:cNvSpPr txBox="1"/>
          <p:nvPr/>
        </p:nvSpPr>
        <p:spPr>
          <a:xfrm>
            <a:off x="2362200" y="4548187"/>
            <a:ext cx="2362200" cy="980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/>
          <a:p>
            <a:pPr>
              <a:spcBef>
                <a:spcPts val="1000"/>
              </a:spcBef>
              <a:defRPr b="1" sz="1200"/>
            </a:pPr>
            <a:r>
              <a:t>  t=1:</a:t>
            </a:r>
            <a:br/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10.0.1.0 10.0.2.1  1 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10.0.2.0 -         0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10.0.3.0 -         0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10.0.4.0 10.0.3.2  1 </a:t>
            </a:r>
          </a:p>
        </p:txBody>
      </p:sp>
      <p:sp>
        <p:nvSpPr>
          <p:cNvPr id="249" name="t=2: 10.0.1.0 10.0.3.1  2…"/>
          <p:cNvSpPr txBox="1"/>
          <p:nvPr/>
        </p:nvSpPr>
        <p:spPr>
          <a:xfrm>
            <a:off x="4572000" y="5543550"/>
            <a:ext cx="2362200" cy="1158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/>
          <a:p>
            <a:pPr>
              <a:defRPr b="1" sz="1200"/>
            </a:pPr>
            <a:r>
              <a:t> t=2:</a:t>
            </a:r>
            <a:br/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10.0.1.0 10.0.3.1  2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 b="1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10.0.2.0 10.0.3.1  1 </a:t>
            </a:r>
            <a:br/>
            <a:r>
              <a:t>10.0.3.0 -         0</a:t>
            </a:r>
            <a:br/>
            <a:r>
              <a:t>10.0.4.0 -         0</a:t>
            </a:r>
            <a:br/>
            <a:r>
              <a:t>10.0.5.0 10.0.4.2  1</a:t>
            </a:r>
          </a:p>
        </p:txBody>
      </p:sp>
      <p:sp>
        <p:nvSpPr>
          <p:cNvPr id="250" name="t=1: 10.0.2.0 10.0.3.1  1  10.0.3.0 -         0 10.0.4.0 -         0 10.0.5.0 10.0.4.2  1"/>
          <p:cNvSpPr txBox="1"/>
          <p:nvPr/>
        </p:nvSpPr>
        <p:spPr>
          <a:xfrm>
            <a:off x="4572000" y="4548187"/>
            <a:ext cx="2362200" cy="980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/>
          <a:p>
            <a:pPr>
              <a:defRPr b="1" sz="1200"/>
            </a:pPr>
            <a:r>
              <a:t> t=1:</a:t>
            </a:r>
            <a:br/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10.0.2.0 10.0.3.1  1 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10.0.3.0 -         0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10.0.4.0 -         0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10.0.5.0 10.0.4.2  1 </a:t>
            </a:r>
          </a:p>
        </p:txBody>
      </p:sp>
      <p:sp>
        <p:nvSpPr>
          <p:cNvPr id="251" name="t=2: 10.0.2.0 10.0.4.1  2 10.0.3.0 10.0.4.1  1 10.0.4.0 -         0 10.0.5.0 -         0"/>
          <p:cNvSpPr txBox="1"/>
          <p:nvPr/>
        </p:nvSpPr>
        <p:spPr>
          <a:xfrm>
            <a:off x="6781800" y="5543550"/>
            <a:ext cx="2362200" cy="980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/>
          <a:p>
            <a:pPr>
              <a:spcBef>
                <a:spcPts val="1000"/>
              </a:spcBef>
              <a:defRPr b="1" sz="1200"/>
            </a:pPr>
            <a:r>
              <a:t>t=2:</a:t>
            </a:r>
            <a:br/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10.0.2.0 10.0.4.1  2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10.0.3.0 10.0.4.1  1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10.0.4.0 -         0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10.0.5.0 -         0</a:t>
            </a:r>
          </a:p>
        </p:txBody>
      </p:sp>
      <p:sp>
        <p:nvSpPr>
          <p:cNvPr id="252" name="t=1: 10.0.3.0 10.0.4.1  1 10.0.4.0 -         0 10.0.5.0 -         0"/>
          <p:cNvSpPr txBox="1"/>
          <p:nvPr/>
        </p:nvSpPr>
        <p:spPr>
          <a:xfrm>
            <a:off x="6781800" y="4548187"/>
            <a:ext cx="2362200" cy="802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/>
          <a:p>
            <a:pPr>
              <a:spcBef>
                <a:spcPts val="1000"/>
              </a:spcBef>
              <a:defRPr b="1" sz="1200"/>
            </a:pPr>
            <a:r>
              <a:t> t=1:</a:t>
            </a:r>
            <a:br/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10.0.3.0 10.0.4.1  1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10.0.4.0 -         0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10.0.5.0 -         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0" grpId="8"/>
      <p:bldP build="whole" bldLvl="1" animBg="1" rev="0" advAuto="0" spid="237" grpId="5"/>
      <p:bldP build="whole" bldLvl="1" animBg="1" rev="0" advAuto="0" spid="249" grpId="13"/>
      <p:bldP build="whole" bldLvl="1" animBg="1" rev="0" advAuto="0" spid="246" grpId="11"/>
      <p:bldP build="whole" bldLvl="1" animBg="1" rev="0" advAuto="0" spid="248" grpId="7"/>
      <p:bldP build="whole" bldLvl="1" animBg="1" rev="0" advAuto="0" spid="201" grpId="2"/>
      <p:bldP build="whole" bldLvl="1" animBg="1" rev="0" advAuto="0" spid="247" grpId="12"/>
      <p:bldP build="whole" bldLvl="1" animBg="1" rev="0" advAuto="0" spid="244" grpId="10"/>
      <p:bldP build="whole" bldLvl="1" animBg="1" rev="0" advAuto="0" spid="252" grpId="9"/>
      <p:bldP build="whole" bldLvl="1" animBg="1" rev="0" advAuto="0" spid="245" grpId="6"/>
      <p:bldP build="whole" bldLvl="1" animBg="1" rev="0" advAuto="0" spid="211" grpId="3"/>
      <p:bldP build="whole" bldLvl="1" animBg="1" rev="0" advAuto="0" spid="191" grpId="1"/>
      <p:bldP build="whole" bldLvl="1" animBg="1" rev="0" advAuto="0" spid="251" grpId="14"/>
      <p:bldP build="whole" bldLvl="1" animBg="1" rev="0" advAuto="0" spid="221" grpId="4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lide Number"/>
          <p:cNvSpPr txBox="1"/>
          <p:nvPr>
            <p:ph type="sldNum" sz="quarter" idx="2"/>
          </p:nvPr>
        </p:nvSpPr>
        <p:spPr>
          <a:xfrm>
            <a:off x="8709665" y="6477000"/>
            <a:ext cx="2819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8" name="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259" name="Router A"/>
          <p:cNvSpPr txBox="1"/>
          <p:nvPr/>
        </p:nvSpPr>
        <p:spPr>
          <a:xfrm>
            <a:off x="970547" y="2659547"/>
            <a:ext cx="954506" cy="31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00" tIns="45700" rIns="45700" bIns="45700" anchor="ctr">
            <a:spAutoFit/>
          </a:bodyPr>
          <a:lstStyle>
            <a:lvl1pPr algn="ctr">
              <a:defRPr b="1" sz="1600"/>
            </a:lvl1pPr>
          </a:lstStyle>
          <a:p>
            <a:pPr/>
            <a:r>
              <a:t>Router A</a:t>
            </a:r>
          </a:p>
        </p:txBody>
      </p:sp>
      <p:pic>
        <p:nvPicPr>
          <p:cNvPr id="260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8237" y="1903412"/>
            <a:ext cx="766763" cy="684213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Router B"/>
          <p:cNvSpPr txBox="1"/>
          <p:nvPr/>
        </p:nvSpPr>
        <p:spPr>
          <a:xfrm>
            <a:off x="3028939" y="2659547"/>
            <a:ext cx="962047" cy="31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00" tIns="45700" rIns="45700" bIns="45700" anchor="ctr">
            <a:spAutoFit/>
          </a:bodyPr>
          <a:lstStyle>
            <a:lvl1pPr algn="ctr">
              <a:defRPr b="1" sz="1600"/>
            </a:lvl1pPr>
          </a:lstStyle>
          <a:p>
            <a:pPr/>
            <a:r>
              <a:t>Router B</a:t>
            </a:r>
          </a:p>
        </p:txBody>
      </p:sp>
      <p:pic>
        <p:nvPicPr>
          <p:cNvPr id="262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1825" y="1903412"/>
            <a:ext cx="766763" cy="684213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Router C"/>
          <p:cNvSpPr txBox="1"/>
          <p:nvPr/>
        </p:nvSpPr>
        <p:spPr>
          <a:xfrm>
            <a:off x="5157776" y="2661135"/>
            <a:ext cx="962048" cy="313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00" tIns="45700" rIns="45700" bIns="45700" anchor="ctr">
            <a:spAutoFit/>
          </a:bodyPr>
          <a:lstStyle>
            <a:lvl1pPr algn="ctr">
              <a:defRPr b="1" sz="1600"/>
            </a:lvl1pPr>
          </a:lstStyle>
          <a:p>
            <a:pPr/>
            <a:r>
              <a:t>Router C</a:t>
            </a:r>
          </a:p>
        </p:txBody>
      </p:sp>
      <p:pic>
        <p:nvPicPr>
          <p:cNvPr id="264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5412" y="1903412"/>
            <a:ext cx="766763" cy="684213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Router D"/>
          <p:cNvSpPr txBox="1"/>
          <p:nvPr/>
        </p:nvSpPr>
        <p:spPr>
          <a:xfrm>
            <a:off x="7229464" y="2661135"/>
            <a:ext cx="962047" cy="313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00" tIns="45700" rIns="45700" bIns="45700" anchor="ctr">
            <a:spAutoFit/>
          </a:bodyPr>
          <a:lstStyle>
            <a:lvl1pPr algn="ctr">
              <a:defRPr b="1" sz="1600"/>
            </a:lvl1pPr>
          </a:lstStyle>
          <a:p>
            <a:pPr/>
            <a:r>
              <a:t>Router D</a:t>
            </a:r>
          </a:p>
        </p:txBody>
      </p:sp>
      <p:pic>
        <p:nvPicPr>
          <p:cNvPr id="266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9000" y="1905000"/>
            <a:ext cx="766763" cy="684213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Connection Line"/>
          <p:cNvSpPr/>
          <p:nvPr/>
        </p:nvSpPr>
        <p:spPr>
          <a:xfrm>
            <a:off x="3938587" y="2245518"/>
            <a:ext cx="1266826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338" name="Connection Line"/>
          <p:cNvSpPr/>
          <p:nvPr/>
        </p:nvSpPr>
        <p:spPr>
          <a:xfrm>
            <a:off x="5972175" y="2245818"/>
            <a:ext cx="1266825" cy="9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339" name="Connection Line"/>
          <p:cNvSpPr/>
          <p:nvPr/>
        </p:nvSpPr>
        <p:spPr>
          <a:xfrm>
            <a:off x="1905000" y="2245518"/>
            <a:ext cx="126682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270" name="10.0.2.0/24"/>
          <p:cNvSpPr txBox="1"/>
          <p:nvPr/>
        </p:nvSpPr>
        <p:spPr>
          <a:xfrm>
            <a:off x="1828800" y="1701800"/>
            <a:ext cx="1524000" cy="294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10.0.2.0/24</a:t>
            </a:r>
          </a:p>
        </p:txBody>
      </p:sp>
      <p:sp>
        <p:nvSpPr>
          <p:cNvPr id="271" name="10.0.3.0/24"/>
          <p:cNvSpPr txBox="1"/>
          <p:nvPr/>
        </p:nvSpPr>
        <p:spPr>
          <a:xfrm>
            <a:off x="3886200" y="1701800"/>
            <a:ext cx="1524000" cy="294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10.0.3.0/24</a:t>
            </a:r>
          </a:p>
        </p:txBody>
      </p:sp>
      <p:sp>
        <p:nvSpPr>
          <p:cNvPr id="272" name="10.0.4.0/24"/>
          <p:cNvSpPr txBox="1"/>
          <p:nvPr/>
        </p:nvSpPr>
        <p:spPr>
          <a:xfrm>
            <a:off x="5943600" y="1701800"/>
            <a:ext cx="1524000" cy="294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10.0.4.0/24</a:t>
            </a:r>
          </a:p>
        </p:txBody>
      </p:sp>
      <p:sp>
        <p:nvSpPr>
          <p:cNvPr id="273" name="10.0.5.0/24"/>
          <p:cNvSpPr txBox="1"/>
          <p:nvPr/>
        </p:nvSpPr>
        <p:spPr>
          <a:xfrm>
            <a:off x="7848600" y="1701800"/>
            <a:ext cx="1524000" cy="294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10.0.5.0/24</a:t>
            </a:r>
          </a:p>
        </p:txBody>
      </p:sp>
      <p:sp>
        <p:nvSpPr>
          <p:cNvPr id="274" name="10.0.1.0/24"/>
          <p:cNvSpPr txBox="1"/>
          <p:nvPr/>
        </p:nvSpPr>
        <p:spPr>
          <a:xfrm>
            <a:off x="0" y="1701800"/>
            <a:ext cx="1524000" cy="294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10.0.1.0/24</a:t>
            </a:r>
          </a:p>
        </p:txBody>
      </p:sp>
      <p:sp>
        <p:nvSpPr>
          <p:cNvPr id="275" name="Line"/>
          <p:cNvSpPr/>
          <p:nvPr/>
        </p:nvSpPr>
        <p:spPr>
          <a:xfrm>
            <a:off x="8005762" y="2247900"/>
            <a:ext cx="833438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6" name="Line"/>
          <p:cNvSpPr/>
          <p:nvPr/>
        </p:nvSpPr>
        <p:spPr>
          <a:xfrm flipH="1">
            <a:off x="381000" y="2246312"/>
            <a:ext cx="757238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7" name=".1"/>
          <p:cNvSpPr txBox="1"/>
          <p:nvPr/>
        </p:nvSpPr>
        <p:spPr>
          <a:xfrm>
            <a:off x="8077200" y="2362200"/>
            <a:ext cx="609600" cy="294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.1</a:t>
            </a:r>
          </a:p>
        </p:txBody>
      </p:sp>
      <p:sp>
        <p:nvSpPr>
          <p:cNvPr id="278" name=".2"/>
          <p:cNvSpPr txBox="1"/>
          <p:nvPr/>
        </p:nvSpPr>
        <p:spPr>
          <a:xfrm>
            <a:off x="6629400" y="2362200"/>
            <a:ext cx="609600" cy="294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 algn="r">
              <a:spcBef>
                <a:spcPts val="1000"/>
              </a:spcBef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.2</a:t>
            </a:r>
          </a:p>
        </p:txBody>
      </p:sp>
      <p:sp>
        <p:nvSpPr>
          <p:cNvPr id="279" name=".2"/>
          <p:cNvSpPr txBox="1"/>
          <p:nvPr/>
        </p:nvSpPr>
        <p:spPr>
          <a:xfrm>
            <a:off x="4572000" y="2362200"/>
            <a:ext cx="609600" cy="294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 algn="r">
              <a:spcBef>
                <a:spcPts val="1000"/>
              </a:spcBef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.2</a:t>
            </a:r>
          </a:p>
        </p:txBody>
      </p:sp>
      <p:sp>
        <p:nvSpPr>
          <p:cNvPr id="280" name=".2"/>
          <p:cNvSpPr txBox="1"/>
          <p:nvPr/>
        </p:nvSpPr>
        <p:spPr>
          <a:xfrm>
            <a:off x="2514600" y="2362200"/>
            <a:ext cx="609600" cy="294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 algn="r">
              <a:spcBef>
                <a:spcPts val="1000"/>
              </a:spcBef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.2</a:t>
            </a:r>
          </a:p>
        </p:txBody>
      </p:sp>
      <p:sp>
        <p:nvSpPr>
          <p:cNvPr id="281" name=".2"/>
          <p:cNvSpPr txBox="1"/>
          <p:nvPr/>
        </p:nvSpPr>
        <p:spPr>
          <a:xfrm>
            <a:off x="457200" y="2362200"/>
            <a:ext cx="609600" cy="294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 algn="r">
              <a:spcBef>
                <a:spcPts val="1000"/>
              </a:spcBef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.2</a:t>
            </a:r>
          </a:p>
        </p:txBody>
      </p:sp>
      <p:sp>
        <p:nvSpPr>
          <p:cNvPr id="282" name=".1"/>
          <p:cNvSpPr txBox="1"/>
          <p:nvPr/>
        </p:nvSpPr>
        <p:spPr>
          <a:xfrm>
            <a:off x="5943600" y="2362200"/>
            <a:ext cx="609600" cy="294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.1</a:t>
            </a:r>
          </a:p>
        </p:txBody>
      </p:sp>
      <p:sp>
        <p:nvSpPr>
          <p:cNvPr id="283" name=".1"/>
          <p:cNvSpPr txBox="1"/>
          <p:nvPr/>
        </p:nvSpPr>
        <p:spPr>
          <a:xfrm>
            <a:off x="3886200" y="2362200"/>
            <a:ext cx="609600" cy="294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.1</a:t>
            </a:r>
          </a:p>
        </p:txBody>
      </p:sp>
      <p:sp>
        <p:nvSpPr>
          <p:cNvPr id="284" name=".1"/>
          <p:cNvSpPr txBox="1"/>
          <p:nvPr/>
        </p:nvSpPr>
        <p:spPr>
          <a:xfrm>
            <a:off x="1828800" y="2362200"/>
            <a:ext cx="609600" cy="294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.1</a:t>
            </a:r>
          </a:p>
        </p:txBody>
      </p:sp>
      <p:sp>
        <p:nvSpPr>
          <p:cNvPr id="285" name="t=3: 10.0.1.0 -         0 10.0.2.0 -         0 10.0.3.0 10.0.2.2  1 10.0.4.0 10.0.2.2  2 10.0.5.0 10.0.2.2  3"/>
          <p:cNvSpPr txBox="1"/>
          <p:nvPr/>
        </p:nvSpPr>
        <p:spPr>
          <a:xfrm>
            <a:off x="0" y="5105400"/>
            <a:ext cx="2362200" cy="1158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/>
          <a:p>
            <a:pPr>
              <a:spcBef>
                <a:spcPts val="1000"/>
              </a:spcBef>
              <a:defRPr b="1" sz="1200"/>
            </a:pPr>
            <a:r>
              <a:t> t=3:</a:t>
            </a:r>
            <a:br/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10.0.1.0 -         0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10.0.2.0 -         0 10.0.3.0 10.0.2.2  1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10.0.4.0 10.0.2.2  2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10.0.5.0 10.0.2.2  3</a:t>
            </a:r>
          </a:p>
        </p:txBody>
      </p:sp>
      <p:sp>
        <p:nvSpPr>
          <p:cNvPr id="286" name="Line"/>
          <p:cNvSpPr/>
          <p:nvPr/>
        </p:nvSpPr>
        <p:spPr>
          <a:xfrm>
            <a:off x="76200" y="3708400"/>
            <a:ext cx="19050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87" name="Line"/>
          <p:cNvSpPr/>
          <p:nvPr/>
        </p:nvSpPr>
        <p:spPr>
          <a:xfrm>
            <a:off x="76200" y="3213100"/>
            <a:ext cx="19050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88" name="Net       via"/>
          <p:cNvSpPr txBox="1"/>
          <p:nvPr/>
        </p:nvSpPr>
        <p:spPr>
          <a:xfrm>
            <a:off x="152400" y="3321050"/>
            <a:ext cx="1295400" cy="313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sz="1600"/>
            </a:lvl1pPr>
          </a:lstStyle>
          <a:p>
            <a:pPr/>
            <a:r>
              <a:t>Net       via</a:t>
            </a:r>
          </a:p>
        </p:txBody>
      </p:sp>
      <p:grpSp>
        <p:nvGrpSpPr>
          <p:cNvPr id="293" name="Group"/>
          <p:cNvGrpSpPr/>
          <p:nvPr/>
        </p:nvGrpSpPr>
        <p:grpSpPr>
          <a:xfrm>
            <a:off x="76199" y="3225800"/>
            <a:ext cx="1905002" cy="3124200"/>
            <a:chOff x="0" y="0"/>
            <a:chExt cx="1905000" cy="3124200"/>
          </a:xfrm>
        </p:grpSpPr>
        <p:sp>
          <p:nvSpPr>
            <p:cNvPr id="289" name="Line"/>
            <p:cNvSpPr/>
            <p:nvPr/>
          </p:nvSpPr>
          <p:spPr>
            <a:xfrm flipH="1">
              <a:off x="-1" y="0"/>
              <a:ext cx="2" cy="3124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" name="Line"/>
            <p:cNvSpPr/>
            <p:nvPr/>
          </p:nvSpPr>
          <p:spPr>
            <a:xfrm flipH="1">
              <a:off x="787400" y="0"/>
              <a:ext cx="1" cy="3124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1" name="Line"/>
            <p:cNvSpPr/>
            <p:nvPr/>
          </p:nvSpPr>
          <p:spPr>
            <a:xfrm flipH="1">
              <a:off x="1600200" y="0"/>
              <a:ext cx="1" cy="3124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2" name="Line"/>
            <p:cNvSpPr/>
            <p:nvPr/>
          </p:nvSpPr>
          <p:spPr>
            <a:xfrm flipH="1">
              <a:off x="1905000" y="0"/>
              <a:ext cx="1" cy="3124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94" name="cost"/>
          <p:cNvSpPr txBox="1"/>
          <p:nvPr/>
        </p:nvSpPr>
        <p:spPr>
          <a:xfrm rot="16200000">
            <a:off x="1458443" y="3272306"/>
            <a:ext cx="660401" cy="313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sz="1600"/>
            </a:lvl1pPr>
          </a:lstStyle>
          <a:p>
            <a:pPr/>
            <a:r>
              <a:t>cost</a:t>
            </a:r>
          </a:p>
        </p:txBody>
      </p:sp>
      <p:sp>
        <p:nvSpPr>
          <p:cNvPr id="295" name="t=3: 10.0.1.0 10.0.2.1  1  10.0.2.0 -         0 10.0.3.0 -         0 10.0.4.0 10.0.3.2  1 10.0.5.0 10.0.3.2  2"/>
          <p:cNvSpPr txBox="1"/>
          <p:nvPr/>
        </p:nvSpPr>
        <p:spPr>
          <a:xfrm>
            <a:off x="2362200" y="5086350"/>
            <a:ext cx="2362200" cy="1158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/>
          <a:p>
            <a:pPr>
              <a:spcBef>
                <a:spcPts val="1000"/>
              </a:spcBef>
              <a:defRPr b="1" sz="1200"/>
            </a:pPr>
            <a:r>
              <a:t> t=3:</a:t>
            </a:r>
            <a:br/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10.0.1.0 10.0.2.1  1 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10.0.2.0 -         0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10.0.3.0 -         0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10.0.4.0 10.0.3.2  1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10.0.5.0 10.0.3.2  2</a:t>
            </a:r>
          </a:p>
        </p:txBody>
      </p:sp>
      <p:sp>
        <p:nvSpPr>
          <p:cNvPr id="296" name="Line"/>
          <p:cNvSpPr/>
          <p:nvPr/>
        </p:nvSpPr>
        <p:spPr>
          <a:xfrm>
            <a:off x="2438400" y="3708400"/>
            <a:ext cx="19050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7" name="Line"/>
          <p:cNvSpPr/>
          <p:nvPr/>
        </p:nvSpPr>
        <p:spPr>
          <a:xfrm>
            <a:off x="2438400" y="3213100"/>
            <a:ext cx="19050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8" name="Net       via"/>
          <p:cNvSpPr txBox="1"/>
          <p:nvPr/>
        </p:nvSpPr>
        <p:spPr>
          <a:xfrm>
            <a:off x="2514600" y="3321050"/>
            <a:ext cx="1295400" cy="313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sz="1600"/>
            </a:lvl1pPr>
          </a:lstStyle>
          <a:p>
            <a:pPr/>
            <a:r>
              <a:t>Net       via</a:t>
            </a:r>
          </a:p>
        </p:txBody>
      </p:sp>
      <p:grpSp>
        <p:nvGrpSpPr>
          <p:cNvPr id="303" name="Group"/>
          <p:cNvGrpSpPr/>
          <p:nvPr/>
        </p:nvGrpSpPr>
        <p:grpSpPr>
          <a:xfrm>
            <a:off x="2438399" y="3225800"/>
            <a:ext cx="1905002" cy="3124200"/>
            <a:chOff x="0" y="0"/>
            <a:chExt cx="1905000" cy="3124200"/>
          </a:xfrm>
        </p:grpSpPr>
        <p:sp>
          <p:nvSpPr>
            <p:cNvPr id="299" name="Line"/>
            <p:cNvSpPr/>
            <p:nvPr/>
          </p:nvSpPr>
          <p:spPr>
            <a:xfrm flipH="1">
              <a:off x="-1" y="0"/>
              <a:ext cx="2" cy="3124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0" name="Line"/>
            <p:cNvSpPr/>
            <p:nvPr/>
          </p:nvSpPr>
          <p:spPr>
            <a:xfrm flipH="1">
              <a:off x="787400" y="0"/>
              <a:ext cx="1" cy="3124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1" name="Line"/>
            <p:cNvSpPr/>
            <p:nvPr/>
          </p:nvSpPr>
          <p:spPr>
            <a:xfrm flipH="1">
              <a:off x="1600200" y="0"/>
              <a:ext cx="1" cy="3124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2" name="Line"/>
            <p:cNvSpPr/>
            <p:nvPr/>
          </p:nvSpPr>
          <p:spPr>
            <a:xfrm flipH="1">
              <a:off x="1905000" y="0"/>
              <a:ext cx="1" cy="3124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4" name="cost"/>
          <p:cNvSpPr txBox="1"/>
          <p:nvPr/>
        </p:nvSpPr>
        <p:spPr>
          <a:xfrm rot="16200000">
            <a:off x="3820643" y="3272306"/>
            <a:ext cx="660401" cy="313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sz="1600"/>
            </a:lvl1pPr>
          </a:lstStyle>
          <a:p>
            <a:pPr/>
            <a:r>
              <a:t>cost</a:t>
            </a:r>
          </a:p>
        </p:txBody>
      </p:sp>
      <p:sp>
        <p:nvSpPr>
          <p:cNvPr id="305" name="t=3: 10.0.1.0 10.0.3.1  2…"/>
          <p:cNvSpPr txBox="1"/>
          <p:nvPr/>
        </p:nvSpPr>
        <p:spPr>
          <a:xfrm>
            <a:off x="4572000" y="5213350"/>
            <a:ext cx="2362200" cy="1158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/>
          <a:p>
            <a:pPr>
              <a:defRPr i="1" sz="1200"/>
            </a:pPr>
            <a:r>
              <a:t> </a:t>
            </a:r>
            <a:r>
              <a:rPr b="1" i="0"/>
              <a:t>t=3:</a:t>
            </a:r>
            <a:br>
              <a:rPr b="1" i="0"/>
            </a:br>
            <a:r>
              <a:rPr b="1" i="0">
                <a:latin typeface="Courier New"/>
                <a:ea typeface="Courier New"/>
                <a:cs typeface="Courier New"/>
                <a:sym typeface="Courier New"/>
              </a:rPr>
              <a:t>10.0.1.0 10.0.3.1  2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 b="1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10.0.2.0 10.0.3.1  1 </a:t>
            </a:r>
            <a:br/>
            <a:r>
              <a:t>10.0.3.0 -         0</a:t>
            </a:r>
            <a:br/>
            <a:r>
              <a:t>10.0.4.0 -         0</a:t>
            </a:r>
            <a:br/>
            <a:r>
              <a:t>10.0.5.0 10.0.4.2  1</a:t>
            </a:r>
          </a:p>
        </p:txBody>
      </p:sp>
      <p:sp>
        <p:nvSpPr>
          <p:cNvPr id="306" name="Line"/>
          <p:cNvSpPr/>
          <p:nvPr/>
        </p:nvSpPr>
        <p:spPr>
          <a:xfrm>
            <a:off x="4648200" y="3708400"/>
            <a:ext cx="19050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7" name="Line"/>
          <p:cNvSpPr/>
          <p:nvPr/>
        </p:nvSpPr>
        <p:spPr>
          <a:xfrm>
            <a:off x="4648200" y="3213100"/>
            <a:ext cx="19050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8" name="Net       via"/>
          <p:cNvSpPr txBox="1"/>
          <p:nvPr/>
        </p:nvSpPr>
        <p:spPr>
          <a:xfrm>
            <a:off x="4724400" y="3321050"/>
            <a:ext cx="1295400" cy="313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sz="1600"/>
            </a:lvl1pPr>
          </a:lstStyle>
          <a:p>
            <a:pPr/>
            <a:r>
              <a:t>Net       via</a:t>
            </a:r>
          </a:p>
        </p:txBody>
      </p:sp>
      <p:grpSp>
        <p:nvGrpSpPr>
          <p:cNvPr id="313" name="Group"/>
          <p:cNvGrpSpPr/>
          <p:nvPr/>
        </p:nvGrpSpPr>
        <p:grpSpPr>
          <a:xfrm>
            <a:off x="4648200" y="3225800"/>
            <a:ext cx="1905001" cy="3124200"/>
            <a:chOff x="0" y="0"/>
            <a:chExt cx="1905000" cy="3124200"/>
          </a:xfrm>
        </p:grpSpPr>
        <p:sp>
          <p:nvSpPr>
            <p:cNvPr id="309" name="Line"/>
            <p:cNvSpPr/>
            <p:nvPr/>
          </p:nvSpPr>
          <p:spPr>
            <a:xfrm flipH="1">
              <a:off x="-1" y="0"/>
              <a:ext cx="2" cy="3124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0" name="Line"/>
            <p:cNvSpPr/>
            <p:nvPr/>
          </p:nvSpPr>
          <p:spPr>
            <a:xfrm flipH="1">
              <a:off x="787400" y="0"/>
              <a:ext cx="1" cy="3124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1" name="Line"/>
            <p:cNvSpPr/>
            <p:nvPr/>
          </p:nvSpPr>
          <p:spPr>
            <a:xfrm flipH="1">
              <a:off x="1600200" y="0"/>
              <a:ext cx="1" cy="3124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2" name="Line"/>
            <p:cNvSpPr/>
            <p:nvPr/>
          </p:nvSpPr>
          <p:spPr>
            <a:xfrm flipH="1">
              <a:off x="1905000" y="0"/>
              <a:ext cx="1" cy="3124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14" name="cost"/>
          <p:cNvSpPr txBox="1"/>
          <p:nvPr/>
        </p:nvSpPr>
        <p:spPr>
          <a:xfrm rot="16200000">
            <a:off x="6030443" y="3272306"/>
            <a:ext cx="660401" cy="313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sz="1600"/>
            </a:lvl1pPr>
          </a:lstStyle>
          <a:p>
            <a:pPr/>
            <a:r>
              <a:t>cost</a:t>
            </a:r>
          </a:p>
        </p:txBody>
      </p:sp>
      <p:sp>
        <p:nvSpPr>
          <p:cNvPr id="315" name="t=3: 10.0.1.0 10.0.4.1  3 10.0.2.0 10.0.4.1  2 10.0.3.0 10.0.4.1  1 10.0.4.0 -         0 10.0.5.0 -         0"/>
          <p:cNvSpPr txBox="1"/>
          <p:nvPr/>
        </p:nvSpPr>
        <p:spPr>
          <a:xfrm>
            <a:off x="6781800" y="5162550"/>
            <a:ext cx="2362200" cy="1158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/>
          <a:p>
            <a:pPr>
              <a:spcBef>
                <a:spcPts val="1000"/>
              </a:spcBef>
              <a:defRPr b="1" sz="1200"/>
            </a:pPr>
            <a:r>
              <a:t> t=3:</a:t>
            </a:r>
            <a:br/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10.0.1.0 10.0.4.1  3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10.0.2.0 10.0.4.1  2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10.0.3.0 10.0.4.1  1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10.0.4.0 -         0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10.0.5.0 -         0</a:t>
            </a:r>
          </a:p>
        </p:txBody>
      </p:sp>
      <p:sp>
        <p:nvSpPr>
          <p:cNvPr id="316" name="Line"/>
          <p:cNvSpPr/>
          <p:nvPr/>
        </p:nvSpPr>
        <p:spPr>
          <a:xfrm>
            <a:off x="6858000" y="3657600"/>
            <a:ext cx="19050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7" name="Line"/>
          <p:cNvSpPr/>
          <p:nvPr/>
        </p:nvSpPr>
        <p:spPr>
          <a:xfrm>
            <a:off x="6858000" y="3162300"/>
            <a:ext cx="19050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8" name="Net       via"/>
          <p:cNvSpPr txBox="1"/>
          <p:nvPr/>
        </p:nvSpPr>
        <p:spPr>
          <a:xfrm>
            <a:off x="6934200" y="3270250"/>
            <a:ext cx="1295400" cy="313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sz="1600"/>
            </a:lvl1pPr>
          </a:lstStyle>
          <a:p>
            <a:pPr/>
            <a:r>
              <a:t>Net       via</a:t>
            </a:r>
          </a:p>
        </p:txBody>
      </p:sp>
      <p:grpSp>
        <p:nvGrpSpPr>
          <p:cNvPr id="323" name="Group"/>
          <p:cNvGrpSpPr/>
          <p:nvPr/>
        </p:nvGrpSpPr>
        <p:grpSpPr>
          <a:xfrm>
            <a:off x="6858000" y="3175000"/>
            <a:ext cx="1905001" cy="3124200"/>
            <a:chOff x="0" y="0"/>
            <a:chExt cx="1905000" cy="3124200"/>
          </a:xfrm>
        </p:grpSpPr>
        <p:sp>
          <p:nvSpPr>
            <p:cNvPr id="319" name="Line"/>
            <p:cNvSpPr/>
            <p:nvPr/>
          </p:nvSpPr>
          <p:spPr>
            <a:xfrm flipH="1">
              <a:off x="-1" y="0"/>
              <a:ext cx="2" cy="3124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0" name="Line"/>
            <p:cNvSpPr/>
            <p:nvPr/>
          </p:nvSpPr>
          <p:spPr>
            <a:xfrm flipH="1">
              <a:off x="787400" y="0"/>
              <a:ext cx="1" cy="3124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1" name="Line"/>
            <p:cNvSpPr/>
            <p:nvPr/>
          </p:nvSpPr>
          <p:spPr>
            <a:xfrm flipH="1">
              <a:off x="1600200" y="0"/>
              <a:ext cx="1" cy="3124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2" name="Line"/>
            <p:cNvSpPr/>
            <p:nvPr/>
          </p:nvSpPr>
          <p:spPr>
            <a:xfrm flipH="1">
              <a:off x="1905000" y="0"/>
              <a:ext cx="1" cy="31242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24" name="cost"/>
          <p:cNvSpPr txBox="1"/>
          <p:nvPr/>
        </p:nvSpPr>
        <p:spPr>
          <a:xfrm rot="16200000">
            <a:off x="8240243" y="3221506"/>
            <a:ext cx="660401" cy="313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sz="1600"/>
            </a:lvl1pPr>
          </a:lstStyle>
          <a:p>
            <a:pPr/>
            <a:r>
              <a:t>cost</a:t>
            </a:r>
          </a:p>
        </p:txBody>
      </p:sp>
      <p:grpSp>
        <p:nvGrpSpPr>
          <p:cNvPr id="331" name="Group"/>
          <p:cNvGrpSpPr/>
          <p:nvPr/>
        </p:nvGrpSpPr>
        <p:grpSpPr>
          <a:xfrm>
            <a:off x="1371600" y="5029200"/>
            <a:ext cx="6096000" cy="0"/>
            <a:chOff x="0" y="0"/>
            <a:chExt cx="6096000" cy="0"/>
          </a:xfrm>
        </p:grpSpPr>
        <p:sp>
          <p:nvSpPr>
            <p:cNvPr id="325" name="Line"/>
            <p:cNvSpPr/>
            <p:nvPr/>
          </p:nvSpPr>
          <p:spPr>
            <a:xfrm>
              <a:off x="0" y="0"/>
              <a:ext cx="685800" cy="0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6" name="Line"/>
            <p:cNvSpPr/>
            <p:nvPr/>
          </p:nvSpPr>
          <p:spPr>
            <a:xfrm>
              <a:off x="838200" y="0"/>
              <a:ext cx="685800" cy="0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7" name="Line"/>
            <p:cNvSpPr/>
            <p:nvPr/>
          </p:nvSpPr>
          <p:spPr>
            <a:xfrm>
              <a:off x="2362200" y="0"/>
              <a:ext cx="685800" cy="0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8" name="Line"/>
            <p:cNvSpPr/>
            <p:nvPr/>
          </p:nvSpPr>
          <p:spPr>
            <a:xfrm>
              <a:off x="3200400" y="0"/>
              <a:ext cx="685800" cy="0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9" name="Line"/>
            <p:cNvSpPr/>
            <p:nvPr/>
          </p:nvSpPr>
          <p:spPr>
            <a:xfrm>
              <a:off x="4572000" y="0"/>
              <a:ext cx="685800" cy="0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" name="Line"/>
            <p:cNvSpPr/>
            <p:nvPr/>
          </p:nvSpPr>
          <p:spPr>
            <a:xfrm>
              <a:off x="5410200" y="0"/>
              <a:ext cx="685800" cy="0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2" name="Now, routing tables have converged !"/>
          <p:cNvSpPr txBox="1"/>
          <p:nvPr/>
        </p:nvSpPr>
        <p:spPr>
          <a:xfrm>
            <a:off x="1828800" y="6400800"/>
            <a:ext cx="7239000" cy="375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200"/>
              </a:spcBef>
              <a:defRPr sz="2000">
                <a:solidFill>
                  <a:srgbClr val="FF0000"/>
                </a:solidFill>
              </a:defRPr>
            </a:lvl1pPr>
          </a:lstStyle>
          <a:p>
            <a:pPr/>
            <a:r>
              <a:t>Now, routing tables have converged !</a:t>
            </a:r>
          </a:p>
        </p:txBody>
      </p:sp>
      <p:sp>
        <p:nvSpPr>
          <p:cNvPr id="333" name="t=2: 10.0.1.0 -         0 10.0.2.0 -         0 10.0.3.0 10.0.2.2  1 10.0.4.0 10.0.2.2  2"/>
          <p:cNvSpPr txBox="1"/>
          <p:nvPr/>
        </p:nvSpPr>
        <p:spPr>
          <a:xfrm>
            <a:off x="0" y="3771900"/>
            <a:ext cx="2362200" cy="980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/>
          <a:p>
            <a:pPr>
              <a:spcBef>
                <a:spcPts val="1000"/>
              </a:spcBef>
              <a:defRPr i="1" sz="1200"/>
            </a:pPr>
            <a:r>
              <a:t> t=2:</a:t>
            </a:r>
            <a:br/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10.0.1.0 -         0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10.0.2.0 -         0 10.0.3.0 10.0.2.2  1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10.0.4.0 10.0.2.2  2</a:t>
            </a:r>
          </a:p>
        </p:txBody>
      </p:sp>
      <p:sp>
        <p:nvSpPr>
          <p:cNvPr id="334" name="t=2: 10.0.1.0 10.0.2.1  1  10.0.2.0 -         0 10.0.3.0 -         0 10.0.4.0 10.0.3.2  1 10.0.5.0 10.0.3.2  2"/>
          <p:cNvSpPr txBox="1"/>
          <p:nvPr/>
        </p:nvSpPr>
        <p:spPr>
          <a:xfrm>
            <a:off x="2362200" y="3778250"/>
            <a:ext cx="2362200" cy="1158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/>
          <a:p>
            <a:pPr>
              <a:spcBef>
                <a:spcPts val="1000"/>
              </a:spcBef>
              <a:defRPr i="1" sz="1200"/>
            </a:pPr>
            <a:r>
              <a:t>t=2:</a:t>
            </a:r>
            <a:br/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10.0.1.0 10.0.2.1  1 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10.0.2.0 -         0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10.0.3.0 -         0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10.0.4.0 10.0.3.2  1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10.0.5.0 10.0.3.2  2</a:t>
            </a:r>
          </a:p>
        </p:txBody>
      </p:sp>
      <p:sp>
        <p:nvSpPr>
          <p:cNvPr id="335" name="t=2: 10.0.1.0 10.0.3.1  2…"/>
          <p:cNvSpPr txBox="1"/>
          <p:nvPr/>
        </p:nvSpPr>
        <p:spPr>
          <a:xfrm>
            <a:off x="4572000" y="3778250"/>
            <a:ext cx="2362200" cy="1158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/>
          <a:p>
            <a:pPr>
              <a:defRPr i="1" sz="1200"/>
            </a:pPr>
            <a:r>
              <a:t> t=2:</a:t>
            </a:r>
            <a:br/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10.0.1.0 10.0.3.1  2</a:t>
            </a:r>
            <a:r>
              <a:rPr b="1" i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 i="1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10.0.2.0 10.0.3.1  1 </a:t>
            </a:r>
            <a:br/>
            <a:r>
              <a:t>10.0.3.0 -         0</a:t>
            </a:r>
            <a:br/>
            <a:r>
              <a:t>10.0.4.0 -         0</a:t>
            </a:r>
            <a:br/>
            <a:r>
              <a:t>10.0.5.0 10.0.4.2  1</a:t>
            </a:r>
          </a:p>
        </p:txBody>
      </p:sp>
      <p:sp>
        <p:nvSpPr>
          <p:cNvPr id="336" name="t=2: 10.0.2.0 10.0.4.1  2 10.0.3.0 10.0.4.1  1 10.0.4.0 -         0 10.0.5.0 -         0"/>
          <p:cNvSpPr txBox="1"/>
          <p:nvPr/>
        </p:nvSpPr>
        <p:spPr>
          <a:xfrm>
            <a:off x="6781800" y="3733800"/>
            <a:ext cx="2362200" cy="980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/>
          <a:p>
            <a:pPr>
              <a:spcBef>
                <a:spcPts val="1000"/>
              </a:spcBef>
              <a:defRPr i="1" sz="1200"/>
            </a:pPr>
            <a:r>
              <a:t>t=2:</a:t>
            </a:r>
            <a:br/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10.0.2.0 10.0.4.1  2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10.0.3.0 10.0.4.1  1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10.0.4.0 -         0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10.0.5.0 -</a:t>
            </a:r>
            <a:r>
              <a:rPr b="1" i="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5" grpId="2"/>
      <p:bldP build="whole" bldLvl="1" animBg="1" rev="0" advAuto="0" spid="305" grpId="4"/>
      <p:bldP build="whole" bldLvl="1" animBg="1" rev="0" advAuto="0" spid="315" grpId="5"/>
      <p:bldP build="whole" bldLvl="1" animBg="1" rev="0" advAuto="0" spid="332" grpId="6"/>
      <p:bldP build="whole" bldLvl="1" animBg="1" rev="0" advAuto="0" spid="331" grpId="1"/>
      <p:bldP build="whole" bldLvl="1" animBg="1" rev="0" advAuto="0" spid="295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8798566" y="6477000"/>
            <a:ext cx="1930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" name="Rou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Routing</a:t>
            </a:r>
          </a:p>
        </p:txBody>
      </p:sp>
      <p:sp>
        <p:nvSpPr>
          <p:cNvPr id="58" name="Recall: There are two parts to routing IP packet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  <a:tabLst>
                <a:tab pos="901700" algn="l"/>
                <a:tab pos="5651500" algn="l"/>
              </a:tabLst>
              <a:defRPr b="1"/>
            </a:pPr>
            <a:r>
              <a:t>Recall:</a:t>
            </a:r>
            <a:r>
              <a:rPr b="0"/>
              <a:t> There are two parts to routing IP packets:</a:t>
            </a:r>
            <a:endParaRPr b="0"/>
          </a:p>
          <a:p>
            <a:pPr>
              <a:buSzTx/>
              <a:buNone/>
              <a:tabLst>
                <a:tab pos="901700" algn="l"/>
                <a:tab pos="5651500" algn="l"/>
              </a:tabLst>
              <a:defRPr>
                <a:solidFill>
                  <a:srgbClr val="FF0000"/>
                </a:solidFill>
              </a:defRPr>
            </a:pPr>
            <a:r>
              <a:t>	1. 	How to pass a packet from an input interface to the output       	interface of a router (packet forwarding) ? </a:t>
            </a:r>
          </a:p>
          <a:p>
            <a:pPr>
              <a:buSzTx/>
              <a:buNone/>
              <a:tabLst>
                <a:tab pos="901700" algn="l"/>
                <a:tab pos="5651500" algn="l"/>
              </a:tabLst>
              <a:defRPr>
                <a:solidFill>
                  <a:srgbClr val="FF0000"/>
                </a:solidFill>
              </a:defRPr>
            </a:pPr>
            <a:r>
              <a:t>	2.	How to find and setup a route ?</a:t>
            </a:r>
          </a:p>
          <a:p>
            <a:pPr>
              <a:buSzTx/>
              <a:buNone/>
              <a:tabLst>
                <a:tab pos="901700" algn="l"/>
                <a:tab pos="5651500" algn="l"/>
              </a:tabLst>
              <a:defRPr>
                <a:solidFill>
                  <a:srgbClr val="FF0000"/>
                </a:solidFill>
              </a:defRPr>
            </a:pPr>
          </a:p>
          <a:p>
            <a:pPr>
              <a:buChar char="•"/>
              <a:tabLst>
                <a:tab pos="901700" algn="l"/>
                <a:tab pos="5651500" algn="l"/>
              </a:tabLst>
            </a:pPr>
            <a:r>
              <a:t>We already discussed the packet forwarding part</a:t>
            </a:r>
          </a:p>
          <a:p>
            <a:pPr>
              <a:buChar char="•"/>
              <a:tabLst>
                <a:tab pos="901700" algn="l"/>
                <a:tab pos="5651500" algn="l"/>
              </a:tabLst>
            </a:pPr>
          </a:p>
          <a:p>
            <a:pPr>
              <a:buChar char="•"/>
              <a:tabLst>
                <a:tab pos="901700" algn="l"/>
                <a:tab pos="5651500" algn="l"/>
              </a:tabLst>
            </a:pPr>
            <a:r>
              <a:t>There are two approaches for calculating the routing tables:</a:t>
            </a:r>
          </a:p>
          <a:p>
            <a:pPr lvl="1" marL="742950" indent="-285750">
              <a:spcBef>
                <a:spcPts val="0"/>
              </a:spcBef>
              <a:tabLst>
                <a:tab pos="901700" algn="l"/>
                <a:tab pos="5651500" algn="l"/>
              </a:tabLst>
              <a:defRPr sz="1800">
                <a:solidFill>
                  <a:srgbClr val="FF0000"/>
                </a:solidFill>
              </a:defRPr>
            </a:pPr>
            <a:r>
              <a:t>Static Routing</a:t>
            </a:r>
          </a:p>
          <a:p>
            <a:pPr lvl="1" marL="742950" indent="-285750">
              <a:spcBef>
                <a:spcPts val="0"/>
              </a:spcBef>
              <a:tabLst>
                <a:tab pos="901700" algn="l"/>
                <a:tab pos="5651500" algn="l"/>
              </a:tabLst>
              <a:defRPr sz="1800">
                <a:solidFill>
                  <a:srgbClr val="FF0000"/>
                </a:solidFill>
              </a:defRPr>
            </a:pPr>
            <a:r>
              <a:t>Dynamic Routing: </a:t>
            </a:r>
            <a:r>
              <a:rPr sz="2000">
                <a:solidFill>
                  <a:srgbClr val="000000"/>
                </a:solidFill>
              </a:rPr>
              <a:t>Routes are calculated by a routing protocol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lide Number"/>
          <p:cNvSpPr txBox="1"/>
          <p:nvPr>
            <p:ph type="sldNum" sz="quarter" idx="2"/>
          </p:nvPr>
        </p:nvSpPr>
        <p:spPr>
          <a:xfrm>
            <a:off x="8709665" y="6477000"/>
            <a:ext cx="2819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2" name="Characteristics of Distance Vector Rou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Characteristics of Distance Vector Routing</a:t>
            </a:r>
          </a:p>
        </p:txBody>
      </p:sp>
      <p:sp>
        <p:nvSpPr>
          <p:cNvPr id="343" name="Periodic Updates: Updates to the routing tables are sent at the end of a certain time period. A typical value is 90 second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  <a:defRPr b="1">
                <a:solidFill>
                  <a:schemeClr val="accent2"/>
                </a:solidFill>
              </a:defRPr>
            </a:pPr>
            <a:r>
              <a:t>Periodic Updates:</a:t>
            </a:r>
            <a:r>
              <a:rPr b="0">
                <a:solidFill>
                  <a:srgbClr val="000000"/>
                </a:solidFill>
              </a:rPr>
              <a:t> Updates to the routing tables are sent at the end of a certain time period. A typical value is 90 seconds.</a:t>
            </a:r>
            <a:endParaRPr b="0">
              <a:solidFill>
                <a:srgbClr val="000000"/>
              </a:solidFill>
            </a:endParaRPr>
          </a:p>
          <a:p>
            <a:pPr>
              <a:buChar char="•"/>
              <a:defRPr b="1">
                <a:solidFill>
                  <a:schemeClr val="accent2"/>
                </a:solidFill>
              </a:defRPr>
            </a:pPr>
            <a:r>
              <a:t>Triggered Updates:</a:t>
            </a:r>
            <a:r>
              <a:rPr b="0">
                <a:solidFill>
                  <a:srgbClr val="000000"/>
                </a:solidFill>
              </a:rPr>
              <a:t> If a metric changes on a link, a router immediately sends out an update without waiting for the end of the update period.</a:t>
            </a:r>
            <a:endParaRPr b="0">
              <a:solidFill>
                <a:srgbClr val="000000"/>
              </a:solidFill>
            </a:endParaRPr>
          </a:p>
          <a:p>
            <a:pPr>
              <a:buChar char="•"/>
              <a:defRPr b="1">
                <a:solidFill>
                  <a:schemeClr val="accent2"/>
                </a:solidFill>
              </a:defRPr>
            </a:pPr>
            <a:r>
              <a:t>Full Routing Table Update</a:t>
            </a:r>
            <a:r>
              <a:rPr b="0">
                <a:solidFill>
                  <a:srgbClr val="000000"/>
                </a:solidFill>
              </a:rPr>
              <a:t>: Most  distance vector routing protocol send their neighbors the entire routing table (not only entries which change).</a:t>
            </a:r>
            <a:endParaRPr b="0">
              <a:solidFill>
                <a:srgbClr val="000000"/>
              </a:solidFill>
            </a:endParaRPr>
          </a:p>
          <a:p>
            <a:pPr>
              <a:buChar char="•"/>
              <a:defRPr b="1">
                <a:solidFill>
                  <a:schemeClr val="accent2"/>
                </a:solidFill>
              </a:defRPr>
            </a:pPr>
            <a:r>
              <a:t>Route invalidation timers:</a:t>
            </a:r>
            <a:r>
              <a:rPr b="0">
                <a:solidFill>
                  <a:srgbClr val="000000"/>
                </a:solidFill>
              </a:rPr>
              <a:t> Routing table entries are invalid if they are not refreshed. A typical value is to invalidate an entry if no update is received after 3-6  update periods.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lide Number"/>
          <p:cNvSpPr txBox="1"/>
          <p:nvPr>
            <p:ph type="sldNum" sz="quarter" idx="2"/>
          </p:nvPr>
        </p:nvSpPr>
        <p:spPr>
          <a:xfrm>
            <a:off x="8709665" y="6477000"/>
            <a:ext cx="2819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6" name="The Count-to-Infinity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Count-to-Infinity Problem</a:t>
            </a:r>
          </a:p>
        </p:txBody>
      </p:sp>
      <p:sp>
        <p:nvSpPr>
          <p:cNvPr id="34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350" name="Group"/>
          <p:cNvGrpSpPr/>
          <p:nvPr/>
        </p:nvGrpSpPr>
        <p:grpSpPr>
          <a:xfrm>
            <a:off x="990599" y="1371599"/>
            <a:ext cx="642939" cy="619127"/>
            <a:chOff x="0" y="0"/>
            <a:chExt cx="642937" cy="619125"/>
          </a:xfrm>
        </p:grpSpPr>
        <p:sp>
          <p:nvSpPr>
            <p:cNvPr id="348" name="Oval"/>
            <p:cNvSpPr/>
            <p:nvPr/>
          </p:nvSpPr>
          <p:spPr>
            <a:xfrm>
              <a:off x="-1" y="-1"/>
              <a:ext cx="642939" cy="619127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07763" dir="2700000">
                <a:srgbClr val="808080"/>
              </a:outerShdw>
            </a:effectLst>
          </p:spPr>
          <p:txBody>
            <a:bodyPr wrap="square" lIns="45717" tIns="45717" rIns="45717" bIns="45717" numCol="1" anchor="ctr">
              <a:noAutofit/>
            </a:bodyPr>
            <a:lstStyle/>
            <a:p>
              <a:pPr algn="ctr">
                <a:defRPr>
                  <a:solidFill>
                    <a:srgbClr val="FFFF00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</a:p>
          </p:txBody>
        </p:sp>
        <p:sp>
          <p:nvSpPr>
            <p:cNvPr id="349" name="A"/>
            <p:cNvSpPr txBox="1"/>
            <p:nvPr/>
          </p:nvSpPr>
          <p:spPr>
            <a:xfrm>
              <a:off x="113627" y="45315"/>
              <a:ext cx="415684" cy="528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91432" tIns="91432" rIns="91432" bIns="91432" numCol="1" anchor="ctr">
              <a:spAutoFit/>
            </a:bodyPr>
            <a:lstStyle>
              <a:lvl1pPr algn="ctr">
                <a:defRPr b="1">
                  <a:solidFill>
                    <a:srgbClr val="808080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353" name="Group"/>
          <p:cNvGrpSpPr/>
          <p:nvPr/>
        </p:nvGrpSpPr>
        <p:grpSpPr>
          <a:xfrm>
            <a:off x="4800600" y="1371599"/>
            <a:ext cx="644525" cy="619127"/>
            <a:chOff x="0" y="0"/>
            <a:chExt cx="644525" cy="619125"/>
          </a:xfrm>
        </p:grpSpPr>
        <p:sp>
          <p:nvSpPr>
            <p:cNvPr id="351" name="Oval"/>
            <p:cNvSpPr/>
            <p:nvPr/>
          </p:nvSpPr>
          <p:spPr>
            <a:xfrm>
              <a:off x="0" y="-1"/>
              <a:ext cx="644525" cy="619127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07763" dir="2700000">
                <a:srgbClr val="808080"/>
              </a:outerShdw>
            </a:effectLst>
          </p:spPr>
          <p:txBody>
            <a:bodyPr wrap="square" lIns="45717" tIns="45717" rIns="45717" bIns="45717" numCol="1" anchor="ctr">
              <a:noAutofit/>
            </a:bodyPr>
            <a:lstStyle/>
            <a:p>
              <a:pPr algn="ctr">
                <a:defRPr>
                  <a:solidFill>
                    <a:srgbClr val="FFFF00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</a:p>
          </p:txBody>
        </p:sp>
        <p:sp>
          <p:nvSpPr>
            <p:cNvPr id="352" name="B"/>
            <p:cNvSpPr txBox="1"/>
            <p:nvPr/>
          </p:nvSpPr>
          <p:spPr>
            <a:xfrm>
              <a:off x="114421" y="45315"/>
              <a:ext cx="415683" cy="528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91432" tIns="91432" rIns="91432" bIns="91432" numCol="1" anchor="ctr">
              <a:spAutoFit/>
            </a:bodyPr>
            <a:lstStyle>
              <a:lvl1pPr algn="ctr">
                <a:defRPr b="1">
                  <a:solidFill>
                    <a:srgbClr val="808080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356" name="Group"/>
          <p:cNvGrpSpPr/>
          <p:nvPr/>
        </p:nvGrpSpPr>
        <p:grpSpPr>
          <a:xfrm>
            <a:off x="7467600" y="1371599"/>
            <a:ext cx="644525" cy="619127"/>
            <a:chOff x="0" y="0"/>
            <a:chExt cx="644525" cy="619125"/>
          </a:xfrm>
        </p:grpSpPr>
        <p:sp>
          <p:nvSpPr>
            <p:cNvPr id="354" name="Oval"/>
            <p:cNvSpPr/>
            <p:nvPr/>
          </p:nvSpPr>
          <p:spPr>
            <a:xfrm>
              <a:off x="0" y="-1"/>
              <a:ext cx="644525" cy="619127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07763" dir="2700000">
                <a:srgbClr val="808080"/>
              </a:outerShdw>
            </a:effectLst>
          </p:spPr>
          <p:txBody>
            <a:bodyPr wrap="square" lIns="45717" tIns="45717" rIns="45717" bIns="45717" numCol="1" anchor="ctr">
              <a:noAutofit/>
            </a:bodyPr>
            <a:lstStyle/>
            <a:p>
              <a:pPr algn="ctr">
                <a:defRPr>
                  <a:solidFill>
                    <a:srgbClr val="FFFF00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</a:p>
          </p:txBody>
        </p:sp>
        <p:sp>
          <p:nvSpPr>
            <p:cNvPr id="355" name="C"/>
            <p:cNvSpPr txBox="1"/>
            <p:nvPr/>
          </p:nvSpPr>
          <p:spPr>
            <a:xfrm>
              <a:off x="114421" y="45315"/>
              <a:ext cx="415683" cy="528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91432" tIns="91432" rIns="91432" bIns="91432" numCol="1" anchor="ctr">
              <a:spAutoFit/>
            </a:bodyPr>
            <a:lstStyle>
              <a:lvl1pPr algn="ctr">
                <a:defRPr b="1">
                  <a:solidFill>
                    <a:srgbClr val="808080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62" name="Connection Line"/>
          <p:cNvSpPr/>
          <p:nvPr/>
        </p:nvSpPr>
        <p:spPr>
          <a:xfrm>
            <a:off x="1633634" y="1681162"/>
            <a:ext cx="316703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>
            <a:solidFill>
              <a:srgbClr val="FFFF00"/>
            </a:solidFill>
          </a:ln>
        </p:spPr>
        <p:txBody>
          <a:bodyPr/>
          <a:lstStyle/>
          <a:p>
            <a:pPr/>
          </a:p>
        </p:txBody>
      </p:sp>
      <p:sp>
        <p:nvSpPr>
          <p:cNvPr id="363" name="Connection Line"/>
          <p:cNvSpPr/>
          <p:nvPr/>
        </p:nvSpPr>
        <p:spPr>
          <a:xfrm>
            <a:off x="5445057" y="1681162"/>
            <a:ext cx="202261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38100">
            <a:solidFill>
              <a:srgbClr val="FFFF00"/>
            </a:solidFill>
          </a:ln>
        </p:spPr>
        <p:txBody>
          <a:bodyPr/>
          <a:lstStyle/>
          <a:p>
            <a:pPr/>
          </a:p>
        </p:txBody>
      </p:sp>
      <p:sp>
        <p:nvSpPr>
          <p:cNvPr id="359" name="1"/>
          <p:cNvSpPr txBox="1"/>
          <p:nvPr/>
        </p:nvSpPr>
        <p:spPr>
          <a:xfrm>
            <a:off x="3240581" y="1371600"/>
            <a:ext cx="273650" cy="437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7" tIns="45717" rIns="45717" bIns="45717">
            <a:spAutoFit/>
          </a:bodyPr>
          <a:lstStyle>
            <a:lvl1pPr algn="ctr">
              <a:spcBef>
                <a:spcPts val="1400"/>
              </a:spcBef>
              <a:defRPr b="1"/>
            </a:lvl1pPr>
          </a:lstStyle>
          <a:p>
            <a:pPr/>
            <a:r>
              <a:t>1</a:t>
            </a:r>
          </a:p>
        </p:txBody>
      </p:sp>
      <p:sp>
        <p:nvSpPr>
          <p:cNvPr id="360" name="1"/>
          <p:cNvSpPr txBox="1"/>
          <p:nvPr/>
        </p:nvSpPr>
        <p:spPr>
          <a:xfrm>
            <a:off x="6440981" y="1371600"/>
            <a:ext cx="273650" cy="437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7" tIns="45717" rIns="45717" bIns="45717">
            <a:spAutoFit/>
          </a:bodyPr>
          <a:lstStyle>
            <a:lvl1pPr algn="ctr">
              <a:spcBef>
                <a:spcPts val="1400"/>
              </a:spcBef>
              <a:defRPr b="1"/>
            </a:lvl1pPr>
          </a:lstStyle>
          <a:p>
            <a:pPr/>
            <a:r>
              <a:t>1</a:t>
            </a:r>
          </a:p>
        </p:txBody>
      </p:sp>
      <p:pic>
        <p:nvPicPr>
          <p:cNvPr id="361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1981200"/>
            <a:ext cx="7905750" cy="4533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lide Number"/>
          <p:cNvSpPr txBox="1"/>
          <p:nvPr>
            <p:ph type="sldNum" sz="quarter" idx="2"/>
          </p:nvPr>
        </p:nvSpPr>
        <p:spPr>
          <a:xfrm>
            <a:off x="8709665" y="6477000"/>
            <a:ext cx="2819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6" name="Count-to-Infin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Count-to-Infinity </a:t>
            </a:r>
          </a:p>
        </p:txBody>
      </p:sp>
      <p:sp>
        <p:nvSpPr>
          <p:cNvPr id="367" name="The reason for the count-to-infinity problem is that each node only has a “next-hop-view”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The reason for the count-to-infinity problem is that each node only has a “next-hop-view” </a:t>
            </a:r>
          </a:p>
          <a:p>
            <a:pPr>
              <a:buChar char="•"/>
            </a:pPr>
            <a:r>
              <a:t>For example, in the first step, A did not realize that its route (with cost 2) to C went through node B</a:t>
            </a:r>
          </a:p>
          <a:p>
            <a:pPr>
              <a:buChar char="•"/>
            </a:pPr>
          </a:p>
          <a:p>
            <a:pPr>
              <a:buChar char="•"/>
            </a:pPr>
            <a:r>
              <a:t>How can the Count-to-Infinity problem be solved?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lide Number"/>
          <p:cNvSpPr txBox="1"/>
          <p:nvPr>
            <p:ph type="sldNum" sz="quarter" idx="2"/>
          </p:nvPr>
        </p:nvSpPr>
        <p:spPr>
          <a:xfrm>
            <a:off x="8709665" y="6477000"/>
            <a:ext cx="2819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0" name="Count-to-Infin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Count-to-Infinity </a:t>
            </a:r>
          </a:p>
        </p:txBody>
      </p:sp>
      <p:sp>
        <p:nvSpPr>
          <p:cNvPr id="371" name="The reason for the count-to-infinity problem is that each node only has a “next-hop-view”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The reason for the count-to-infinity problem is that each node only has a “next-hop-view” </a:t>
            </a:r>
          </a:p>
          <a:p>
            <a:pPr>
              <a:buChar char="•"/>
            </a:pPr>
            <a:r>
              <a:t>For example, in the first step, A did not realize that its route (with cost 2) to C went through node B</a:t>
            </a:r>
          </a:p>
          <a:p>
            <a:pPr>
              <a:buChar char="•"/>
            </a:pPr>
          </a:p>
          <a:p>
            <a:pPr>
              <a:buChar char="•"/>
            </a:pPr>
            <a:r>
              <a:t>How can the Count-to-Infinity problem be solved?</a:t>
            </a:r>
          </a:p>
          <a:p>
            <a:pPr>
              <a:buChar char="•"/>
              <a:defRPr b="1">
                <a:solidFill>
                  <a:srgbClr val="FF0000"/>
                </a:solidFill>
              </a:defRPr>
            </a:pPr>
            <a:r>
              <a:t>Solution 1:</a:t>
            </a:r>
            <a:r>
              <a:rPr b="0">
                <a:solidFill>
                  <a:srgbClr val="000000"/>
                </a:solidFill>
              </a:rPr>
              <a:t> Always advertise the entire path in an update message (</a:t>
            </a:r>
            <a:r>
              <a:rPr>
                <a:solidFill>
                  <a:schemeClr val="accent2"/>
                </a:solidFill>
              </a:rPr>
              <a:t>Path vectors</a:t>
            </a:r>
            <a:r>
              <a:rPr b="0">
                <a:solidFill>
                  <a:srgbClr val="000000"/>
                </a:solidFill>
              </a:rPr>
              <a:t>)</a:t>
            </a:r>
            <a:endParaRPr b="0">
              <a:solidFill>
                <a:srgbClr val="000000"/>
              </a:solidFill>
            </a:endParaRPr>
          </a:p>
          <a:p>
            <a:pPr lvl="3" marL="1428750" indent="-228600">
              <a:spcBef>
                <a:spcPts val="0"/>
              </a:spcBef>
            </a:pPr>
            <a:r>
              <a:t>If routing tables are large, the routing messages require substantial bandwidth</a:t>
            </a:r>
          </a:p>
          <a:p>
            <a:pPr lvl="3" marL="1428750" indent="-228600">
              <a:spcBef>
                <a:spcPts val="0"/>
              </a:spcBef>
            </a:pPr>
            <a:r>
              <a:t>BGP uses this solution</a:t>
            </a:r>
            <a:r>
              <a:rPr sz="2000"/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lide Number"/>
          <p:cNvSpPr txBox="1"/>
          <p:nvPr>
            <p:ph type="sldNum" sz="quarter" idx="2"/>
          </p:nvPr>
        </p:nvSpPr>
        <p:spPr>
          <a:xfrm>
            <a:off x="8709665" y="6477000"/>
            <a:ext cx="2819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4" name="Count-to-Infin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Count-to-Infinity </a:t>
            </a:r>
          </a:p>
        </p:txBody>
      </p:sp>
      <p:sp>
        <p:nvSpPr>
          <p:cNvPr id="375" name="The reason for the count-to-infinity problem is that each node only has a “next-hop-view”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The reason for the count-to-infinity problem is that each node only has a “next-hop-view” </a:t>
            </a:r>
          </a:p>
          <a:p>
            <a:pPr>
              <a:buChar char="•"/>
            </a:pPr>
            <a:r>
              <a:t>For example, in the first step, A did not realize that its route (with cost 2) to C went through node B</a:t>
            </a:r>
          </a:p>
          <a:p>
            <a:pPr>
              <a:buChar char="•"/>
            </a:pPr>
          </a:p>
          <a:p>
            <a:pPr>
              <a:buChar char="•"/>
            </a:pPr>
            <a:r>
              <a:t>How can the Count-to-Infinity problem be solved?</a:t>
            </a:r>
          </a:p>
          <a:p>
            <a:pPr>
              <a:buChar char="•"/>
              <a:defRPr b="1">
                <a:solidFill>
                  <a:srgbClr val="FF0000"/>
                </a:solidFill>
              </a:defRPr>
            </a:pPr>
            <a:r>
              <a:t>Solution 2: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0000"/>
                </a:solidFill>
              </a:rPr>
              <a:t>Never advertise the cost to a neighbor if this neighbor is the next hop on the current path </a:t>
            </a:r>
            <a:r>
              <a:rPr>
                <a:solidFill>
                  <a:schemeClr val="accent2"/>
                </a:solidFill>
              </a:rPr>
              <a:t>(Split Horizon)</a:t>
            </a:r>
          </a:p>
          <a:p>
            <a:pPr lvl="3" marL="1428750" indent="-228600">
              <a:spcBef>
                <a:spcPts val="0"/>
              </a:spcBef>
              <a:defRPr sz="2000"/>
            </a:pPr>
            <a:r>
              <a:t>Example: A would not send the first routing update to B, since B is the next hop on A’s current route to C</a:t>
            </a:r>
          </a:p>
          <a:p>
            <a:pPr lvl="3" marL="1428750" indent="-228600">
              <a:spcBef>
                <a:spcPts val="0"/>
              </a:spcBef>
              <a:defRPr sz="2000"/>
            </a:pPr>
            <a:r>
              <a:t>Split Horizon does not solve count-to-infinity in all cases!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lide Number"/>
          <p:cNvSpPr txBox="1"/>
          <p:nvPr>
            <p:ph type="sldNum" sz="quarter" idx="2"/>
          </p:nvPr>
        </p:nvSpPr>
        <p:spPr>
          <a:xfrm>
            <a:off x="8709665" y="6477000"/>
            <a:ext cx="2819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8" name="RIP - Routing Information Protoc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RIP - Routing Information Protocol</a:t>
            </a:r>
          </a:p>
        </p:txBody>
      </p:sp>
      <p:sp>
        <p:nvSpPr>
          <p:cNvPr id="379" name="A simple intradomain protoco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A simple intradomain protocol</a:t>
            </a:r>
          </a:p>
          <a:p>
            <a:pPr>
              <a:buChar char="•"/>
            </a:pPr>
            <a:r>
              <a:t>Straightforward implementation of Distance Vector Routing</a:t>
            </a:r>
          </a:p>
          <a:p>
            <a:pPr>
              <a:buChar char="•"/>
            </a:pPr>
            <a:r>
              <a:t>Each router advertises its distance vector every 30 seconds (or whenever its routing table changes) to all of its neighbors</a:t>
            </a:r>
          </a:p>
          <a:p>
            <a:pPr>
              <a:buChar char="•"/>
            </a:pPr>
            <a:r>
              <a:t>RIP always uses 1 as link metric</a:t>
            </a:r>
          </a:p>
          <a:p>
            <a:pPr>
              <a:buChar char="•"/>
            </a:pPr>
            <a:r>
              <a:t>Maximum hop count is 15, with “16” equal to “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¥</a:t>
            </a:r>
            <a:r>
              <a:t>”</a:t>
            </a:r>
          </a:p>
          <a:p>
            <a:pPr>
              <a:buChar char="•"/>
            </a:pPr>
            <a:r>
              <a:t>Routes are timeout (set to 16) after 3 minutes if they are not updated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lide Number"/>
          <p:cNvSpPr txBox="1"/>
          <p:nvPr>
            <p:ph type="sldNum" sz="quarter" idx="2"/>
          </p:nvPr>
        </p:nvSpPr>
        <p:spPr>
          <a:xfrm>
            <a:off x="8709665" y="6477000"/>
            <a:ext cx="2819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2" name="RIP - His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RIP - History</a:t>
            </a:r>
          </a:p>
        </p:txBody>
      </p:sp>
      <p:sp>
        <p:nvSpPr>
          <p:cNvPr id="383" name="Late 1960s :  Distance Vector protocols were used in the   ARPAN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  <a:tabLst>
                <a:tab pos="2171700" algn="l"/>
                <a:tab pos="5651500" algn="l"/>
              </a:tabLst>
            </a:pPr>
            <a:r>
              <a:t>Late 1960s : 	Distance Vector protocols were used in the 		ARPANET  </a:t>
            </a:r>
          </a:p>
          <a:p>
            <a:pPr>
              <a:buChar char="•"/>
              <a:tabLst>
                <a:tab pos="2171700" algn="l"/>
                <a:tab pos="5651500" algn="l"/>
              </a:tabLst>
            </a:pPr>
            <a:r>
              <a:t>Mid-1970s: 	XNS (Xerox Network system) routing protocol is 	the precursor of RIP in IP (and Novell’s IPX RIP 	and Apple’s routing protocol) </a:t>
            </a:r>
          </a:p>
          <a:p>
            <a:pPr>
              <a:buChar char="•"/>
              <a:tabLst>
                <a:tab pos="2171700" algn="l"/>
                <a:tab pos="5651500" algn="l"/>
              </a:tabLst>
            </a:pPr>
            <a:r>
              <a:t>1982	Release of </a:t>
            </a:r>
            <a:r>
              <a:rPr b="1"/>
              <a:t>routed</a:t>
            </a:r>
            <a:r>
              <a:t> for  BSD Unix</a:t>
            </a:r>
          </a:p>
          <a:p>
            <a:pPr>
              <a:buChar char="•"/>
              <a:tabLst>
                <a:tab pos="2171700" algn="l"/>
                <a:tab pos="5651500" algn="l"/>
              </a:tabLst>
            </a:pPr>
            <a:r>
              <a:t>1988	RIPv1 (RFC 1058)</a:t>
            </a:r>
            <a:br/>
            <a:r>
              <a:t>	   - classful routing</a:t>
            </a:r>
          </a:p>
          <a:p>
            <a:pPr>
              <a:buChar char="•"/>
              <a:tabLst>
                <a:tab pos="2171700" algn="l"/>
                <a:tab pos="5651500" algn="l"/>
              </a:tabLst>
            </a:pPr>
            <a:r>
              <a:t>1993	RIPv2 (RFC 1388)</a:t>
            </a:r>
            <a:br/>
            <a:r>
              <a:t>	   - adds subnet masks with each route entry</a:t>
            </a:r>
            <a:br/>
            <a:r>
              <a:t>	   - allows classless routing</a:t>
            </a:r>
          </a:p>
          <a:p>
            <a:pPr>
              <a:buChar char="•"/>
              <a:tabLst>
                <a:tab pos="2171700" algn="l"/>
                <a:tab pos="5651500" algn="l"/>
              </a:tabLst>
            </a:pPr>
            <a:r>
              <a:t>1998	Current version of RIPv2 (RFC 2453)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lide Number"/>
          <p:cNvSpPr txBox="1"/>
          <p:nvPr>
            <p:ph type="sldNum" sz="quarter" idx="2"/>
          </p:nvPr>
        </p:nvSpPr>
        <p:spPr>
          <a:xfrm>
            <a:off x="8709665" y="6477000"/>
            <a:ext cx="2819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6" name="RIPv1  Packet Form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RIPv1  Packet Format</a:t>
            </a:r>
          </a:p>
        </p:txBody>
      </p:sp>
      <p:pic>
        <p:nvPicPr>
          <p:cNvPr id="387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300" y="1295400"/>
            <a:ext cx="8267700" cy="5702300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One RIP message  can have up to 25 route entries"/>
          <p:cNvSpPr txBox="1"/>
          <p:nvPr/>
        </p:nvSpPr>
        <p:spPr>
          <a:xfrm>
            <a:off x="152400" y="5715000"/>
            <a:ext cx="3048000" cy="626881"/>
          </a:xfrm>
          <a:prstGeom prst="rect">
            <a:avLst/>
          </a:prstGeom>
          <a:solidFill>
            <a:srgbClr val="FFFF99"/>
          </a:solidFill>
          <a:ln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sz="1800"/>
            </a:lvl1pPr>
          </a:lstStyle>
          <a:p>
            <a:pPr/>
            <a:r>
              <a:t>One RIP message  can have up to 25 route entries</a:t>
            </a:r>
          </a:p>
        </p:txBody>
      </p:sp>
      <p:grpSp>
        <p:nvGrpSpPr>
          <p:cNvPr id="392" name="Group"/>
          <p:cNvGrpSpPr/>
          <p:nvPr/>
        </p:nvGrpSpPr>
        <p:grpSpPr>
          <a:xfrm>
            <a:off x="685800" y="2286000"/>
            <a:ext cx="2781286" cy="669925"/>
            <a:chOff x="0" y="0"/>
            <a:chExt cx="2781285" cy="669925"/>
          </a:xfrm>
        </p:grpSpPr>
        <p:sp>
          <p:nvSpPr>
            <p:cNvPr id="389" name="Rectangle"/>
            <p:cNvSpPr/>
            <p:nvPr/>
          </p:nvSpPr>
          <p:spPr>
            <a:xfrm>
              <a:off x="0" y="0"/>
              <a:ext cx="1587500" cy="669925"/>
            </a:xfrm>
            <a:prstGeom prst="rect">
              <a:avLst/>
            </a:prstGeom>
            <a:solidFill>
              <a:srgbClr val="FFFF99"/>
            </a:solidFill>
            <a:ln w="12700" cap="flat">
              <a:noFill/>
              <a:miter lim="400000"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390" name="Shape"/>
            <p:cNvSpPr/>
            <p:nvPr/>
          </p:nvSpPr>
          <p:spPr>
            <a:xfrm>
              <a:off x="1663714" y="0"/>
              <a:ext cx="1117572" cy="669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808"/>
                  </a:moveTo>
                  <a:lnTo>
                    <a:pt x="0" y="1266"/>
                  </a:lnTo>
                  <a:moveTo>
                    <a:pt x="0" y="0"/>
                  </a:moveTo>
                  <a:lnTo>
                    <a:pt x="0" y="2160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391" name="1: request 2: response"/>
            <p:cNvSpPr txBox="1"/>
            <p:nvPr/>
          </p:nvSpPr>
          <p:spPr>
            <a:xfrm>
              <a:off x="0" y="0"/>
              <a:ext cx="1587500" cy="6173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7" tIns="45717" rIns="45717" bIns="45717" numCol="1" anchor="t">
              <a:spAutoFit/>
            </a:bodyPr>
            <a:lstStyle/>
            <a:p>
              <a:pPr>
                <a:defRPr sz="1800"/>
              </a:pPr>
              <a:r>
                <a:t>1: request</a:t>
              </a:r>
              <a:br/>
              <a:r>
                <a:t>2: response</a:t>
              </a:r>
            </a:p>
          </p:txBody>
        </p:sp>
      </p:grpSp>
      <p:grpSp>
        <p:nvGrpSpPr>
          <p:cNvPr id="396" name="Group"/>
          <p:cNvGrpSpPr/>
          <p:nvPr/>
        </p:nvGrpSpPr>
        <p:grpSpPr>
          <a:xfrm>
            <a:off x="381000" y="3094037"/>
            <a:ext cx="3060743" cy="944563"/>
            <a:chOff x="0" y="0"/>
            <a:chExt cx="3060742" cy="944562"/>
          </a:xfrm>
        </p:grpSpPr>
        <p:sp>
          <p:nvSpPr>
            <p:cNvPr id="393" name="Rectangle"/>
            <p:cNvSpPr/>
            <p:nvPr/>
          </p:nvSpPr>
          <p:spPr>
            <a:xfrm>
              <a:off x="0" y="0"/>
              <a:ext cx="2590800" cy="944563"/>
            </a:xfrm>
            <a:prstGeom prst="rect">
              <a:avLst/>
            </a:prstGeom>
            <a:solidFill>
              <a:srgbClr val="FFFF99"/>
            </a:solidFill>
            <a:ln w="12700" cap="flat">
              <a:noFill/>
              <a:miter lim="400000"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2000"/>
              </a:pPr>
            </a:p>
          </p:txBody>
        </p:sp>
        <p:sp>
          <p:nvSpPr>
            <p:cNvPr id="394" name="Shape"/>
            <p:cNvSpPr/>
            <p:nvPr/>
          </p:nvSpPr>
          <p:spPr>
            <a:xfrm>
              <a:off x="2666964" y="0"/>
              <a:ext cx="393779" cy="944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7987"/>
                  </a:moveTo>
                  <a:lnTo>
                    <a:pt x="0" y="2614"/>
                  </a:lnTo>
                  <a:moveTo>
                    <a:pt x="0" y="0"/>
                  </a:moveTo>
                  <a:lnTo>
                    <a:pt x="0" y="2160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2000"/>
              </a:pPr>
            </a:p>
          </p:txBody>
        </p:sp>
        <p:sp>
          <p:nvSpPr>
            <p:cNvPr id="395" name="2: for IP…"/>
            <p:cNvSpPr txBox="1"/>
            <p:nvPr/>
          </p:nvSpPr>
          <p:spPr>
            <a:xfrm>
              <a:off x="0" y="0"/>
              <a:ext cx="2590800" cy="8840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7" tIns="45717" rIns="45717" bIns="45717" numCol="1" anchor="t">
              <a:spAutoFit/>
            </a:bodyPr>
            <a:lstStyle/>
            <a:p>
              <a:pPr>
                <a:defRPr sz="1800"/>
              </a:pPr>
              <a:r>
                <a:t>2: for IP</a:t>
              </a:r>
              <a:endParaRPr sz="2000"/>
            </a:p>
            <a:p>
              <a:pPr>
                <a:defRPr sz="1800"/>
              </a:pPr>
              <a:r>
                <a:t>0…0:  request full rou-ting table</a:t>
              </a:r>
            </a:p>
          </p:txBody>
        </p:sp>
      </p:grpSp>
      <p:grpSp>
        <p:nvGrpSpPr>
          <p:cNvPr id="400" name="Group"/>
          <p:cNvGrpSpPr/>
          <p:nvPr/>
        </p:nvGrpSpPr>
        <p:grpSpPr>
          <a:xfrm>
            <a:off x="304800" y="3984632"/>
            <a:ext cx="3086051" cy="825493"/>
            <a:chOff x="0" y="0"/>
            <a:chExt cx="3086050" cy="825492"/>
          </a:xfrm>
        </p:grpSpPr>
        <p:sp>
          <p:nvSpPr>
            <p:cNvPr id="397" name="Rectangle"/>
            <p:cNvSpPr/>
            <p:nvPr/>
          </p:nvSpPr>
          <p:spPr>
            <a:xfrm>
              <a:off x="0" y="430204"/>
              <a:ext cx="2590800" cy="395289"/>
            </a:xfrm>
            <a:prstGeom prst="rect">
              <a:avLst/>
            </a:prstGeom>
            <a:solidFill>
              <a:srgbClr val="FFFF99"/>
            </a:solidFill>
            <a:ln w="12700" cap="flat">
              <a:noFill/>
              <a:miter lim="400000"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2000"/>
              </a:pPr>
            </a:p>
          </p:txBody>
        </p:sp>
        <p:sp>
          <p:nvSpPr>
            <p:cNvPr id="398" name="Shape"/>
            <p:cNvSpPr/>
            <p:nvPr/>
          </p:nvSpPr>
          <p:spPr>
            <a:xfrm>
              <a:off x="2666964" y="0"/>
              <a:ext cx="419087" cy="825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4248"/>
                  </a:lnTo>
                  <a:moveTo>
                    <a:pt x="0" y="11257"/>
                  </a:moveTo>
                  <a:lnTo>
                    <a:pt x="0" y="2160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2000"/>
              </a:pPr>
            </a:p>
          </p:txBody>
        </p:sp>
        <p:sp>
          <p:nvSpPr>
            <p:cNvPr id="399" name="Address of destination"/>
            <p:cNvSpPr txBox="1"/>
            <p:nvPr/>
          </p:nvSpPr>
          <p:spPr>
            <a:xfrm>
              <a:off x="0" y="430204"/>
              <a:ext cx="2590800" cy="3506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7" tIns="45717" rIns="45717" bIns="45717" numCol="1" anchor="t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Address of destination</a:t>
              </a:r>
            </a:p>
          </p:txBody>
        </p:sp>
      </p:grpSp>
      <p:grpSp>
        <p:nvGrpSpPr>
          <p:cNvPr id="404" name="Group"/>
          <p:cNvGrpSpPr/>
          <p:nvPr/>
        </p:nvGrpSpPr>
        <p:grpSpPr>
          <a:xfrm>
            <a:off x="228600" y="5105400"/>
            <a:ext cx="3200411" cy="395288"/>
            <a:chOff x="0" y="0"/>
            <a:chExt cx="3200410" cy="395287"/>
          </a:xfrm>
        </p:grpSpPr>
        <p:sp>
          <p:nvSpPr>
            <p:cNvPr id="401" name="Rectangle"/>
            <p:cNvSpPr/>
            <p:nvPr/>
          </p:nvSpPr>
          <p:spPr>
            <a:xfrm>
              <a:off x="0" y="0"/>
              <a:ext cx="2819400" cy="395288"/>
            </a:xfrm>
            <a:prstGeom prst="rect">
              <a:avLst/>
            </a:prstGeom>
            <a:solidFill>
              <a:srgbClr val="FFFF99"/>
            </a:solidFill>
            <a:ln w="12700" cap="flat">
              <a:noFill/>
              <a:miter lim="400000"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2000"/>
              </a:pPr>
            </a:p>
          </p:txBody>
        </p:sp>
        <p:sp>
          <p:nvSpPr>
            <p:cNvPr id="402" name="Shape"/>
            <p:cNvSpPr/>
            <p:nvPr/>
          </p:nvSpPr>
          <p:spPr>
            <a:xfrm>
              <a:off x="2895628" y="0"/>
              <a:ext cx="304783" cy="395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7547"/>
                  </a:moveTo>
                  <a:lnTo>
                    <a:pt x="0" y="6246"/>
                  </a:lnTo>
                  <a:moveTo>
                    <a:pt x="0" y="0"/>
                  </a:moveTo>
                  <a:lnTo>
                    <a:pt x="0" y="2160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2000"/>
              </a:pPr>
            </a:p>
          </p:txBody>
        </p:sp>
        <p:sp>
          <p:nvSpPr>
            <p:cNvPr id="403" name="Cost (measured in hops)"/>
            <p:cNvSpPr txBox="1"/>
            <p:nvPr/>
          </p:nvSpPr>
          <p:spPr>
            <a:xfrm>
              <a:off x="0" y="0"/>
              <a:ext cx="2819400" cy="3506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7" tIns="45717" rIns="45717" bIns="45717" numCol="1" anchor="t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Cost (measured in hops)</a:t>
              </a:r>
            </a:p>
          </p:txBody>
        </p:sp>
      </p:grpSp>
      <p:grpSp>
        <p:nvGrpSpPr>
          <p:cNvPr id="408" name="Group"/>
          <p:cNvGrpSpPr/>
          <p:nvPr/>
        </p:nvGrpSpPr>
        <p:grpSpPr>
          <a:xfrm>
            <a:off x="4864107" y="1566862"/>
            <a:ext cx="4127493" cy="1093794"/>
            <a:chOff x="0" y="0"/>
            <a:chExt cx="4127492" cy="1093793"/>
          </a:xfrm>
        </p:grpSpPr>
        <p:sp>
          <p:nvSpPr>
            <p:cNvPr id="405" name="Rectangle"/>
            <p:cNvSpPr/>
            <p:nvPr/>
          </p:nvSpPr>
          <p:spPr>
            <a:xfrm>
              <a:off x="2895592" y="0"/>
              <a:ext cx="1231901" cy="395288"/>
            </a:xfrm>
            <a:prstGeom prst="rect">
              <a:avLst/>
            </a:prstGeom>
            <a:solidFill>
              <a:srgbClr val="FFFF99"/>
            </a:solidFill>
            <a:ln w="12700" cap="flat">
              <a:noFill/>
              <a:miter lim="400000"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06" name="Shape"/>
            <p:cNvSpPr/>
            <p:nvPr/>
          </p:nvSpPr>
          <p:spPr>
            <a:xfrm>
              <a:off x="0" y="0"/>
              <a:ext cx="2819397" cy="109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257"/>
                  </a:lnTo>
                  <a:moveTo>
                    <a:pt x="21600" y="0"/>
                  </a:moveTo>
                  <a:lnTo>
                    <a:pt x="21600" y="7806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07" name="1: RIPv1"/>
            <p:cNvSpPr txBox="1"/>
            <p:nvPr/>
          </p:nvSpPr>
          <p:spPr>
            <a:xfrm>
              <a:off x="2895592" y="0"/>
              <a:ext cx="1231901" cy="3506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7" tIns="45717" rIns="45717" bIns="45717" numCol="1" anchor="t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1: RIPv1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2" grpId="1"/>
      <p:bldP build="whole" bldLvl="1" animBg="1" rev="0" advAuto="0" spid="408" grpId="2"/>
      <p:bldP build="whole" bldLvl="1" animBg="1" rev="0" advAuto="0" spid="400" grpId="4"/>
      <p:bldP build="whole" bldLvl="1" animBg="1" rev="0" advAuto="0" spid="396" grpId="3"/>
      <p:bldP build="whole" bldLvl="1" animBg="1" rev="0" advAuto="0" spid="404" grpId="5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lide Number"/>
          <p:cNvSpPr txBox="1"/>
          <p:nvPr>
            <p:ph type="sldNum" sz="quarter" idx="2"/>
          </p:nvPr>
        </p:nvSpPr>
        <p:spPr>
          <a:xfrm>
            <a:off x="8709665" y="6477000"/>
            <a:ext cx="2819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1" name="RIPv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RIPv2</a:t>
            </a:r>
          </a:p>
        </p:txBody>
      </p:sp>
      <p:sp>
        <p:nvSpPr>
          <p:cNvPr id="412" name="RIPv2 is an extends RIPv1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RIPv2 is an extends RIPv1:</a:t>
            </a:r>
          </a:p>
          <a:p>
            <a:pPr lvl="1" marL="742950" indent="-285750">
              <a:spcBef>
                <a:spcPts val="0"/>
              </a:spcBef>
              <a:defRPr sz="1800"/>
            </a:pPr>
            <a:r>
              <a:t>Subnet masks are carried in the route information</a:t>
            </a:r>
          </a:p>
          <a:p>
            <a:pPr lvl="1" marL="742950" indent="-285750">
              <a:spcBef>
                <a:spcPts val="0"/>
              </a:spcBef>
              <a:defRPr sz="1800"/>
            </a:pPr>
            <a:r>
              <a:t>Authentication of routing messages</a:t>
            </a:r>
          </a:p>
          <a:p>
            <a:pPr lvl="1" marL="742950" indent="-285750">
              <a:spcBef>
                <a:spcPts val="0"/>
              </a:spcBef>
              <a:defRPr sz="1800"/>
            </a:pPr>
            <a:r>
              <a:t>Route information carries next-hop address</a:t>
            </a:r>
          </a:p>
          <a:p>
            <a:pPr lvl="1" marL="742950" indent="-285750">
              <a:spcBef>
                <a:spcPts val="0"/>
              </a:spcBef>
              <a:defRPr sz="1800"/>
            </a:pPr>
            <a:r>
              <a:t>Exploites IP multicasting</a:t>
            </a:r>
          </a:p>
          <a:p>
            <a:pPr lvl="1" marL="742950" indent="-285750">
              <a:spcBef>
                <a:spcPts val="0"/>
              </a:spcBef>
              <a:defRPr sz="1800"/>
            </a:pPr>
          </a:p>
          <a:p>
            <a:pPr>
              <a:buChar char="•"/>
            </a:pPr>
            <a:r>
              <a:t>Extensions of RIPv2 are carried in unused fields of RIPv1 messages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lide Number"/>
          <p:cNvSpPr txBox="1"/>
          <p:nvPr>
            <p:ph type="sldNum" sz="quarter" idx="2"/>
          </p:nvPr>
        </p:nvSpPr>
        <p:spPr>
          <a:xfrm>
            <a:off x="8709665" y="6477000"/>
            <a:ext cx="2819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5" name="RIPv2  Packet Form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RIPv2  Packet Format</a:t>
            </a:r>
          </a:p>
        </p:txBody>
      </p:sp>
      <p:pic>
        <p:nvPicPr>
          <p:cNvPr id="416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300" y="1295400"/>
            <a:ext cx="8267700" cy="5702300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One RIP message  can have up to 25 route entries"/>
          <p:cNvSpPr txBox="1"/>
          <p:nvPr/>
        </p:nvSpPr>
        <p:spPr>
          <a:xfrm>
            <a:off x="152400" y="5715000"/>
            <a:ext cx="3048000" cy="626881"/>
          </a:xfrm>
          <a:prstGeom prst="rect">
            <a:avLst/>
          </a:prstGeom>
          <a:solidFill>
            <a:srgbClr val="FFFF99"/>
          </a:solidFill>
          <a:ln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>
              <a:spcBef>
                <a:spcPts val="1000"/>
              </a:spcBef>
              <a:defRPr sz="1800"/>
            </a:lvl1pPr>
          </a:lstStyle>
          <a:p>
            <a:pPr/>
            <a:r>
              <a:t>One RIP message  can have up to 25 route entries</a:t>
            </a:r>
          </a:p>
        </p:txBody>
      </p:sp>
      <p:grpSp>
        <p:nvGrpSpPr>
          <p:cNvPr id="421" name="Group"/>
          <p:cNvGrpSpPr/>
          <p:nvPr/>
        </p:nvGrpSpPr>
        <p:grpSpPr>
          <a:xfrm>
            <a:off x="685800" y="2286000"/>
            <a:ext cx="2781286" cy="669925"/>
            <a:chOff x="0" y="0"/>
            <a:chExt cx="2781285" cy="669925"/>
          </a:xfrm>
        </p:grpSpPr>
        <p:sp>
          <p:nvSpPr>
            <p:cNvPr id="418" name="Rectangle"/>
            <p:cNvSpPr/>
            <p:nvPr/>
          </p:nvSpPr>
          <p:spPr>
            <a:xfrm>
              <a:off x="0" y="0"/>
              <a:ext cx="1587500" cy="669925"/>
            </a:xfrm>
            <a:prstGeom prst="rect">
              <a:avLst/>
            </a:prstGeom>
            <a:solidFill>
              <a:srgbClr val="FFFF99"/>
            </a:solidFill>
            <a:ln w="12700" cap="flat">
              <a:noFill/>
              <a:miter lim="400000"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19" name="Shape"/>
            <p:cNvSpPr/>
            <p:nvPr/>
          </p:nvSpPr>
          <p:spPr>
            <a:xfrm>
              <a:off x="1663714" y="0"/>
              <a:ext cx="1117572" cy="669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808"/>
                  </a:moveTo>
                  <a:lnTo>
                    <a:pt x="0" y="1266"/>
                  </a:lnTo>
                  <a:moveTo>
                    <a:pt x="0" y="0"/>
                  </a:moveTo>
                  <a:lnTo>
                    <a:pt x="0" y="2160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20" name="1: request 2: response"/>
            <p:cNvSpPr txBox="1"/>
            <p:nvPr/>
          </p:nvSpPr>
          <p:spPr>
            <a:xfrm>
              <a:off x="0" y="0"/>
              <a:ext cx="1587500" cy="6173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7" tIns="45717" rIns="45717" bIns="45717" numCol="1" anchor="t">
              <a:spAutoFit/>
            </a:bodyPr>
            <a:lstStyle/>
            <a:p>
              <a:pPr>
                <a:defRPr sz="1800"/>
              </a:pPr>
              <a:r>
                <a:t>1: request</a:t>
              </a:r>
              <a:br/>
              <a:r>
                <a:t>2: response</a:t>
              </a:r>
            </a:p>
          </p:txBody>
        </p:sp>
      </p:grpSp>
      <p:grpSp>
        <p:nvGrpSpPr>
          <p:cNvPr id="425" name="Group"/>
          <p:cNvGrpSpPr/>
          <p:nvPr/>
        </p:nvGrpSpPr>
        <p:grpSpPr>
          <a:xfrm>
            <a:off x="381000" y="3094037"/>
            <a:ext cx="3060743" cy="944563"/>
            <a:chOff x="0" y="0"/>
            <a:chExt cx="3060742" cy="944562"/>
          </a:xfrm>
        </p:grpSpPr>
        <p:sp>
          <p:nvSpPr>
            <p:cNvPr id="422" name="Rectangle"/>
            <p:cNvSpPr/>
            <p:nvPr/>
          </p:nvSpPr>
          <p:spPr>
            <a:xfrm>
              <a:off x="0" y="0"/>
              <a:ext cx="2590800" cy="944563"/>
            </a:xfrm>
            <a:prstGeom prst="rect">
              <a:avLst/>
            </a:prstGeom>
            <a:solidFill>
              <a:srgbClr val="FFFF99"/>
            </a:solidFill>
            <a:ln w="12700" cap="flat">
              <a:noFill/>
              <a:miter lim="400000"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2000"/>
              </a:pPr>
            </a:p>
          </p:txBody>
        </p:sp>
        <p:sp>
          <p:nvSpPr>
            <p:cNvPr id="423" name="Shape"/>
            <p:cNvSpPr/>
            <p:nvPr/>
          </p:nvSpPr>
          <p:spPr>
            <a:xfrm>
              <a:off x="2666964" y="0"/>
              <a:ext cx="393779" cy="944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7987"/>
                  </a:moveTo>
                  <a:lnTo>
                    <a:pt x="0" y="2614"/>
                  </a:lnTo>
                  <a:moveTo>
                    <a:pt x="0" y="0"/>
                  </a:moveTo>
                  <a:lnTo>
                    <a:pt x="0" y="2160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2000"/>
              </a:pPr>
            </a:p>
          </p:txBody>
        </p:sp>
        <p:sp>
          <p:nvSpPr>
            <p:cNvPr id="424" name="2: for IP…"/>
            <p:cNvSpPr txBox="1"/>
            <p:nvPr/>
          </p:nvSpPr>
          <p:spPr>
            <a:xfrm>
              <a:off x="0" y="0"/>
              <a:ext cx="2590800" cy="8840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7" tIns="45717" rIns="45717" bIns="45717" numCol="1" anchor="t">
              <a:spAutoFit/>
            </a:bodyPr>
            <a:lstStyle/>
            <a:p>
              <a:pPr>
                <a:defRPr sz="1800"/>
              </a:pPr>
              <a:r>
                <a:t>2: for IP</a:t>
              </a:r>
              <a:endParaRPr sz="2000"/>
            </a:p>
            <a:p>
              <a:pPr>
                <a:defRPr sz="1800"/>
              </a:pPr>
              <a:r>
                <a:t>0…0:  request full rou-ting table</a:t>
              </a:r>
            </a:p>
          </p:txBody>
        </p:sp>
      </p:grpSp>
      <p:grpSp>
        <p:nvGrpSpPr>
          <p:cNvPr id="429" name="Group"/>
          <p:cNvGrpSpPr/>
          <p:nvPr/>
        </p:nvGrpSpPr>
        <p:grpSpPr>
          <a:xfrm>
            <a:off x="304800" y="3984632"/>
            <a:ext cx="3086051" cy="825493"/>
            <a:chOff x="0" y="0"/>
            <a:chExt cx="3086050" cy="825492"/>
          </a:xfrm>
        </p:grpSpPr>
        <p:sp>
          <p:nvSpPr>
            <p:cNvPr id="426" name="Rectangle"/>
            <p:cNvSpPr/>
            <p:nvPr/>
          </p:nvSpPr>
          <p:spPr>
            <a:xfrm>
              <a:off x="0" y="430204"/>
              <a:ext cx="2590800" cy="395289"/>
            </a:xfrm>
            <a:prstGeom prst="rect">
              <a:avLst/>
            </a:prstGeom>
            <a:solidFill>
              <a:srgbClr val="FFFF99"/>
            </a:solidFill>
            <a:ln w="12700" cap="flat">
              <a:noFill/>
              <a:miter lim="400000"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2000"/>
              </a:pPr>
            </a:p>
          </p:txBody>
        </p:sp>
        <p:sp>
          <p:nvSpPr>
            <p:cNvPr id="427" name="Shape"/>
            <p:cNvSpPr/>
            <p:nvPr/>
          </p:nvSpPr>
          <p:spPr>
            <a:xfrm>
              <a:off x="2666964" y="0"/>
              <a:ext cx="419087" cy="825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4248"/>
                  </a:lnTo>
                  <a:moveTo>
                    <a:pt x="0" y="11257"/>
                  </a:moveTo>
                  <a:lnTo>
                    <a:pt x="0" y="2160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2000"/>
              </a:pPr>
            </a:p>
          </p:txBody>
        </p:sp>
        <p:sp>
          <p:nvSpPr>
            <p:cNvPr id="428" name="Address of destination"/>
            <p:cNvSpPr txBox="1"/>
            <p:nvPr/>
          </p:nvSpPr>
          <p:spPr>
            <a:xfrm>
              <a:off x="0" y="430204"/>
              <a:ext cx="2590800" cy="3506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7" tIns="45717" rIns="45717" bIns="45717" numCol="1" anchor="t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Address of destination</a:t>
              </a:r>
            </a:p>
          </p:txBody>
        </p:sp>
      </p:grpSp>
      <p:grpSp>
        <p:nvGrpSpPr>
          <p:cNvPr id="433" name="Group"/>
          <p:cNvGrpSpPr/>
          <p:nvPr/>
        </p:nvGrpSpPr>
        <p:grpSpPr>
          <a:xfrm>
            <a:off x="228600" y="5105400"/>
            <a:ext cx="3200411" cy="395288"/>
            <a:chOff x="0" y="0"/>
            <a:chExt cx="3200410" cy="395287"/>
          </a:xfrm>
        </p:grpSpPr>
        <p:sp>
          <p:nvSpPr>
            <p:cNvPr id="430" name="Rectangle"/>
            <p:cNvSpPr/>
            <p:nvPr/>
          </p:nvSpPr>
          <p:spPr>
            <a:xfrm>
              <a:off x="0" y="0"/>
              <a:ext cx="2819400" cy="395288"/>
            </a:xfrm>
            <a:prstGeom prst="rect">
              <a:avLst/>
            </a:prstGeom>
            <a:solidFill>
              <a:srgbClr val="FFFF99"/>
            </a:solidFill>
            <a:ln w="12700" cap="flat">
              <a:noFill/>
              <a:miter lim="400000"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2000"/>
              </a:pPr>
            </a:p>
          </p:txBody>
        </p:sp>
        <p:sp>
          <p:nvSpPr>
            <p:cNvPr id="431" name="Shape"/>
            <p:cNvSpPr/>
            <p:nvPr/>
          </p:nvSpPr>
          <p:spPr>
            <a:xfrm>
              <a:off x="2895628" y="0"/>
              <a:ext cx="304783" cy="395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7547"/>
                  </a:moveTo>
                  <a:lnTo>
                    <a:pt x="0" y="6246"/>
                  </a:lnTo>
                  <a:moveTo>
                    <a:pt x="0" y="0"/>
                  </a:moveTo>
                  <a:lnTo>
                    <a:pt x="0" y="2160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2000"/>
              </a:pPr>
            </a:p>
          </p:txBody>
        </p:sp>
        <p:sp>
          <p:nvSpPr>
            <p:cNvPr id="432" name="Cost (measured in hops)"/>
            <p:cNvSpPr txBox="1"/>
            <p:nvPr/>
          </p:nvSpPr>
          <p:spPr>
            <a:xfrm>
              <a:off x="0" y="0"/>
              <a:ext cx="2819400" cy="3506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7" tIns="45717" rIns="45717" bIns="45717" numCol="1" anchor="t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Cost (measured in hops)</a:t>
              </a:r>
            </a:p>
          </p:txBody>
        </p:sp>
      </p:grpSp>
      <p:grpSp>
        <p:nvGrpSpPr>
          <p:cNvPr id="437" name="Group"/>
          <p:cNvGrpSpPr/>
          <p:nvPr/>
        </p:nvGrpSpPr>
        <p:grpSpPr>
          <a:xfrm>
            <a:off x="4864107" y="1566862"/>
            <a:ext cx="4127493" cy="1093794"/>
            <a:chOff x="0" y="0"/>
            <a:chExt cx="4127492" cy="1093793"/>
          </a:xfrm>
        </p:grpSpPr>
        <p:sp>
          <p:nvSpPr>
            <p:cNvPr id="434" name="Rectangle"/>
            <p:cNvSpPr/>
            <p:nvPr/>
          </p:nvSpPr>
          <p:spPr>
            <a:xfrm>
              <a:off x="2895592" y="0"/>
              <a:ext cx="1231901" cy="395288"/>
            </a:xfrm>
            <a:prstGeom prst="rect">
              <a:avLst/>
            </a:prstGeom>
            <a:solidFill>
              <a:srgbClr val="FFFF99"/>
            </a:solidFill>
            <a:ln w="12700" cap="flat">
              <a:noFill/>
              <a:miter lim="400000"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35" name="Shape"/>
            <p:cNvSpPr/>
            <p:nvPr/>
          </p:nvSpPr>
          <p:spPr>
            <a:xfrm>
              <a:off x="0" y="0"/>
              <a:ext cx="2819397" cy="109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257"/>
                  </a:lnTo>
                  <a:moveTo>
                    <a:pt x="21600" y="0"/>
                  </a:moveTo>
                  <a:lnTo>
                    <a:pt x="21600" y="7806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36" name="2: RIPv2"/>
            <p:cNvSpPr txBox="1"/>
            <p:nvPr/>
          </p:nvSpPr>
          <p:spPr>
            <a:xfrm>
              <a:off x="2895592" y="0"/>
              <a:ext cx="1231901" cy="3506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7" tIns="45717" rIns="45717" bIns="45717" numCol="1" anchor="t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2: RIPv2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1" grpId="1"/>
      <p:bldP build="whole" bldLvl="1" animBg="1" rev="0" advAuto="0" spid="437" grpId="2"/>
      <p:bldP build="whole" bldLvl="1" animBg="1" rev="0" advAuto="0" spid="429" grpId="4"/>
      <p:bldP build="whole" bldLvl="1" animBg="1" rev="0" advAuto="0" spid="433" grpId="5"/>
      <p:bldP build="whole" bldLvl="1" animBg="1" rev="0" advAuto="0" spid="425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"/>
          <p:cNvSpPr txBox="1"/>
          <p:nvPr>
            <p:ph type="sldNum" sz="quarter" idx="2"/>
          </p:nvPr>
        </p:nvSpPr>
        <p:spPr>
          <a:xfrm>
            <a:off x="8798566" y="6477000"/>
            <a:ext cx="1930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Autonomous Syst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Autonomous Systems</a:t>
            </a:r>
          </a:p>
        </p:txBody>
      </p:sp>
      <p:sp>
        <p:nvSpPr>
          <p:cNvPr id="62" name="An autonomous system is a region of the Internet that is administered by a single entity.…"/>
          <p:cNvSpPr txBox="1"/>
          <p:nvPr>
            <p:ph type="body" idx="1"/>
          </p:nvPr>
        </p:nvSpPr>
        <p:spPr>
          <a:xfrm>
            <a:off x="0" y="1295399"/>
            <a:ext cx="8915400" cy="4953002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An </a:t>
            </a:r>
            <a:r>
              <a:rPr b="1">
                <a:solidFill>
                  <a:srgbClr val="FF0000"/>
                </a:solidFill>
              </a:rPr>
              <a:t>autonomous system</a:t>
            </a:r>
            <a:r>
              <a:t> is a region of the Internet that is administered by a single entity.</a:t>
            </a:r>
          </a:p>
          <a:p>
            <a:pPr>
              <a:buChar char="•"/>
            </a:pPr>
            <a:r>
              <a:t>Examples of autonomous regions are:</a:t>
            </a:r>
          </a:p>
          <a:p>
            <a:pPr lvl="2" marL="1085850" indent="-228600">
              <a:spcBef>
                <a:spcPts val="0"/>
              </a:spcBef>
              <a:defRPr sz="1800"/>
            </a:pPr>
            <a:r>
              <a:t>UVA’s campus network</a:t>
            </a:r>
          </a:p>
          <a:p>
            <a:pPr lvl="2" marL="1085850" indent="-228600">
              <a:spcBef>
                <a:spcPts val="0"/>
              </a:spcBef>
              <a:defRPr sz="1800"/>
            </a:pPr>
            <a:r>
              <a:t>MCI’s backbone network</a:t>
            </a:r>
          </a:p>
          <a:p>
            <a:pPr lvl="2" marL="1085850" indent="-228600">
              <a:spcBef>
                <a:spcPts val="0"/>
              </a:spcBef>
              <a:defRPr sz="1800"/>
            </a:pPr>
            <a:r>
              <a:t>Regional Internet Service Provider</a:t>
            </a:r>
          </a:p>
          <a:p>
            <a:pPr lvl="2" marL="1085850" indent="-228600">
              <a:spcBef>
                <a:spcPts val="0"/>
              </a:spcBef>
              <a:defRPr sz="1800"/>
            </a:pPr>
          </a:p>
          <a:p>
            <a:pPr>
              <a:buChar char="•"/>
            </a:pPr>
            <a:r>
              <a:t>Routing is done differently within an autonomous system (</a:t>
            </a:r>
            <a:r>
              <a:rPr b="1">
                <a:solidFill>
                  <a:srgbClr val="FF0000"/>
                </a:solidFill>
              </a:rPr>
              <a:t>intradomain routing</a:t>
            </a:r>
            <a:r>
              <a:t>) and between autonomous system </a:t>
            </a:r>
            <a:r>
              <a:rPr b="1">
                <a:solidFill>
                  <a:srgbClr val="FF0000"/>
                </a:solidFill>
              </a:rPr>
              <a:t>(interdomain routing</a:t>
            </a:r>
            <a:r>
              <a:t>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"/>
          <p:cNvSpPr txBox="1"/>
          <p:nvPr>
            <p:ph type="sldNum" sz="quarter" idx="2"/>
          </p:nvPr>
        </p:nvSpPr>
        <p:spPr>
          <a:xfrm>
            <a:off x="8709665" y="6477000"/>
            <a:ext cx="2819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0" name="RIPv2  Packet Form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RIPv2  Packet Format</a:t>
            </a:r>
          </a:p>
        </p:txBody>
      </p:sp>
      <p:pic>
        <p:nvPicPr>
          <p:cNvPr id="441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300" y="1295400"/>
            <a:ext cx="8267700" cy="57023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5" name="Group"/>
          <p:cNvGrpSpPr/>
          <p:nvPr/>
        </p:nvGrpSpPr>
        <p:grpSpPr>
          <a:xfrm>
            <a:off x="381000" y="2286000"/>
            <a:ext cx="5359400" cy="1493838"/>
            <a:chOff x="0" y="0"/>
            <a:chExt cx="5359400" cy="1493837"/>
          </a:xfrm>
        </p:grpSpPr>
        <p:sp>
          <p:nvSpPr>
            <p:cNvPr id="442" name="Rectangle"/>
            <p:cNvSpPr/>
            <p:nvPr/>
          </p:nvSpPr>
          <p:spPr>
            <a:xfrm>
              <a:off x="0" y="0"/>
              <a:ext cx="2743200" cy="1493838"/>
            </a:xfrm>
            <a:prstGeom prst="rect">
              <a:avLst/>
            </a:prstGeom>
            <a:solidFill>
              <a:srgbClr val="FFFF99"/>
            </a:solidFill>
            <a:ln w="12700" cap="flat">
              <a:noFill/>
              <a:miter lim="400000"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2000"/>
              </a:pPr>
            </a:p>
          </p:txBody>
        </p:sp>
        <p:sp>
          <p:nvSpPr>
            <p:cNvPr id="443" name="Shape"/>
            <p:cNvSpPr/>
            <p:nvPr/>
          </p:nvSpPr>
          <p:spPr>
            <a:xfrm>
              <a:off x="2819400" y="0"/>
              <a:ext cx="2540000" cy="1493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563"/>
                  </a:moveTo>
                  <a:lnTo>
                    <a:pt x="0" y="1653"/>
                  </a:lnTo>
                  <a:moveTo>
                    <a:pt x="0" y="0"/>
                  </a:moveTo>
                  <a:lnTo>
                    <a:pt x="0" y="2160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2000"/>
              </a:pPr>
            </a:p>
          </p:txBody>
        </p:sp>
        <p:sp>
          <p:nvSpPr>
            <p:cNvPr id="444" name="Used to carry information from other routing protocols (e.g., autonomous system number)"/>
            <p:cNvSpPr txBox="1"/>
            <p:nvPr/>
          </p:nvSpPr>
          <p:spPr>
            <a:xfrm>
              <a:off x="0" y="0"/>
              <a:ext cx="2743200" cy="14174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7" tIns="45717" rIns="45717" bIns="45717" numCol="1" anchor="t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Used to carry information from other routing protocols (e.g., autonomous system number)</a:t>
              </a:r>
            </a:p>
          </p:txBody>
        </p:sp>
      </p:grpSp>
      <p:grpSp>
        <p:nvGrpSpPr>
          <p:cNvPr id="449" name="Group"/>
          <p:cNvGrpSpPr/>
          <p:nvPr/>
        </p:nvGrpSpPr>
        <p:grpSpPr>
          <a:xfrm>
            <a:off x="152400" y="4764064"/>
            <a:ext cx="3251232" cy="1609749"/>
            <a:chOff x="0" y="0"/>
            <a:chExt cx="3251231" cy="1609748"/>
          </a:xfrm>
        </p:grpSpPr>
        <p:sp>
          <p:nvSpPr>
            <p:cNvPr id="446" name="Rectangle"/>
            <p:cNvSpPr/>
            <p:nvPr/>
          </p:nvSpPr>
          <p:spPr>
            <a:xfrm>
              <a:off x="0" y="115910"/>
              <a:ext cx="2971800" cy="1493839"/>
            </a:xfrm>
            <a:prstGeom prst="rect">
              <a:avLst/>
            </a:prstGeom>
            <a:solidFill>
              <a:srgbClr val="FFFF99"/>
            </a:solidFill>
            <a:ln w="12700" cap="flat">
              <a:noFill/>
              <a:miter lim="400000"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2000"/>
              </a:pPr>
            </a:p>
          </p:txBody>
        </p:sp>
        <p:sp>
          <p:nvSpPr>
            <p:cNvPr id="447" name="Shape"/>
            <p:cNvSpPr/>
            <p:nvPr/>
          </p:nvSpPr>
          <p:spPr>
            <a:xfrm>
              <a:off x="3048021" y="0"/>
              <a:ext cx="203211" cy="1609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3089"/>
                  </a:lnTo>
                  <a:moveTo>
                    <a:pt x="0" y="1555"/>
                  </a:moveTo>
                  <a:lnTo>
                    <a:pt x="0" y="2160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2000"/>
              </a:pPr>
            </a:p>
          </p:txBody>
        </p:sp>
        <p:sp>
          <p:nvSpPr>
            <p:cNvPr id="448" name="Identifies a better next-hop address on the same subnet than the advertising router, if one exists  (otherwise 0….0)"/>
            <p:cNvSpPr txBox="1"/>
            <p:nvPr/>
          </p:nvSpPr>
          <p:spPr>
            <a:xfrm>
              <a:off x="0" y="115910"/>
              <a:ext cx="2971800" cy="1417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7" tIns="45717" rIns="45717" bIns="45717" numCol="1" anchor="t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Identifies a better next-hop address on the same subnet than the advertising router, if one exists  (otherwise 0….0)</a:t>
              </a:r>
            </a:p>
          </p:txBody>
        </p:sp>
      </p:grpSp>
      <p:grpSp>
        <p:nvGrpSpPr>
          <p:cNvPr id="453" name="Group"/>
          <p:cNvGrpSpPr/>
          <p:nvPr/>
        </p:nvGrpSpPr>
        <p:grpSpPr>
          <a:xfrm>
            <a:off x="4864107" y="1566862"/>
            <a:ext cx="4127493" cy="1093794"/>
            <a:chOff x="0" y="0"/>
            <a:chExt cx="4127492" cy="1093793"/>
          </a:xfrm>
        </p:grpSpPr>
        <p:sp>
          <p:nvSpPr>
            <p:cNvPr id="450" name="Rectangle"/>
            <p:cNvSpPr/>
            <p:nvPr/>
          </p:nvSpPr>
          <p:spPr>
            <a:xfrm>
              <a:off x="2895592" y="0"/>
              <a:ext cx="1231901" cy="395288"/>
            </a:xfrm>
            <a:prstGeom prst="rect">
              <a:avLst/>
            </a:prstGeom>
            <a:solidFill>
              <a:srgbClr val="FFFF99"/>
            </a:solidFill>
            <a:ln w="12700" cap="flat">
              <a:noFill/>
              <a:miter lim="400000"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51" name="Shape"/>
            <p:cNvSpPr/>
            <p:nvPr/>
          </p:nvSpPr>
          <p:spPr>
            <a:xfrm>
              <a:off x="0" y="0"/>
              <a:ext cx="2819397" cy="109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257"/>
                  </a:lnTo>
                  <a:moveTo>
                    <a:pt x="21600" y="0"/>
                  </a:moveTo>
                  <a:lnTo>
                    <a:pt x="21600" y="7806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52" name="2: RIPv2"/>
            <p:cNvSpPr txBox="1"/>
            <p:nvPr/>
          </p:nvSpPr>
          <p:spPr>
            <a:xfrm>
              <a:off x="2895592" y="0"/>
              <a:ext cx="1231901" cy="3506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7" tIns="45717" rIns="45717" bIns="45717" numCol="1" anchor="t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2: RIPv2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304800" y="3902075"/>
            <a:ext cx="3174958" cy="669925"/>
            <a:chOff x="0" y="0"/>
            <a:chExt cx="3174957" cy="669925"/>
          </a:xfrm>
        </p:grpSpPr>
        <p:sp>
          <p:nvSpPr>
            <p:cNvPr id="454" name="Rectangle"/>
            <p:cNvSpPr/>
            <p:nvPr/>
          </p:nvSpPr>
          <p:spPr>
            <a:xfrm>
              <a:off x="0" y="0"/>
              <a:ext cx="2819400" cy="669925"/>
            </a:xfrm>
            <a:prstGeom prst="rect">
              <a:avLst/>
            </a:prstGeom>
            <a:solidFill>
              <a:srgbClr val="FFFF99"/>
            </a:solidFill>
            <a:ln w="12700" cap="flat">
              <a:noFill/>
              <a:miter lim="400000"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2000"/>
              </a:pPr>
            </a:p>
          </p:txBody>
        </p:sp>
        <p:sp>
          <p:nvSpPr>
            <p:cNvPr id="455" name="Shape"/>
            <p:cNvSpPr/>
            <p:nvPr/>
          </p:nvSpPr>
          <p:spPr>
            <a:xfrm>
              <a:off x="2895628" y="0"/>
              <a:ext cx="279330" cy="669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899"/>
                  </a:moveTo>
                  <a:lnTo>
                    <a:pt x="0" y="3685"/>
                  </a:lnTo>
                  <a:moveTo>
                    <a:pt x="0" y="0"/>
                  </a:moveTo>
                  <a:lnTo>
                    <a:pt x="0" y="2160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2000"/>
              </a:pPr>
            </a:p>
          </p:txBody>
        </p:sp>
        <p:sp>
          <p:nvSpPr>
            <p:cNvPr id="456" name="Subnet mask for IP address"/>
            <p:cNvSpPr txBox="1"/>
            <p:nvPr/>
          </p:nvSpPr>
          <p:spPr>
            <a:xfrm>
              <a:off x="0" y="0"/>
              <a:ext cx="2819400" cy="6173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7" tIns="45717" rIns="45717" bIns="45717" numCol="1" anchor="t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Subnet mask for IP address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5" grpId="2"/>
      <p:bldP build="whole" bldLvl="1" animBg="1" rev="0" advAuto="0" spid="457" grpId="3"/>
      <p:bldP build="whole" bldLvl="1" animBg="1" rev="0" advAuto="0" spid="449" grpId="4"/>
      <p:bldP build="whole" bldLvl="1" animBg="1" rev="0" advAuto="0" spid="453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lide Number"/>
          <p:cNvSpPr txBox="1"/>
          <p:nvPr>
            <p:ph type="sldNum" sz="quarter" idx="2"/>
          </p:nvPr>
        </p:nvSpPr>
        <p:spPr>
          <a:xfrm>
            <a:off x="8709665" y="6477000"/>
            <a:ext cx="2819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0" name="RIP Mess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RIP Messages</a:t>
            </a:r>
          </a:p>
        </p:txBody>
      </p:sp>
      <p:sp>
        <p:nvSpPr>
          <p:cNvPr id="461" name="This is  the operation of RIP in routed. Dedicated port for RIP is UDP port 520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This is  the operation of RIP in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routed</a:t>
            </a:r>
            <a:r>
              <a:t>. Dedicated port for RIP is UDP port 520.</a:t>
            </a:r>
          </a:p>
          <a:p>
            <a:pPr>
              <a:buChar char="•"/>
            </a:pPr>
          </a:p>
          <a:p>
            <a:pPr>
              <a:buChar char="•"/>
            </a:pPr>
            <a:r>
              <a:t>Two types of messages: </a:t>
            </a:r>
          </a:p>
          <a:p>
            <a:pPr lvl="1" marL="742950" indent="-285750">
              <a:spcBef>
                <a:spcPts val="0"/>
              </a:spcBef>
              <a:defRPr b="1" sz="1800">
                <a:solidFill>
                  <a:schemeClr val="accent2"/>
                </a:solidFill>
              </a:defRPr>
            </a:pPr>
            <a:r>
              <a:t>Request messages </a:t>
            </a:r>
          </a:p>
          <a:p>
            <a:pPr lvl="2" marL="1085850" indent="-228600">
              <a:spcBef>
                <a:spcPts val="0"/>
              </a:spcBef>
              <a:defRPr sz="1800"/>
            </a:pPr>
            <a:r>
              <a:t>used to ask neighboring nodes for an update</a:t>
            </a:r>
          </a:p>
          <a:p>
            <a:pPr lvl="1" marL="742950" indent="-285750">
              <a:spcBef>
                <a:spcPts val="0"/>
              </a:spcBef>
              <a:defRPr b="1" sz="1800">
                <a:solidFill>
                  <a:schemeClr val="accent2"/>
                </a:solidFill>
              </a:defRPr>
            </a:pPr>
            <a:r>
              <a:t>Response messages</a:t>
            </a:r>
          </a:p>
          <a:p>
            <a:pPr lvl="2" marL="1085850" indent="-228600">
              <a:spcBef>
                <a:spcPts val="0"/>
              </a:spcBef>
              <a:defRPr sz="1800"/>
            </a:pPr>
            <a:r>
              <a:t>contains an update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lide Number"/>
          <p:cNvSpPr txBox="1"/>
          <p:nvPr>
            <p:ph type="sldNum" sz="quarter" idx="2"/>
          </p:nvPr>
        </p:nvSpPr>
        <p:spPr>
          <a:xfrm>
            <a:off x="8709665" y="6477000"/>
            <a:ext cx="2819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4" name="Routing with RI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Routing with RIP</a:t>
            </a:r>
          </a:p>
        </p:txBody>
      </p:sp>
      <p:sp>
        <p:nvSpPr>
          <p:cNvPr id="465" name="Initialization: Send a request packet (command = 1, address family=0..0) on all interfac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Char char="•"/>
              <a:defRPr b="1" sz="2000"/>
            </a:pPr>
            <a:r>
              <a:t>Initialization: </a:t>
            </a:r>
            <a:r>
              <a:rPr b="0"/>
              <a:t>Send a</a:t>
            </a:r>
            <a:r>
              <a:t> request packet</a:t>
            </a:r>
            <a:r>
              <a:rPr b="0"/>
              <a:t> (command = 1, address family=0..0) on all interfaces:</a:t>
            </a:r>
          </a:p>
          <a:p>
            <a:pPr lvl="2" marL="1085850" indent="-228600">
              <a:spcBef>
                <a:spcPts val="0"/>
              </a:spcBef>
              <a:defRPr sz="2000"/>
            </a:pPr>
            <a:r>
              <a:t>RIPv1 uses broadcast if possible, </a:t>
            </a:r>
          </a:p>
          <a:p>
            <a:pPr lvl="2" marL="1085850" indent="-228600">
              <a:spcBef>
                <a:spcPts val="0"/>
              </a:spcBef>
              <a:defRPr sz="2000"/>
            </a:pPr>
            <a:r>
              <a:t>RIPv2 uses multicast address 224.0.0.9, if possible  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	requesting routing tables from neighboring routers </a:t>
            </a:r>
          </a:p>
          <a:p>
            <a:pPr>
              <a:spcBef>
                <a:spcPts val="400"/>
              </a:spcBef>
              <a:buChar char="•"/>
              <a:defRPr b="1" sz="2000"/>
            </a:pPr>
            <a:r>
              <a:t>Request received</a:t>
            </a:r>
            <a:r>
              <a:rPr b="0"/>
              <a:t>: Routers that receive above request send their entire routing table</a:t>
            </a:r>
          </a:p>
          <a:p>
            <a:pPr>
              <a:spcBef>
                <a:spcPts val="400"/>
              </a:spcBef>
              <a:buChar char="•"/>
              <a:defRPr b="1" sz="2000"/>
            </a:pPr>
            <a:r>
              <a:t>Response received</a:t>
            </a:r>
            <a:r>
              <a:rPr b="0"/>
              <a:t>: Update the routing table</a:t>
            </a:r>
          </a:p>
          <a:p>
            <a:pPr>
              <a:buChar char="•"/>
              <a:defRPr sz="2000"/>
            </a:pPr>
          </a:p>
          <a:p>
            <a:pPr>
              <a:spcBef>
                <a:spcPts val="400"/>
              </a:spcBef>
              <a:buChar char="•"/>
              <a:defRPr b="1" sz="2000"/>
            </a:pPr>
            <a:r>
              <a:t>Regular routing updates</a:t>
            </a:r>
            <a:r>
              <a:rPr b="0"/>
              <a:t>: Every 30 seconds, send all or part of the routing tables to every neighbor in an response message</a:t>
            </a:r>
          </a:p>
          <a:p>
            <a:pPr>
              <a:spcBef>
                <a:spcPts val="400"/>
              </a:spcBef>
              <a:buChar char="•"/>
              <a:defRPr b="1" sz="2000"/>
            </a:pPr>
            <a:r>
              <a:t>Triggered Updates:</a:t>
            </a:r>
            <a:r>
              <a:rPr b="0"/>
              <a:t> Whenever the metric for a route change, send entire routing table.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lide Number"/>
          <p:cNvSpPr txBox="1"/>
          <p:nvPr>
            <p:ph type="sldNum" sz="quarter" idx="2"/>
          </p:nvPr>
        </p:nvSpPr>
        <p:spPr>
          <a:xfrm>
            <a:off x="8709665" y="6477000"/>
            <a:ext cx="2819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8" name="RIP Secur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RIP Security</a:t>
            </a:r>
          </a:p>
        </p:txBody>
      </p:sp>
      <p:sp>
        <p:nvSpPr>
          <p:cNvPr id="469" name="Issue: Sending bogus routing updates to a rou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Issue: Sending bogus routing updates to a router</a:t>
            </a:r>
          </a:p>
          <a:p>
            <a:pPr>
              <a:buChar char="•"/>
            </a:pPr>
            <a:r>
              <a:t>RIPv1: No protection</a:t>
            </a:r>
          </a:p>
          <a:p>
            <a:pPr>
              <a:buChar char="•"/>
            </a:pPr>
            <a:r>
              <a:t>RIPv2: Simple authentication scheme</a:t>
            </a:r>
          </a:p>
        </p:txBody>
      </p:sp>
      <p:pic>
        <p:nvPicPr>
          <p:cNvPr id="470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743200"/>
            <a:ext cx="5829300" cy="3937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4" name="Group"/>
          <p:cNvGrpSpPr/>
          <p:nvPr/>
        </p:nvGrpSpPr>
        <p:grpSpPr>
          <a:xfrm>
            <a:off x="5791200" y="2971800"/>
            <a:ext cx="2286000" cy="1216038"/>
            <a:chOff x="0" y="0"/>
            <a:chExt cx="2286000" cy="1216037"/>
          </a:xfrm>
        </p:grpSpPr>
        <p:sp>
          <p:nvSpPr>
            <p:cNvPr id="471" name="Rectangle"/>
            <p:cNvSpPr/>
            <p:nvPr/>
          </p:nvSpPr>
          <p:spPr>
            <a:xfrm>
              <a:off x="381000" y="0"/>
              <a:ext cx="1905000" cy="669926"/>
            </a:xfrm>
            <a:prstGeom prst="rect">
              <a:avLst/>
            </a:prstGeom>
            <a:solidFill>
              <a:srgbClr val="FFFF99"/>
            </a:solidFill>
            <a:ln w="12700" cap="flat">
              <a:noFill/>
              <a:miter lim="400000"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2000"/>
              </a:pPr>
            </a:p>
          </p:txBody>
        </p:sp>
        <p:sp>
          <p:nvSpPr>
            <p:cNvPr id="472" name="Shape"/>
            <p:cNvSpPr/>
            <p:nvPr/>
          </p:nvSpPr>
          <p:spPr>
            <a:xfrm>
              <a:off x="0" y="0"/>
              <a:ext cx="304800" cy="1216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030"/>
                  </a:lnTo>
                  <a:moveTo>
                    <a:pt x="21600" y="0"/>
                  </a:moveTo>
                  <a:lnTo>
                    <a:pt x="21600" y="1190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7" tIns="45717" rIns="45717" bIns="45717" numCol="1" anchor="t">
              <a:noAutofit/>
            </a:bodyPr>
            <a:lstStyle/>
            <a:p>
              <a:pPr>
                <a:defRPr sz="2000"/>
              </a:pPr>
            </a:p>
          </p:txBody>
        </p:sp>
        <p:sp>
          <p:nvSpPr>
            <p:cNvPr id="473" name="2: plaintext  password"/>
            <p:cNvSpPr txBox="1"/>
            <p:nvPr/>
          </p:nvSpPr>
          <p:spPr>
            <a:xfrm>
              <a:off x="381000" y="0"/>
              <a:ext cx="1905000" cy="6173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7" tIns="45717" rIns="45717" bIns="45717" numCol="1" anchor="t">
              <a:spAutoFit/>
            </a:bodyPr>
            <a:lstStyle/>
            <a:p>
              <a:pPr>
                <a:defRPr sz="1800"/>
              </a:pPr>
              <a:r>
                <a:t>2: plaintext</a:t>
              </a:r>
              <a:br/>
              <a:r>
                <a:t> password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4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lide Number"/>
          <p:cNvSpPr txBox="1"/>
          <p:nvPr>
            <p:ph type="sldNum" sz="quarter" idx="2"/>
          </p:nvPr>
        </p:nvSpPr>
        <p:spPr>
          <a:xfrm>
            <a:off x="8709665" y="6477000"/>
            <a:ext cx="2819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7" name="RIP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RIP Problems</a:t>
            </a:r>
          </a:p>
        </p:txBody>
      </p:sp>
      <p:sp>
        <p:nvSpPr>
          <p:cNvPr id="478" name="RIP takes a long time to stabiliz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</a:p>
          <a:p>
            <a:pPr>
              <a:buChar char="•"/>
            </a:pPr>
            <a:r>
              <a:t>RIP takes a long time to stabilize</a:t>
            </a:r>
          </a:p>
          <a:p>
            <a:pPr lvl="1" marL="742950" indent="-285750">
              <a:spcBef>
                <a:spcPts val="0"/>
              </a:spcBef>
              <a:defRPr sz="1800"/>
            </a:pPr>
            <a:r>
              <a:t>Even for a small network, it takes several minutes until the routing tables have settled after a change</a:t>
            </a:r>
          </a:p>
          <a:p>
            <a:pPr>
              <a:buChar char="•"/>
            </a:pPr>
            <a:r>
              <a:t>RIP has all the problems of distance vector algorithms, e.g., count-to-Infinity </a:t>
            </a:r>
          </a:p>
          <a:p>
            <a:pPr lvl="4" marL="1771650" indent="-228600">
              <a:spcBef>
                <a:spcPts val="0"/>
              </a:spcBef>
              <a:defRPr sz="1800"/>
            </a:pPr>
            <a:r>
              <a:t>RIP uses split horizon to avoid count-to-infinity</a:t>
            </a:r>
          </a:p>
          <a:p>
            <a:pPr>
              <a:buChar char="•"/>
            </a:pPr>
            <a:r>
              <a:t>The maximum path in RIP is 15 hops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8798566" y="6477000"/>
            <a:ext cx="1930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Autonomous Systems (A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Autonomous Systems (AS)</a:t>
            </a:r>
          </a:p>
        </p:txBody>
      </p:sp>
      <p:pic>
        <p:nvPicPr>
          <p:cNvPr id="66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987" y="1533525"/>
            <a:ext cx="8223251" cy="4692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8798566" y="6477000"/>
            <a:ext cx="1930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" name="Interdomain and Intradomain Rou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Interdomain and Intradomain Routing </a:t>
            </a:r>
          </a:p>
        </p:txBody>
      </p:sp>
      <p:sp>
        <p:nvSpPr>
          <p:cNvPr id="70" name="Intradomain Routing…"/>
          <p:cNvSpPr txBox="1"/>
          <p:nvPr>
            <p:ph type="body" sz="half" idx="1"/>
          </p:nvPr>
        </p:nvSpPr>
        <p:spPr>
          <a:xfrm>
            <a:off x="152399" y="1371600"/>
            <a:ext cx="4381502" cy="4876800"/>
          </a:xfrm>
          <a:prstGeom prst="rect">
            <a:avLst/>
          </a:prstGeom>
        </p:spPr>
        <p:txBody>
          <a:bodyPr/>
          <a:lstStyle/>
          <a:p>
            <a:pPr algn="ctr">
              <a:buSzTx/>
              <a:buNone/>
              <a:defRPr b="1" u="sng">
                <a:solidFill>
                  <a:srgbClr val="FF0000"/>
                </a:solidFill>
              </a:defRPr>
            </a:pPr>
            <a:r>
              <a:t>Intradomain Routing</a:t>
            </a:r>
            <a:endParaRPr sz="2000"/>
          </a:p>
          <a:p>
            <a:pPr>
              <a:spcBef>
                <a:spcPts val="400"/>
              </a:spcBef>
              <a:buChar char="•"/>
              <a:defRPr sz="2000"/>
            </a:pPr>
            <a:r>
              <a:t>Routing within an AS</a:t>
            </a:r>
          </a:p>
          <a:p>
            <a:pPr>
              <a:spcBef>
                <a:spcPts val="400"/>
              </a:spcBef>
              <a:buChar char="•"/>
              <a:defRPr sz="2000"/>
            </a:pPr>
            <a:r>
              <a:t>Ignores the Internet outside the AS</a:t>
            </a:r>
          </a:p>
          <a:p>
            <a:pPr>
              <a:spcBef>
                <a:spcPts val="400"/>
              </a:spcBef>
              <a:buChar char="•"/>
              <a:defRPr sz="2000"/>
            </a:pPr>
            <a:r>
              <a:t>Protocols for Intradomain routing are also called </a:t>
            </a:r>
            <a:r>
              <a:rPr b="1"/>
              <a:t>Interior Gateway Protocols</a:t>
            </a:r>
            <a:r>
              <a:t> or </a:t>
            </a:r>
            <a:r>
              <a:rPr b="1"/>
              <a:t>IGP’s</a:t>
            </a:r>
            <a:r>
              <a:t>. </a:t>
            </a:r>
          </a:p>
          <a:p>
            <a:pPr>
              <a:spcBef>
                <a:spcPts val="400"/>
              </a:spcBef>
              <a:buChar char="•"/>
              <a:defRPr sz="2000"/>
            </a:pPr>
            <a:r>
              <a:t>Popular protocols are 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RIP (simple, old)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OSPF (better)</a:t>
            </a:r>
          </a:p>
          <a:p>
            <a:pPr>
              <a:spcBef>
                <a:spcPts val="400"/>
              </a:spcBef>
              <a:buChar char="•"/>
              <a:defRPr sz="2000"/>
            </a:pP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</a:t>
            </a:r>
          </a:p>
        </p:txBody>
      </p:sp>
      <p:sp>
        <p:nvSpPr>
          <p:cNvPr id="71" name="Interdomain Routing…"/>
          <p:cNvSpPr/>
          <p:nvPr>
            <p:ph type="body" idx="13"/>
          </p:nvPr>
        </p:nvSpPr>
        <p:spPr>
          <a:xfrm>
            <a:off x="4686300" y="1371600"/>
            <a:ext cx="4381501" cy="4876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ctr">
              <a:buSzTx/>
              <a:buNone/>
              <a:defRPr b="1" u="sng">
                <a:solidFill>
                  <a:srgbClr val="FF0000"/>
                </a:solidFill>
              </a:defRPr>
            </a:pPr>
            <a:r>
              <a:t>Interdomain Routing</a:t>
            </a:r>
          </a:p>
          <a:p>
            <a:pPr>
              <a:spcBef>
                <a:spcPts val="400"/>
              </a:spcBef>
              <a:buChar char="•"/>
              <a:defRPr sz="2000"/>
            </a:pPr>
            <a:r>
              <a:t>Routing between AS’s</a:t>
            </a:r>
          </a:p>
          <a:p>
            <a:pPr>
              <a:spcBef>
                <a:spcPts val="400"/>
              </a:spcBef>
              <a:buChar char="•"/>
              <a:defRPr sz="2000"/>
            </a:pPr>
            <a:r>
              <a:t>Assumes that the Internet consists of a collection of interconnected AS’s</a:t>
            </a:r>
          </a:p>
          <a:p>
            <a:pPr>
              <a:spcBef>
                <a:spcPts val="400"/>
              </a:spcBef>
              <a:buChar char="•"/>
              <a:defRPr sz="2000"/>
            </a:pPr>
            <a:r>
              <a:t>Normally, there is one dedicated router in each AS that handles interdomain traffic.</a:t>
            </a:r>
          </a:p>
          <a:p>
            <a:pPr>
              <a:spcBef>
                <a:spcPts val="400"/>
              </a:spcBef>
              <a:buChar char="•"/>
              <a:defRPr sz="2000"/>
            </a:pPr>
            <a:r>
              <a:t>Protocols for interdomain routing are also called </a:t>
            </a:r>
            <a:r>
              <a:rPr b="1"/>
              <a:t>Exterior Gateway Protocols </a:t>
            </a:r>
            <a:r>
              <a:t>or</a:t>
            </a:r>
            <a:r>
              <a:rPr b="1"/>
              <a:t> EGP’s.</a:t>
            </a:r>
          </a:p>
          <a:p>
            <a:pPr>
              <a:spcBef>
                <a:spcPts val="400"/>
              </a:spcBef>
              <a:buChar char="•"/>
              <a:defRPr sz="2000"/>
            </a:pPr>
            <a:r>
              <a:t>Routing protocols: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EGP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BGP (more recent)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8798566" y="6477000"/>
            <a:ext cx="1930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Components of a Routing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 of a Routing Algorithm</a:t>
            </a:r>
          </a:p>
        </p:txBody>
      </p:sp>
      <p:sp>
        <p:nvSpPr>
          <p:cNvPr id="75" name="A procedure for sending and receiving reachability information about network to other rout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A procedure for sending and receiving reachability information about network to other routers</a:t>
            </a:r>
          </a:p>
          <a:p>
            <a:pPr>
              <a:buChar char="•"/>
            </a:pPr>
          </a:p>
          <a:p>
            <a:pPr>
              <a:buChar char="•"/>
            </a:pPr>
            <a:r>
              <a:t>A procedure for calculating optimal routes</a:t>
            </a:r>
          </a:p>
          <a:p>
            <a:pPr lvl="1" marL="742950" indent="-285750">
              <a:spcBef>
                <a:spcPts val="0"/>
              </a:spcBef>
              <a:defRPr sz="1800"/>
            </a:pPr>
            <a:r>
              <a:t>Routes are calculated using a shortest path algorithm:</a:t>
            </a:r>
          </a:p>
          <a:p>
            <a:pPr lvl="2" marL="1085850" indent="-228600">
              <a:spcBef>
                <a:spcPts val="0"/>
              </a:spcBef>
              <a:defRPr b="1" sz="1800">
                <a:solidFill>
                  <a:srgbClr val="FF0000"/>
                </a:solidFill>
              </a:defRPr>
            </a:pPr>
            <a:r>
              <a:t>Goal</a:t>
            </a:r>
            <a:r>
              <a:rPr b="0"/>
              <a:t>:</a:t>
            </a:r>
            <a:r>
              <a:rPr b="0">
                <a:solidFill>
                  <a:srgbClr val="000000"/>
                </a:solidFill>
              </a:rPr>
              <a:t> Given a network were each link  is assigned a cost. Find the path with the least cost between two networks with minimum cost.</a:t>
            </a:r>
          </a:p>
          <a:p>
            <a:pPr lvl="2" marL="1085850" indent="-228600">
              <a:spcBef>
                <a:spcPts val="0"/>
              </a:spcBef>
              <a:defRPr sz="1800"/>
            </a:pPr>
          </a:p>
          <a:p>
            <a:pPr>
              <a:buChar char="•"/>
            </a:pPr>
            <a:r>
              <a:t>A procedures for reacting to and advertising topology changes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8798566" y="6477000"/>
            <a:ext cx="1930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8" name="Approaches to Shortest Path Rou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Approaches to Shortest Path Routing</a:t>
            </a:r>
          </a:p>
        </p:txBody>
      </p:sp>
      <p:sp>
        <p:nvSpPr>
          <p:cNvPr id="79" name="There are two basic routing algorithms found on the Interne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  <a:tabLst>
                <a:tab pos="1765300" algn="l"/>
                <a:tab pos="5651500" algn="l"/>
                <a:tab pos="8623300" algn="r"/>
              </a:tabLst>
            </a:pPr>
            <a:r>
              <a:t>There are two basic routing algorithms found on the Internet. </a:t>
            </a:r>
            <a:endParaRPr b="1">
              <a:solidFill>
                <a:srgbClr val="FF0000"/>
              </a:solidFill>
            </a:endParaRPr>
          </a:p>
          <a:p>
            <a:pPr>
              <a:buSzTx/>
              <a:buNone/>
              <a:tabLst>
                <a:tab pos="1765300" algn="l"/>
                <a:tab pos="5651500" algn="l"/>
                <a:tab pos="8623300" algn="r"/>
              </a:tabLst>
              <a:defRPr b="1">
                <a:solidFill>
                  <a:srgbClr val="FF0000"/>
                </a:solidFill>
              </a:defRPr>
            </a:pPr>
            <a:r>
              <a:t>1. Distance Vector Routing</a:t>
            </a:r>
            <a:r>
              <a:rPr b="0">
                <a:solidFill>
                  <a:srgbClr val="000000"/>
                </a:solidFill>
              </a:rPr>
              <a:t>  		</a:t>
            </a:r>
            <a:endParaRPr b="0">
              <a:solidFill>
                <a:srgbClr val="000000"/>
              </a:solidFill>
            </a:endParaRPr>
          </a:p>
          <a:p>
            <a:pPr>
              <a:spcBef>
                <a:spcPts val="400"/>
              </a:spcBef>
              <a:buChar char="•"/>
              <a:tabLst>
                <a:tab pos="1765300" algn="l"/>
                <a:tab pos="5651500" algn="l"/>
                <a:tab pos="8623300" algn="r"/>
              </a:tabLst>
              <a:defRPr sz="2000"/>
            </a:pPr>
            <a:r>
              <a:t>Each node knows the distance (=cost) to its directly connected neighbors</a:t>
            </a:r>
          </a:p>
          <a:p>
            <a:pPr>
              <a:spcBef>
                <a:spcPts val="400"/>
              </a:spcBef>
              <a:buChar char="•"/>
              <a:tabLst>
                <a:tab pos="1765300" algn="l"/>
                <a:tab pos="5651500" algn="l"/>
                <a:tab pos="8623300" algn="r"/>
              </a:tabLst>
              <a:defRPr sz="2000"/>
            </a:pPr>
            <a:r>
              <a:t>A node sends periodically a list of routing updates to its neighbors.</a:t>
            </a:r>
          </a:p>
          <a:p>
            <a:pPr>
              <a:spcBef>
                <a:spcPts val="400"/>
              </a:spcBef>
              <a:buChar char="•"/>
              <a:tabLst>
                <a:tab pos="1765300" algn="l"/>
                <a:tab pos="5651500" algn="l"/>
                <a:tab pos="8623300" algn="r"/>
              </a:tabLst>
              <a:defRPr sz="2000"/>
            </a:pPr>
            <a:r>
              <a:t>If all nodes update their distances, the routing tables eventually converge</a:t>
            </a:r>
          </a:p>
          <a:p>
            <a:pPr>
              <a:spcBef>
                <a:spcPts val="400"/>
              </a:spcBef>
              <a:buChar char="•"/>
              <a:tabLst>
                <a:tab pos="1765300" algn="l"/>
                <a:tab pos="5651500" algn="l"/>
                <a:tab pos="8623300" algn="r"/>
              </a:tabLst>
              <a:defRPr sz="2000"/>
            </a:pPr>
            <a:r>
              <a:t>New nodes advertise themselves to their neighbors</a:t>
            </a:r>
          </a:p>
          <a:p>
            <a:pPr>
              <a:buChar char="•"/>
              <a:tabLst>
                <a:tab pos="1765300" algn="l"/>
                <a:tab pos="5651500" algn="l"/>
                <a:tab pos="8623300" algn="r"/>
              </a:tabLst>
            </a:pPr>
            <a:endParaRPr sz="2000"/>
          </a:p>
          <a:p>
            <a:pPr>
              <a:buSzTx/>
              <a:buNone/>
              <a:tabLst>
                <a:tab pos="1765300" algn="l"/>
                <a:tab pos="5651500" algn="l"/>
                <a:tab pos="8623300" algn="r"/>
              </a:tabLst>
              <a:defRPr b="1">
                <a:solidFill>
                  <a:srgbClr val="FF0000"/>
                </a:solidFill>
              </a:defRPr>
            </a:pPr>
            <a:r>
              <a:t>2. Link State Routing 		</a:t>
            </a:r>
          </a:p>
          <a:p>
            <a:pPr>
              <a:spcBef>
                <a:spcPts val="400"/>
              </a:spcBef>
              <a:buChar char="•"/>
              <a:tabLst>
                <a:tab pos="1765300" algn="l"/>
                <a:tab pos="5651500" algn="l"/>
                <a:tab pos="8623300" algn="r"/>
              </a:tabLst>
              <a:defRPr sz="2000"/>
            </a:pPr>
            <a:r>
              <a:t> Each node knows the distance to its neighbors</a:t>
            </a:r>
          </a:p>
          <a:p>
            <a:pPr>
              <a:spcBef>
                <a:spcPts val="400"/>
              </a:spcBef>
              <a:buChar char="•"/>
              <a:tabLst>
                <a:tab pos="1765300" algn="l"/>
                <a:tab pos="5651500" algn="l"/>
                <a:tab pos="8623300" algn="r"/>
              </a:tabLst>
              <a:defRPr sz="2000"/>
            </a:pPr>
            <a:r>
              <a:t>The distance information (=link state) is broadcast to all nodes in the network</a:t>
            </a:r>
          </a:p>
          <a:p>
            <a:pPr>
              <a:spcBef>
                <a:spcPts val="400"/>
              </a:spcBef>
              <a:buChar char="•"/>
              <a:tabLst>
                <a:tab pos="1765300" algn="l"/>
                <a:tab pos="5651500" algn="l"/>
                <a:tab pos="8623300" algn="r"/>
              </a:tabLst>
              <a:defRPr sz="2000"/>
            </a:pPr>
            <a:r>
              <a:t>Each node calculates the routing tables independently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8798566" y="6477000"/>
            <a:ext cx="1930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2" name="Routing Algorithms in the Intern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Routing Algorithms in the Internet</a:t>
            </a:r>
          </a:p>
        </p:txBody>
      </p:sp>
      <p:sp>
        <p:nvSpPr>
          <p:cNvPr id="83" name="Distance Vector…"/>
          <p:cNvSpPr txBox="1"/>
          <p:nvPr>
            <p:ph type="body" sz="half" idx="1"/>
          </p:nvPr>
        </p:nvSpPr>
        <p:spPr>
          <a:xfrm>
            <a:off x="152400" y="1371600"/>
            <a:ext cx="4371975" cy="487680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algn="ctr">
              <a:spcBef>
                <a:spcPts val="400"/>
              </a:spcBef>
              <a:buSzTx/>
              <a:buNone/>
              <a:defRPr b="1" sz="2000"/>
            </a:pPr>
            <a:r>
              <a:t>Distance Vector</a:t>
            </a:r>
          </a:p>
          <a:p>
            <a:pPr algn="ctr">
              <a:spcBef>
                <a:spcPts val="400"/>
              </a:spcBef>
              <a:buSzTx/>
              <a:buNone/>
              <a:defRPr b="1" sz="2000"/>
            </a:pPr>
          </a:p>
          <a:p>
            <a:pPr>
              <a:spcBef>
                <a:spcPts val="400"/>
              </a:spcBef>
              <a:buChar char="•"/>
              <a:defRPr b="1" sz="2000"/>
            </a:pPr>
            <a:r>
              <a:t>Routing Information Protocol (RIP)</a:t>
            </a:r>
          </a:p>
          <a:p>
            <a:pPr>
              <a:spcBef>
                <a:spcPts val="400"/>
              </a:spcBef>
              <a:buChar char="•"/>
              <a:defRPr b="1" sz="2000"/>
            </a:pPr>
          </a:p>
          <a:p>
            <a:pPr>
              <a:spcBef>
                <a:spcPts val="400"/>
              </a:spcBef>
              <a:buChar char="•"/>
              <a:defRPr sz="2000"/>
            </a:pPr>
            <a:r>
              <a:t>Gateway-to-Gateway Protocol (GGP)</a:t>
            </a:r>
          </a:p>
          <a:p>
            <a:pPr>
              <a:spcBef>
                <a:spcPts val="400"/>
              </a:spcBef>
              <a:buChar char="•"/>
              <a:defRPr sz="2000"/>
            </a:pPr>
          </a:p>
          <a:p>
            <a:pPr>
              <a:spcBef>
                <a:spcPts val="400"/>
              </a:spcBef>
              <a:buChar char="•"/>
              <a:defRPr sz="2000"/>
            </a:pPr>
            <a:r>
              <a:t>Exterior Gateway Protocol (EGP)</a:t>
            </a:r>
          </a:p>
          <a:p>
            <a:pPr>
              <a:spcBef>
                <a:spcPts val="400"/>
              </a:spcBef>
              <a:buChar char="•"/>
              <a:defRPr sz="2000"/>
            </a:pPr>
          </a:p>
          <a:p>
            <a:pPr>
              <a:spcBef>
                <a:spcPts val="400"/>
              </a:spcBef>
              <a:buChar char="•"/>
              <a:defRPr sz="2000"/>
            </a:pPr>
            <a:r>
              <a:t>Interior Gateway Routing Protocol (IGRP)</a:t>
            </a:r>
            <a:r>
              <a:rPr b="1"/>
              <a:t>	</a:t>
            </a:r>
          </a:p>
        </p:txBody>
      </p:sp>
      <p:sp>
        <p:nvSpPr>
          <p:cNvPr id="84" name="Link State…"/>
          <p:cNvSpPr/>
          <p:nvPr>
            <p:ph type="body" idx="13"/>
          </p:nvPr>
        </p:nvSpPr>
        <p:spPr>
          <a:xfrm>
            <a:off x="4695825" y="1371600"/>
            <a:ext cx="4371975" cy="4876800"/>
          </a:xfrm>
          <a:prstGeom prst="rect">
            <a:avLst/>
          </a:prstGeom>
          <a:ln w="9525">
            <a:solidFill>
              <a:srgbClr val="000000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ctr">
              <a:spcBef>
                <a:spcPts val="400"/>
              </a:spcBef>
              <a:buSzTx/>
              <a:buNone/>
              <a:defRPr b="1" sz="2000"/>
            </a:pPr>
            <a:r>
              <a:t>Link State</a:t>
            </a:r>
          </a:p>
          <a:p>
            <a:pPr algn="ctr">
              <a:spcBef>
                <a:spcPts val="400"/>
              </a:spcBef>
              <a:buSzTx/>
              <a:buNone/>
              <a:defRPr b="1" sz="2000"/>
            </a:pPr>
          </a:p>
          <a:p>
            <a:pPr>
              <a:spcBef>
                <a:spcPts val="400"/>
              </a:spcBef>
              <a:buChar char="•"/>
              <a:defRPr sz="2000"/>
            </a:pPr>
            <a:r>
              <a:t>Intermediate System - Intermediate System (IS-IS)</a:t>
            </a:r>
          </a:p>
          <a:p>
            <a:pPr>
              <a:spcBef>
                <a:spcPts val="400"/>
              </a:spcBef>
              <a:buChar char="•"/>
              <a:defRPr sz="2000"/>
            </a:pPr>
          </a:p>
          <a:p>
            <a:pPr>
              <a:spcBef>
                <a:spcPts val="400"/>
              </a:spcBef>
              <a:buChar char="•"/>
              <a:defRPr b="1" sz="2000"/>
            </a:pPr>
            <a:r>
              <a:t>Open Shortest Path First (OSPF)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8798566" y="6477000"/>
            <a:ext cx="193035" cy="287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A network as a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network as a graph</a:t>
            </a:r>
          </a:p>
        </p:txBody>
      </p:sp>
      <p:sp>
        <p:nvSpPr>
          <p:cNvPr id="88" name="In the following, networks are represented as a network graph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  <a:defRPr b="1"/>
            </a:pPr>
            <a:r>
              <a:t>In the following, networks are represented as a network graph</a:t>
            </a:r>
            <a:r>
              <a:rPr b="0"/>
              <a:t>:</a:t>
            </a:r>
            <a:endParaRPr b="0"/>
          </a:p>
          <a:p>
            <a:pPr lvl="1" marL="742950" indent="-285750">
              <a:spcBef>
                <a:spcPts val="0"/>
              </a:spcBef>
              <a:defRPr sz="2000"/>
            </a:pPr>
            <a:r>
              <a:t>nodes are connected by networks</a:t>
            </a:r>
          </a:p>
          <a:p>
            <a:pPr lvl="3" marL="1428750" indent="-228600">
              <a:spcBef>
                <a:spcPts val="0"/>
              </a:spcBef>
              <a:defRPr sz="1800"/>
            </a:pPr>
            <a:r>
              <a:t>network can be a link or a LAN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network interface has cost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networks are destinations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Net(v,w) is an IP address of a network</a:t>
            </a:r>
          </a:p>
          <a:p>
            <a:pPr>
              <a:buChar char="•"/>
            </a:pPr>
            <a:endParaRPr sz="2000"/>
          </a:p>
          <a:p>
            <a:pPr>
              <a:buChar char="•"/>
            </a:pPr>
            <a:r>
              <a:t>For ease of notation, </a:t>
            </a:r>
            <a:br/>
            <a:r>
              <a:t>we often replace the </a:t>
            </a:r>
            <a:br/>
            <a:r>
              <a:t>clouds between nodes </a:t>
            </a:r>
            <a:br/>
            <a:r>
              <a:t>by simple links. </a:t>
            </a:r>
          </a:p>
        </p:txBody>
      </p:sp>
      <p:pic>
        <p:nvPicPr>
          <p:cNvPr id="89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3162" y="2971800"/>
            <a:ext cx="5430838" cy="3270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s551">
  <a:themeElements>
    <a:clrScheme name="cs55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s551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cs55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7" tIns="45717" rIns="45717" bIns="45717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7" tIns="45717" rIns="45717" bIns="45717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s551">
  <a:themeElements>
    <a:clrScheme name="cs55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s551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cs55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7" tIns="45717" rIns="45717" bIns="45717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7" tIns="45717" rIns="45717" bIns="45717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