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22.09.2014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22.09.2014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22.09.2014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22.09.2014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22.09.2014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B106E36-FD25-4E2D-B0AA-010F637433A0}" type="datetimeFigureOut">
              <a:rPr lang="ru-RU" smtClean="0"/>
              <a:pPr/>
              <a:t>22.09.2014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B106E36-FD25-4E2D-B0AA-010F637433A0}" type="datetimeFigureOut">
              <a:rPr lang="ru-RU" smtClean="0"/>
              <a:pPr/>
              <a:t>22.09.2014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B106E36-FD25-4E2D-B0AA-010F637433A0}" type="datetimeFigureOut">
              <a:rPr lang="ru-RU" smtClean="0"/>
              <a:pPr/>
              <a:t>22.09.2014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22.09.2014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22.09.2014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22.09.2014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pPr/>
              <a:t>22.09.2014</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0" y="0"/>
            <a:ext cx="9144000" cy="6858000"/>
          </a:xfrm>
        </p:spPr>
        <p:txBody>
          <a:bodyPr>
            <a:noAutofit/>
          </a:bodyPr>
          <a:lstStyle/>
          <a:p>
            <a:pPr algn="l"/>
            <a:r>
              <a:rPr lang="vi-VN" sz="2400" b="1" dirty="0" smtClean="0">
                <a:solidFill>
                  <a:schemeClr val="tx1"/>
                </a:solidFill>
                <a:latin typeface="+mj-lt"/>
              </a:rPr>
              <a:t>1. CIH </a:t>
            </a:r>
            <a:r>
              <a:rPr lang="vi-VN" sz="2400" b="1" dirty="0" smtClean="0">
                <a:solidFill>
                  <a:schemeClr val="tx1"/>
                </a:solidFill>
                <a:latin typeface="+mj-lt"/>
              </a:rPr>
              <a:t>(1998</a:t>
            </a:r>
            <a:r>
              <a:rPr lang="vi-VN" sz="2400" b="1" dirty="0" smtClean="0">
                <a:solidFill>
                  <a:schemeClr val="tx1"/>
                </a:solidFill>
                <a:latin typeface="+mj-lt"/>
              </a:rPr>
              <a:t>):</a:t>
            </a:r>
            <a:r>
              <a:rPr lang="en-US" sz="2400" b="1" dirty="0" smtClean="0">
                <a:solidFill>
                  <a:schemeClr val="tx1"/>
                </a:solidFill>
                <a:latin typeface="+mj-lt"/>
              </a:rPr>
              <a:t> </a:t>
            </a:r>
            <a:r>
              <a:rPr lang="vi-VN" sz="2400" i="1" dirty="0" smtClean="0">
                <a:solidFill>
                  <a:schemeClr val="tx1"/>
                </a:solidFill>
                <a:latin typeface="+mj-lt"/>
              </a:rPr>
              <a:t>Thiệt </a:t>
            </a:r>
            <a:r>
              <a:rPr lang="vi-VN" sz="2400" i="1" dirty="0" smtClean="0">
                <a:solidFill>
                  <a:schemeClr val="tx1"/>
                </a:solidFill>
                <a:latin typeface="+mj-lt"/>
              </a:rPr>
              <a:t>hại ước tính</a:t>
            </a:r>
            <a:r>
              <a:rPr lang="vi-VN" sz="2400" dirty="0" smtClean="0">
                <a:solidFill>
                  <a:schemeClr val="tx1"/>
                </a:solidFill>
                <a:latin typeface="+mj-lt"/>
              </a:rPr>
              <a:t>: 20-80 triệu USD trên toàn thế giới (không tính dữ liệu PC bị phá huỷ</a:t>
            </a:r>
            <a:r>
              <a:rPr lang="vi-VN" sz="2400" dirty="0" smtClean="0">
                <a:solidFill>
                  <a:schemeClr val="tx1"/>
                </a:solidFill>
                <a:latin typeface="+mj-lt"/>
              </a:rPr>
              <a:t>).</a:t>
            </a:r>
            <a:r>
              <a:rPr lang="en-US" sz="2400" dirty="0" smtClean="0">
                <a:solidFill>
                  <a:schemeClr val="tx1"/>
                </a:solidFill>
                <a:latin typeface="+mj-lt"/>
              </a:rPr>
              <a:t> </a:t>
            </a:r>
            <a:r>
              <a:rPr lang="vi-VN" sz="2400" dirty="0" smtClean="0">
                <a:solidFill>
                  <a:schemeClr val="tx1"/>
                </a:solidFill>
                <a:latin typeface="+mj-lt"/>
              </a:rPr>
              <a:t>Có </a:t>
            </a:r>
            <a:r>
              <a:rPr lang="vi-VN" sz="2400" dirty="0" smtClean="0">
                <a:solidFill>
                  <a:schemeClr val="tx1"/>
                </a:solidFill>
                <a:latin typeface="+mj-lt"/>
              </a:rPr>
              <a:t>nguồn gốc từ Đài Loan (6/1998), CIH được nhận dạng là một trong những virus nguy hiểm và có sức tàn phá lớn nhất thời đại. Virus này tấn công vào các file thực thi của hệ điều hành Windows 95,98 và ME; có khả năng cư trú trên bộ nhớ máy tính để lây nhiễm và các file thực </a:t>
            </a:r>
            <a:r>
              <a:rPr lang="vi-VN" sz="2400" dirty="0" smtClean="0">
                <a:solidFill>
                  <a:schemeClr val="tx1"/>
                </a:solidFill>
                <a:latin typeface="+mj-lt"/>
              </a:rPr>
              <a:t>thi</a:t>
            </a:r>
            <a:r>
              <a:rPr lang="en-US" sz="2400" dirty="0" smtClean="0">
                <a:solidFill>
                  <a:schemeClr val="tx1"/>
                </a:solidFill>
                <a:latin typeface="+mj-lt"/>
              </a:rPr>
              <a:t> </a:t>
            </a:r>
            <a:r>
              <a:rPr lang="vi-VN" sz="2400" dirty="0" smtClean="0">
                <a:solidFill>
                  <a:schemeClr val="tx1"/>
                </a:solidFill>
                <a:latin typeface="+mj-lt"/>
              </a:rPr>
              <a:t>khác.</a:t>
            </a:r>
            <a:r>
              <a:rPr lang="en-US" sz="2400" dirty="0" smtClean="0">
                <a:solidFill>
                  <a:schemeClr val="tx1"/>
                </a:solidFill>
                <a:latin typeface="+mj-lt"/>
              </a:rPr>
              <a:t> </a:t>
            </a:r>
          </a:p>
          <a:p>
            <a:pPr algn="l"/>
            <a:r>
              <a:rPr lang="vi-VN" sz="2400" dirty="0" smtClean="0">
                <a:solidFill>
                  <a:schemeClr val="tx1"/>
                </a:solidFill>
                <a:latin typeface="+mj-lt"/>
              </a:rPr>
              <a:t>CIH </a:t>
            </a:r>
            <a:r>
              <a:rPr lang="vi-VN" sz="2400" dirty="0" smtClean="0">
                <a:solidFill>
                  <a:schemeClr val="tx1"/>
                </a:solidFill>
                <a:latin typeface="+mj-lt"/>
              </a:rPr>
              <a:t>nguy hiểm ở chỗ chỉ sau một thời gian ngắn hoạt động, nó có thể ghi đè dữ liệu trên ổ cứng máy tính, biến dữ liệu thành một mớ vô dụng. CIH cũng có khả năng ghi đè thông tin BIOS, ngăn không cho máy tính khởi động. Bởi khả năng lây nhiễm vào các file thực thi nên CIH có thể được phát tán rộng rãi.</a:t>
            </a:r>
            <a:br>
              <a:rPr lang="vi-VN" sz="2400" dirty="0" smtClean="0">
                <a:solidFill>
                  <a:schemeClr val="tx1"/>
                </a:solidFill>
                <a:latin typeface="+mj-lt"/>
              </a:rPr>
            </a:br>
            <a:r>
              <a:rPr lang="vi-VN" sz="2400" dirty="0" smtClean="0">
                <a:solidFill>
                  <a:schemeClr val="tx1"/>
                </a:solidFill>
                <a:latin typeface="+mj-lt"/>
              </a:rPr>
              <a:t>CIH </a:t>
            </a:r>
            <a:r>
              <a:rPr lang="vi-VN" sz="2400" dirty="0" smtClean="0">
                <a:solidFill>
                  <a:schemeClr val="tx1"/>
                </a:solidFill>
                <a:latin typeface="+mj-lt"/>
              </a:rPr>
              <a:t>còn được biết đến với một cái tên khác là virus Chernobyl do thời điểm kích hoạt trùng với ngày xảy ra vụ nổ nhà máy nguyên tử Chernobyl.</a:t>
            </a:r>
            <a:br>
              <a:rPr lang="vi-VN" sz="2400" dirty="0" smtClean="0">
                <a:solidFill>
                  <a:schemeClr val="tx1"/>
                </a:solidFill>
                <a:latin typeface="+mj-lt"/>
              </a:rPr>
            </a:br>
            <a:r>
              <a:rPr lang="vi-VN" sz="2400" dirty="0" smtClean="0">
                <a:solidFill>
                  <a:schemeClr val="tx1"/>
                </a:solidFill>
                <a:latin typeface="+mj-lt"/>
              </a:rPr>
              <a:t>Ngày </a:t>
            </a:r>
            <a:r>
              <a:rPr lang="vi-VN" sz="2400" dirty="0" smtClean="0">
                <a:solidFill>
                  <a:schemeClr val="tx1"/>
                </a:solidFill>
                <a:latin typeface="+mj-lt"/>
              </a:rPr>
              <a:t>nay, virus CIH đã không còn nguy hiểm do các nền tảng hệ điều hành mới như Windows 2000, XP và NT đã được cải tiến.</a:t>
            </a:r>
            <a:endParaRPr lang="ru-RU" sz="2400" dirty="0">
              <a:solidFill>
                <a:schemeClr val="tx1"/>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0"/>
            <a:ext cx="9144000" cy="6858000"/>
          </a:xfrm>
        </p:spPr>
        <p:txBody>
          <a:bodyPr>
            <a:normAutofit fontScale="92500" lnSpcReduction="20000"/>
          </a:bodyPr>
          <a:lstStyle/>
          <a:p>
            <a:r>
              <a:rPr lang="vi-VN" b="1" dirty="0" smtClean="0">
                <a:latin typeface="+mj-lt"/>
              </a:rPr>
              <a:t>Sasser (2004):</a:t>
            </a:r>
            <a:r>
              <a:rPr lang="vi-VN" dirty="0" smtClean="0">
                <a:latin typeface="+mj-lt"/>
              </a:rPr>
              <a:t/>
            </a:r>
            <a:br>
              <a:rPr lang="vi-VN" dirty="0" smtClean="0">
                <a:latin typeface="+mj-lt"/>
              </a:rPr>
            </a:br>
            <a:r>
              <a:rPr lang="vi-VN" dirty="0" smtClean="0">
                <a:latin typeface="+mj-lt"/>
              </a:rPr>
              <a:t/>
            </a:r>
            <a:br>
              <a:rPr lang="vi-VN" dirty="0" smtClean="0">
                <a:latin typeface="+mj-lt"/>
              </a:rPr>
            </a:br>
            <a:r>
              <a:rPr lang="vi-VN" i="1" dirty="0" smtClean="0">
                <a:latin typeface="+mj-lt"/>
              </a:rPr>
              <a:t>Thiệt hại ước tính</a:t>
            </a:r>
            <a:r>
              <a:rPr lang="vi-VN" dirty="0" smtClean="0">
                <a:latin typeface="+mj-lt"/>
              </a:rPr>
              <a:t>: Hàng triệu USD.</a:t>
            </a:r>
            <a:br>
              <a:rPr lang="vi-VN" dirty="0" smtClean="0">
                <a:latin typeface="+mj-lt"/>
              </a:rPr>
            </a:br>
            <a:r>
              <a:rPr lang="vi-VN" dirty="0" smtClean="0">
                <a:latin typeface="+mj-lt"/>
              </a:rPr>
              <a:t/>
            </a:r>
            <a:br>
              <a:rPr lang="vi-VN" dirty="0" smtClean="0">
                <a:latin typeface="+mj-lt"/>
              </a:rPr>
            </a:br>
            <a:r>
              <a:rPr lang="vi-VN" dirty="0" smtClean="0">
                <a:latin typeface="+mj-lt"/>
              </a:rPr>
              <a:t>Sasser bắt đầu lây nhiễm vào ngày 30/4/2004, và đủ mạnh để đánh sập liên lạc qua vệ tinh của một số hãng thông tấn Pháp. Sasser cũng chính là nguyên nhân kiến cho vài chuyến bay của hãng hàng không Delta phải hoãn lại vì máy tính bị trục trặc.</a:t>
            </a:r>
            <a:br>
              <a:rPr lang="vi-VN" dirty="0" smtClean="0">
                <a:latin typeface="+mj-lt"/>
              </a:rPr>
            </a:br>
            <a:r>
              <a:rPr lang="vi-VN" dirty="0" smtClean="0">
                <a:latin typeface="+mj-lt"/>
              </a:rPr>
              <a:t/>
            </a:r>
            <a:br>
              <a:rPr lang="vi-VN" dirty="0" smtClean="0">
                <a:latin typeface="+mj-lt"/>
              </a:rPr>
            </a:br>
            <a:r>
              <a:rPr lang="vi-VN" dirty="0" smtClean="0">
                <a:latin typeface="+mj-lt"/>
              </a:rPr>
              <a:t>Không giống các loại sâu trước đó, Sasser không phát tán qua e-mail và không cần sự tương tác của người dùng để lây nhiễm. Thay vào đó, sâu khai thác một lỗ hổng bảo mật trong bản Windows 2000 và Windows XP chưa được nâng cấp để tấn công vào hệ thống. Khi đã nhân bản thành công, sâu sẽ tiến hành quét các hệ thống máy tính khác và tự gửi bản sao tới. Các hệ thống nhiễm Sasser liên tục gặp trục trặc và mất ổn định.</a:t>
            </a:r>
            <a:endParaRPr lang="ru-RU" dirty="0">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0"/>
            <a:ext cx="9144000" cy="6858000"/>
          </a:xfrm>
        </p:spPr>
        <p:txBody>
          <a:bodyPr>
            <a:noAutofit/>
          </a:bodyPr>
          <a:lstStyle/>
          <a:p>
            <a:r>
              <a:rPr lang="vi-VN" sz="2800" b="1" dirty="0" smtClean="0">
                <a:latin typeface="+mj-lt"/>
              </a:rPr>
              <a:t>Melissa (1999):</a:t>
            </a:r>
            <a:br>
              <a:rPr lang="vi-VN" sz="2800" b="1" dirty="0" smtClean="0">
                <a:latin typeface="+mj-lt"/>
              </a:rPr>
            </a:br>
            <a:r>
              <a:rPr lang="vi-VN" sz="2800" i="1" dirty="0" smtClean="0">
                <a:latin typeface="+mj-lt"/>
              </a:rPr>
              <a:t>Thiệt </a:t>
            </a:r>
            <a:r>
              <a:rPr lang="vi-VN" sz="2800" i="1" dirty="0" smtClean="0">
                <a:latin typeface="+mj-lt"/>
              </a:rPr>
              <a:t>hại ước tính</a:t>
            </a:r>
            <a:r>
              <a:rPr lang="vi-VN" sz="2800" dirty="0" smtClean="0">
                <a:latin typeface="+mj-lt"/>
              </a:rPr>
              <a:t>: 300-600 triệu USD</a:t>
            </a:r>
            <a:br>
              <a:rPr lang="vi-VN" sz="2800" dirty="0" smtClean="0">
                <a:latin typeface="+mj-lt"/>
              </a:rPr>
            </a:br>
            <a:r>
              <a:rPr lang="vi-VN" sz="2800" dirty="0" smtClean="0">
                <a:latin typeface="+mj-lt"/>
              </a:rPr>
              <a:t>Ngày </a:t>
            </a:r>
            <a:r>
              <a:rPr lang="vi-VN" sz="2800" dirty="0" smtClean="0">
                <a:latin typeface="+mj-lt"/>
              </a:rPr>
              <a:t>thứ sáu, 26/3/1999, virus W97M/Melissa đã lây nhiễm ở mức độ toàn cầu. Các thông kê cho thấy loại virus dạng kịch bản macro trong Word này đã lây nhiễm vào 15/20 chiếc máy tính doanh nghiệp trên toàn cầu. Melissa phát tán nhanh đến nối Intel, Microsoft và một số hãng phần mềm khác sử dụng Outlook đã buộc phải đóng toàn bộ hệ thống e-mail để hạn chế thiệt hại.</a:t>
            </a:r>
            <a:br>
              <a:rPr lang="vi-VN" sz="2800" dirty="0" smtClean="0">
                <a:latin typeface="+mj-lt"/>
              </a:rPr>
            </a:br>
            <a:r>
              <a:rPr lang="vi-VN" sz="2800" dirty="0" smtClean="0">
                <a:latin typeface="+mj-lt"/>
              </a:rPr>
              <a:t>Melissa </a:t>
            </a:r>
            <a:r>
              <a:rPr lang="vi-VN" sz="2800" dirty="0" smtClean="0">
                <a:latin typeface="+mj-lt"/>
              </a:rPr>
              <a:t>sử dụng Microsoft Outlook để gửi mail đính kèm (trong file Word) phiên bản virus tới 50 địa chỉ e-mail trong danh sách liên lạc người dùng. Thông điệp của e-mail có câu: ""Here is that document you asked for...don"t show anyone else. ;-). Khi nhấn vào file .DOC đính kèm, virus sẽ bắt đầu lây nhiễm vào máy tính và lặp lại chu trình phát tán như trên.</a:t>
            </a:r>
            <a:endParaRPr lang="ru-RU" sz="280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0"/>
            <a:ext cx="9144000" cy="6858000"/>
          </a:xfrm>
        </p:spPr>
        <p:txBody>
          <a:bodyPr>
            <a:normAutofit fontScale="85000" lnSpcReduction="20000"/>
          </a:bodyPr>
          <a:lstStyle/>
          <a:p>
            <a:r>
              <a:rPr lang="vi-VN" b="1" dirty="0" smtClean="0">
                <a:latin typeface="+mj-lt"/>
              </a:rPr>
              <a:t>ILOVEYOU (2000):</a:t>
            </a:r>
            <a:r>
              <a:rPr lang="vi-VN" dirty="0" smtClean="0">
                <a:latin typeface="+mj-lt"/>
              </a:rPr>
              <a:t/>
            </a:r>
            <a:br>
              <a:rPr lang="vi-VN" dirty="0" smtClean="0">
                <a:latin typeface="+mj-lt"/>
              </a:rPr>
            </a:br>
            <a:r>
              <a:rPr lang="vi-VN" dirty="0" smtClean="0">
                <a:latin typeface="+mj-lt"/>
              </a:rPr>
              <a:t/>
            </a:r>
            <a:br>
              <a:rPr lang="vi-VN" dirty="0" smtClean="0">
                <a:latin typeface="+mj-lt"/>
              </a:rPr>
            </a:br>
            <a:r>
              <a:rPr lang="vi-VN" i="1" dirty="0" smtClean="0">
                <a:latin typeface="+mj-lt"/>
              </a:rPr>
              <a:t>Thiệt hại ước tính</a:t>
            </a:r>
            <a:r>
              <a:rPr lang="vi-VN" dirty="0" smtClean="0">
                <a:latin typeface="+mj-lt"/>
              </a:rPr>
              <a:t>: 10-15 triệu USD</a:t>
            </a:r>
            <a:br>
              <a:rPr lang="vi-VN" dirty="0" smtClean="0">
                <a:latin typeface="+mj-lt"/>
              </a:rPr>
            </a:br>
            <a:r>
              <a:rPr lang="vi-VN" dirty="0" smtClean="0">
                <a:latin typeface="+mj-lt"/>
              </a:rPr>
              <a:t/>
            </a:r>
            <a:br>
              <a:rPr lang="vi-VN" dirty="0" smtClean="0">
                <a:latin typeface="+mj-lt"/>
              </a:rPr>
            </a:br>
            <a:r>
              <a:rPr lang="vi-VN" dirty="0" smtClean="0">
                <a:latin typeface="+mj-lt"/>
              </a:rPr>
              <a:t>Còn được biết đến với cái tên Loveletter và The Love Bug, loại virus này là một dạng kịch bản Visual Basic với một cái tên rất mỹ miều: lời hứa tình </a:t>
            </a:r>
            <a:r>
              <a:rPr lang="vi-VN" dirty="0" smtClean="0">
                <a:latin typeface="+mj-lt"/>
              </a:rPr>
              <a:t>yêu.</a:t>
            </a:r>
            <a:endParaRPr lang="en-US" dirty="0" smtClean="0">
              <a:latin typeface="+mj-lt"/>
            </a:endParaRPr>
          </a:p>
          <a:p>
            <a:r>
              <a:rPr lang="vi-VN" dirty="0" smtClean="0">
                <a:latin typeface="+mj-lt"/>
              </a:rPr>
              <a:t>Ngày </a:t>
            </a:r>
            <a:r>
              <a:rPr lang="vi-VN" dirty="0" smtClean="0">
                <a:latin typeface="+mj-lt"/>
              </a:rPr>
              <a:t>3/5/2000, sâu ILOVEYOU lần đầu tiên được phát hiện tại Hong Kong, sau đó nhanh chóng phát tán qua e-mail với dòng tiêu đề "ILOVEYOU" cùng file đính kèm: Love-Letter-For-You.TXT.vbs. Cũng giống Melisa, virus ILOVEYOU tự động gửi thư tới các địa chỉ liên lạc trong Microsoft Outlook</a:t>
            </a:r>
            <a:r>
              <a:rPr lang="vi-VN" dirty="0" smtClean="0">
                <a:latin typeface="+mj-lt"/>
              </a:rPr>
              <a:t>.</a:t>
            </a:r>
            <a:r>
              <a:rPr lang="vi-VN" dirty="0" smtClean="0">
                <a:latin typeface="+mj-lt"/>
              </a:rPr>
              <a:t> Virus ILOVEYOU ghi đè các tệp tin nhạc, ảnh và một số định dạng khác với bản copy của chính nó. Nguy hiểm hơn, virus còn tìm kiếm tên và mật khẩu người dùng và gửi chúng tới e-mail tác </a:t>
            </a:r>
            <a:r>
              <a:rPr lang="vi-VN" dirty="0" smtClean="0">
                <a:latin typeface="+mj-lt"/>
              </a:rPr>
              <a:t>giả.</a:t>
            </a:r>
            <a:endParaRPr lang="en-US" dirty="0" smtClean="0">
              <a:latin typeface="+mj-lt"/>
            </a:endParaRPr>
          </a:p>
          <a:p>
            <a:r>
              <a:rPr lang="vi-VN" dirty="0" smtClean="0">
                <a:latin typeface="+mj-lt"/>
              </a:rPr>
              <a:t>Tác </a:t>
            </a:r>
            <a:r>
              <a:rPr lang="vi-VN" dirty="0" smtClean="0">
                <a:latin typeface="+mj-lt"/>
              </a:rPr>
              <a:t>giả của virus đã không bị kết án do Philippines không có đạo luật chống tội phạm máy tính với thời điểm đó.</a:t>
            </a:r>
            <a:endParaRPr lang="en-US" dirty="0" smtClean="0">
              <a:latin typeface="+mj-lt"/>
            </a:endParaRPr>
          </a:p>
          <a:p>
            <a:endParaRPr lang="ru-RU"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0"/>
            <a:ext cx="9144000" cy="6858000"/>
          </a:xfrm>
        </p:spPr>
        <p:txBody>
          <a:bodyPr>
            <a:noAutofit/>
          </a:bodyPr>
          <a:lstStyle/>
          <a:p>
            <a:r>
              <a:rPr lang="vi-VN" sz="2400" b="1" dirty="0" smtClean="0">
                <a:latin typeface="+mj-lt"/>
              </a:rPr>
              <a:t>Code Red (2001</a:t>
            </a:r>
            <a:r>
              <a:rPr lang="vi-VN" sz="2400" b="1" dirty="0" smtClean="0">
                <a:latin typeface="+mj-lt"/>
              </a:rPr>
              <a:t>):</a:t>
            </a:r>
            <a:r>
              <a:rPr lang="en-US" sz="2400" b="1" dirty="0" smtClean="0">
                <a:latin typeface="+mj-lt"/>
              </a:rPr>
              <a:t> </a:t>
            </a:r>
            <a:r>
              <a:rPr lang="vi-VN" sz="2400" i="1" dirty="0" smtClean="0">
                <a:latin typeface="+mj-lt"/>
              </a:rPr>
              <a:t>Thiệt </a:t>
            </a:r>
            <a:r>
              <a:rPr lang="vi-VN" sz="2400" i="1" dirty="0" smtClean="0">
                <a:latin typeface="+mj-lt"/>
              </a:rPr>
              <a:t>hại ước tính</a:t>
            </a:r>
            <a:r>
              <a:rPr lang="vi-VN" sz="2400" dirty="0" smtClean="0">
                <a:latin typeface="+mj-lt"/>
              </a:rPr>
              <a:t>: 2,6 triệu USD</a:t>
            </a:r>
            <a:br>
              <a:rPr lang="vi-VN" sz="2400" dirty="0" smtClean="0">
                <a:latin typeface="+mj-lt"/>
              </a:rPr>
            </a:br>
            <a:r>
              <a:rPr lang="vi-VN" sz="2400" dirty="0" smtClean="0">
                <a:latin typeface="+mj-lt"/>
              </a:rPr>
              <a:t>Code </a:t>
            </a:r>
            <a:r>
              <a:rPr lang="vi-VN" sz="2400" dirty="0" smtClean="0">
                <a:latin typeface="+mj-lt"/>
              </a:rPr>
              <a:t>Red là một dạng sâu máy tính lây nhiễm trên hệ thống máy chủ mạng, bắt đầu từ ngày 13/7/2001. Đây là loại virus cực kỳ độc hại bởi đích ngắm của chúng là các máy tính chạy phần mềm máy chủ Web Internet Information Server (IIS).</a:t>
            </a:r>
            <a:br>
              <a:rPr lang="vi-VN" sz="2400" dirty="0" smtClean="0">
                <a:latin typeface="+mj-lt"/>
              </a:rPr>
            </a:br>
            <a:r>
              <a:rPr lang="vi-VN" sz="2400" dirty="0" smtClean="0">
                <a:latin typeface="+mj-lt"/>
              </a:rPr>
              <a:t>Sâu </a:t>
            </a:r>
            <a:r>
              <a:rPr lang="vi-VN" sz="2400" dirty="0" smtClean="0">
                <a:latin typeface="+mj-lt"/>
              </a:rPr>
              <a:t>Code Red có khả năng khai thác một lỗ hổng trong IIS. Điều khôi hài là Microsoft đã ban hành miếng vá lỗ hổng này từ giữa tháng 6 trước đó</a:t>
            </a:r>
            <a:r>
              <a:rPr lang="vi-VN" sz="2400" dirty="0" smtClean="0">
                <a:latin typeface="+mj-lt"/>
              </a:rPr>
              <a:t>.</a:t>
            </a:r>
            <a:r>
              <a:rPr lang="vi-VN" sz="2400" dirty="0" smtClean="0">
                <a:latin typeface="+mj-lt"/>
              </a:rPr>
              <a:t> Code Red còn có tên là Bady, được thiết kế với mục đích phá huỷ ở mức lớn nhất có thể. </a:t>
            </a:r>
            <a:endParaRPr lang="en-US" sz="2400" dirty="0" smtClean="0">
              <a:latin typeface="+mj-lt"/>
            </a:endParaRPr>
          </a:p>
          <a:p>
            <a:r>
              <a:rPr lang="vi-VN" sz="2400" dirty="0" smtClean="0">
                <a:latin typeface="+mj-lt"/>
              </a:rPr>
              <a:t>Khi </a:t>
            </a:r>
            <a:r>
              <a:rPr lang="vi-VN" sz="2400" dirty="0" smtClean="0">
                <a:latin typeface="+mj-lt"/>
              </a:rPr>
              <a:t>đã lây nhiễm vào máy tính, website lưu trữ trên máy chủ bị ảnh hưởng sẽ hiển thị thông điệp: ""HELLO! Welcome to http://www.worm.com! Hacked By Chinese!". Sau đó, virus sẽ tìm kiếm các máy chủ bị lỗi và tiếp tục lây nhiễm. 20 ngày tiếp theo đó, virus sẽ kích hoạt các cuộc tấn công từ chối dịch vụ (DoS) vào những địa chỉ IP nhất định, bao gồm cả máy chủ của Nhà Trắng. Chỉ chưa đến một tuần, virus đã lây nhiễm vào khoảng 400.000 máy chủ trên toàn thế giới. Ước tính có tới 1 triệu máy tính bị virus này tấn công.</a:t>
            </a:r>
            <a:endParaRPr lang="en-US" sz="2400" dirty="0" smtClean="0">
              <a:latin typeface="+mj-lt"/>
            </a:endParaRPr>
          </a:p>
          <a:p>
            <a:endParaRPr lang="ru-RU" sz="2400"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0"/>
            <a:ext cx="9144000" cy="6858000"/>
          </a:xfrm>
        </p:spPr>
        <p:txBody>
          <a:bodyPr>
            <a:noAutofit/>
          </a:bodyPr>
          <a:lstStyle/>
          <a:p>
            <a:r>
              <a:rPr lang="vi-VN" sz="2400" b="1" dirty="0" smtClean="0">
                <a:latin typeface="+mj-lt"/>
              </a:rPr>
              <a:t>SQL Slammer (2003</a:t>
            </a:r>
            <a:r>
              <a:rPr lang="vi-VN" sz="2400" b="1" dirty="0" smtClean="0">
                <a:latin typeface="+mj-lt"/>
              </a:rPr>
              <a:t>):</a:t>
            </a:r>
            <a:r>
              <a:rPr lang="vi-VN" sz="2400" i="1" dirty="0" smtClean="0">
                <a:latin typeface="+mj-lt"/>
              </a:rPr>
              <a:t>Thiệt </a:t>
            </a:r>
            <a:r>
              <a:rPr lang="vi-VN" sz="2400" i="1" dirty="0" smtClean="0">
                <a:latin typeface="+mj-lt"/>
              </a:rPr>
              <a:t>hại ước tính</a:t>
            </a:r>
            <a:r>
              <a:rPr lang="vi-VN" sz="2400" dirty="0" smtClean="0">
                <a:latin typeface="+mj-lt"/>
              </a:rPr>
              <a:t>: Bởi SQL Slammer được kích hoạt vào thứ bảy (ngày nghỉ) nên thiệt hại ước tính (về tiền) không cao. Tuy nhiên, virus cũng đã "hạ gục" 500.000 máy chủ trên toàn thế giới, và là nhân tố gây nên "cơn bão" dữ liệu ồ ạt, khiến toàn bộ mạng Internet của Hàn Quốc bị sập trong 12 tiếng.</a:t>
            </a:r>
            <a:br>
              <a:rPr lang="vi-VN" sz="2400" dirty="0" smtClean="0">
                <a:latin typeface="+mj-lt"/>
              </a:rPr>
            </a:br>
            <a:endParaRPr lang="en-US" sz="2400" dirty="0" smtClean="0">
              <a:latin typeface="+mj-lt"/>
            </a:endParaRPr>
          </a:p>
          <a:p>
            <a:r>
              <a:rPr lang="vi-VN" sz="2400" dirty="0" smtClean="0">
                <a:latin typeface="+mj-lt"/>
              </a:rPr>
              <a:t>SQL </a:t>
            </a:r>
            <a:r>
              <a:rPr lang="vi-VN" sz="2400" dirty="0" smtClean="0">
                <a:latin typeface="+mj-lt"/>
              </a:rPr>
              <a:t>Slammer còn được biết đến với cái tên Sapphire, được kích hoạt vào ngày 25/1/2003. SQL Slammer có tác động rất xấu tới toàn bộ giao vận Internet toàn thế giới. Điều thú vị là loại virus này không tìm kiếm các máy PC đầu cuối mà chỉ hướng tới máy chủ. SQL Slammer là một gói dữ liệu đơn lẻ và tự gửi tới các địa chỉ IP. Nếu địa chỉ IP là một máy tính chạy bản SQL Server Desktop Engine (Microsoft) chưa được vá lỗi, thì chiếc máy chủ đó sẽ ngay lập tức bị nhiễm virus và trở thành công cụ tấn công các địa chỉ IP khác.</a:t>
            </a:r>
            <a:br>
              <a:rPr lang="vi-VN" sz="2400" dirty="0" smtClean="0">
                <a:latin typeface="+mj-lt"/>
              </a:rPr>
            </a:br>
            <a:r>
              <a:rPr lang="vi-VN" sz="2400" dirty="0" smtClean="0">
                <a:latin typeface="+mj-lt"/>
              </a:rPr>
              <a:t/>
            </a:r>
            <a:br>
              <a:rPr lang="vi-VN" sz="2400" dirty="0" smtClean="0">
                <a:latin typeface="+mj-lt"/>
              </a:rPr>
            </a:br>
            <a:r>
              <a:rPr lang="vi-VN" sz="2400" dirty="0" smtClean="0">
                <a:latin typeface="+mj-lt"/>
              </a:rPr>
              <a:t>Với phương thức lây nhiễm trên, Slammer có thể tấn công 75.000 máy tính chỉ trong... 10 phút, làm tắc nghẽn toàn bộ mạng Internet, khiến các router phải ngừng hoạt động.</a:t>
            </a:r>
            <a:endParaRPr lang="ru-RU" sz="2400"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0"/>
            <a:ext cx="9144000" cy="6858000"/>
          </a:xfrm>
        </p:spPr>
        <p:txBody>
          <a:bodyPr>
            <a:noAutofit/>
          </a:bodyPr>
          <a:lstStyle/>
          <a:p>
            <a:r>
              <a:rPr lang="vi-VN" sz="2400" b="1" dirty="0" smtClean="0">
                <a:latin typeface="+mj-lt"/>
              </a:rPr>
              <a:t>Blaster (2003</a:t>
            </a:r>
            <a:r>
              <a:rPr lang="vi-VN" sz="2400" b="1" dirty="0" smtClean="0">
                <a:latin typeface="+mj-lt"/>
              </a:rPr>
              <a:t>):</a:t>
            </a:r>
            <a:r>
              <a:rPr lang="vi-VN" sz="2400" i="1" dirty="0" smtClean="0">
                <a:latin typeface="+mj-lt"/>
              </a:rPr>
              <a:t>Thiệt </a:t>
            </a:r>
            <a:r>
              <a:rPr lang="vi-VN" sz="2400" i="1" dirty="0" smtClean="0">
                <a:latin typeface="+mj-lt"/>
              </a:rPr>
              <a:t>hại ước tính</a:t>
            </a:r>
            <a:r>
              <a:rPr lang="vi-VN" sz="2400" dirty="0" smtClean="0">
                <a:latin typeface="+mj-lt"/>
              </a:rPr>
              <a:t>: 2-10 tỷ USD, hàng trăm nghìn máy tính bị lây nhiễm.</a:t>
            </a:r>
            <a:br>
              <a:rPr lang="vi-VN" sz="2400" dirty="0" smtClean="0">
                <a:latin typeface="+mj-lt"/>
              </a:rPr>
            </a:br>
            <a:r>
              <a:rPr lang="vi-VN" sz="2400" dirty="0" smtClean="0">
                <a:latin typeface="+mj-lt"/>
              </a:rPr>
              <a:t>Mùa </a:t>
            </a:r>
            <a:r>
              <a:rPr lang="vi-VN" sz="2400" dirty="0" smtClean="0">
                <a:latin typeface="+mj-lt"/>
              </a:rPr>
              <a:t>hè năm 2003 là thời gian khó khăn đối với mạng máy tính doanh nghiệp do sự xuất hiện gần như nối tiếp nhau trong thời gian khá ngắn của sâu Blaster và Sobig. Blaster còn được biết đến với cái tên Lovsan hay MSBlast, là quả "bom tấn" nổ ra trước. Virus này được phát hiện vào ngày 11/8 và đã nhanh chóng lây nhiễm trên quy mô toàn cầu chỉ trong ... 2 ngày.</a:t>
            </a:r>
            <a:br>
              <a:rPr lang="vi-VN" sz="2400" dirty="0" smtClean="0">
                <a:latin typeface="+mj-lt"/>
              </a:rPr>
            </a:br>
            <a:r>
              <a:rPr lang="vi-VN" sz="2400" dirty="0" smtClean="0">
                <a:latin typeface="+mj-lt"/>
              </a:rPr>
              <a:t>Được </a:t>
            </a:r>
            <a:r>
              <a:rPr lang="vi-VN" sz="2400" dirty="0" smtClean="0">
                <a:latin typeface="+mj-lt"/>
              </a:rPr>
              <a:t>phát tán qua mạng và giao vận Internet, Blaster khai thác một lỗ hổng trong Windows 2000 và Windows XP; và khi được kích hoạt, sâu sẽ cho hiển thị một hộp thông báo "chết người" rằng máy tính sẽ bị tắt sau ít phút.</a:t>
            </a:r>
            <a:br>
              <a:rPr lang="vi-VN" sz="2400" dirty="0" smtClean="0">
                <a:latin typeface="+mj-lt"/>
              </a:rPr>
            </a:br>
            <a:r>
              <a:rPr lang="vi-VN" sz="2400" dirty="0" smtClean="0">
                <a:latin typeface="+mj-lt"/>
              </a:rPr>
              <a:t>Được </a:t>
            </a:r>
            <a:r>
              <a:rPr lang="vi-VN" sz="2400" dirty="0" smtClean="0">
                <a:latin typeface="+mj-lt"/>
              </a:rPr>
              <a:t>che giấu trong mã nguồn tệp tin MSBLAST.EXE là dòng thông điệp tác giả: "Bill Gates, tại sao ông lại khiến cho điều này xảy ra. Hãy ngừng kiếm tiền và sửa chữa phần mềm của ông đi".</a:t>
            </a:r>
            <a:br>
              <a:rPr lang="vi-VN" sz="2400" dirty="0" smtClean="0">
                <a:latin typeface="+mj-lt"/>
              </a:rPr>
            </a:br>
            <a:r>
              <a:rPr lang="vi-VN" sz="2400" dirty="0" smtClean="0">
                <a:latin typeface="+mj-lt"/>
              </a:rPr>
              <a:t>Blaster </a:t>
            </a:r>
            <a:r>
              <a:rPr lang="vi-VN" sz="2400" dirty="0" smtClean="0">
                <a:latin typeface="+mj-lt"/>
              </a:rPr>
              <a:t>còn chứa đoạn mã kích hoạt tấn công DoS vào website windowsupdate.com của Microsoft vào ngày 15/4.</a:t>
            </a:r>
            <a:endParaRPr lang="ru-RU" sz="2400" dirty="0">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0"/>
            <a:ext cx="9144000" cy="6858000"/>
          </a:xfrm>
        </p:spPr>
        <p:txBody>
          <a:bodyPr>
            <a:normAutofit fontScale="77500" lnSpcReduction="20000"/>
          </a:bodyPr>
          <a:lstStyle/>
          <a:p>
            <a:r>
              <a:rPr lang="vi-VN" b="1" dirty="0" smtClean="0">
                <a:latin typeface="+mj-lt"/>
              </a:rPr>
              <a:t>Sobig.F (2003):</a:t>
            </a:r>
            <a:r>
              <a:rPr lang="vi-VN" dirty="0" smtClean="0">
                <a:latin typeface="+mj-lt"/>
              </a:rPr>
              <a:t/>
            </a:r>
            <a:br>
              <a:rPr lang="vi-VN" dirty="0" smtClean="0">
                <a:latin typeface="+mj-lt"/>
              </a:rPr>
            </a:br>
            <a:r>
              <a:rPr lang="vi-VN" dirty="0" smtClean="0">
                <a:latin typeface="+mj-lt"/>
              </a:rPr>
              <a:t/>
            </a:r>
            <a:br>
              <a:rPr lang="vi-VN" dirty="0" smtClean="0">
                <a:latin typeface="+mj-lt"/>
              </a:rPr>
            </a:br>
            <a:r>
              <a:rPr lang="vi-VN" i="1" dirty="0" smtClean="0">
                <a:latin typeface="+mj-lt"/>
              </a:rPr>
              <a:t>Thiệt hại ước tính</a:t>
            </a:r>
            <a:r>
              <a:rPr lang="vi-VN" dirty="0" smtClean="0">
                <a:latin typeface="+mj-lt"/>
              </a:rPr>
              <a:t>: 5-10 tỷ USD; hơn 1 triệu máy tính bị lây nhiễm.</a:t>
            </a:r>
            <a:br>
              <a:rPr lang="vi-VN" dirty="0" smtClean="0">
                <a:latin typeface="+mj-lt"/>
              </a:rPr>
            </a:br>
            <a:r>
              <a:rPr lang="vi-VN" dirty="0" smtClean="0">
                <a:latin typeface="+mj-lt"/>
              </a:rPr>
              <a:t/>
            </a:r>
            <a:br>
              <a:rPr lang="vi-VN" dirty="0" smtClean="0">
                <a:latin typeface="+mj-lt"/>
              </a:rPr>
            </a:br>
            <a:r>
              <a:rPr lang="vi-VN" dirty="0" smtClean="0">
                <a:latin typeface="+mj-lt"/>
              </a:rPr>
              <a:t>Sobig xuất hiện ngay sau "cơn bão" Blaster", biến tháng 8/2003 trở thành tháng "tồi tệ" nhất cho người dùng máy tính doanh nghiệp và gia đình. Phiên bản nguy hiểm nhất của virus này là Sobig.F, phát tán rộng rãi vào ngày 19/8 và đã lập kỷ lục mới (sau đó bị MyDoom qua mặt) là tạo ra hơn 1 triệu bản copy của sâu chỉ trong 24 giờ đầu tiên.</a:t>
            </a:r>
            <a:br>
              <a:rPr lang="vi-VN" dirty="0" smtClean="0">
                <a:latin typeface="+mj-lt"/>
              </a:rPr>
            </a:br>
            <a:r>
              <a:rPr lang="vi-VN" dirty="0" smtClean="0">
                <a:latin typeface="+mj-lt"/>
              </a:rPr>
              <a:t/>
            </a:r>
            <a:br>
              <a:rPr lang="vi-VN" dirty="0" smtClean="0">
                <a:latin typeface="+mj-lt"/>
              </a:rPr>
            </a:br>
            <a:r>
              <a:rPr lang="vi-VN" dirty="0" smtClean="0">
                <a:latin typeface="+mj-lt"/>
              </a:rPr>
              <a:t>Virus lây nhiễm vào máy tính thông qua tệp tin đính kèm e-mail, chẳng hạn như: application.pif, thank_you.pif... Khi được kích hoạt, sâu này sẽ tự gửi vào các địa chỉ e-mail lưu trữ trên máy tính nạn nhân.</a:t>
            </a:r>
            <a:br>
              <a:rPr lang="vi-VN" dirty="0" smtClean="0">
                <a:latin typeface="+mj-lt"/>
              </a:rPr>
            </a:br>
            <a:r>
              <a:rPr lang="vi-VN" dirty="0" smtClean="0">
                <a:latin typeface="+mj-lt"/>
              </a:rPr>
              <a:t/>
            </a:r>
            <a:br>
              <a:rPr lang="vi-VN" dirty="0" smtClean="0">
                <a:latin typeface="+mj-lt"/>
              </a:rPr>
            </a:br>
            <a:r>
              <a:rPr lang="vi-VN" dirty="0" smtClean="0">
                <a:latin typeface="+mj-lt"/>
              </a:rPr>
              <a:t>Ngày 10/9/2003, Sobig đã tự "phân huỷ" và không còn là mối đe doạ nữa. Microsoft đã treo giải thưởng 250.000USD cho những ai cung cấp thông tin dẫn tới việc bắt giữ tác giả sâu Sobig, thế nhưng cho tới nay, vẫn chưa có ai làm được điều này.</a:t>
            </a:r>
            <a:endParaRPr lang="ru-RU" dirty="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0"/>
            <a:ext cx="9144000" cy="6858000"/>
          </a:xfrm>
        </p:spPr>
        <p:txBody>
          <a:bodyPr>
            <a:noAutofit/>
          </a:bodyPr>
          <a:lstStyle/>
          <a:p>
            <a:r>
              <a:rPr lang="vi-VN" sz="2800" b="1" dirty="0" smtClean="0">
                <a:latin typeface="+mj-lt"/>
              </a:rPr>
              <a:t>Bagle (2004</a:t>
            </a:r>
            <a:r>
              <a:rPr lang="vi-VN" sz="2800" b="1" dirty="0" smtClean="0">
                <a:latin typeface="+mj-lt"/>
              </a:rPr>
              <a:t>):</a:t>
            </a:r>
            <a:r>
              <a:rPr lang="en-US" sz="2800" b="1" dirty="0" smtClean="0">
                <a:latin typeface="+mj-lt"/>
              </a:rPr>
              <a:t> </a:t>
            </a:r>
            <a:r>
              <a:rPr lang="vi-VN" sz="2800" i="1" dirty="0" smtClean="0">
                <a:latin typeface="+mj-lt"/>
              </a:rPr>
              <a:t>Thiệt </a:t>
            </a:r>
            <a:r>
              <a:rPr lang="vi-VN" sz="2800" i="1" dirty="0" smtClean="0">
                <a:latin typeface="+mj-lt"/>
              </a:rPr>
              <a:t>hại ước tính</a:t>
            </a:r>
            <a:r>
              <a:rPr lang="vi-VN" sz="2800" dirty="0" smtClean="0">
                <a:latin typeface="+mj-lt"/>
              </a:rPr>
              <a:t>: Hàng chục triệu USD.</a:t>
            </a:r>
            <a:br>
              <a:rPr lang="vi-VN" sz="2800" dirty="0" smtClean="0">
                <a:latin typeface="+mj-lt"/>
              </a:rPr>
            </a:br>
            <a:r>
              <a:rPr lang="vi-VN" sz="2800" dirty="0" smtClean="0">
                <a:latin typeface="+mj-lt"/>
              </a:rPr>
              <a:t/>
            </a:r>
            <a:br>
              <a:rPr lang="vi-VN" sz="2800" dirty="0" smtClean="0">
                <a:latin typeface="+mj-lt"/>
              </a:rPr>
            </a:br>
            <a:r>
              <a:rPr lang="vi-VN" sz="2800" dirty="0" smtClean="0">
                <a:latin typeface="+mj-lt"/>
              </a:rPr>
              <a:t>Bagle là một điển hình cho loại sâu máy tính có cơ chế hoạt động tinh vi, xuất hiện vào ngày 18/1/2004. Mã độc hại của sâu lây nhiễm vào hệ thống thông qua e-mail, và sau đó sẽ tìm kiếm địa chỉ e-mail trên ổ cứng máy tính để phát tán.</a:t>
            </a:r>
            <a:br>
              <a:rPr lang="vi-VN" sz="2800" dirty="0" smtClean="0">
                <a:latin typeface="+mj-lt"/>
              </a:rPr>
            </a:br>
            <a:r>
              <a:rPr lang="vi-VN" sz="2800" dirty="0" smtClean="0">
                <a:latin typeface="+mj-lt"/>
              </a:rPr>
              <a:t>Sự </a:t>
            </a:r>
            <a:r>
              <a:rPr lang="vi-VN" sz="2800" dirty="0" smtClean="0">
                <a:latin typeface="+mj-lt"/>
              </a:rPr>
              <a:t>nguy hiểm của Balge (và 60-100 biến thể sâu) là ở chỗ khi lây nhiễm vào máy tính, sâu sẽ mở một cổng sau (backdoor) tại cổng TCP để tin tặc điều khiển từ xa (truy cập, đánh cắp dữ liệu...).</a:t>
            </a:r>
            <a:br>
              <a:rPr lang="vi-VN" sz="2800" dirty="0" smtClean="0">
                <a:latin typeface="+mj-lt"/>
              </a:rPr>
            </a:br>
            <a:r>
              <a:rPr lang="vi-VN" sz="2800" dirty="0" smtClean="0">
                <a:latin typeface="+mj-lt"/>
              </a:rPr>
              <a:t>Phiên </a:t>
            </a:r>
            <a:r>
              <a:rPr lang="vi-VN" sz="2800" dirty="0" smtClean="0">
                <a:latin typeface="+mj-lt"/>
              </a:rPr>
              <a:t>bản Bagle.B được thiết kế để ngừng toàn bộ sự hoạt động của Bagle sau ngày 28/1/2004; tuy nhiên cho tới tận nay, các biến thể rời rạc của virus này vẫn còn phát tán trên mạng.</a:t>
            </a:r>
            <a:endParaRPr lang="ru-RU" sz="2800" dirty="0">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0"/>
            <a:ext cx="9144000" cy="6858000"/>
          </a:xfrm>
        </p:spPr>
        <p:txBody>
          <a:bodyPr>
            <a:noAutofit/>
          </a:bodyPr>
          <a:lstStyle/>
          <a:p>
            <a:r>
              <a:rPr lang="vi-VN" sz="2700" b="1" dirty="0" smtClean="0">
                <a:latin typeface="+mj-lt"/>
              </a:rPr>
              <a:t>MyDoom (2004</a:t>
            </a:r>
            <a:r>
              <a:rPr lang="vi-VN" sz="2700" b="1" dirty="0" smtClean="0">
                <a:latin typeface="+mj-lt"/>
              </a:rPr>
              <a:t>):</a:t>
            </a:r>
            <a:r>
              <a:rPr lang="en-US" sz="2700" b="1" dirty="0" smtClean="0">
                <a:latin typeface="+mj-lt"/>
              </a:rPr>
              <a:t> </a:t>
            </a:r>
            <a:r>
              <a:rPr lang="vi-VN" sz="2700" i="1" dirty="0" smtClean="0">
                <a:latin typeface="+mj-lt"/>
              </a:rPr>
              <a:t>Thiệt </a:t>
            </a:r>
            <a:r>
              <a:rPr lang="vi-VN" sz="2700" i="1" dirty="0" smtClean="0">
                <a:latin typeface="+mj-lt"/>
              </a:rPr>
              <a:t>hại ước tính</a:t>
            </a:r>
            <a:r>
              <a:rPr lang="vi-VN" sz="2700" dirty="0" smtClean="0">
                <a:latin typeface="+mj-lt"/>
              </a:rPr>
              <a:t>: Làm cho mạng Internet toàn cầu chậm mất 10%; tăng thời gian tải xuống (load) trang web lên 50</a:t>
            </a:r>
            <a:r>
              <a:rPr lang="vi-VN" sz="2700" dirty="0" smtClean="0">
                <a:latin typeface="+mj-lt"/>
              </a:rPr>
              <a:t>%.</a:t>
            </a:r>
            <a:r>
              <a:rPr lang="en-US" sz="2700" dirty="0" smtClean="0">
                <a:latin typeface="+mj-lt"/>
              </a:rPr>
              <a:t> </a:t>
            </a:r>
            <a:r>
              <a:rPr lang="vi-VN" sz="2700" dirty="0" smtClean="0">
                <a:latin typeface="+mj-lt"/>
              </a:rPr>
              <a:t>Chỉ </a:t>
            </a:r>
            <a:r>
              <a:rPr lang="vi-VN" sz="2700" dirty="0" smtClean="0">
                <a:latin typeface="+mj-lt"/>
              </a:rPr>
              <a:t>mất vài giờ (26/1/2004), "làn sóng" MyDoom đã có mặt trên toàn thế giới bằng phương thức phát tán truyền thống: qua </a:t>
            </a:r>
            <a:r>
              <a:rPr lang="vi-VN" sz="2700" dirty="0" smtClean="0">
                <a:latin typeface="+mj-lt"/>
              </a:rPr>
              <a:t>e-mail.</a:t>
            </a:r>
            <a:r>
              <a:rPr lang="en-US" sz="2700" dirty="0" smtClean="0">
                <a:latin typeface="+mj-lt"/>
              </a:rPr>
              <a:t> </a:t>
            </a:r>
            <a:r>
              <a:rPr lang="vi-VN" sz="2700" dirty="0" smtClean="0">
                <a:latin typeface="+mj-lt"/>
              </a:rPr>
              <a:t>MyDoom </a:t>
            </a:r>
            <a:r>
              <a:rPr lang="vi-VN" sz="2700" dirty="0" smtClean="0">
                <a:latin typeface="+mj-lt"/>
              </a:rPr>
              <a:t>còn có tên là Norvarg, có khả năng tự lây nhiễm theo một phương thức đặc biệt: tự gửi bản sao của sâu trong một e-mail có tên "Mail Transaction Failed" (một dạng thông báo phản hồi thông thường của máy chủ Mail khi phát sinh lỗi trong quá trình chuyển mail). Khi nhấn vào file đính kèm, sâu sẽ phát tán vào các địa chỉ mail tìm thấy trên máy tính nạn nhân. MyDoom cũng lây nhiễm qua thư mục chia sẻ của các tài khoản mạng ngang hàng </a:t>
            </a:r>
            <a:r>
              <a:rPr lang="vi-VN" sz="2700" dirty="0" smtClean="0">
                <a:latin typeface="+mj-lt"/>
              </a:rPr>
              <a:t>Kazaa.</a:t>
            </a:r>
            <a:r>
              <a:rPr lang="en-US" sz="2700" dirty="0" smtClean="0">
                <a:latin typeface="+mj-lt"/>
              </a:rPr>
              <a:t> </a:t>
            </a:r>
            <a:r>
              <a:rPr lang="vi-VN" sz="2700" dirty="0" smtClean="0">
                <a:latin typeface="+mj-lt"/>
              </a:rPr>
              <a:t>Khả </a:t>
            </a:r>
            <a:r>
              <a:rPr lang="vi-VN" sz="2700" dirty="0" smtClean="0">
                <a:latin typeface="+mj-lt"/>
              </a:rPr>
              <a:t>năng nhân bản của MyDoom hiệu quả đến nỗi các hãng bảo mật thống kê rằng cứ mỗi 10 e-mail được gửi đi có một e-mail "dính" sâu. MyDoom được lập trình ngừng hoạt động vào ngày 12/2/204.</a:t>
            </a:r>
            <a:endParaRPr lang="ru-RU" sz="2700" dirty="0">
              <a:latin typeface="+mj-lt"/>
            </a:endParaRPr>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524</Words>
  <PresentationFormat>Экран (4:3)</PresentationFormat>
  <Paragraphs>15</Paragraphs>
  <Slides>10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10</vt:i4>
      </vt:variant>
    </vt:vector>
  </HeadingPairs>
  <TitlesOfParts>
    <vt:vector size="11" baseType="lpstr">
      <vt:lpstr>Тема Office</vt:lpstr>
      <vt:lpstr>Слайд 1</vt:lpstr>
      <vt:lpstr>Слайд 2</vt:lpstr>
      <vt:lpstr>Слайд 3</vt:lpstr>
      <vt:lpstr>Слайд 4</vt:lpstr>
      <vt:lpstr>Слайд 5</vt:lpstr>
      <vt:lpstr>Слайд 6</vt:lpstr>
      <vt:lpstr>Слайд 7</vt:lpstr>
      <vt:lpstr>Слайд 8</vt:lpstr>
      <vt:lpstr>Слайд 9</vt:lpstr>
      <vt:lpstr>Слайд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До Суан Чо</dc:creator>
  <cp:lastModifiedBy>До Суан Чо</cp:lastModifiedBy>
  <cp:revision>5</cp:revision>
  <dcterms:created xsi:type="dcterms:W3CDTF">2014-09-22T15:52:35Z</dcterms:created>
  <dcterms:modified xsi:type="dcterms:W3CDTF">2014-09-22T16:26:51Z</dcterms:modified>
</cp:coreProperties>
</file>