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06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5637237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26231516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rgbClr val="C00000"/>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3/23/2012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231350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3/23/2012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96469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3/23/2012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3247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5" y="306390"/>
            <a:ext cx="7804150" cy="917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1" y="1676402"/>
            <a:ext cx="3825875" cy="413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8875" y="1676402"/>
            <a:ext cx="3825875" cy="4130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866190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9359" y="1357313"/>
            <a:ext cx="8214946"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8596" y="214290"/>
            <a:ext cx="8229600" cy="1143000"/>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5D312FD5-DDAA-944B-BEB2-DEE80D21E975}" type="datetime1">
              <a:rPr lang="en-US" smtClean="0"/>
              <a:pPr/>
              <a:t>3/23/2012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74370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3/23/2012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226110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DD663B98-6F6E-1747-A617-94472A9A1C1A}" type="datetime1">
              <a:rPr lang="en-US" smtClean="0"/>
              <a:pPr/>
              <a:t>3/23/2012</a:t>
            </a:fld>
            <a:endParaRPr lang="en-US"/>
          </a:p>
        </p:txBody>
      </p:sp>
      <p:sp>
        <p:nvSpPr>
          <p:cNvPr id="7" name="Footer Placeholder 5"/>
          <p:cNvSpPr>
            <a:spLocks noGrp="1"/>
          </p:cNvSpPr>
          <p:nvPr>
            <p:ph type="ftr" sz="quarter" idx="11"/>
          </p:nvPr>
        </p:nvSpPr>
        <p:spPr/>
        <p:txBody>
          <a:bodyPr/>
          <a:lstStyle>
            <a:lvl1pPr>
              <a:defRPr/>
            </a:lvl1pPr>
          </a:lstStyle>
          <a:p>
            <a:r>
              <a:rPr lang="en-US" smtClean="0"/>
              <a:t>Chapter 6 Architectural design</a:t>
            </a:r>
            <a:endParaRPr lang="en-US"/>
          </a:p>
        </p:txBody>
      </p:sp>
      <p:sp>
        <p:nvSpPr>
          <p:cNvPr id="8" name="Slide Number Placeholder 6"/>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6643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fld id="{976E1879-43D4-E643-953F-9B2E0A41F5FE}" type="datetime1">
              <a:rPr lang="en-US" smtClean="0"/>
              <a:pPr/>
              <a:t>3/23/2012</a:t>
            </a:fld>
            <a:endParaRPr lang="en-US"/>
          </a:p>
        </p:txBody>
      </p:sp>
      <p:sp>
        <p:nvSpPr>
          <p:cNvPr id="9" name="Footer Placeholder 7"/>
          <p:cNvSpPr>
            <a:spLocks noGrp="1"/>
          </p:cNvSpPr>
          <p:nvPr>
            <p:ph type="ftr" sz="quarter" idx="11"/>
          </p:nvPr>
        </p:nvSpPr>
        <p:spPr/>
        <p:txBody>
          <a:bodyPr/>
          <a:lstStyle>
            <a:lvl1pPr>
              <a:defRPr/>
            </a:lvl1pPr>
          </a:lstStyle>
          <a:p>
            <a:r>
              <a:rPr lang="en-US" smtClean="0"/>
              <a:t>Chapter 6 Architectural design</a:t>
            </a:r>
            <a:endParaRPr lang="en-US"/>
          </a:p>
        </p:txBody>
      </p:sp>
      <p:sp>
        <p:nvSpPr>
          <p:cNvPr id="10" name="Slide Number Placeholder 8"/>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92847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9359" y="1357313"/>
            <a:ext cx="8214946"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38F607FF-2096-B149-8341-73A9536A7A09}" type="datetime1">
              <a:rPr lang="en-US" smtClean="0"/>
              <a:pPr/>
              <a:t>3/23/2012</a:t>
            </a:fld>
            <a:endParaRPr lang="en-US"/>
          </a:p>
        </p:txBody>
      </p:sp>
      <p:sp>
        <p:nvSpPr>
          <p:cNvPr id="5" name="Footer Placeholder 3"/>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4"/>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22745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3/23/2012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4506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3/23/2012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7118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3/23/2012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2762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D6090-0B40-3E4E-9459-5F58D30273C3}" type="datetime1">
              <a:rPr lang="en-US" smtClean="0"/>
              <a:pPr/>
              <a:t>3/23/2012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3B370-F672-B743-B3AF-248A63C172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ctr" rtl="0" eaLnBrk="1" fontAlgn="base" hangingPunct="1">
        <a:spcBef>
          <a:spcPct val="0"/>
        </a:spcBef>
        <a:spcAft>
          <a:spcPct val="0"/>
        </a:spcAft>
        <a:defRPr sz="4400" kern="1200">
          <a:solidFill>
            <a:srgbClr val="0070C0"/>
          </a:solidFill>
          <a:latin typeface="+mj-lt"/>
          <a:ea typeface="+mj-ea"/>
          <a:cs typeface="+mj-cs"/>
        </a:defRPr>
      </a:lvl1pPr>
      <a:lvl2pPr algn="ctr" rtl="0" eaLnBrk="1" fontAlgn="base" hangingPunct="1">
        <a:spcBef>
          <a:spcPct val="0"/>
        </a:spcBef>
        <a:spcAft>
          <a:spcPct val="0"/>
        </a:spcAft>
        <a:defRPr sz="4400">
          <a:solidFill>
            <a:srgbClr val="0070C0"/>
          </a:solidFill>
          <a:latin typeface="Calibri" pitchFamily="34" charset="0"/>
        </a:defRPr>
      </a:lvl2pPr>
      <a:lvl3pPr algn="ctr" rtl="0" eaLnBrk="1" fontAlgn="base" hangingPunct="1">
        <a:spcBef>
          <a:spcPct val="0"/>
        </a:spcBef>
        <a:spcAft>
          <a:spcPct val="0"/>
        </a:spcAft>
        <a:defRPr sz="4400">
          <a:solidFill>
            <a:srgbClr val="0070C0"/>
          </a:solidFill>
          <a:latin typeface="Calibri" pitchFamily="34" charset="0"/>
        </a:defRPr>
      </a:lvl3pPr>
      <a:lvl4pPr algn="ctr" rtl="0" eaLnBrk="1" fontAlgn="base" hangingPunct="1">
        <a:spcBef>
          <a:spcPct val="0"/>
        </a:spcBef>
        <a:spcAft>
          <a:spcPct val="0"/>
        </a:spcAft>
        <a:defRPr sz="4400">
          <a:solidFill>
            <a:srgbClr val="0070C0"/>
          </a:solidFill>
          <a:latin typeface="Calibri" pitchFamily="34" charset="0"/>
        </a:defRPr>
      </a:lvl4pPr>
      <a:lvl5pPr algn="ctr" rtl="0" eaLnBrk="1" fontAlgn="base" hangingPunct="1">
        <a:spcBef>
          <a:spcPct val="0"/>
        </a:spcBef>
        <a:spcAft>
          <a:spcPct val="0"/>
        </a:spcAft>
        <a:defRPr sz="4400">
          <a:solidFill>
            <a:srgbClr val="0070C0"/>
          </a:solidFill>
          <a:latin typeface="Calibri" pitchFamily="34" charset="0"/>
        </a:defRPr>
      </a:lvl5pPr>
      <a:lvl6pPr marL="457200" algn="ctr" rtl="0" eaLnBrk="1" fontAlgn="base" hangingPunct="1">
        <a:spcBef>
          <a:spcPct val="0"/>
        </a:spcBef>
        <a:spcAft>
          <a:spcPct val="0"/>
        </a:spcAft>
        <a:defRPr sz="4400">
          <a:solidFill>
            <a:srgbClr val="B0105C"/>
          </a:solidFill>
          <a:latin typeface="Calibri" pitchFamily="34" charset="0"/>
        </a:defRPr>
      </a:lvl6pPr>
      <a:lvl7pPr marL="914400" algn="ctr" rtl="0" eaLnBrk="1" fontAlgn="base" hangingPunct="1">
        <a:spcBef>
          <a:spcPct val="0"/>
        </a:spcBef>
        <a:spcAft>
          <a:spcPct val="0"/>
        </a:spcAft>
        <a:defRPr sz="4400">
          <a:solidFill>
            <a:srgbClr val="B0105C"/>
          </a:solidFill>
          <a:latin typeface="Calibri" pitchFamily="34" charset="0"/>
        </a:defRPr>
      </a:lvl7pPr>
      <a:lvl8pPr marL="1371600" algn="ctr" rtl="0" eaLnBrk="1" fontAlgn="base" hangingPunct="1">
        <a:spcBef>
          <a:spcPct val="0"/>
        </a:spcBef>
        <a:spcAft>
          <a:spcPct val="0"/>
        </a:spcAft>
        <a:defRPr sz="4400">
          <a:solidFill>
            <a:srgbClr val="B0105C"/>
          </a:solidFill>
          <a:latin typeface="Calibri" pitchFamily="34" charset="0"/>
        </a:defRPr>
      </a:lvl8pPr>
      <a:lvl9pPr marL="1828800" algn="ctr" rtl="0" eaLnBrk="1" fontAlgn="base" hangingPunct="1">
        <a:spcBef>
          <a:spcPct val="0"/>
        </a:spcBef>
        <a:spcAft>
          <a:spcPct val="0"/>
        </a:spcAft>
        <a:defRPr sz="4400">
          <a:solidFill>
            <a:srgbClr val="B0105C"/>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rgbClr val="750B3D"/>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 6 – Architectural Design</a:t>
            </a:r>
            <a:endParaRPr lang="en-US" dirty="0"/>
          </a:p>
        </p:txBody>
      </p:sp>
      <p:sp>
        <p:nvSpPr>
          <p:cNvPr id="3" name="Subtitle 2"/>
          <p:cNvSpPr>
            <a:spLocks noGrp="1"/>
          </p:cNvSpPr>
          <p:nvPr>
            <p:ph type="subTitle" idx="1"/>
          </p:nvPr>
        </p:nvSpPr>
        <p:spPr/>
        <p:txBody>
          <a:bodyPr/>
          <a:lstStyle/>
          <a:p>
            <a:r>
              <a:rPr lang="en-US" smtClean="0"/>
              <a:t>Lecture 1</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a:t>
            </a:r>
          </a:p>
          <a:p>
            <a:pPr lvl="1"/>
            <a:r>
              <a:rPr lang="en-US" dirty="0" smtClean="0"/>
              <a:t>Stakeholders can relate to it and understand an abstract view of the system. </a:t>
            </a:r>
          </a:p>
          <a:p>
            <a:pPr lvl="2"/>
            <a:r>
              <a:rPr lang="en-US" dirty="0" smtClean="0"/>
              <a:t>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Architecture reuse</a:t>
            </a:r>
            <a:endParaRPr lang="en-US"/>
          </a:p>
        </p:txBody>
      </p:sp>
      <p:sp>
        <p:nvSpPr>
          <p:cNvPr id="60419" name="Rectangle 3"/>
          <p:cNvSpPr>
            <a:spLocks noGrp="1" noChangeArrowheads="1"/>
          </p:cNvSpPr>
          <p:nvPr>
            <p:ph idx="1"/>
          </p:nvPr>
        </p:nvSpPr>
        <p:spPr/>
        <p:txBody>
          <a:bodyPr>
            <a:normAutofit fontScale="92500" lnSpcReduction="20000"/>
          </a:bodyPr>
          <a:lstStyle/>
          <a:p>
            <a:r>
              <a:rPr lang="en-US" smtClean="0"/>
              <a:t>Systems in the same domain often have similar architectures that reflect domain concepts.</a:t>
            </a:r>
          </a:p>
          <a:p>
            <a:r>
              <a:rPr lang="en-US" smtClean="0"/>
              <a:t>Application product lines are built around a core architecture with variants that satisfy particular customer requirements.</a:t>
            </a:r>
          </a:p>
          <a:p>
            <a:r>
              <a:rPr lang="en-US" smtClean="0"/>
              <a:t>The architecture of a system may be designed around one of more architectural patterns or ‘styles’. </a:t>
            </a:r>
          </a:p>
          <a:p>
            <a:pPr lvl="1"/>
            <a:r>
              <a:rPr lang="en-US" smtClean="0"/>
              <a:t>These capture the essence of an architecture and can be instantiated in different ways.</a:t>
            </a:r>
          </a:p>
          <a:p>
            <a:pPr lvl="1"/>
            <a:r>
              <a:rPr lang="en-US" smtClean="0"/>
              <a:t>Discussed later in this lecture.</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normAutofit fontScale="90000"/>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Architectural views</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What views or perspectives are useful when designing and documenting a system’s architecture?</a:t>
            </a:r>
            <a:endParaRPr lang="en-GB" smtClean="0"/>
          </a:p>
          <a:p>
            <a:r>
              <a:rPr lang="en-US" smtClean="0"/>
              <a:t>What notations should be used for describing architectural models?</a:t>
            </a:r>
          </a:p>
          <a:p>
            <a:r>
              <a:rPr lang="en-US" smtClean="0"/>
              <a:t>Each architectural model only shows one view or perspective of the system. </a:t>
            </a:r>
          </a:p>
          <a:p>
            <a:pPr lvl="1"/>
            <a:r>
              <a:rPr lang="en-US" smtClean="0"/>
              <a:t>It might show how a system is decomposed into modules, how the run-time processes interact or the different ways in which system components are distributed across a network. </a:t>
            </a:r>
          </a:p>
          <a:p>
            <a:pPr lvl="1"/>
            <a:r>
              <a:rPr lang="en-US" smtClean="0"/>
              <a:t>For both design and documentation, you usually need to present multiple views of the software architecture.</a:t>
            </a:r>
            <a:r>
              <a:rPr lang="en-GB"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logical view</a:t>
            </a:r>
          </a:p>
          <a:p>
            <a:pPr lvl="1"/>
            <a:r>
              <a:rPr lang="en-US" dirty="0" smtClean="0"/>
              <a:t>shows the key abstractions in the system as objects or object classes. </a:t>
            </a:r>
            <a:endParaRPr lang="en-GB" dirty="0" smtClean="0"/>
          </a:p>
          <a:p>
            <a:r>
              <a:rPr lang="en-US" dirty="0" smtClean="0"/>
              <a:t>A process view</a:t>
            </a:r>
          </a:p>
          <a:p>
            <a:pPr lvl="1"/>
            <a:r>
              <a:rPr lang="en-US" dirty="0" smtClean="0"/>
              <a:t>shows how, at run-time, the system is composed of interacting processes. </a:t>
            </a:r>
            <a:endParaRPr lang="en-GB" dirty="0" smtClean="0"/>
          </a:p>
          <a:p>
            <a:r>
              <a:rPr lang="en-US" dirty="0" smtClean="0"/>
              <a:t>A development view</a:t>
            </a:r>
          </a:p>
          <a:p>
            <a:pPr lvl="1"/>
            <a:r>
              <a:rPr lang="en-US" dirty="0" smtClean="0"/>
              <a:t>shows how the software is decomposed for development.</a:t>
            </a:r>
            <a:endParaRPr lang="en-GB" dirty="0" smtClean="0"/>
          </a:p>
          <a:p>
            <a:r>
              <a:rPr lang="en-US" dirty="0" smtClean="0"/>
              <a:t>A physical view,</a:t>
            </a:r>
          </a:p>
          <a:p>
            <a:pPr lvl="1"/>
            <a:r>
              <a:rPr lang="en-US" dirty="0" smtClean="0"/>
              <a:t>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normAutofit fontScale="92500"/>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049" y="1836285"/>
            <a:ext cx="584402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667" y="1712393"/>
            <a:ext cx="5175476" cy="455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Content Placeholder 2"/>
          <p:cNvSpPr>
            <a:spLocks noGrp="1"/>
          </p:cNvSpPr>
          <p:nvPr>
            <p:ph idx="1"/>
          </p:nvPr>
        </p:nvSpPr>
        <p:spPr/>
        <p:txBody>
          <a:bodyPr/>
          <a:lstStyle/>
          <a:p>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456" y="1760085"/>
            <a:ext cx="5479612" cy="393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the LIBSYS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Content Placeholder 2"/>
          <p:cNvSpPr>
            <a:spLocks noGrp="1"/>
          </p:cNvSpPr>
          <p:nvPr>
            <p:ph idx="1"/>
          </p:nvPr>
        </p:nvSpPr>
        <p:spPr/>
        <p:txBody>
          <a:bodyPr/>
          <a:lstStyle/>
          <a:p>
            <a:endParaRPr lang="vi-V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147" y="1749879"/>
            <a:ext cx="4506768"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normAutofit fontScale="77500" lnSpcReduction="20000"/>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Content Placeholder 2"/>
          <p:cNvSpPr>
            <a:spLocks noGrp="1"/>
          </p:cNvSpPr>
          <p:nvPr>
            <p:ph idx="1"/>
          </p:nvPr>
        </p:nvSpPr>
        <p:spPr/>
        <p:txBody>
          <a:bodyPr/>
          <a:lstStyle/>
          <a:p>
            <a:endParaRPr lang="vi-VN"/>
          </a:p>
        </p:txBody>
      </p:sp>
      <p:sp>
        <p:nvSpPr>
          <p:cNvPr id="7" name="Rounded Rectangle 6"/>
          <p:cNvSpPr/>
          <p:nvPr/>
        </p:nvSpPr>
        <p:spPr>
          <a:xfrm>
            <a:off x="2857500" y="3357563"/>
            <a:ext cx="3429000" cy="928687"/>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eaLnBrk="0" hangingPunct="0">
              <a:defRPr/>
            </a:pPr>
            <a:r>
              <a:rPr lang="en-US" dirty="0"/>
              <a:t>Project repository</a:t>
            </a:r>
            <a:endParaRPr lang="vi-VN" dirty="0"/>
          </a:p>
        </p:txBody>
      </p:sp>
      <p:sp>
        <p:nvSpPr>
          <p:cNvPr id="8" name="Rounded Rectangle 7"/>
          <p:cNvSpPr/>
          <p:nvPr/>
        </p:nvSpPr>
        <p:spPr>
          <a:xfrm>
            <a:off x="2857500" y="2143125"/>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Design editor</a:t>
            </a:r>
            <a:endParaRPr lang="vi-VN" sz="1800" dirty="0"/>
          </a:p>
        </p:txBody>
      </p:sp>
      <p:sp>
        <p:nvSpPr>
          <p:cNvPr id="9" name="Rounded Rectangle 8"/>
          <p:cNvSpPr/>
          <p:nvPr/>
        </p:nvSpPr>
        <p:spPr>
          <a:xfrm>
            <a:off x="5000625" y="2143125"/>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Code generator</a:t>
            </a:r>
            <a:endParaRPr lang="vi-VN" sz="1800" dirty="0"/>
          </a:p>
        </p:txBody>
      </p:sp>
      <p:sp>
        <p:nvSpPr>
          <p:cNvPr id="10" name="Rounded Rectangle 9"/>
          <p:cNvSpPr/>
          <p:nvPr/>
        </p:nvSpPr>
        <p:spPr>
          <a:xfrm>
            <a:off x="6715125" y="3357563"/>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Program editor</a:t>
            </a:r>
            <a:endParaRPr lang="vi-VN" sz="1800" dirty="0"/>
          </a:p>
        </p:txBody>
      </p:sp>
      <p:sp>
        <p:nvSpPr>
          <p:cNvPr id="11" name="Rounded Rectangle 10"/>
          <p:cNvSpPr/>
          <p:nvPr/>
        </p:nvSpPr>
        <p:spPr>
          <a:xfrm>
            <a:off x="2857500" y="4572000"/>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Design editor</a:t>
            </a:r>
            <a:endParaRPr lang="vi-VN" sz="1800" dirty="0"/>
          </a:p>
        </p:txBody>
      </p:sp>
      <p:sp>
        <p:nvSpPr>
          <p:cNvPr id="12" name="Rounded Rectangle 11"/>
          <p:cNvSpPr/>
          <p:nvPr/>
        </p:nvSpPr>
        <p:spPr>
          <a:xfrm>
            <a:off x="5000625" y="4572000"/>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Code generator</a:t>
            </a:r>
            <a:endParaRPr lang="vi-VN" sz="1800" dirty="0"/>
          </a:p>
        </p:txBody>
      </p:sp>
      <p:sp>
        <p:nvSpPr>
          <p:cNvPr id="13" name="Rounded Rectangle 12"/>
          <p:cNvSpPr/>
          <p:nvPr/>
        </p:nvSpPr>
        <p:spPr>
          <a:xfrm>
            <a:off x="1071563" y="3357563"/>
            <a:ext cx="1285875" cy="91440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Design translator</a:t>
            </a:r>
            <a:endParaRPr lang="vi-VN" sz="1800" dirty="0"/>
          </a:p>
        </p:txBody>
      </p:sp>
      <p:cxnSp>
        <p:nvCxnSpPr>
          <p:cNvPr id="14" name="Straight Arrow Connector 13"/>
          <p:cNvCxnSpPr>
            <a:stCxn id="8" idx="2"/>
          </p:cNvCxnSpPr>
          <p:nvPr/>
        </p:nvCxnSpPr>
        <p:spPr>
          <a:xfrm rot="5400000">
            <a:off x="3349625" y="3206750"/>
            <a:ext cx="300038" cy="1588"/>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cxnSp>
        <p:nvCxnSpPr>
          <p:cNvPr id="15" name="Straight Arrow Connector 14"/>
          <p:cNvCxnSpPr/>
          <p:nvPr/>
        </p:nvCxnSpPr>
        <p:spPr>
          <a:xfrm rot="5400000">
            <a:off x="5565775" y="3221038"/>
            <a:ext cx="300037" cy="1588"/>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cxnSp>
        <p:nvCxnSpPr>
          <p:cNvPr id="16" name="Straight Arrow Connector 15"/>
          <p:cNvCxnSpPr/>
          <p:nvPr/>
        </p:nvCxnSpPr>
        <p:spPr>
          <a:xfrm rot="5400000">
            <a:off x="3351213" y="4435475"/>
            <a:ext cx="300038" cy="1587"/>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cxnSp>
        <p:nvCxnSpPr>
          <p:cNvPr id="17" name="Straight Arrow Connector 16"/>
          <p:cNvCxnSpPr/>
          <p:nvPr/>
        </p:nvCxnSpPr>
        <p:spPr>
          <a:xfrm rot="5400000">
            <a:off x="5565775" y="4435475"/>
            <a:ext cx="300038" cy="1588"/>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cxnSp>
        <p:nvCxnSpPr>
          <p:cNvPr id="18" name="Straight Arrow Connector 17"/>
          <p:cNvCxnSpPr>
            <a:stCxn id="10" idx="1"/>
          </p:cNvCxnSpPr>
          <p:nvPr/>
        </p:nvCxnSpPr>
        <p:spPr>
          <a:xfrm rot="10800000" flipV="1">
            <a:off x="6286500" y="3814763"/>
            <a:ext cx="428625" cy="7937"/>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cxnSp>
        <p:nvCxnSpPr>
          <p:cNvPr id="19" name="Straight Arrow Connector 18"/>
          <p:cNvCxnSpPr>
            <a:stCxn id="13" idx="3"/>
          </p:cNvCxnSpPr>
          <p:nvPr/>
        </p:nvCxnSpPr>
        <p:spPr>
          <a:xfrm>
            <a:off x="2357438" y="3814763"/>
            <a:ext cx="500062" cy="7937"/>
          </a:xfrm>
          <a:prstGeom prst="straightConnector1">
            <a:avLst/>
          </a:prstGeom>
          <a:ln>
            <a:headEnd type="triangle"/>
            <a:tailEnd type="triangle"/>
          </a:ln>
        </p:spPr>
        <p:style>
          <a:lnRef idx="1">
            <a:schemeClr val="accent5"/>
          </a:lnRef>
          <a:fillRef idx="3">
            <a:schemeClr val="accent5"/>
          </a:fillRef>
          <a:effectRef idx="2">
            <a:schemeClr val="accent5"/>
          </a:effectRef>
          <a:fontRef idx="minor">
            <a:schemeClr val="lt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smtClean="0"/>
              <a:t>Software architecture</a:t>
            </a:r>
            <a:endParaRPr lang="en-GB"/>
          </a:p>
        </p:txBody>
      </p:sp>
      <p:sp>
        <p:nvSpPr>
          <p:cNvPr id="44035" name="Rectangle 3"/>
          <p:cNvSpPr>
            <a:spLocks noGrp="1" noChangeArrowheads="1"/>
          </p:cNvSpPr>
          <p:nvPr>
            <p:ph idx="1"/>
          </p:nvPr>
        </p:nvSpPr>
        <p:spPr/>
        <p:txBody>
          <a:bodyPr/>
          <a:lstStyle/>
          <a:p>
            <a:r>
              <a:rPr lang="en-GB" dirty="0" smtClean="0"/>
              <a:t>The design process for identifying </a:t>
            </a:r>
          </a:p>
          <a:p>
            <a:pPr lvl="1"/>
            <a:r>
              <a:rPr lang="en-GB" dirty="0" smtClean="0"/>
              <a:t>the sub-systems making up a system and the framework for sub-system control and </a:t>
            </a:r>
          </a:p>
          <a:p>
            <a:pPr lvl="1"/>
            <a:r>
              <a:rPr lang="en-GB" dirty="0" smtClean="0"/>
              <a:t>communication is architectural design.</a:t>
            </a:r>
          </a:p>
          <a:p>
            <a:r>
              <a:rPr lang="en-GB" dirty="0" smtClean="0"/>
              <a:t>The output of this design process is a description of the software architecture.</a:t>
            </a:r>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client–server architecture for a film library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Content Placeholder 2"/>
          <p:cNvSpPr>
            <a:spLocks noGrp="1"/>
          </p:cNvSpPr>
          <p:nvPr>
            <p:ph idx="1"/>
          </p:nvPr>
        </p:nvSpPr>
        <p:spPr/>
        <p:txBody>
          <a:bodyPr/>
          <a:lstStyle/>
          <a:p>
            <a:endParaRPr lang="vi-VN"/>
          </a:p>
        </p:txBody>
      </p:sp>
      <p:sp>
        <p:nvSpPr>
          <p:cNvPr id="7" name="Rounded Rectangle 6"/>
          <p:cNvSpPr/>
          <p:nvPr/>
        </p:nvSpPr>
        <p:spPr>
          <a:xfrm>
            <a:off x="571500" y="2928938"/>
            <a:ext cx="7929563" cy="285750"/>
          </a:xfrm>
          <a:prstGeom prst="roundRect">
            <a:avLst/>
          </a:prstGeom>
        </p:spPr>
        <p:style>
          <a:lnRef idx="1">
            <a:schemeClr val="accent5"/>
          </a:lnRef>
          <a:fillRef idx="3">
            <a:schemeClr val="accent5"/>
          </a:fillRef>
          <a:effectRef idx="2">
            <a:schemeClr val="accent5"/>
          </a:effectRef>
          <a:fontRef idx="minor">
            <a:schemeClr val="lt1"/>
          </a:fontRef>
        </p:style>
        <p:txBody>
          <a:bodyPr anchor="ctr"/>
          <a:lstStyle/>
          <a:p>
            <a:pPr algn="ctr" eaLnBrk="0" hangingPunct="0">
              <a:defRPr/>
            </a:pPr>
            <a:r>
              <a:rPr lang="en-US" sz="1800" dirty="0"/>
              <a:t>Internet</a:t>
            </a:r>
            <a:endParaRPr lang="vi-VN" sz="1800" dirty="0"/>
          </a:p>
        </p:txBody>
      </p:sp>
      <p:sp>
        <p:nvSpPr>
          <p:cNvPr id="8" name="Rounded Rectangle 7"/>
          <p:cNvSpPr/>
          <p:nvPr/>
        </p:nvSpPr>
        <p:spPr>
          <a:xfrm>
            <a:off x="1857375" y="2071688"/>
            <a:ext cx="1285875" cy="55721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en-US" sz="1800" dirty="0"/>
              <a:t>Client 1</a:t>
            </a:r>
            <a:endParaRPr lang="vi-VN" sz="1800" dirty="0"/>
          </a:p>
        </p:txBody>
      </p:sp>
      <p:sp>
        <p:nvSpPr>
          <p:cNvPr id="9" name="Rounded Rectangle 8"/>
          <p:cNvSpPr/>
          <p:nvPr/>
        </p:nvSpPr>
        <p:spPr>
          <a:xfrm>
            <a:off x="4000500" y="2071688"/>
            <a:ext cx="1285875" cy="55721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en-US" sz="1800" dirty="0"/>
              <a:t>Client 2</a:t>
            </a:r>
            <a:endParaRPr lang="vi-VN" sz="1800" dirty="0"/>
          </a:p>
        </p:txBody>
      </p:sp>
      <p:sp>
        <p:nvSpPr>
          <p:cNvPr id="10" name="Rounded Rectangle 9"/>
          <p:cNvSpPr/>
          <p:nvPr/>
        </p:nvSpPr>
        <p:spPr>
          <a:xfrm>
            <a:off x="6929438" y="3500438"/>
            <a:ext cx="1285875" cy="20002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en-US" sz="1800" dirty="0"/>
              <a:t>Web server</a:t>
            </a:r>
          </a:p>
          <a:p>
            <a:pPr algn="ctr" eaLnBrk="0" hangingPunct="0">
              <a:defRPr/>
            </a:pPr>
            <a:endParaRPr lang="en-US" sz="1800" dirty="0"/>
          </a:p>
          <a:p>
            <a:pPr algn="ctr" eaLnBrk="0" hangingPunct="0">
              <a:defRPr/>
            </a:pPr>
            <a:r>
              <a:rPr lang="en-US" sz="1800" dirty="0"/>
              <a:t>Film and photo info.</a:t>
            </a:r>
            <a:endParaRPr lang="vi-VN" sz="1800" dirty="0"/>
          </a:p>
        </p:txBody>
      </p:sp>
      <p:sp>
        <p:nvSpPr>
          <p:cNvPr id="11" name="Rounded Rectangle 10"/>
          <p:cNvSpPr/>
          <p:nvPr/>
        </p:nvSpPr>
        <p:spPr>
          <a:xfrm>
            <a:off x="2786063" y="3500438"/>
            <a:ext cx="1285875" cy="20002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en-US" sz="1800" dirty="0"/>
              <a:t>Video server </a:t>
            </a:r>
          </a:p>
          <a:p>
            <a:pPr algn="ctr" eaLnBrk="0" hangingPunct="0">
              <a:defRPr/>
            </a:pPr>
            <a:endParaRPr lang="en-US" sz="1800" dirty="0"/>
          </a:p>
          <a:p>
            <a:pPr algn="ctr" eaLnBrk="0" hangingPunct="0">
              <a:defRPr/>
            </a:pPr>
            <a:r>
              <a:rPr lang="en-US" sz="1800" dirty="0"/>
              <a:t>Film clip files</a:t>
            </a:r>
            <a:endParaRPr lang="vi-VN" sz="1800" dirty="0"/>
          </a:p>
        </p:txBody>
      </p:sp>
      <p:sp>
        <p:nvSpPr>
          <p:cNvPr id="12" name="Rounded Rectangle 11"/>
          <p:cNvSpPr/>
          <p:nvPr/>
        </p:nvSpPr>
        <p:spPr>
          <a:xfrm>
            <a:off x="4929188" y="3500438"/>
            <a:ext cx="1285875" cy="20002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en-US" sz="1800" dirty="0"/>
              <a:t>Picture server </a:t>
            </a:r>
          </a:p>
          <a:p>
            <a:pPr algn="ctr" eaLnBrk="0" hangingPunct="0">
              <a:defRPr/>
            </a:pPr>
            <a:endParaRPr lang="en-US" sz="1800" dirty="0"/>
          </a:p>
          <a:p>
            <a:pPr algn="ctr" eaLnBrk="0" hangingPunct="0">
              <a:defRPr/>
            </a:pPr>
            <a:r>
              <a:rPr lang="en-US" sz="1800" dirty="0"/>
              <a:t>Digitalized photos</a:t>
            </a:r>
            <a:endParaRPr lang="vi-VN" sz="1800" dirty="0"/>
          </a:p>
        </p:txBody>
      </p:sp>
      <p:sp>
        <p:nvSpPr>
          <p:cNvPr id="13" name="Rounded Rectangle 12"/>
          <p:cNvSpPr/>
          <p:nvPr/>
        </p:nvSpPr>
        <p:spPr>
          <a:xfrm>
            <a:off x="857250" y="3500438"/>
            <a:ext cx="1285875" cy="20002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en-US" sz="1800" dirty="0"/>
              <a:t>Catalog server </a:t>
            </a:r>
          </a:p>
          <a:p>
            <a:pPr algn="ctr" eaLnBrk="0" hangingPunct="0">
              <a:defRPr/>
            </a:pPr>
            <a:endParaRPr lang="en-US" sz="1800" dirty="0"/>
          </a:p>
          <a:p>
            <a:pPr algn="ctr" eaLnBrk="0" hangingPunct="0">
              <a:defRPr/>
            </a:pPr>
            <a:r>
              <a:rPr lang="en-US" sz="1800" dirty="0"/>
              <a:t>Library catalog</a:t>
            </a:r>
            <a:endParaRPr lang="vi-VN" sz="1800" dirty="0"/>
          </a:p>
        </p:txBody>
      </p:sp>
      <p:cxnSp>
        <p:nvCxnSpPr>
          <p:cNvPr id="14" name="Straight Arrow Connector 13"/>
          <p:cNvCxnSpPr/>
          <p:nvPr/>
        </p:nvCxnSpPr>
        <p:spPr>
          <a:xfrm rot="5400000">
            <a:off x="2349500" y="2778125"/>
            <a:ext cx="300038" cy="158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4494213" y="2778125"/>
            <a:ext cx="300038" cy="15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a:off x="1279525" y="3363913"/>
            <a:ext cx="300037" cy="158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5494338" y="3363913"/>
            <a:ext cx="300037" cy="15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a:off x="3208338" y="3363913"/>
            <a:ext cx="300037" cy="15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6000750" y="2071688"/>
            <a:ext cx="1285875" cy="55721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en-US" sz="1800" dirty="0"/>
              <a:t>Client 3</a:t>
            </a:r>
            <a:endParaRPr lang="vi-VN" sz="1800" dirty="0"/>
          </a:p>
        </p:txBody>
      </p:sp>
      <p:cxnSp>
        <p:nvCxnSpPr>
          <p:cNvPr id="20" name="Straight Arrow Connector 19"/>
          <p:cNvCxnSpPr/>
          <p:nvPr/>
        </p:nvCxnSpPr>
        <p:spPr>
          <a:xfrm rot="5400000">
            <a:off x="6493669" y="2778919"/>
            <a:ext cx="30003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3" idx="1"/>
            <a:endCxn id="13" idx="3"/>
          </p:cNvCxnSpPr>
          <p:nvPr/>
        </p:nvCxnSpPr>
        <p:spPr>
          <a:xfrm rot="10800000" flipH="1">
            <a:off x="857250" y="4500563"/>
            <a:ext cx="1285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flipH="1">
            <a:off x="2786063" y="4500563"/>
            <a:ext cx="1285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flipH="1">
            <a:off x="4929188" y="4500563"/>
            <a:ext cx="1285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0800000" flipH="1">
            <a:off x="6929438" y="4500563"/>
            <a:ext cx="12858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7494588" y="3363913"/>
            <a:ext cx="300037" cy="158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of the pipe and filter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Content Placeholder 2"/>
          <p:cNvSpPr>
            <a:spLocks noGrp="1"/>
          </p:cNvSpPr>
          <p:nvPr>
            <p:ph idx="1"/>
          </p:nvPr>
        </p:nvSpPr>
        <p:spPr/>
        <p:txBody>
          <a:bodyPr/>
          <a:lstStyle/>
          <a:p>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963" y="2381250"/>
            <a:ext cx="7484447" cy="233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normAutofit fontScale="92500" lnSpcReduction="10000"/>
          </a:bodyPr>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idx="1"/>
          </p:nvPr>
        </p:nvSpPr>
        <p:spPr/>
        <p:txBody>
          <a:bodyPr>
            <a:normAutofit fontScale="77500" lnSpcReduction="20000"/>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normAutofit lnSpcReduction="10000"/>
          </a:bodyPr>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structure of transaction processing applications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3" name="Content Placeholder 2"/>
          <p:cNvSpPr>
            <a:spLocks noGrp="1"/>
          </p:cNvSpPr>
          <p:nvPr>
            <p:ph idx="1"/>
          </p:nvPr>
        </p:nvSpPr>
        <p:spPr/>
        <p:txBody>
          <a:bodyPr/>
          <a:lstStyle/>
          <a:p>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500" y="2842533"/>
            <a:ext cx="7107650" cy="72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software architecture of an ATM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3" name="Content Placeholder 2"/>
          <p:cNvSpPr>
            <a:spLocks noGrp="1"/>
          </p:cNvSpPr>
          <p:nvPr>
            <p:ph idx="1"/>
          </p:nvPr>
        </p:nvSpPr>
        <p:spPr/>
        <p:txBody>
          <a:bodyPr/>
          <a:lstStyle/>
          <a:p>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070" y="2176463"/>
            <a:ext cx="6843683" cy="311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normAutofit fontScale="92500" lnSpcReduction="10000"/>
          </a:bodyPr>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Layered information system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3" name="Content Placeholder 2"/>
          <p:cNvSpPr>
            <a:spLocks noGrp="1"/>
          </p:cNvSpPr>
          <p:nvPr>
            <p:ph idx="1"/>
          </p:nvPr>
        </p:nvSpPr>
        <p:spPr/>
        <p:txBody>
          <a:bodyPr/>
          <a:lstStyle/>
          <a:p>
            <a:endParaRPr lang="vi-V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785" y="2048554"/>
            <a:ext cx="4718798" cy="340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3" name="Content Placeholder 2"/>
          <p:cNvSpPr>
            <a:spLocks noGrp="1"/>
          </p:cNvSpPr>
          <p:nvPr>
            <p:ph idx="1"/>
          </p:nvPr>
        </p:nvSpPr>
        <p:spPr/>
        <p:txBody>
          <a:bodyPr/>
          <a:lstStyle/>
          <a:p>
            <a:endParaRPr lang="vi-V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373" y="2152650"/>
            <a:ext cx="5129274" cy="334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Server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These systems are often implemented as multi-tier client server/architectures (discussed in Chapter 18)</a:t>
            </a:r>
            <a:endParaRPr lang="en-GB" smtClean="0"/>
          </a:p>
          <a:p>
            <a:pPr lvl="1"/>
            <a:r>
              <a:rPr lang="en-US" smtClean="0"/>
              <a:t>The web server is responsible for all user communications, with the user interface implemented using a web browser;</a:t>
            </a:r>
            <a:endParaRPr lang="en-GB" smtClean="0"/>
          </a:p>
          <a:p>
            <a:pPr lvl="1"/>
            <a:r>
              <a:rPr lang="en-US" smtClean="0"/>
              <a:t>The application server is responsible for implementing application-specific logic as well as information storage and retrieval requests; </a:t>
            </a:r>
            <a:endParaRPr lang="en-GB" smtClean="0"/>
          </a:p>
          <a:p>
            <a:pPr lvl="1"/>
            <a:r>
              <a:rPr lang="en-US" smtClean="0"/>
              <a:t>The database server moves information to and from the database and handles transaction management. </a:t>
            </a:r>
            <a:endParaRPr lang="en-GB"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architecture of a language processing system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3" name="Content Placeholder 2"/>
          <p:cNvSpPr>
            <a:spLocks noGrp="1"/>
          </p:cNvSpPr>
          <p:nvPr>
            <p:ph idx="1"/>
          </p:nvPr>
        </p:nvSpPr>
        <p:spPr/>
        <p:txBody>
          <a:bodyPr/>
          <a:lstStyle/>
          <a:p>
            <a:endParaRPr lang="vi-V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57" y="1895475"/>
            <a:ext cx="5762625" cy="378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The architecture of a packing robot control system</a:t>
            </a:r>
            <a:endParaRPr lang="en-US" sz="28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6" name="Rectangle 5"/>
          <p:cNvSpPr/>
          <p:nvPr/>
        </p:nvSpPr>
        <p:spPr>
          <a:xfrm>
            <a:off x="2928938" y="3679825"/>
            <a:ext cx="1928812" cy="25352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defRPr/>
            </a:pPr>
            <a:endParaRPr lang="vi-VN"/>
          </a:p>
        </p:txBody>
      </p:sp>
      <p:sp>
        <p:nvSpPr>
          <p:cNvPr id="7" name="Rectangle 6"/>
          <p:cNvSpPr/>
          <p:nvPr/>
        </p:nvSpPr>
        <p:spPr>
          <a:xfrm>
            <a:off x="2928938" y="2392363"/>
            <a:ext cx="4357687" cy="114458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0" hangingPunct="0">
              <a:defRPr/>
            </a:pPr>
            <a:endParaRPr lang="vi-VN"/>
          </a:p>
        </p:txBody>
      </p:sp>
      <p:sp>
        <p:nvSpPr>
          <p:cNvPr id="8" name="Rounded Rectangle 7"/>
          <p:cNvSpPr/>
          <p:nvPr/>
        </p:nvSpPr>
        <p:spPr>
          <a:xfrm>
            <a:off x="928688" y="2535238"/>
            <a:ext cx="1643062" cy="85725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800" dirty="0"/>
              <a:t>Object identification system </a:t>
            </a:r>
            <a:endParaRPr lang="vi-VN" sz="1800" dirty="0"/>
          </a:p>
        </p:txBody>
      </p:sp>
      <p:sp>
        <p:nvSpPr>
          <p:cNvPr id="9" name="Rounded Rectangle 8"/>
          <p:cNvSpPr/>
          <p:nvPr/>
        </p:nvSpPr>
        <p:spPr>
          <a:xfrm>
            <a:off x="3286125" y="2535238"/>
            <a:ext cx="1643063" cy="8572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r>
              <a:rPr lang="en-US" sz="1800" dirty="0"/>
              <a:t>Arm controller</a:t>
            </a:r>
            <a:endParaRPr lang="vi-VN" sz="1800" dirty="0"/>
          </a:p>
        </p:txBody>
      </p:sp>
      <p:sp>
        <p:nvSpPr>
          <p:cNvPr id="10" name="Rounded Rectangle 9"/>
          <p:cNvSpPr/>
          <p:nvPr/>
        </p:nvSpPr>
        <p:spPr>
          <a:xfrm>
            <a:off x="5286375" y="2535238"/>
            <a:ext cx="1643063" cy="8572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r>
              <a:rPr lang="en-US" sz="1800" dirty="0"/>
              <a:t>Gripper controller</a:t>
            </a:r>
            <a:endParaRPr lang="vi-VN" sz="1800" dirty="0"/>
          </a:p>
        </p:txBody>
      </p:sp>
      <p:sp>
        <p:nvSpPr>
          <p:cNvPr id="11" name="Rounded Rectangle 10"/>
          <p:cNvSpPr/>
          <p:nvPr/>
        </p:nvSpPr>
        <p:spPr>
          <a:xfrm>
            <a:off x="928688" y="1606550"/>
            <a:ext cx="1643062" cy="500063"/>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0" hangingPunct="0">
              <a:defRPr/>
            </a:pPr>
            <a:r>
              <a:rPr lang="en-US" sz="1800" dirty="0"/>
              <a:t>Vision system</a:t>
            </a:r>
            <a:endParaRPr lang="vi-VN" sz="1800" dirty="0"/>
          </a:p>
        </p:txBody>
      </p:sp>
      <p:sp>
        <p:nvSpPr>
          <p:cNvPr id="12" name="Rounded Rectangle 11"/>
          <p:cNvSpPr/>
          <p:nvPr/>
        </p:nvSpPr>
        <p:spPr>
          <a:xfrm>
            <a:off x="3071813" y="5037138"/>
            <a:ext cx="1643062" cy="8572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r>
              <a:rPr lang="en-US" sz="1800" dirty="0"/>
              <a:t>Packing system</a:t>
            </a:r>
            <a:endParaRPr lang="vi-VN" sz="1800" dirty="0"/>
          </a:p>
        </p:txBody>
      </p:sp>
      <p:sp>
        <p:nvSpPr>
          <p:cNvPr id="13" name="Rounded Rectangle 12"/>
          <p:cNvSpPr/>
          <p:nvPr/>
        </p:nvSpPr>
        <p:spPr>
          <a:xfrm>
            <a:off x="5429250" y="5643563"/>
            <a:ext cx="1643063" cy="8572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eaLnBrk="0" hangingPunct="0">
              <a:defRPr/>
            </a:pPr>
            <a:r>
              <a:rPr lang="en-US" sz="1800" dirty="0"/>
              <a:t>Conveyer controller</a:t>
            </a:r>
            <a:endParaRPr lang="vi-VN" sz="1800" dirty="0"/>
          </a:p>
        </p:txBody>
      </p:sp>
      <p:sp>
        <p:nvSpPr>
          <p:cNvPr id="14" name="Rounded Rectangle 13"/>
          <p:cNvSpPr/>
          <p:nvPr/>
        </p:nvSpPr>
        <p:spPr>
          <a:xfrm>
            <a:off x="3071813" y="3822700"/>
            <a:ext cx="1643062" cy="85725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0" hangingPunct="0">
              <a:defRPr/>
            </a:pPr>
            <a:r>
              <a:rPr lang="en-US" sz="1800" dirty="0"/>
              <a:t>Packaging selection system</a:t>
            </a:r>
            <a:endParaRPr lang="vi-VN" sz="1800" dirty="0"/>
          </a:p>
        </p:txBody>
      </p:sp>
      <p:cxnSp>
        <p:nvCxnSpPr>
          <p:cNvPr id="15" name="Shape 12"/>
          <p:cNvCxnSpPr>
            <a:stCxn id="11" idx="3"/>
            <a:endCxn id="7" idx="0"/>
          </p:cNvCxnSpPr>
          <p:nvPr/>
        </p:nvCxnSpPr>
        <p:spPr>
          <a:xfrm>
            <a:off x="2571750" y="1857375"/>
            <a:ext cx="2536825" cy="534988"/>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a:stCxn id="11" idx="2"/>
            <a:endCxn id="8" idx="0"/>
          </p:cNvCxnSpPr>
          <p:nvPr/>
        </p:nvCxnSpPr>
        <p:spPr>
          <a:xfrm rot="5400000">
            <a:off x="1535906" y="2321719"/>
            <a:ext cx="428625"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a:stCxn id="8" idx="3"/>
            <a:endCxn id="7" idx="1"/>
          </p:cNvCxnSpPr>
          <p:nvPr/>
        </p:nvCxnSpPr>
        <p:spPr>
          <a:xfrm>
            <a:off x="2571750" y="2963863"/>
            <a:ext cx="357188" cy="15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hape 20"/>
          <p:cNvCxnSpPr>
            <a:stCxn id="8" idx="2"/>
            <a:endCxn id="6" idx="1"/>
          </p:cNvCxnSpPr>
          <p:nvPr/>
        </p:nvCxnSpPr>
        <p:spPr>
          <a:xfrm rot="16200000" flipH="1">
            <a:off x="1562101" y="3579812"/>
            <a:ext cx="1554162" cy="1179513"/>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 name="Straight Arrow Connector 18"/>
          <p:cNvCxnSpPr>
            <a:stCxn id="14" idx="2"/>
            <a:endCxn id="12" idx="0"/>
          </p:cNvCxnSpPr>
          <p:nvPr/>
        </p:nvCxnSpPr>
        <p:spPr>
          <a:xfrm rot="5400000">
            <a:off x="3714750" y="4857750"/>
            <a:ext cx="357188" cy="1588"/>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0" name="Shape 24"/>
          <p:cNvCxnSpPr>
            <a:stCxn id="12" idx="3"/>
            <a:endCxn id="7" idx="2"/>
          </p:cNvCxnSpPr>
          <p:nvPr/>
        </p:nvCxnSpPr>
        <p:spPr>
          <a:xfrm flipV="1">
            <a:off x="4714875" y="3536950"/>
            <a:ext cx="393700" cy="1928813"/>
          </a:xfrm>
          <a:prstGeom prst="bentConnector2">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6"/>
          <p:cNvCxnSpPr>
            <a:stCxn id="12" idx="2"/>
            <a:endCxn id="13" idx="1"/>
          </p:cNvCxnSpPr>
          <p:nvPr/>
        </p:nvCxnSpPr>
        <p:spPr>
          <a:xfrm rot="16200000" flipH="1">
            <a:off x="4572000" y="5214938"/>
            <a:ext cx="177800" cy="1536700"/>
          </a:xfrm>
          <a:prstGeom prst="bentConnector2">
            <a:avLst/>
          </a:prstGeom>
          <a:ln>
            <a:tailEnd type="arrow"/>
          </a:ln>
        </p:spPr>
        <p:style>
          <a:lnRef idx="2">
            <a:schemeClr val="accent6"/>
          </a:lnRef>
          <a:fillRef idx="0">
            <a:schemeClr val="accent6"/>
          </a:fillRef>
          <a:effectRef idx="1">
            <a:schemeClr val="accent6"/>
          </a:effectRef>
          <a:fontRef idx="minor">
            <a:schemeClr val="tx1"/>
          </a:fontRef>
        </p:style>
      </p:cxnSp>
      <p:pic>
        <p:nvPicPr>
          <p:cNvPr id="22" name="Picture 8" descr="C:\Users\hoangta\AppData\Local\Microsoft\Windows\Temporary Internet Files\Content.IE5\EZ6TBA7M\MCj0310604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688" y="1143000"/>
            <a:ext cx="10350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Arrow Connector 22"/>
          <p:cNvCxnSpPr>
            <a:stCxn id="9" idx="3"/>
            <a:endCxn id="10" idx="1"/>
          </p:cNvCxnSpPr>
          <p:nvPr/>
        </p:nvCxnSpPr>
        <p:spPr>
          <a:xfrm>
            <a:off x="4929188" y="2963863"/>
            <a:ext cx="357187" cy="15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normAutofit fontScale="92500" lnSpcReduction="10000"/>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pipe and filter compiler architecture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3" name="Content Placeholder 2"/>
          <p:cNvSpPr>
            <a:spLocks noGrp="1"/>
          </p:cNvSpPr>
          <p:nvPr>
            <p:ph idx="1"/>
          </p:nvPr>
        </p:nvSpPr>
        <p:spPr/>
        <p:txBody>
          <a:bodyPr/>
          <a:lstStyle/>
          <a:p>
            <a:endParaRPr lang="vi-V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20" y="2405744"/>
            <a:ext cx="6741814" cy="219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repository architecture for a language processing system</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Content Placeholder 2"/>
          <p:cNvSpPr>
            <a:spLocks noGrp="1"/>
          </p:cNvSpPr>
          <p:nvPr>
            <p:ph idx="1"/>
          </p:nvPr>
        </p:nvSpPr>
        <p:spPr/>
        <p:txBody>
          <a:bodyPr/>
          <a:lstStyle/>
          <a:p>
            <a:endParaRPr lang="vi-V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06" y="2033588"/>
            <a:ext cx="6120285" cy="344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Architecture in the small </a:t>
            </a:r>
            <a:r>
              <a:rPr lang="en-US" dirty="0" smtClean="0"/>
              <a:t>is concerned with the architecture of individual programs. </a:t>
            </a:r>
          </a:p>
          <a:p>
            <a:pPr lvl="1"/>
            <a:r>
              <a:rPr lang="en-US" dirty="0" smtClean="0"/>
              <a:t>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a:t>
            </a:r>
          </a:p>
          <a:p>
            <a:pPr lvl="1"/>
            <a:r>
              <a:rPr lang="en-US" dirty="0" smtClean="0"/>
              <a:t>These enterprise systems are distributed over different computers, which may be owned and managed by different companies.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normAutofit lnSpcReduction="10000"/>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models.</a:t>
            </a:r>
          </a:p>
          <a:p>
            <a:pPr lvl="1"/>
            <a:r>
              <a:rPr lang="en-US" dirty="0" smtClean="0"/>
              <a:t>The  requirements for model semantics depends on how the models are used.</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Template>
  <TotalTime>4617</TotalTime>
  <Words>3474</Words>
  <Application>Microsoft Office PowerPoint</Application>
  <PresentationFormat>On-screen Show (4:3)</PresentationFormat>
  <Paragraphs>408</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Hoang</cp:lastModifiedBy>
  <cp:revision>15</cp:revision>
  <dcterms:created xsi:type="dcterms:W3CDTF">2010-01-18T20:35:25Z</dcterms:created>
  <dcterms:modified xsi:type="dcterms:W3CDTF">2012-03-23T00:56:30Z</dcterms:modified>
</cp:coreProperties>
</file>