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Oxygen"/>
      <p:regular r:id="rId24"/>
      <p:bold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Dancing Script"/>
      <p:regular r:id="rId34"/>
      <p:bold r:id="rId35"/>
    </p:embeddedFont>
    <p:embeddedFont>
      <p:font typeface="Merriweather"/>
      <p:regular r:id="rId36"/>
      <p:bold r:id="rId37"/>
      <p:italic r:id="rId38"/>
      <p:boldItalic r:id="rId39"/>
    </p:embeddedFont>
    <p:embeddedFont>
      <p:font typeface="Monofett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ofett-regular.fntdata"/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xygen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Oxygen-bold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DancingScript-bold.fntdata"/><Relationship Id="rId12" Type="http://schemas.openxmlformats.org/officeDocument/2006/relationships/slide" Target="slides/slide7.xml"/><Relationship Id="rId34" Type="http://schemas.openxmlformats.org/officeDocument/2006/relationships/font" Target="fonts/DancingScript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.fntdata"/><Relationship Id="rId14" Type="http://schemas.openxmlformats.org/officeDocument/2006/relationships/slide" Target="slides/slide9.xml"/><Relationship Id="rId36" Type="http://schemas.openxmlformats.org/officeDocument/2006/relationships/font" Target="fonts/Merriweather-regular.fntdata"/><Relationship Id="rId17" Type="http://schemas.openxmlformats.org/officeDocument/2006/relationships/font" Target="fonts/MontserratSemiBold-bold.fntdata"/><Relationship Id="rId39" Type="http://schemas.openxmlformats.org/officeDocument/2006/relationships/font" Target="fonts/Merriweather-boldItalic.fntdata"/><Relationship Id="rId16" Type="http://schemas.openxmlformats.org/officeDocument/2006/relationships/font" Target="fonts/MontserratSemiBold-regular.fntdata"/><Relationship Id="rId38" Type="http://schemas.openxmlformats.org/officeDocument/2006/relationships/font" Target="fonts/Merriweather-italic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c166282e_2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c166282e_2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c166282e_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ac166282e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c166282e_11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c166282e_11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c166282e_11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c166282e_11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c166282e_3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c166282e_3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c166282e_11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c166282e_11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c166282e_2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c166282e_2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c166282e_2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c166282e_2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c166282e_3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c166282e_3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F1AEE3">
                <a:alpha val="58431"/>
              </a:srgbClr>
            </a:gs>
            <a:gs pos="43000">
              <a:srgbClr val="A2A8EC">
                <a:alpha val="58431"/>
              </a:srgbClr>
            </a:gs>
            <a:gs pos="100000">
              <a:srgbClr val="97F8E6">
                <a:alpha val="58431"/>
              </a:srgbClr>
            </a:gs>
          </a:gsLst>
          <a:lin ang="2700006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4F63"/>
              </a:buClr>
              <a:buSzPts val="3600"/>
              <a:buNone/>
              <a:defRPr sz="3600">
                <a:solidFill>
                  <a:srgbClr val="344F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4F63"/>
              </a:buClr>
              <a:buSzPts val="10000"/>
              <a:buNone/>
              <a:defRPr sz="10000">
                <a:solidFill>
                  <a:srgbClr val="344F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BDFFFF">
            <a:alpha val="55310"/>
          </a:srgbClr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BDFFFF">
              <a:alpha val="55310"/>
            </a:srgbClr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BDFFFF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4F63"/>
              </a:buClr>
              <a:buSzPts val="2800"/>
              <a:buNone/>
              <a:defRPr>
                <a:solidFill>
                  <a:srgbClr val="344F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256100" y="-12900"/>
            <a:ext cx="57900" cy="5169300"/>
          </a:xfrm>
          <a:prstGeom prst="rect">
            <a:avLst/>
          </a:prstGeom>
          <a:solidFill>
            <a:srgbClr val="F1AEE3">
              <a:alpha val="90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BDFFFF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4F63"/>
              </a:buClr>
              <a:buSzPts val="2800"/>
              <a:buNone/>
              <a:defRPr>
                <a:solidFill>
                  <a:srgbClr val="344F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0" y="1230300"/>
            <a:ext cx="9144000" cy="46800"/>
          </a:xfrm>
          <a:prstGeom prst="rect">
            <a:avLst/>
          </a:prstGeom>
          <a:solidFill>
            <a:srgbClr val="F1AEE3">
              <a:alpha val="90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BDFFFF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4F63"/>
              </a:buClr>
              <a:buSzPts val="2800"/>
              <a:buNone/>
              <a:defRPr>
                <a:solidFill>
                  <a:srgbClr val="344F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1230300"/>
            <a:ext cx="9144000" cy="46800"/>
          </a:xfrm>
          <a:prstGeom prst="rect">
            <a:avLst/>
          </a:prstGeom>
          <a:solidFill>
            <a:srgbClr val="F1AEE3">
              <a:alpha val="90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6750" y="-12900"/>
            <a:ext cx="3764400" cy="5143500"/>
          </a:xfrm>
          <a:prstGeom prst="rect">
            <a:avLst/>
          </a:prstGeom>
          <a:solidFill>
            <a:srgbClr val="BDFFFF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4F63"/>
              </a:buClr>
              <a:buSzPts val="2800"/>
              <a:buNone/>
              <a:defRPr>
                <a:solidFill>
                  <a:srgbClr val="344F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699725" y="-12900"/>
            <a:ext cx="57900" cy="5169300"/>
          </a:xfrm>
          <a:prstGeom prst="rect">
            <a:avLst/>
          </a:prstGeom>
          <a:solidFill>
            <a:srgbClr val="F1AEE3">
              <a:alpha val="90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44F63"/>
              </a:buClr>
              <a:buSzPts val="2800"/>
              <a:buNone/>
              <a:defRPr>
                <a:solidFill>
                  <a:srgbClr val="344F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4543050" y="-12900"/>
            <a:ext cx="57900" cy="5169300"/>
          </a:xfrm>
          <a:prstGeom prst="rect">
            <a:avLst/>
          </a:prstGeom>
          <a:solidFill>
            <a:srgbClr val="F1AEE3">
              <a:alpha val="90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F63"/>
              </a:buClr>
              <a:buSzPts val="1300"/>
              <a:buFont typeface="Merriweather"/>
              <a:buNone/>
              <a:defRPr>
                <a:solidFill>
                  <a:srgbClr val="344F63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0" y="4369000"/>
            <a:ext cx="9144000" cy="46800"/>
          </a:xfrm>
          <a:prstGeom prst="rect">
            <a:avLst/>
          </a:prstGeom>
          <a:solidFill>
            <a:srgbClr val="F1AEE3">
              <a:alpha val="90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0" y="693600"/>
            <a:ext cx="8520600" cy="12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Poppins"/>
                <a:ea typeface="Poppins"/>
                <a:cs typeface="Poppins"/>
                <a:sym typeface="Poppins"/>
              </a:rPr>
              <a:t>ATM </a:t>
            </a:r>
            <a:r>
              <a:rPr lang="en" sz="4800"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4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8225" y="1892425"/>
            <a:ext cx="3153000" cy="17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Group Wibu</a:t>
            </a: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Nguyen Duc Tong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Quan Duc Loc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Tran Minh Thang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sz="1800"/>
              <a:t>Dang Le Thanh Nam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1192050" y="1151100"/>
            <a:ext cx="67599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T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h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A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N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k 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F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o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r</a:t>
            </a:r>
            <a:endParaRPr sz="6000">
              <a:solidFill>
                <a:srgbClr val="F1AEE3"/>
              </a:solidFill>
              <a:latin typeface="Monofett"/>
              <a:ea typeface="Monofett"/>
              <a:cs typeface="Monofett"/>
              <a:sym typeface="Monofe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 Y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o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u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r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 L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I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S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T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E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N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I</a:t>
            </a:r>
            <a:r>
              <a:rPr lang="en" sz="6000">
                <a:solidFill>
                  <a:srgbClr val="F1AEE3"/>
                </a:solidFill>
                <a:latin typeface="Monofett"/>
                <a:ea typeface="Monofett"/>
                <a:cs typeface="Monofett"/>
                <a:sym typeface="Monofett"/>
              </a:rPr>
              <a:t>n</a:t>
            </a:r>
            <a:r>
              <a:rPr lang="en" sz="6000">
                <a:solidFill>
                  <a:srgbClr val="00B4E1"/>
                </a:solidFill>
                <a:latin typeface="Monofett"/>
                <a:ea typeface="Monofett"/>
                <a:cs typeface="Monofett"/>
                <a:sym typeface="Monofett"/>
              </a:rPr>
              <a:t>g</a:t>
            </a:r>
            <a:endParaRPr sz="6000">
              <a:solidFill>
                <a:srgbClr val="00B4E1"/>
              </a:solidFill>
              <a:latin typeface="Monofett"/>
              <a:ea typeface="Monofett"/>
              <a:cs typeface="Monofett"/>
              <a:sym typeface="Monofet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180375" y="3563700"/>
            <a:ext cx="26697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>
                <a:latin typeface="Dancing Script"/>
                <a:ea typeface="Dancing Script"/>
                <a:cs typeface="Dancing Script"/>
                <a:sym typeface="Dancing Script"/>
              </a:rPr>
              <a:t>-Wibu Team-</a:t>
            </a:r>
            <a:endParaRPr i="1" sz="36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87225" y="129577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OUTLINE</a:t>
            </a:r>
            <a:endParaRPr sz="48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ppins"/>
              <a:buAutoNum type="romanUcPeriod"/>
            </a:pPr>
            <a:r>
              <a:rPr lang="en" sz="2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Problem Definition</a:t>
            </a:r>
            <a:endParaRPr sz="24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ppins"/>
              <a:buAutoNum type="romanUcPeriod"/>
            </a:pPr>
            <a:r>
              <a:rPr lang="en" sz="2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Customer Requirement Specification</a:t>
            </a:r>
            <a:endParaRPr sz="24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ppins"/>
              <a:buAutoNum type="romanUcPeriod"/>
            </a:pPr>
            <a:r>
              <a:rPr lang="en" sz="2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Project Plan</a:t>
            </a:r>
            <a:endParaRPr sz="24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ppins"/>
              <a:buAutoNum type="romanUcPeriod"/>
            </a:pPr>
            <a:r>
              <a:rPr lang="en" sz="2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Object Oriented Diagram</a:t>
            </a:r>
            <a:endParaRPr sz="24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ppins"/>
              <a:buAutoNum type="romanUcPeriod"/>
            </a:pPr>
            <a:r>
              <a:rPr lang="en" sz="2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Use-case diagram</a:t>
            </a:r>
            <a:endParaRPr sz="24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ppins"/>
              <a:buAutoNum type="romanUcPeriod"/>
            </a:pPr>
            <a:r>
              <a:rPr lang="en" sz="2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Algorithms</a:t>
            </a:r>
            <a:endParaRPr sz="24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574400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rPr>
              <a:t>I. Problem Definition</a:t>
            </a:r>
            <a:endParaRPr b="1" sz="3000">
              <a:solidFill>
                <a:srgbClr val="000000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67400" y="1457325"/>
            <a:ext cx="84648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+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Client is identified by a unique card number (card ID / user name) and some security information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+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User only access after entering the correct user name, and corresponding password/PIN (Personal Identification Number - a 4-digit number)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+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Our goal is to create a fully functional ATM system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46525" y="1295775"/>
            <a:ext cx="4095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II. Customer Requirement Specification</a:t>
            </a:r>
            <a:endParaRPr sz="30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109050"/>
            <a:ext cx="4166400" cy="48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+"/>
            </a:pPr>
            <a:r>
              <a:rPr lang="en" sz="1400">
                <a:solidFill>
                  <a:schemeClr val="accent1"/>
                </a:solidFill>
              </a:rPr>
              <a:t>U</a:t>
            </a:r>
            <a:r>
              <a:rPr lang="en" sz="1400">
                <a:solidFill>
                  <a:schemeClr val="accent1"/>
                </a:solidFill>
              </a:rPr>
              <a:t>ser needs to use the password (Which user change at the very first transaction)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+"/>
            </a:pPr>
            <a:r>
              <a:rPr lang="en" sz="1400">
                <a:solidFill>
                  <a:schemeClr val="accent1"/>
                </a:solidFill>
              </a:rPr>
              <a:t>The ATM screen appear after input correct username and password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+"/>
            </a:pPr>
            <a:r>
              <a:rPr lang="en" sz="1400">
                <a:solidFill>
                  <a:schemeClr val="accent1"/>
                </a:solidFill>
              </a:rPr>
              <a:t>Each time a new user enter the ATM room, They  provide their login credentials before being able to access the system.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+"/>
            </a:pPr>
            <a:r>
              <a:rPr lang="en" sz="1400">
                <a:solidFill>
                  <a:schemeClr val="accent1"/>
                </a:solidFill>
              </a:rPr>
              <a:t>Once the card number and password are entered the system check its availability in the database. If it is not available, generated an error message , , else user needs to enter the password again.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+"/>
            </a:pPr>
            <a:r>
              <a:rPr lang="en" sz="1400">
                <a:solidFill>
                  <a:schemeClr val="accent1"/>
                </a:solidFill>
              </a:rPr>
              <a:t> The password is verified, the screen appears with the main menu</a:t>
            </a:r>
            <a:endParaRPr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46525" y="1295775"/>
            <a:ext cx="4095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II. Project Plan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1090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-"/>
            </a:pPr>
            <a:r>
              <a:rPr lang="en" sz="1900">
                <a:solidFill>
                  <a:schemeClr val="accent1"/>
                </a:solidFill>
              </a:rPr>
              <a:t>Create classes for user authentication, data connection, storing user info and menu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-"/>
            </a:pPr>
            <a:r>
              <a:rPr lang="en" sz="1900">
                <a:solidFill>
                  <a:schemeClr val="accent1"/>
                </a:solidFill>
              </a:rPr>
              <a:t>The admin menu and user menu are extended from the original menu class: 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+"/>
            </a:pPr>
            <a:r>
              <a:rPr lang="en" sz="1900">
                <a:solidFill>
                  <a:schemeClr val="accent1"/>
                </a:solidFill>
              </a:rPr>
              <a:t>There are 10 options in admin menu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+"/>
            </a:pPr>
            <a:r>
              <a:rPr lang="en" sz="1900">
                <a:solidFill>
                  <a:schemeClr val="accent1"/>
                </a:solidFill>
              </a:rPr>
              <a:t>There are 5 options in user menu</a:t>
            </a:r>
            <a:endParaRPr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-"/>
            </a:pPr>
            <a:r>
              <a:rPr lang="en" sz="1900">
                <a:solidFill>
                  <a:schemeClr val="accent1"/>
                </a:solidFill>
              </a:rPr>
              <a:t>Create test cases to check</a:t>
            </a:r>
            <a:endParaRPr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IV. Object Oriented Diagram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3954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V. Use-case diagram</a:t>
            </a:r>
            <a:endParaRPr sz="2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625" y="0"/>
            <a:ext cx="5334500" cy="44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VI. Algorithm Diagram</a:t>
            </a:r>
            <a:endParaRPr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150" y="73500"/>
            <a:ext cx="3578948" cy="429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1317300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VII. Project Review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63075" y="155075"/>
            <a:ext cx="4147800" cy="47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857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chemeClr val="accent1"/>
                </a:solidFill>
              </a:rPr>
              <a:t>The project has been essentially completed with the important functionalities all done according to the original project plan.</a:t>
            </a:r>
            <a:endParaRPr sz="1800">
              <a:solidFill>
                <a:schemeClr val="accent1"/>
              </a:solidFill>
            </a:endParaRPr>
          </a:p>
          <a:p>
            <a:pPr indent="-3429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chemeClr val="accent1"/>
                </a:solidFill>
              </a:rPr>
              <a:t>There are some difficulties during the working process but our group has managed to overcome all of them.</a:t>
            </a:r>
            <a:endParaRPr sz="1800">
              <a:solidFill>
                <a:schemeClr val="accent1"/>
              </a:solidFill>
            </a:endParaRPr>
          </a:p>
          <a:p>
            <a:pPr indent="-3429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 sz="1800">
                <a:solidFill>
                  <a:schemeClr val="accent1"/>
                </a:solidFill>
              </a:rPr>
              <a:t>However, there are some flaws in the working process of our project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DAFFFF"/>
      </a:dk1>
      <a:lt1>
        <a:srgbClr val="FFFFFF"/>
      </a:lt1>
      <a:dk2>
        <a:srgbClr val="666666"/>
      </a:dk2>
      <a:lt2>
        <a:srgbClr val="851242"/>
      </a:lt2>
      <a:accent1>
        <a:srgbClr val="002F4A"/>
      </a:accent1>
      <a:accent2>
        <a:srgbClr val="344F63"/>
      </a:accent2>
      <a:accent3>
        <a:srgbClr val="DAFFFF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