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6" r:id="rId4"/>
    <p:sldId id="261" r:id="rId5"/>
    <p:sldId id="258" r:id="rId6"/>
    <p:sldId id="257" r:id="rId7"/>
    <p:sldId id="259" r:id="rId8"/>
    <p:sldId id="264" r:id="rId9"/>
    <p:sldId id="263" r:id="rId10"/>
    <p:sldId id="266" r:id="rId11"/>
    <p:sldId id="274" r:id="rId12"/>
    <p:sldId id="275" r:id="rId13"/>
    <p:sldId id="271" r:id="rId14"/>
    <p:sldId id="265" r:id="rId15"/>
    <p:sldId id="262" r:id="rId16"/>
    <p:sldId id="269" r:id="rId17"/>
    <p:sldId id="277" r:id="rId18"/>
    <p:sldId id="268" r:id="rId19"/>
    <p:sldId id="267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F6E3-8F67-453A-B209-4C40F8A486CB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80A4-75D4-49A4-843A-0F519FF8E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6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vous expliquer les processus de SORA. Je vais commercer par la approche qualitative de SORA.</a:t>
            </a:r>
          </a:p>
          <a:p>
            <a:r>
              <a:rPr lang="fr-FR" baseline="0" dirty="0" smtClean="0"/>
              <a:t>Je vous rappelle: l’objective est de </a:t>
            </a:r>
            <a:r>
              <a:rPr lang="fr-FR" baseline="0" dirty="0" err="1" smtClean="0"/>
              <a:t>détérminer</a:t>
            </a:r>
            <a:r>
              <a:rPr lang="fr-FR" baseline="0" dirty="0" smtClean="0"/>
              <a:t> des OSO pour que les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2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soit acceptable. </a:t>
            </a: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vous expliquer les processus de SORA. Je vais commercer par la approche qualitative de SORA.</a:t>
            </a:r>
          </a:p>
          <a:p>
            <a:r>
              <a:rPr lang="fr-FR" baseline="0" dirty="0" smtClean="0"/>
              <a:t>Je vous rappelle: l’objective est de </a:t>
            </a:r>
            <a:r>
              <a:rPr lang="fr-FR" baseline="0" dirty="0" err="1" smtClean="0"/>
              <a:t>détérminer</a:t>
            </a:r>
            <a:r>
              <a:rPr lang="fr-FR" baseline="0" dirty="0" smtClean="0"/>
              <a:t> des OSO pour que les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2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soit acceptable. </a:t>
            </a: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d’abord, je vous rappelle 2 </a:t>
            </a:r>
            <a:r>
              <a:rPr lang="fr-FR" baseline="0" dirty="0" err="1" smtClean="0"/>
              <a:t>défintions</a:t>
            </a:r>
            <a:r>
              <a:rPr lang="fr-FR" baseline="0" dirty="0" smtClean="0"/>
              <a:t> importantes utilisé par SORA. </a:t>
            </a:r>
          </a:p>
          <a:p>
            <a:r>
              <a:rPr lang="fr-FR" baseline="0" dirty="0" smtClean="0"/>
              <a:t> + Risque, comme tous les norme dans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aéronautique, risque d’un occurrence est un variant de 2 dimensions contient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severity</a:t>
            </a:r>
            <a:r>
              <a:rPr lang="fr-FR" baseline="0" dirty="0" smtClean="0"/>
              <a:t> de cette </a:t>
            </a:r>
            <a:r>
              <a:rPr lang="fr-FR" baseline="0" dirty="0" err="1" smtClean="0"/>
              <a:t>occurent</a:t>
            </a:r>
            <a:endParaRPr lang="fr-FR" baseline="0" dirty="0" smtClean="0"/>
          </a:p>
          <a:p>
            <a:r>
              <a:rPr lang="fr-FR" baseline="0" dirty="0" smtClean="0"/>
              <a:t> + 2</a:t>
            </a:r>
            <a:r>
              <a:rPr lang="fr-FR" baseline="30000" dirty="0" smtClean="0"/>
              <a:t>e</a:t>
            </a:r>
            <a:r>
              <a:rPr lang="fr-FR" baseline="0" dirty="0" smtClean="0"/>
              <a:t> définition, c’est modèle </a:t>
            </a:r>
            <a:r>
              <a:rPr lang="fr-FR" baseline="0" dirty="0" err="1" smtClean="0"/>
              <a:t>bow-tie</a:t>
            </a:r>
            <a:r>
              <a:rPr lang="fr-FR" baseline="0" dirty="0" smtClean="0"/>
              <a:t> ou nœud papillon. C’est un graphique utilisé pour représenter les scénarios qui peuvent arriver. Chaque scénario contient 3 occurrences: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hazard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entraine Hazard, Hazard entraine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 Il y a aussi 2 petite bloque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qui représente les contre-mesure: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diminue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hazard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diminue </a:t>
            </a:r>
            <a:r>
              <a:rPr lang="fr-FR" baseline="0" dirty="0" err="1" smtClean="0"/>
              <a:t>likelihodd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0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994400"/>
            <a:ext cx="12192000" cy="863600"/>
          </a:xfrm>
          <a:prstGeom prst="rect">
            <a:avLst/>
          </a:prstGeom>
          <a:gradFill rotWithShape="1">
            <a:gsLst>
              <a:gs pos="0">
                <a:srgbClr val="45154F"/>
              </a:gs>
              <a:gs pos="100000">
                <a:srgbClr val="1B0821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9" tIns="45245" rIns="90489" bIns="4524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29339"/>
            <a:ext cx="9044517" cy="314325"/>
          </a:xfrm>
          <a:prstGeom prst="rect">
            <a:avLst/>
          </a:prstGeom>
          <a:gradFill>
            <a:gsLst>
              <a:gs pos="0">
                <a:srgbClr val="386CB0"/>
              </a:gs>
              <a:gs pos="100000">
                <a:schemeClr val="bg1">
                  <a:alpha val="0"/>
                </a:schemeClr>
              </a:gs>
            </a:gsLst>
            <a:lin ang="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" name="Image 3" descr="Picto_DP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33" y="6164264"/>
            <a:ext cx="6709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4" descr="Picto_DAUT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34" y="6164264"/>
            <a:ext cx="673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6" descr="Picto_DI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1" y="6173788"/>
            <a:ext cx="65828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" descr="Gipsa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624638"/>
            <a:ext cx="958849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rgbClr val="386CAF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37585" y="6108703"/>
            <a:ext cx="516466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B2F19C3-C9F4-4866-A3FE-F34AFC8F7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8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0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39EF-1B90-44F9-86B3-203EC674F7DF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5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68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  <p:sp>
        <p:nvSpPr>
          <p:cNvPr id="34" name="Rounded Rectangle 33"/>
          <p:cNvSpPr/>
          <p:nvPr/>
        </p:nvSpPr>
        <p:spPr>
          <a:xfrm>
            <a:off x="3805618" y="966652"/>
            <a:ext cx="1648145" cy="450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41300" y="1570985"/>
            <a:ext cx="1976779" cy="332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3367447" y="2059148"/>
            <a:ext cx="2535382" cy="67674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05616" y="2944531"/>
            <a:ext cx="1648145" cy="546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6512" y="4569384"/>
            <a:ext cx="1637249" cy="7444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5" idx="0"/>
          </p:cNvCxnSpPr>
          <p:nvPr/>
        </p:nvCxnSpPr>
        <p:spPr>
          <a:xfrm flipH="1">
            <a:off x="4629690" y="1416689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4629690" y="1903142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 flipH="1">
            <a:off x="4629689" y="2735889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59377" y="4878179"/>
            <a:ext cx="1343080" cy="43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06187" y="263410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805615" y="3671637"/>
            <a:ext cx="1648145" cy="71669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Elbow Connector 44"/>
          <p:cNvCxnSpPr>
            <a:stCxn id="36" idx="1"/>
            <a:endCxn id="42" idx="0"/>
          </p:cNvCxnSpPr>
          <p:nvPr/>
        </p:nvCxnSpPr>
        <p:spPr>
          <a:xfrm rot="10800000" flipV="1">
            <a:off x="2730917" y="2397519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4" idx="0"/>
          </p:cNvCxnSpPr>
          <p:nvPr/>
        </p:nvCxnSpPr>
        <p:spPr>
          <a:xfrm flipH="1">
            <a:off x="4629688" y="3490585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38" idx="0"/>
          </p:cNvCxnSpPr>
          <p:nvPr/>
        </p:nvCxnSpPr>
        <p:spPr>
          <a:xfrm>
            <a:off x="4629688" y="4388331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30917" y="2494502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0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(Extension 1)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 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(Extension 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8519" y="707132"/>
            <a:ext cx="1637249" cy="74440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8262" y="2175768"/>
            <a:ext cx="1605030" cy="51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9" idx="2"/>
            <a:endCxn id="10" idx="0"/>
          </p:cNvCxnSpPr>
          <p:nvPr/>
        </p:nvCxnSpPr>
        <p:spPr>
          <a:xfrm rot="5400000">
            <a:off x="2476845" y="1275469"/>
            <a:ext cx="724232" cy="1076367"/>
          </a:xfrm>
          <a:prstGeom prst="bentConnector3">
            <a:avLst>
              <a:gd name="adj1" fmla="val 19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2458888" y="2537076"/>
            <a:ext cx="754699" cy="1070920"/>
          </a:xfrm>
          <a:prstGeom prst="bentConnector3">
            <a:avLst>
              <a:gd name="adj1" fmla="val 72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83307" y="3449886"/>
            <a:ext cx="1976779" cy="43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63020" y="2570797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OCSO robustness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1" idx="2"/>
            <a:endCxn id="20" idx="0"/>
          </p:cNvCxnSpPr>
          <p:nvPr/>
        </p:nvCxnSpPr>
        <p:spPr>
          <a:xfrm rot="5400000">
            <a:off x="4053083" y="2478606"/>
            <a:ext cx="289894" cy="1652666"/>
          </a:xfrm>
          <a:prstGeom prst="bentConnector3">
            <a:avLst>
              <a:gd name="adj1" fmla="val 30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563020" y="1778763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131"/>
          <p:cNvCxnSpPr>
            <a:stCxn id="9" idx="2"/>
            <a:endCxn id="122" idx="0"/>
          </p:cNvCxnSpPr>
          <p:nvPr/>
        </p:nvCxnSpPr>
        <p:spPr>
          <a:xfrm rot="16200000" flipH="1">
            <a:off x="4037140" y="791539"/>
            <a:ext cx="327227" cy="1647219"/>
          </a:xfrm>
          <a:prstGeom prst="bentConnector3">
            <a:avLst>
              <a:gd name="adj1" fmla="val 41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2" idx="2"/>
            <a:endCxn id="21" idx="0"/>
          </p:cNvCxnSpPr>
          <p:nvPr/>
        </p:nvCxnSpPr>
        <p:spPr>
          <a:xfrm>
            <a:off x="5024363" y="2367958"/>
            <a:ext cx="0" cy="202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0630" y="967526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</a:t>
            </a:r>
            <a:r>
              <a:rPr lang="en-US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31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70703" y="589115"/>
            <a:ext cx="11707566" cy="5359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3. Spirit of assessment method in </a:t>
            </a:r>
            <a:r>
              <a:rPr lang="en-US" sz="1800" b="1" dirty="0"/>
              <a:t>quantitative </a:t>
            </a:r>
            <a:r>
              <a:rPr lang="en-US" sz="1800" b="1" dirty="0" smtClean="0"/>
              <a:t>approach</a:t>
            </a:r>
            <a:endParaRPr lang="fr-FR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899" y="1583910"/>
            <a:ext cx="493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a. </a:t>
            </a:r>
            <a:r>
              <a:rPr lang="fr-FR" sz="1600" b="1" dirty="0" err="1" smtClean="0"/>
              <a:t>Likelihood</a:t>
            </a:r>
            <a:r>
              <a:rPr lang="fr-FR" sz="1600" b="1" dirty="0" smtClean="0"/>
              <a:t> of « Fatal injuries to 3</a:t>
            </a:r>
            <a:r>
              <a:rPr lang="fr-FR" sz="1600" b="1" baseline="30000" dirty="0" smtClean="0"/>
              <a:t>e</a:t>
            </a:r>
            <a:r>
              <a:rPr lang="fr-FR" sz="1600" b="1" dirty="0" smtClean="0"/>
              <a:t> parties on </a:t>
            </a:r>
            <a:r>
              <a:rPr lang="fr-FR" sz="1600" b="1" dirty="0" err="1" smtClean="0"/>
              <a:t>ground</a:t>
            </a:r>
            <a:r>
              <a:rPr lang="fr-FR" sz="1600" b="1" dirty="0" smtClean="0"/>
              <a:t> »</a:t>
            </a:r>
            <a:endParaRPr lang="fr-FR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176449" y="2804466"/>
            <a:ext cx="1924523" cy="1050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damage to the Digital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2880" y="2804465"/>
            <a:ext cx="2376756" cy="105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20691" y="2797530"/>
            <a:ext cx="3463636" cy="1057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digital damage digital infrastructure if UAS operation out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control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3441" y="3104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835440" y="30690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035289" y="2291810"/>
            <a:ext cx="1828800" cy="5459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4779" y="1407687"/>
            <a:ext cx="1916778" cy="3951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776" y="1933898"/>
            <a:ext cx="1916779" cy="3760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4777" y="2443538"/>
            <a:ext cx="1943990" cy="5865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1173" y="3131133"/>
            <a:ext cx="1957594" cy="7884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3986" y="1484520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3986" y="2935832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861557" y="1605279"/>
            <a:ext cx="1173732" cy="959487"/>
          </a:xfrm>
          <a:prstGeom prst="bentConnector3">
            <a:avLst>
              <a:gd name="adj1" fmla="val 799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861555" y="2121946"/>
            <a:ext cx="1173734" cy="442820"/>
          </a:xfrm>
          <a:prstGeom prst="bentConnector3">
            <a:avLst>
              <a:gd name="adj1" fmla="val 806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 flipV="1">
            <a:off x="3888767" y="2564766"/>
            <a:ext cx="1146522" cy="172027"/>
          </a:xfrm>
          <a:prstGeom prst="bentConnector3">
            <a:avLst>
              <a:gd name="adj1" fmla="val 798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 flipV="1">
            <a:off x="3888767" y="2564766"/>
            <a:ext cx="1146522" cy="960579"/>
          </a:xfrm>
          <a:prstGeom prst="bentConnector3">
            <a:avLst>
              <a:gd name="adj1" fmla="val 790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864089" y="1784771"/>
            <a:ext cx="799897" cy="779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864089" y="2564766"/>
            <a:ext cx="799897" cy="6713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913706" y="2118382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22339" y="2695930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22339" y="3496474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922339" y="1553549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820136" y="2292470"/>
            <a:ext cx="1828800" cy="54591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8738" y="1460638"/>
            <a:ext cx="1966997" cy="39518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2343" y="1961028"/>
            <a:ext cx="1953392" cy="37609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2343" y="2442330"/>
            <a:ext cx="1943990" cy="58650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8739" y="3142122"/>
            <a:ext cx="1957594" cy="78842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3986" y="1484520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3986" y="2935832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4015735" y="1658230"/>
            <a:ext cx="804401" cy="907196"/>
          </a:xfrm>
          <a:prstGeom prst="bentConnector3">
            <a:avLst>
              <a:gd name="adj1" fmla="val 199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4015735" y="2149076"/>
            <a:ext cx="804401" cy="416350"/>
          </a:xfrm>
          <a:prstGeom prst="bentConnector3">
            <a:avLst>
              <a:gd name="adj1" fmla="val 199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 flipV="1">
            <a:off x="4006333" y="2565426"/>
            <a:ext cx="813803" cy="170159"/>
          </a:xfrm>
          <a:prstGeom prst="bentConnector3">
            <a:avLst>
              <a:gd name="adj1" fmla="val 213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 flipV="1">
            <a:off x="4006333" y="2565426"/>
            <a:ext cx="813803" cy="970908"/>
          </a:xfrm>
          <a:prstGeom prst="bentConnector3">
            <a:avLst>
              <a:gd name="adj1" fmla="val 21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648936" y="1784771"/>
            <a:ext cx="1015050" cy="780655"/>
          </a:xfrm>
          <a:prstGeom prst="bentConnector3">
            <a:avLst>
              <a:gd name="adj1" fmla="val 77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648936" y="2565426"/>
            <a:ext cx="1015050" cy="670657"/>
          </a:xfrm>
          <a:prstGeom prst="bentConnector3">
            <a:avLst>
              <a:gd name="adj1" fmla="val 77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2943625" y="3246039"/>
            <a:ext cx="177223" cy="19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/>
          <p:cNvSpPr/>
          <p:nvPr/>
        </p:nvSpPr>
        <p:spPr>
          <a:xfrm rot="5400000">
            <a:off x="5861077" y="3270345"/>
            <a:ext cx="177223" cy="19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ight Brace 42"/>
          <p:cNvSpPr/>
          <p:nvPr/>
        </p:nvSpPr>
        <p:spPr>
          <a:xfrm rot="5400000">
            <a:off x="8669427" y="3155951"/>
            <a:ext cx="180054" cy="21909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2614114" y="43504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6457" y="43414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0542" y="43133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1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0385" y="3908"/>
            <a:ext cx="11026226" cy="663358"/>
          </a:xfrm>
        </p:spPr>
        <p:txBody>
          <a:bodyPr>
            <a:noAutofit/>
          </a:bodyPr>
          <a:lstStyle/>
          <a:p>
            <a:r>
              <a:rPr lang="fr-FR" sz="2400" dirty="0" smtClean="0"/>
              <a:t>Résumé du sujet de discussion 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19C3-C9F4-4866-A3FE-F34AFC8F749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758" y="667266"/>
            <a:ext cx="11338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2</a:t>
            </a:r>
            <a:r>
              <a:rPr lang="fr-FR" b="1" dirty="0" smtClean="0"/>
              <a:t>. </a:t>
            </a:r>
            <a:r>
              <a:rPr lang="fr-FR" sz="2000" b="1" dirty="0" smtClean="0"/>
              <a:t>Les modules d’extensions de SORA ver Cyber-Security (CS)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7394" y="1092386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Technical issue with UAS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34780" y="1457225"/>
            <a:ext cx="1803034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Deterioriation</a:t>
            </a:r>
            <a:r>
              <a:rPr lang="en-US" sz="1000" dirty="0" smtClean="0"/>
              <a:t> of external supporting system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34992" y="1955880"/>
            <a:ext cx="1802822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Human error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042166" y="2286305"/>
            <a:ext cx="1795648" cy="2616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in collision course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72700" y="1912743"/>
            <a:ext cx="1021492" cy="539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UAS operation out of control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36" idx="3"/>
            <a:endCxn id="40" idx="1"/>
          </p:cNvCxnSpPr>
          <p:nvPr/>
        </p:nvCxnSpPr>
        <p:spPr>
          <a:xfrm>
            <a:off x="3830428" y="1215497"/>
            <a:ext cx="1442272" cy="966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3"/>
            <a:endCxn id="40" idx="1"/>
          </p:cNvCxnSpPr>
          <p:nvPr/>
        </p:nvCxnSpPr>
        <p:spPr>
          <a:xfrm>
            <a:off x="3837814" y="1634006"/>
            <a:ext cx="1434886" cy="548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3"/>
            <a:endCxn id="40" idx="1"/>
          </p:cNvCxnSpPr>
          <p:nvPr/>
        </p:nvCxnSpPr>
        <p:spPr>
          <a:xfrm>
            <a:off x="3837814" y="2078991"/>
            <a:ext cx="1434886" cy="103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9" idx="3"/>
            <a:endCxn id="40" idx="1"/>
          </p:cNvCxnSpPr>
          <p:nvPr/>
        </p:nvCxnSpPr>
        <p:spPr>
          <a:xfrm flipV="1">
            <a:off x="3837814" y="2182369"/>
            <a:ext cx="1434886" cy="234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73683" y="1126990"/>
            <a:ext cx="16678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Fatal injuries to </a:t>
            </a:r>
            <a:r>
              <a:rPr lang="fr-FR" sz="900" b="1" dirty="0"/>
              <a:t>3</a:t>
            </a:r>
            <a:r>
              <a:rPr lang="fr-FR" sz="900" b="1" baseline="30000" dirty="0"/>
              <a:t>e</a:t>
            </a:r>
            <a:r>
              <a:rPr lang="en-US" sz="900" b="1" dirty="0" smtClean="0"/>
              <a:t> party</a:t>
            </a:r>
            <a:r>
              <a:rPr lang="en-US" sz="900" dirty="0" smtClean="0"/>
              <a:t> on ground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791818" y="1970212"/>
            <a:ext cx="1649733" cy="415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Fatal injuries to </a:t>
            </a:r>
            <a:r>
              <a:rPr lang="fr-FR" sz="1050" b="1" dirty="0"/>
              <a:t>3</a:t>
            </a:r>
            <a:r>
              <a:rPr lang="fr-FR" sz="1050" b="1" baseline="30000" dirty="0"/>
              <a:t>e</a:t>
            </a:r>
            <a:r>
              <a:rPr lang="en-US" sz="1050" b="1" dirty="0" smtClean="0"/>
              <a:t> party</a:t>
            </a:r>
            <a:r>
              <a:rPr lang="en-US" sz="1050" dirty="0" smtClean="0"/>
              <a:t> in air</a:t>
            </a:r>
            <a:endParaRPr lang="en-US" sz="1050" dirty="0"/>
          </a:p>
        </p:txBody>
      </p:sp>
      <p:cxnSp>
        <p:nvCxnSpPr>
          <p:cNvPr id="57" name="Elbow Connector 56"/>
          <p:cNvCxnSpPr>
            <a:stCxn id="40" idx="3"/>
            <a:endCxn id="55" idx="1"/>
          </p:cNvCxnSpPr>
          <p:nvPr/>
        </p:nvCxnSpPr>
        <p:spPr>
          <a:xfrm flipV="1">
            <a:off x="6294192" y="1311656"/>
            <a:ext cx="1479491" cy="870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56" idx="1"/>
          </p:cNvCxnSpPr>
          <p:nvPr/>
        </p:nvCxnSpPr>
        <p:spPr>
          <a:xfrm flipV="1">
            <a:off x="6294192" y="2177961"/>
            <a:ext cx="1497626" cy="4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22442" y="1067376"/>
            <a:ext cx="706562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005971" y="1454742"/>
            <a:ext cx="69182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974790" y="1926906"/>
            <a:ext cx="706562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971328" y="2253713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6768859" y="2122028"/>
            <a:ext cx="918115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Harm barrier(s)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2027394" y="2674281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Adverse weather condition</a:t>
            </a:r>
            <a:endParaRPr lang="en-US" sz="1000" dirty="0"/>
          </a:p>
        </p:txBody>
      </p:sp>
      <p:cxnSp>
        <p:nvCxnSpPr>
          <p:cNvPr id="67" name="Elbow Connector 66"/>
          <p:cNvCxnSpPr>
            <a:stCxn id="66" idx="3"/>
            <a:endCxn id="40" idx="1"/>
          </p:cNvCxnSpPr>
          <p:nvPr/>
        </p:nvCxnSpPr>
        <p:spPr>
          <a:xfrm flipV="1">
            <a:off x="3830428" y="2182369"/>
            <a:ext cx="1442272" cy="61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43693" y="2617745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027394" y="3271822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Cyber-security threat</a:t>
            </a:r>
            <a:endParaRPr lang="en-US" sz="1000" dirty="0"/>
          </a:p>
        </p:txBody>
      </p:sp>
      <p:cxnSp>
        <p:nvCxnSpPr>
          <p:cNvPr id="5" name="Elbow Connector 4"/>
          <p:cNvCxnSpPr>
            <a:stCxn id="43" idx="3"/>
            <a:endCxn id="40" idx="1"/>
          </p:cNvCxnSpPr>
          <p:nvPr/>
        </p:nvCxnSpPr>
        <p:spPr>
          <a:xfrm flipV="1">
            <a:off x="3830428" y="2182369"/>
            <a:ext cx="1442272" cy="12125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43693" y="3217947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OCSO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1894114" y="2994212"/>
            <a:ext cx="2917372" cy="162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Module 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3683" y="2891435"/>
            <a:ext cx="1667868" cy="415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Fatal digital damage to the Digital Infrastructure</a:t>
            </a:r>
            <a:endParaRPr lang="en-US" sz="1050" dirty="0"/>
          </a:p>
        </p:txBody>
      </p:sp>
      <p:cxnSp>
        <p:nvCxnSpPr>
          <p:cNvPr id="10" name="Elbow Connector 9"/>
          <p:cNvCxnSpPr>
            <a:stCxn id="40" idx="3"/>
            <a:endCxn id="45" idx="1"/>
          </p:cNvCxnSpPr>
          <p:nvPr/>
        </p:nvCxnSpPr>
        <p:spPr>
          <a:xfrm>
            <a:off x="6294192" y="2182369"/>
            <a:ext cx="1479491" cy="9168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01543" y="2617746"/>
            <a:ext cx="2917372" cy="77718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Module 1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074411" y="3590148"/>
            <a:ext cx="1828800" cy="545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1652" y="1130597"/>
            <a:ext cx="1916778" cy="3951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1649" y="1656808"/>
            <a:ext cx="1916779" cy="3760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1650" y="2166448"/>
            <a:ext cx="1943990" cy="5865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8046" y="2854043"/>
            <a:ext cx="1957594" cy="7884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4595" y="1139635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10168" y="2651064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778430" y="1328189"/>
            <a:ext cx="1295981" cy="2534915"/>
          </a:xfrm>
          <a:prstGeom prst="bentConnector3">
            <a:avLst>
              <a:gd name="adj1" fmla="val 67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778428" y="1844856"/>
            <a:ext cx="1295983" cy="2018248"/>
          </a:xfrm>
          <a:prstGeom prst="bentConnector3">
            <a:avLst>
              <a:gd name="adj1" fmla="val 671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>
            <a:off x="3805640" y="2459703"/>
            <a:ext cx="1268771" cy="1403401"/>
          </a:xfrm>
          <a:prstGeom prst="bentConnector3">
            <a:avLst>
              <a:gd name="adj1" fmla="val 66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>
            <a:off x="3805640" y="3248255"/>
            <a:ext cx="1268771" cy="614849"/>
          </a:xfrm>
          <a:prstGeom prst="bentConnector3">
            <a:avLst>
              <a:gd name="adj1" fmla="val 66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903211" y="1439886"/>
            <a:ext cx="771384" cy="24232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 flipV="1">
            <a:off x="6903211" y="2951315"/>
            <a:ext cx="806957" cy="911789"/>
          </a:xfrm>
          <a:prstGeom prst="bentConnector3">
            <a:avLst>
              <a:gd name="adj1" fmla="val 488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888861" y="4495985"/>
            <a:ext cx="1916779" cy="7865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threats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stCxn id="78" idx="3"/>
            <a:endCxn id="21" idx="1"/>
          </p:cNvCxnSpPr>
          <p:nvPr/>
        </p:nvCxnSpPr>
        <p:spPr>
          <a:xfrm flipV="1">
            <a:off x="3805640" y="3863104"/>
            <a:ext cx="1268771" cy="1026140"/>
          </a:xfrm>
          <a:prstGeom prst="bentConnector3">
            <a:avLst>
              <a:gd name="adj1" fmla="val 66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710169" y="4432572"/>
            <a:ext cx="2190936" cy="849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Privacy violation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Elbow Connector 120"/>
          <p:cNvCxnSpPr>
            <a:stCxn id="21" idx="3"/>
            <a:endCxn id="98" idx="1"/>
          </p:cNvCxnSpPr>
          <p:nvPr/>
        </p:nvCxnSpPr>
        <p:spPr>
          <a:xfrm>
            <a:off x="6903211" y="3863104"/>
            <a:ext cx="806958" cy="994434"/>
          </a:xfrm>
          <a:prstGeom prst="bentConnector3">
            <a:avLst>
              <a:gd name="adj1" fmla="val 4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44732" y="4047353"/>
            <a:ext cx="2958177" cy="13466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4857" y="4047353"/>
            <a:ext cx="2410415" cy="1344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913516" y="4282446"/>
            <a:ext cx="758231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37093" y="3411075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3150638" y="4034694"/>
            <a:ext cx="346364" cy="3126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Left Brace 33"/>
          <p:cNvSpPr/>
          <p:nvPr/>
        </p:nvSpPr>
        <p:spPr>
          <a:xfrm rot="16200000">
            <a:off x="8596881" y="4034694"/>
            <a:ext cx="346364" cy="3126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709068" y="5929690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Threat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8155311" y="583648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Harm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116942" y="3449484"/>
            <a:ext cx="1150518" cy="489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 barriers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351" y="1613651"/>
            <a:ext cx="2404393" cy="932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Safety Threats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(accidental origin)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5351" y="4083821"/>
            <a:ext cx="2390165" cy="628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Cyber Security </a:t>
            </a:r>
            <a:r>
              <a:rPr lang="fr-FR" sz="1600" b="1" dirty="0" err="1" smtClean="0">
                <a:solidFill>
                  <a:schemeClr val="tx1"/>
                </a:solidFill>
              </a:rPr>
              <a:t>threats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</a:rPr>
              <a:t>Malicious</a:t>
            </a:r>
            <a:r>
              <a:rPr lang="fr-FR" sz="1600" dirty="0" smtClean="0">
                <a:solidFill>
                  <a:schemeClr val="tx1"/>
                </a:solidFill>
              </a:rPr>
              <a:t> intention)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1270" y="2999216"/>
            <a:ext cx="2180793" cy="639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UAS </a:t>
            </a:r>
            <a:r>
              <a:rPr lang="fr-FR" dirty="0" err="1" smtClean="0">
                <a:solidFill>
                  <a:schemeClr val="tx1"/>
                </a:solidFill>
              </a:rPr>
              <a:t>operation</a:t>
            </a:r>
            <a:r>
              <a:rPr lang="fr-FR" dirty="0" smtClean="0">
                <a:solidFill>
                  <a:schemeClr val="tx1"/>
                </a:solidFill>
              </a:rPr>
              <a:t> out of control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9906" y="2999216"/>
            <a:ext cx="1617551" cy="639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Harms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7518951">
            <a:off x="4085258" y="2214774"/>
            <a:ext cx="351692" cy="1168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4699305">
            <a:off x="4041704" y="3225982"/>
            <a:ext cx="351692" cy="11683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7532511" y="2811264"/>
            <a:ext cx="264528" cy="11683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535123" y="2669686"/>
            <a:ext cx="267114" cy="116830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5880" y="4090064"/>
            <a:ext cx="321972" cy="27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65880" y="4602368"/>
            <a:ext cx="321972" cy="2739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56369" y="4042383"/>
            <a:ext cx="15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de Safety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88246" y="456283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de </a:t>
            </a:r>
            <a:r>
              <a:rPr lang="en-US" dirty="0" err="1" smtClean="0"/>
              <a:t>Sécurité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1"/>
          </p:cNvCxnSpPr>
          <p:nvPr/>
        </p:nvCxnSpPr>
        <p:spPr>
          <a:xfrm>
            <a:off x="8399906" y="3319009"/>
            <a:ext cx="0" cy="319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99906" y="3638801"/>
            <a:ext cx="16175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10017457" y="3319009"/>
            <a:ext cx="0" cy="319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02964" y="1406766"/>
            <a:ext cx="9050970" cy="23927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6964" y="2077773"/>
            <a:ext cx="101471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OSOs(*) </a:t>
            </a:r>
            <a:endParaRPr lang="en-US" dirty="0"/>
          </a:p>
        </p:txBody>
      </p:sp>
      <p:sp>
        <p:nvSpPr>
          <p:cNvPr id="25" name="Multiply 24"/>
          <p:cNvSpPr/>
          <p:nvPr/>
        </p:nvSpPr>
        <p:spPr>
          <a:xfrm>
            <a:off x="3728009" y="2340441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12003" y="4107052"/>
            <a:ext cx="136742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OCSOs (**)</a:t>
            </a:r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653597" y="3329336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53512" y="5129301"/>
            <a:ext cx="471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  OSO: Operational Safety Objective</a:t>
            </a:r>
          </a:p>
          <a:p>
            <a:r>
              <a:rPr lang="en-US" dirty="0" smtClean="0"/>
              <a:t>(**)OCSO:  Operational Cyber </a:t>
            </a:r>
            <a:r>
              <a:rPr lang="en-US" dirty="0"/>
              <a:t>S</a:t>
            </a:r>
            <a:r>
              <a:rPr lang="en-US" dirty="0" smtClean="0"/>
              <a:t>ecurity Objective</a:t>
            </a:r>
          </a:p>
        </p:txBody>
      </p:sp>
      <p:sp>
        <p:nvSpPr>
          <p:cNvPr id="37" name="Explosion 1 36"/>
          <p:cNvSpPr/>
          <p:nvPr/>
        </p:nvSpPr>
        <p:spPr>
          <a:xfrm>
            <a:off x="5769118" y="4712386"/>
            <a:ext cx="2515606" cy="914400"/>
          </a:xfrm>
          <a:prstGeom prst="irregularSeal1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New</a:t>
            </a:r>
          </a:p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23543" y="4476384"/>
            <a:ext cx="786785" cy="46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728009" y="4586514"/>
            <a:ext cx="2042372" cy="39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6398" y="496389"/>
            <a:ext cx="41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Resume</a:t>
            </a:r>
            <a:r>
              <a:rPr lang="fr-FR" dirty="0" smtClean="0"/>
              <a:t> of the </a:t>
            </a:r>
            <a:r>
              <a:rPr lang="fr-FR" dirty="0" err="1" smtClean="0"/>
              <a:t>extention</a:t>
            </a:r>
            <a:r>
              <a:rPr lang="fr-FR" dirty="0" smtClean="0"/>
              <a:t> of </a:t>
            </a:r>
            <a:r>
              <a:rPr lang="fr-FR" dirty="0" err="1" smtClean="0"/>
              <a:t>bow-tie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8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157538" y="3867238"/>
            <a:ext cx="1828800" cy="545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4779" y="1407687"/>
            <a:ext cx="1916778" cy="39518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776" y="1933898"/>
            <a:ext cx="1916779" cy="37609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4777" y="2443538"/>
            <a:ext cx="1943990" cy="58650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1173" y="3131133"/>
            <a:ext cx="1957594" cy="78842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57722" y="1416725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295" y="2928154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861557" y="1605279"/>
            <a:ext cx="1295981" cy="2534915"/>
          </a:xfrm>
          <a:prstGeom prst="bentConnector3">
            <a:avLst>
              <a:gd name="adj1" fmla="val 67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861555" y="2121946"/>
            <a:ext cx="1295983" cy="2018248"/>
          </a:xfrm>
          <a:prstGeom prst="bentConnector3">
            <a:avLst>
              <a:gd name="adj1" fmla="val 671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>
            <a:off x="3888767" y="2736793"/>
            <a:ext cx="1268771" cy="1403401"/>
          </a:xfrm>
          <a:prstGeom prst="bentConnector3">
            <a:avLst>
              <a:gd name="adj1" fmla="val 66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>
            <a:off x="3888767" y="3525345"/>
            <a:ext cx="1268771" cy="614849"/>
          </a:xfrm>
          <a:prstGeom prst="bentConnector3">
            <a:avLst>
              <a:gd name="adj1" fmla="val 66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986338" y="1716976"/>
            <a:ext cx="771384" cy="24232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 flipV="1">
            <a:off x="6986338" y="3228405"/>
            <a:ext cx="806957" cy="9117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71988" y="4773075"/>
            <a:ext cx="1916779" cy="78651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threats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stCxn id="78" idx="3"/>
            <a:endCxn id="21" idx="1"/>
          </p:cNvCxnSpPr>
          <p:nvPr/>
        </p:nvCxnSpPr>
        <p:spPr>
          <a:xfrm flipV="1">
            <a:off x="3888767" y="4140194"/>
            <a:ext cx="1268771" cy="1026140"/>
          </a:xfrm>
          <a:prstGeom prst="bentConnector3">
            <a:avLst>
              <a:gd name="adj1" fmla="val 66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793296" y="4709662"/>
            <a:ext cx="2190936" cy="849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Privacy violation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Elbow Connector 120"/>
          <p:cNvCxnSpPr>
            <a:stCxn id="21" idx="3"/>
            <a:endCxn id="98" idx="1"/>
          </p:cNvCxnSpPr>
          <p:nvPr/>
        </p:nvCxnSpPr>
        <p:spPr>
          <a:xfrm>
            <a:off x="6986338" y="4140194"/>
            <a:ext cx="806958" cy="994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27859" y="4324443"/>
            <a:ext cx="2958177" cy="13466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2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47984" y="4324443"/>
            <a:ext cx="2410415" cy="1344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1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3215048" y="4453249"/>
            <a:ext cx="346364" cy="29956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Brace 34"/>
          <p:cNvSpPr/>
          <p:nvPr/>
        </p:nvSpPr>
        <p:spPr>
          <a:xfrm rot="16200000">
            <a:off x="8583544" y="4649381"/>
            <a:ext cx="346364" cy="2603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2953955" y="6129840"/>
            <a:ext cx="79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4706" y="61298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74986" y="2974780"/>
                <a:ext cx="4654871" cy="124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quation to calculating pixel density</a:t>
                </a:r>
              </a:p>
              <a:p>
                <a:endParaRPr lang="en-US" dirty="0"/>
              </a:p>
              <a:p>
                <a:r>
                  <a:rPr lang="en-US" dirty="0" smtClean="0"/>
                  <a:t>PD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h𝑜𝑟𝑖𝑧𝑜𝑛𝑡𝑎𝑙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l-GR" sz="2000" dirty="0" smtClean="0"/>
                                  <m:t>ϕ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(pixel/m)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86" y="2974780"/>
                <a:ext cx="4654871" cy="1248162"/>
              </a:xfrm>
              <a:prstGeom prst="rect">
                <a:avLst/>
              </a:prstGeom>
              <a:blipFill rotWithShape="0">
                <a:blip r:embed="rId2"/>
                <a:stretch>
                  <a:fillRect l="-1180" t="-2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Image result for drone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09" y="2777096"/>
            <a:ext cx="2001792" cy="9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 flipH="1">
            <a:off x="2219509" y="3433597"/>
            <a:ext cx="844142" cy="89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68155" y="3433597"/>
            <a:ext cx="703125" cy="90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5780" y="4360208"/>
            <a:ext cx="4899889" cy="264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20405" y="3463875"/>
            <a:ext cx="0" cy="896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8258640">
            <a:off x="2889742" y="3001111"/>
            <a:ext cx="712295" cy="681512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343244" y="3598861"/>
            <a:ext cx="27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ϕ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18544" y="391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9718" y="3240401"/>
            <a:ext cx="278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(m): altitude of drone</a:t>
            </a:r>
          </a:p>
          <a:p>
            <a:r>
              <a:rPr lang="el-GR" dirty="0" smtClean="0"/>
              <a:t>ϕ</a:t>
            </a:r>
            <a:r>
              <a:rPr lang="en-US" dirty="0" smtClean="0"/>
              <a:t> : angel of view of camera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0385" y="3907"/>
            <a:ext cx="11026226" cy="767687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Extend the method SORA for privacy consequences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779" y="873776"/>
            <a:ext cx="10740389" cy="49750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(b) </a:t>
            </a:r>
            <a:r>
              <a:rPr lang="en-US" sz="1800" dirty="0"/>
              <a:t>How to evaluate Privacy Risk Class (PRC) of a given UAS operation?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b="1" dirty="0" smtClean="0">
                <a:sym typeface="Wingdings" panose="05000000000000000000" pitchFamily="2" charset="2"/>
              </a:rPr>
              <a:t>Determine PRC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19C3-C9F4-4866-A3FE-F34AFC8F749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838076" y="2160626"/>
          <a:ext cx="8563092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11"/>
                <a:gridCol w="1577510"/>
                <a:gridCol w="1650124"/>
                <a:gridCol w="1513490"/>
                <a:gridCol w="148195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operation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Unpopulated zone, VLOS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Unpopulated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zone, BLOS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Populated zone, VLOS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Populated zone, BLOS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Level of</a:t>
                      </a:r>
                      <a:r>
                        <a:rPr lang="en-US" sz="1600" b="1" baseline="0" dirty="0" smtClean="0"/>
                        <a:t> detail of image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Monitor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Detect </a:t>
                      </a:r>
                      <a:r>
                        <a:rPr lang="en-US" sz="1600" dirty="0" smtClean="0"/>
                        <a:t>(&gt;25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Observe</a:t>
                      </a:r>
                      <a:r>
                        <a:rPr lang="en-US" sz="1600" dirty="0" smtClean="0"/>
                        <a:t> (&gt;62.5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Recognize</a:t>
                      </a:r>
                      <a:r>
                        <a:rPr lang="en-US" sz="1600" dirty="0" smtClean="0"/>
                        <a:t> (&gt;125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Identity</a:t>
                      </a:r>
                      <a:r>
                        <a:rPr lang="en-US" sz="1600" dirty="0" smtClean="0"/>
                        <a:t> (&gt;250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Inspect</a:t>
                      </a:r>
                      <a:r>
                        <a:rPr lang="en-US" sz="1600" dirty="0" smtClean="0"/>
                        <a:t> (&gt;1000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2088" r="26737" b="20838"/>
          <a:stretch/>
        </p:blipFill>
        <p:spPr>
          <a:xfrm>
            <a:off x="6583372" y="2441134"/>
            <a:ext cx="2572871" cy="1748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426940"/>
            <a:ext cx="2572870" cy="1762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55" y="2426940"/>
            <a:ext cx="2537808" cy="17623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12122" y="4071257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category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Low risk)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94455" y="4071257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Specific category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(Medium risk)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3372" y="4071258"/>
            <a:ext cx="2572870" cy="11865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Certified </a:t>
            </a:r>
            <a:r>
              <a:rPr lang="en-US" dirty="0" smtClean="0">
                <a:solidFill>
                  <a:schemeClr val="tx1"/>
                </a:solidFill>
              </a:rPr>
              <a:t>category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(High risk)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36" y="3032405"/>
            <a:ext cx="1739542" cy="4682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Threats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1268" y="2957703"/>
            <a:ext cx="2180793" cy="692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Hazard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(UAS </a:t>
            </a:r>
            <a:r>
              <a:rPr lang="fr-FR" sz="1600" dirty="0" err="1" smtClean="0">
                <a:solidFill>
                  <a:schemeClr val="tx1"/>
                </a:solidFill>
              </a:rPr>
              <a:t>operation</a:t>
            </a:r>
            <a:r>
              <a:rPr lang="fr-FR" sz="1600" dirty="0" smtClean="0">
                <a:solidFill>
                  <a:schemeClr val="tx1"/>
                </a:solidFill>
              </a:rPr>
              <a:t> out of control)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6738" y="2097411"/>
            <a:ext cx="1918555" cy="56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Fatal injuries to 3</a:t>
            </a:r>
            <a:r>
              <a:rPr lang="fr-FR" sz="1600" b="1" baseline="30000" dirty="0" smtClean="0">
                <a:solidFill>
                  <a:schemeClr val="tx1"/>
                </a:solidFill>
              </a:rPr>
              <a:t>e</a:t>
            </a:r>
            <a:r>
              <a:rPr lang="fr-FR" sz="1600" b="1" dirty="0" smtClean="0">
                <a:solidFill>
                  <a:schemeClr val="tx1"/>
                </a:solidFill>
              </a:rPr>
              <a:t> parties on </a:t>
            </a:r>
            <a:r>
              <a:rPr lang="fr-FR" sz="1600" b="1" dirty="0" err="1" smtClean="0">
                <a:solidFill>
                  <a:schemeClr val="tx1"/>
                </a:solidFill>
              </a:rPr>
              <a:t>ground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086579" y="2781587"/>
            <a:ext cx="351692" cy="9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01091" y="1406766"/>
            <a:ext cx="8215574" cy="23927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6398" y="2448316"/>
            <a:ext cx="6688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OSO</a:t>
            </a:r>
            <a:endParaRPr lang="en-US" dirty="0"/>
          </a:p>
        </p:txBody>
      </p:sp>
      <p:sp>
        <p:nvSpPr>
          <p:cNvPr id="25" name="Multiply 24"/>
          <p:cNvSpPr/>
          <p:nvPr/>
        </p:nvSpPr>
        <p:spPr>
          <a:xfrm>
            <a:off x="3624152" y="2817648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xplosion 1 36"/>
          <p:cNvSpPr/>
          <p:nvPr/>
        </p:nvSpPr>
        <p:spPr>
          <a:xfrm>
            <a:off x="4121952" y="4230137"/>
            <a:ext cx="2515606" cy="914400"/>
          </a:xfrm>
          <a:prstGeom prst="irregularSeal1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New</a:t>
            </a:r>
          </a:p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8056738" y="3026878"/>
            <a:ext cx="1918555" cy="541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Fatal injuries to 3</a:t>
            </a:r>
            <a:r>
              <a:rPr lang="fr-FR" sz="1600" b="1" baseline="30000" dirty="0" smtClean="0">
                <a:solidFill>
                  <a:schemeClr val="tx1"/>
                </a:solidFill>
              </a:rPr>
              <a:t>e</a:t>
            </a:r>
            <a:r>
              <a:rPr lang="fr-FR" sz="1600" b="1" dirty="0" smtClean="0">
                <a:solidFill>
                  <a:schemeClr val="tx1"/>
                </a:solidFill>
              </a:rPr>
              <a:t> parties in air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76206" y="3938618"/>
            <a:ext cx="1918556" cy="55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Digital </a:t>
            </a:r>
            <a:r>
              <a:rPr lang="fr-FR" sz="1600" b="1" smtClean="0">
                <a:solidFill>
                  <a:schemeClr val="tx1"/>
                </a:solidFill>
              </a:rPr>
              <a:t>damage to infrastructure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4494791">
            <a:off x="7365150" y="2153708"/>
            <a:ext cx="367546" cy="1089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7392625" y="2878305"/>
            <a:ext cx="367546" cy="960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129397">
            <a:off x="7365095" y="3475639"/>
            <a:ext cx="367546" cy="10607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69036" y="4490201"/>
            <a:ext cx="1126191" cy="1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53955" y="557228"/>
            <a:ext cx="62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</a:t>
            </a:r>
            <a:r>
              <a:rPr lang="fr-FR" dirty="0" err="1" smtClean="0"/>
              <a:t>bow-tie</a:t>
            </a:r>
            <a:r>
              <a:rPr lang="fr-FR" dirty="0" smtClean="0"/>
              <a:t> model </a:t>
            </a:r>
            <a:r>
              <a:rPr lang="fr-FR" dirty="0" err="1" smtClean="0"/>
              <a:t>bow-tie</a:t>
            </a:r>
            <a:r>
              <a:rPr lang="fr-FR" dirty="0" smtClean="0"/>
              <a:t> model </a:t>
            </a:r>
            <a:r>
              <a:rPr lang="fr-FR" dirty="0" err="1" smtClean="0"/>
              <a:t>with</a:t>
            </a:r>
            <a:r>
              <a:rPr lang="fr-FR" dirty="0" smtClean="0"/>
              <a:t> new </a:t>
            </a:r>
            <a:r>
              <a:rPr lang="fr-FR" dirty="0" err="1" smtClean="0"/>
              <a:t>harm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7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55003" y="93507"/>
            <a:ext cx="11707566" cy="5359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954288" y="332933"/>
            <a:ext cx="1931335" cy="1423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fatal injuries to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 on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50719" y="332933"/>
            <a:ext cx="1774736" cy="1423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42523" y="347137"/>
            <a:ext cx="2188035" cy="1409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struck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UA if the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47627" y="323872"/>
            <a:ext cx="2287515" cy="143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struck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7863" y="769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4948315" y="68668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7429492" y="68668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954288" y="1886805"/>
            <a:ext cx="1924523" cy="1340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fatal injuries to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parties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air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50719" y="1886805"/>
            <a:ext cx="1774736" cy="1340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42523" y="1879870"/>
            <a:ext cx="2186969" cy="1347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other  A/C  struck by the UA if the operation is out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7627" y="1843898"/>
            <a:ext cx="2287515" cy="138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that, if struck, the other A/C cannot continue a safe flight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1280" y="21868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4958470" y="212856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429492" y="212856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68631" y="3438126"/>
            <a:ext cx="1924523" cy="1050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damage to the Digital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71362" y="3395218"/>
            <a:ext cx="1774736" cy="105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6866" y="3353316"/>
            <a:ext cx="2186969" cy="1057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digital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operation is out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61970" y="3395218"/>
            <a:ext cx="2476539" cy="965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a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violation,  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digital infrastructure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5623" y="3738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4972813" y="367988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7443835" y="367988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75443" y="4527998"/>
            <a:ext cx="1924523" cy="1436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invasion for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fr-F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71874" y="4532412"/>
            <a:ext cx="1774736" cy="1431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63678" y="4532412"/>
            <a:ext cx="2186969" cy="1431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exposed to UA if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68782" y="4527998"/>
            <a:ext cx="2476539" cy="1436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that, if exposed, privacy of person is violated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2435" y="4999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4979625" y="494079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7450647" y="494079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39165"/>
              </p:ext>
            </p:extLst>
          </p:nvPr>
        </p:nvGraphicFramePr>
        <p:xfrm>
          <a:off x="365761" y="2010196"/>
          <a:ext cx="7076049" cy="32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970"/>
                <a:gridCol w="1275603"/>
                <a:gridCol w="1376389"/>
                <a:gridCol w="1252866"/>
                <a:gridCol w="1235221"/>
              </a:tblGrid>
              <a:tr h="58849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SEVERITY</a:t>
                      </a:r>
                      <a:r>
                        <a:rPr lang="fr-FR" dirty="0" smtClean="0"/>
                        <a:t>         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/>
                        <a:t>           LIKELIHOOD 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MEIDUM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85735" y="3275058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ACCEPTABLE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0426" y="2611532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 - ACCEPTABLE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3955" y="557228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Risk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42654" y="3972538"/>
            <a:ext cx="1828800" cy="54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7237" y="1609480"/>
            <a:ext cx="1916778" cy="39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87234" y="2135691"/>
            <a:ext cx="1916779" cy="37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87235" y="2645331"/>
            <a:ext cx="1943990" cy="58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3631" y="3332926"/>
            <a:ext cx="1957594" cy="7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10089" y="3325060"/>
            <a:ext cx="2190937" cy="60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80748" y="4537021"/>
            <a:ext cx="2120278" cy="60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704015" y="1807072"/>
            <a:ext cx="1338639" cy="24384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704013" y="2323739"/>
            <a:ext cx="1338641" cy="1921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>
            <a:off x="3731225" y="2938586"/>
            <a:ext cx="1311429" cy="13069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>
            <a:off x="3731225" y="3727138"/>
            <a:ext cx="1311429" cy="5183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871454" y="3625311"/>
            <a:ext cx="1338635" cy="620183"/>
          </a:xfrm>
          <a:prstGeom prst="bentConnector3">
            <a:avLst>
              <a:gd name="adj1" fmla="val 800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871454" y="4245494"/>
            <a:ext cx="1409294" cy="591778"/>
          </a:xfrm>
          <a:prstGeom prst="bentConnector3">
            <a:avLst>
              <a:gd name="adj1" fmla="val 75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60818" y="3808765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69168" y="4012131"/>
            <a:ext cx="911505" cy="485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 barriers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7239" y="5066634"/>
            <a:ext cx="1916779" cy="50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communication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73635" y="5687931"/>
            <a:ext cx="1916779" cy="53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Software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87237" y="6337431"/>
            <a:ext cx="1916779" cy="40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Sensors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Elbow Connector 51"/>
          <p:cNvCxnSpPr>
            <a:stCxn id="48" idx="3"/>
            <a:endCxn id="21" idx="1"/>
          </p:cNvCxnSpPr>
          <p:nvPr/>
        </p:nvCxnSpPr>
        <p:spPr>
          <a:xfrm flipV="1">
            <a:off x="3704018" y="4245494"/>
            <a:ext cx="1338636" cy="107470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3"/>
            <a:endCxn id="21" idx="1"/>
          </p:cNvCxnSpPr>
          <p:nvPr/>
        </p:nvCxnSpPr>
        <p:spPr>
          <a:xfrm flipV="1">
            <a:off x="3690414" y="4245494"/>
            <a:ext cx="1352240" cy="17101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21" idx="1"/>
          </p:cNvCxnSpPr>
          <p:nvPr/>
        </p:nvCxnSpPr>
        <p:spPr>
          <a:xfrm flipV="1">
            <a:off x="3704016" y="4245494"/>
            <a:ext cx="1338638" cy="22929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31225" y="4663822"/>
            <a:ext cx="1019951" cy="34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7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4" y="995390"/>
            <a:ext cx="1648145" cy="4500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76" y="1621239"/>
            <a:ext cx="1976779" cy="3321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3" y="2120160"/>
            <a:ext cx="2535382" cy="67674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2" y="3005543"/>
            <a:ext cx="1648145" cy="546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449" y="4710215"/>
            <a:ext cx="1605030" cy="519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66" y="1445427"/>
            <a:ext cx="1" cy="175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66" y="1953396"/>
            <a:ext cx="5448" cy="166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5" y="2796901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83527" y="5487850"/>
            <a:ext cx="1343080" cy="43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3" y="269511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cxnSp>
        <p:nvCxnSpPr>
          <p:cNvPr id="18" name="Elbow Connector 17"/>
          <p:cNvCxnSpPr>
            <a:stCxn id="8" idx="2"/>
            <a:endCxn id="38" idx="0"/>
          </p:cNvCxnSpPr>
          <p:nvPr/>
        </p:nvCxnSpPr>
        <p:spPr>
          <a:xfrm rot="16200000" flipH="1">
            <a:off x="3349789" y="3642772"/>
            <a:ext cx="187801" cy="5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3311858" y="5358739"/>
            <a:ext cx="258216" cy="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52579" y="5487850"/>
            <a:ext cx="1976779" cy="4355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55067" y="2458530"/>
            <a:ext cx="623656" cy="3029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1154" y="321304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2627789" y="3739398"/>
            <a:ext cx="1637249" cy="744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cxnSp>
        <p:nvCxnSpPr>
          <p:cNvPr id="33" name="Straight Arrow Connector 32"/>
          <p:cNvCxnSpPr>
            <a:stCxn id="38" idx="2"/>
            <a:endCxn id="10" idx="0"/>
          </p:cNvCxnSpPr>
          <p:nvPr/>
        </p:nvCxnSpPr>
        <p:spPr>
          <a:xfrm flipH="1">
            <a:off x="3440964" y="4483802"/>
            <a:ext cx="5450" cy="22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5212" y="340974"/>
            <a:ext cx="41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Resume</a:t>
            </a:r>
            <a:r>
              <a:rPr lang="fr-FR" dirty="0" smtClean="0"/>
              <a:t> of the </a:t>
            </a:r>
            <a:r>
              <a:rPr lang="fr-FR" dirty="0" err="1" smtClean="0"/>
              <a:t>extention</a:t>
            </a:r>
            <a:r>
              <a:rPr lang="fr-FR" dirty="0" smtClean="0"/>
              <a:t> of </a:t>
            </a:r>
            <a:r>
              <a:rPr lang="fr-FR" dirty="0" err="1" smtClean="0"/>
              <a:t>bow-tie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70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7535" y="5071368"/>
            <a:ext cx="1605030" cy="51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1164" y="6248271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cxnSp>
        <p:nvCxnSpPr>
          <p:cNvPr id="18" name="Elbow Connector 17"/>
          <p:cNvCxnSpPr>
            <a:stCxn id="9" idx="2"/>
            <a:endCxn id="10" idx="0"/>
          </p:cNvCxnSpPr>
          <p:nvPr/>
        </p:nvCxnSpPr>
        <p:spPr>
          <a:xfrm rot="5400000">
            <a:off x="2546118" y="4171069"/>
            <a:ext cx="724232" cy="1076367"/>
          </a:xfrm>
          <a:prstGeom prst="bentConnector3">
            <a:avLst>
              <a:gd name="adj1" fmla="val 19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2528161" y="5432676"/>
            <a:ext cx="754699" cy="1070920"/>
          </a:xfrm>
          <a:prstGeom prst="bentConnector3">
            <a:avLst>
              <a:gd name="adj1" fmla="val 72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52580" y="6345486"/>
            <a:ext cx="1976779" cy="43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2293" y="5466397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OCSO robustness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1" idx="2"/>
            <a:endCxn id="20" idx="0"/>
          </p:cNvCxnSpPr>
          <p:nvPr/>
        </p:nvCxnSpPr>
        <p:spPr>
          <a:xfrm rot="5400000">
            <a:off x="4122356" y="5374206"/>
            <a:ext cx="289894" cy="1652666"/>
          </a:xfrm>
          <a:prstGeom prst="bentConnector3">
            <a:avLst>
              <a:gd name="adj1" fmla="val 30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322705" y="1430867"/>
            <a:ext cx="856023" cy="48174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22" name="Rectangle 121"/>
          <p:cNvSpPr/>
          <p:nvPr/>
        </p:nvSpPr>
        <p:spPr>
          <a:xfrm>
            <a:off x="3632293" y="4674363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131"/>
          <p:cNvCxnSpPr>
            <a:stCxn id="9" idx="2"/>
            <a:endCxn id="122" idx="0"/>
          </p:cNvCxnSpPr>
          <p:nvPr/>
        </p:nvCxnSpPr>
        <p:spPr>
          <a:xfrm rot="16200000" flipH="1">
            <a:off x="4106413" y="3687139"/>
            <a:ext cx="327227" cy="1647219"/>
          </a:xfrm>
          <a:prstGeom prst="bentConnector3">
            <a:avLst>
              <a:gd name="adj1" fmla="val 41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2" idx="2"/>
            <a:endCxn id="21" idx="0"/>
          </p:cNvCxnSpPr>
          <p:nvPr/>
        </p:nvCxnSpPr>
        <p:spPr>
          <a:xfrm>
            <a:off x="5093636" y="5263558"/>
            <a:ext cx="0" cy="202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7749" y="770411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Integrated </a:t>
            </a:r>
            <a:r>
              <a:rPr lang="fr-FR" dirty="0" err="1" smtClean="0"/>
              <a:t>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41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23212</TotalTime>
  <Words>1262</Words>
  <Application>Microsoft Office PowerPoint</Application>
  <PresentationFormat>Widescreen</PresentationFormat>
  <Paragraphs>345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Résumé du sujet de discussion </vt:lpstr>
      <vt:lpstr>PowerPoint Presentation</vt:lpstr>
      <vt:lpstr>PowerPoint Presentation</vt:lpstr>
      <vt:lpstr>PowerPoint Presentation</vt:lpstr>
      <vt:lpstr>Extend the method SORA for privacy consequences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DUC</cp:lastModifiedBy>
  <cp:revision>89</cp:revision>
  <dcterms:created xsi:type="dcterms:W3CDTF">2019-12-10T13:02:02Z</dcterms:created>
  <dcterms:modified xsi:type="dcterms:W3CDTF">2020-02-20T10:57:48Z</dcterms:modified>
</cp:coreProperties>
</file>