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5"/>
  </p:notesMasterIdLst>
  <p:handoutMasterIdLst>
    <p:handoutMasterId r:id="rId56"/>
  </p:handoutMasterIdLst>
  <p:sldIdLst>
    <p:sldId id="359" r:id="rId2"/>
    <p:sldId id="360" r:id="rId3"/>
    <p:sldId id="361" r:id="rId4"/>
    <p:sldId id="362" r:id="rId5"/>
    <p:sldId id="383" r:id="rId6"/>
    <p:sldId id="392" r:id="rId7"/>
    <p:sldId id="385" r:id="rId8"/>
    <p:sldId id="407" r:id="rId9"/>
    <p:sldId id="381" r:id="rId10"/>
    <p:sldId id="336" r:id="rId11"/>
    <p:sldId id="356" r:id="rId12"/>
    <p:sldId id="405" r:id="rId13"/>
    <p:sldId id="403" r:id="rId14"/>
    <p:sldId id="404" r:id="rId15"/>
    <p:sldId id="377" r:id="rId16"/>
    <p:sldId id="378" r:id="rId17"/>
    <p:sldId id="384" r:id="rId18"/>
    <p:sldId id="408" r:id="rId19"/>
    <p:sldId id="366" r:id="rId20"/>
    <p:sldId id="367" r:id="rId21"/>
    <p:sldId id="368" r:id="rId22"/>
    <p:sldId id="409" r:id="rId23"/>
    <p:sldId id="281" r:id="rId24"/>
    <p:sldId id="410" r:id="rId25"/>
    <p:sldId id="382" r:id="rId26"/>
    <p:sldId id="370" r:id="rId27"/>
    <p:sldId id="357" r:id="rId28"/>
    <p:sldId id="350" r:id="rId29"/>
    <p:sldId id="426" r:id="rId30"/>
    <p:sldId id="279" r:id="rId31"/>
    <p:sldId id="280" r:id="rId32"/>
    <p:sldId id="282" r:id="rId33"/>
    <p:sldId id="400" r:id="rId34"/>
    <p:sldId id="399" r:id="rId35"/>
    <p:sldId id="371" r:id="rId36"/>
    <p:sldId id="372" r:id="rId37"/>
    <p:sldId id="427" r:id="rId38"/>
    <p:sldId id="395" r:id="rId39"/>
    <p:sldId id="396" r:id="rId40"/>
    <p:sldId id="398" r:id="rId41"/>
    <p:sldId id="411" r:id="rId42"/>
    <p:sldId id="412" r:id="rId43"/>
    <p:sldId id="413" r:id="rId44"/>
    <p:sldId id="414" r:id="rId45"/>
    <p:sldId id="415" r:id="rId46"/>
    <p:sldId id="406" r:id="rId47"/>
    <p:sldId id="417" r:id="rId48"/>
    <p:sldId id="418" r:id="rId49"/>
    <p:sldId id="419" r:id="rId50"/>
    <p:sldId id="421" r:id="rId51"/>
    <p:sldId id="422" r:id="rId52"/>
    <p:sldId id="423" r:id="rId53"/>
    <p:sldId id="425"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3FE52C-E927-4ECD-9BB3-11133ECE0124}">
          <p14:sldIdLst>
            <p14:sldId id="359"/>
            <p14:sldId id="360"/>
          </p14:sldIdLst>
        </p14:section>
        <p14:section name="Giới thiệu đề tài" id="{9E515B2E-9C11-4F22-862D-7221333CB7E1}">
          <p14:sldIdLst>
            <p14:sldId id="361"/>
            <p14:sldId id="362"/>
            <p14:sldId id="383"/>
          </p14:sldIdLst>
        </p14:section>
        <p14:section name="Công trình liên quan" id="{4CB7DB3A-DF50-4D2F-BBBF-BF2D3BF265E7}">
          <p14:sldIdLst>
            <p14:sldId id="392"/>
            <p14:sldId id="385"/>
          </p14:sldIdLst>
        </p14:section>
        <p14:section name="Phương pháp đề xuất" id="{D4F7EEF9-D396-490C-BC2E-5228BF71F4E9}">
          <p14:sldIdLst>
            <p14:sldId id="407"/>
            <p14:sldId id="381"/>
            <p14:sldId id="336"/>
            <p14:sldId id="356"/>
            <p14:sldId id="405"/>
            <p14:sldId id="403"/>
            <p14:sldId id="404"/>
            <p14:sldId id="377"/>
            <p14:sldId id="378"/>
            <p14:sldId id="384"/>
          </p14:sldIdLst>
        </p14:section>
        <p14:section name="Xây dựng tập dữ liệu" id="{ED741D67-7DCA-4F5D-BFF8-7EB220BDA91A}">
          <p14:sldIdLst>
            <p14:sldId id="408"/>
            <p14:sldId id="366"/>
            <p14:sldId id="367"/>
            <p14:sldId id="368"/>
          </p14:sldIdLst>
        </p14:section>
        <p14:section name="Kết quả thí nghiệm" id="{AE438374-F736-48CA-9689-91FC06FF45AC}">
          <p14:sldIdLst>
            <p14:sldId id="409"/>
            <p14:sldId id="281"/>
          </p14:sldIdLst>
        </p14:section>
        <p14:section name="Tổng kết" id="{2860471B-8340-44A4-BEBC-90B25C94DB80}">
          <p14:sldIdLst>
            <p14:sldId id="410"/>
            <p14:sldId id="382"/>
            <p14:sldId id="370"/>
          </p14:sldIdLst>
        </p14:section>
        <p14:section name="Phụ lục" id="{59D2E0A2-CD5F-43ED-8DFA-DE80A40F862D}">
          <p14:sldIdLst>
            <p14:sldId id="357"/>
            <p14:sldId id="350"/>
            <p14:sldId id="426"/>
            <p14:sldId id="279"/>
            <p14:sldId id="280"/>
            <p14:sldId id="282"/>
            <p14:sldId id="400"/>
            <p14:sldId id="399"/>
            <p14:sldId id="371"/>
            <p14:sldId id="372"/>
            <p14:sldId id="427"/>
            <p14:sldId id="395"/>
            <p14:sldId id="396"/>
            <p14:sldId id="398"/>
            <p14:sldId id="411"/>
            <p14:sldId id="412"/>
            <p14:sldId id="413"/>
            <p14:sldId id="414"/>
            <p14:sldId id="415"/>
            <p14:sldId id="406"/>
            <p14:sldId id="417"/>
            <p14:sldId id="418"/>
            <p14:sldId id="419"/>
            <p14:sldId id="421"/>
            <p14:sldId id="422"/>
            <p14:sldId id="423"/>
            <p14:sldId id="42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CD96"/>
    <a:srgbClr val="FFD78C"/>
    <a:srgbClr val="4472C4"/>
    <a:srgbClr val="5B9BD5"/>
    <a:srgbClr val="FFDD7D"/>
    <a:srgbClr val="008000"/>
    <a:srgbClr val="717171"/>
    <a:srgbClr val="FFF2CC"/>
    <a:srgbClr val="62983E"/>
    <a:srgbClr val="4051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88" autoAdjust="0"/>
    <p:restoredTop sz="94280" autoAdjust="0"/>
  </p:normalViewPr>
  <p:slideViewPr>
    <p:cSldViewPr snapToGrid="0">
      <p:cViewPr varScale="1">
        <p:scale>
          <a:sx n="69" d="100"/>
          <a:sy n="69" d="100"/>
        </p:scale>
        <p:origin x="792" y="66"/>
      </p:cViewPr>
      <p:guideLst/>
    </p:cSldViewPr>
  </p:slideViewPr>
  <p:notesTextViewPr>
    <p:cViewPr>
      <p:scale>
        <a:sx n="1" d="1"/>
        <a:sy n="1" d="1"/>
      </p:scale>
      <p:origin x="0" y="0"/>
    </p:cViewPr>
  </p:notesTextViewPr>
  <p:sorterViewPr>
    <p:cViewPr>
      <p:scale>
        <a:sx n="100" d="100"/>
        <a:sy n="100" d="100"/>
      </p:scale>
      <p:origin x="0" y="-17814"/>
    </p:cViewPr>
  </p:sorterViewPr>
  <p:notesViewPr>
    <p:cSldViewPr snapToGrid="0">
      <p:cViewPr varScale="1">
        <p:scale>
          <a:sx n="52" d="100"/>
          <a:sy n="52" d="100"/>
        </p:scale>
        <p:origin x="286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F:\code\python\lvtn\experience\tes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code\python\lvtn\experience\te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code\python\lvtn\experience\tes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Sheet2!$J$17</c:f>
              <c:strCache>
                <c:ptCount val="1"/>
                <c:pt idx="0">
                  <c:v>Đặc trưng dựa trên phương pháp học máy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Sheet2!$I$18:$I$21</c:f>
              <c:numCache>
                <c:formatCode>General</c:formatCode>
                <c:ptCount val="4"/>
                <c:pt idx="0">
                  <c:v>1</c:v>
                </c:pt>
                <c:pt idx="1">
                  <c:v>2</c:v>
                </c:pt>
                <c:pt idx="2">
                  <c:v>3</c:v>
                </c:pt>
                <c:pt idx="3">
                  <c:v>4</c:v>
                </c:pt>
              </c:numCache>
            </c:numRef>
          </c:cat>
          <c:val>
            <c:numRef>
              <c:f>Sheet2!$J$18:$J$21</c:f>
              <c:numCache>
                <c:formatCode>General</c:formatCode>
                <c:ptCount val="4"/>
                <c:pt idx="0">
                  <c:v>67.959999999999994</c:v>
                </c:pt>
                <c:pt idx="1">
                  <c:v>69.17</c:v>
                </c:pt>
                <c:pt idx="2">
                  <c:v>70.05</c:v>
                </c:pt>
                <c:pt idx="3">
                  <c:v>69.989999999999995</c:v>
                </c:pt>
              </c:numCache>
            </c:numRef>
          </c:val>
          <c:extLst>
            <c:ext xmlns:c16="http://schemas.microsoft.com/office/drawing/2014/chart" uri="{C3380CC4-5D6E-409C-BE32-E72D297353CC}">
              <c16:uniqueId val="{00000000-ED87-4F3B-8B81-BADD0538D199}"/>
            </c:ext>
          </c:extLst>
        </c:ser>
        <c:ser>
          <c:idx val="1"/>
          <c:order val="1"/>
          <c:tx>
            <c:strRef>
              <c:f>Sheet2!$K$17</c:f>
              <c:strCache>
                <c:ptCount val="1"/>
                <c:pt idx="0">
                  <c:v>Đặc trưng dựa trên phương pháp học máy + SO-CAL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Sheet2!$I$18:$I$21</c:f>
              <c:numCache>
                <c:formatCode>General</c:formatCode>
                <c:ptCount val="4"/>
                <c:pt idx="0">
                  <c:v>1</c:v>
                </c:pt>
                <c:pt idx="1">
                  <c:v>2</c:v>
                </c:pt>
                <c:pt idx="2">
                  <c:v>3</c:v>
                </c:pt>
                <c:pt idx="3">
                  <c:v>4</c:v>
                </c:pt>
              </c:numCache>
            </c:numRef>
          </c:cat>
          <c:val>
            <c:numRef>
              <c:f>Sheet2!$K$18:$K$21</c:f>
              <c:numCache>
                <c:formatCode>General</c:formatCode>
                <c:ptCount val="4"/>
                <c:pt idx="0">
                  <c:v>68.27</c:v>
                </c:pt>
                <c:pt idx="1">
                  <c:v>70.03</c:v>
                </c:pt>
                <c:pt idx="2">
                  <c:v>70.740000000000009</c:v>
                </c:pt>
                <c:pt idx="3">
                  <c:v>70.61</c:v>
                </c:pt>
              </c:numCache>
            </c:numRef>
          </c:val>
          <c:extLst>
            <c:ext xmlns:c16="http://schemas.microsoft.com/office/drawing/2014/chart" uri="{C3380CC4-5D6E-409C-BE32-E72D297353CC}">
              <c16:uniqueId val="{00000001-ED87-4F3B-8B81-BADD0538D199}"/>
            </c:ext>
          </c:extLst>
        </c:ser>
        <c:dLbls>
          <c:dLblPos val="outEnd"/>
          <c:showLegendKey val="0"/>
          <c:showVal val="1"/>
          <c:showCatName val="0"/>
          <c:showSerName val="0"/>
          <c:showPercent val="0"/>
          <c:showBubbleSize val="0"/>
        </c:dLbls>
        <c:gapWidth val="100"/>
        <c:overlap val="-24"/>
        <c:axId val="310884096"/>
        <c:axId val="310884488"/>
      </c:barChart>
      <c:catAx>
        <c:axId val="31088409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310884488"/>
        <c:crosses val="autoZero"/>
        <c:auto val="1"/>
        <c:lblAlgn val="ctr"/>
        <c:lblOffset val="100"/>
        <c:noMultiLvlLbl val="0"/>
      </c:catAx>
      <c:valAx>
        <c:axId val="3108844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sz="1400">
                    <a:solidFill>
                      <a:schemeClr val="tx1"/>
                    </a:solidFill>
                  </a:rPr>
                  <a:t>F-Measure (%)</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108840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Ảnh hưởng của kích thước tập dữ liệu</a:t>
            </a:r>
            <a:endParaRPr lang="zh-CN"/>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2225" cap="rnd">
              <a:solidFill>
                <a:schemeClr val="accent1"/>
              </a:solidFill>
              <a:round/>
            </a:ln>
            <a:effectLst/>
          </c:spPr>
          <c:marker>
            <c:symbol val="diamond"/>
            <c:size val="6"/>
            <c:spPr>
              <a:solidFill>
                <a:schemeClr val="accent1"/>
              </a:solidFill>
              <a:ln w="9525">
                <a:solidFill>
                  <a:schemeClr val="accent1"/>
                </a:solidFill>
                <a:round/>
              </a:ln>
              <a:effectLst/>
            </c:spPr>
          </c:marker>
          <c:trendline>
            <c:spPr>
              <a:ln w="9525" cap="rnd">
                <a:solidFill>
                  <a:schemeClr val="accent1"/>
                </a:solidFill>
              </a:ln>
              <a:effectLst/>
            </c:spPr>
            <c:trendlineType val="linear"/>
            <c:dispRSqr val="0"/>
            <c:dispEq val="0"/>
          </c:trendline>
          <c:xVal>
            <c:numRef>
              <c:f>Sheet4!$G$12:$G$18</c:f>
              <c:numCache>
                <c:formatCode>General</c:formatCode>
                <c:ptCount val="7"/>
                <c:pt idx="0">
                  <c:v>316</c:v>
                </c:pt>
                <c:pt idx="1">
                  <c:v>332</c:v>
                </c:pt>
                <c:pt idx="2">
                  <c:v>352</c:v>
                </c:pt>
                <c:pt idx="3">
                  <c:v>368</c:v>
                </c:pt>
                <c:pt idx="4">
                  <c:v>388</c:v>
                </c:pt>
                <c:pt idx="5">
                  <c:v>404</c:v>
                </c:pt>
                <c:pt idx="6">
                  <c:v>420</c:v>
                </c:pt>
              </c:numCache>
            </c:numRef>
          </c:xVal>
          <c:yVal>
            <c:numRef>
              <c:f>Sheet4!$I$12:$I$18</c:f>
              <c:numCache>
                <c:formatCode>General</c:formatCode>
                <c:ptCount val="7"/>
                <c:pt idx="0">
                  <c:v>64.719082588178296</c:v>
                </c:pt>
                <c:pt idx="1">
                  <c:v>64.8075610943431</c:v>
                </c:pt>
                <c:pt idx="2">
                  <c:v>65.657418327467596</c:v>
                </c:pt>
                <c:pt idx="3">
                  <c:v>66.773183739432397</c:v>
                </c:pt>
                <c:pt idx="4">
                  <c:v>67.651327317715797</c:v>
                </c:pt>
                <c:pt idx="5">
                  <c:v>67.654469948501102</c:v>
                </c:pt>
                <c:pt idx="6">
                  <c:v>68.191580129639902</c:v>
                </c:pt>
              </c:numCache>
            </c:numRef>
          </c:yVal>
          <c:smooth val="0"/>
          <c:extLst>
            <c:ext xmlns:c16="http://schemas.microsoft.com/office/drawing/2014/chart" uri="{C3380CC4-5D6E-409C-BE32-E72D297353CC}">
              <c16:uniqueId val="{00000001-88C0-4AFE-A80B-D90CC58D49F9}"/>
            </c:ext>
          </c:extLst>
        </c:ser>
        <c:dLbls>
          <c:showLegendKey val="0"/>
          <c:showVal val="0"/>
          <c:showCatName val="0"/>
          <c:showSerName val="0"/>
          <c:showPercent val="0"/>
          <c:showBubbleSize val="0"/>
        </c:dLbls>
        <c:axId val="312677096"/>
        <c:axId val="312677880"/>
      </c:scatterChart>
      <c:valAx>
        <c:axId val="312677096"/>
        <c:scaling>
          <c:orientation val="minMax"/>
          <c:min val="3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Số câu trong tập huấn luyện</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2677880"/>
        <c:crosses val="autoZero"/>
        <c:crossBetween val="midCat"/>
        <c:majorUnit val="25"/>
      </c:valAx>
      <c:valAx>
        <c:axId val="312677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F-measure (%)</a:t>
                </a:r>
              </a:p>
            </c:rich>
          </c:tx>
          <c:layout>
            <c:manualLayout>
              <c:xMode val="edge"/>
              <c:yMode val="edge"/>
              <c:x val="4.2495458228191466E-3"/>
              <c:y val="0.19470033832769451"/>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26770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Thí nghiệm trên từng lớp phân cực</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NEG</c:v>
                </c:pt>
                <c:pt idx="1">
                  <c:v>NEU</c:v>
                </c:pt>
                <c:pt idx="2">
                  <c:v>POS</c:v>
                </c:pt>
              </c:strCache>
            </c:strRef>
          </c:cat>
          <c:val>
            <c:numRef>
              <c:f>Sheet1!$B$2:$B$4</c:f>
              <c:numCache>
                <c:formatCode>General</c:formatCode>
                <c:ptCount val="3"/>
                <c:pt idx="0">
                  <c:v>52.2</c:v>
                </c:pt>
                <c:pt idx="1">
                  <c:v>70.06</c:v>
                </c:pt>
                <c:pt idx="2">
                  <c:v>77.760000000000005</c:v>
                </c:pt>
              </c:numCache>
            </c:numRef>
          </c:val>
          <c:extLst>
            <c:ext xmlns:c16="http://schemas.microsoft.com/office/drawing/2014/chart" uri="{C3380CC4-5D6E-409C-BE32-E72D297353CC}">
              <c16:uniqueId val="{00000000-A1CA-4A00-97B8-6B8BA4C26839}"/>
            </c:ext>
          </c:extLst>
        </c:ser>
        <c:ser>
          <c:idx val="1"/>
          <c:order val="1"/>
          <c:tx>
            <c:strRef>
              <c:f>Sheet1!$C$1</c:f>
              <c:strCache>
                <c:ptCount val="1"/>
                <c:pt idx="0">
                  <c:v>R</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NEG</c:v>
                </c:pt>
                <c:pt idx="1">
                  <c:v>NEU</c:v>
                </c:pt>
                <c:pt idx="2">
                  <c:v>POS</c:v>
                </c:pt>
              </c:strCache>
            </c:strRef>
          </c:cat>
          <c:val>
            <c:numRef>
              <c:f>Sheet1!$C$2:$C$4</c:f>
              <c:numCache>
                <c:formatCode>General</c:formatCode>
                <c:ptCount val="3"/>
                <c:pt idx="0">
                  <c:v>51.89</c:v>
                </c:pt>
                <c:pt idx="1">
                  <c:v>77.02</c:v>
                </c:pt>
                <c:pt idx="2">
                  <c:v>70.540000000000006</c:v>
                </c:pt>
              </c:numCache>
            </c:numRef>
          </c:val>
          <c:extLst>
            <c:ext xmlns:c16="http://schemas.microsoft.com/office/drawing/2014/chart" uri="{C3380CC4-5D6E-409C-BE32-E72D297353CC}">
              <c16:uniqueId val="{00000001-A1CA-4A00-97B8-6B8BA4C26839}"/>
            </c:ext>
          </c:extLst>
        </c:ser>
        <c:ser>
          <c:idx val="2"/>
          <c:order val="2"/>
          <c:tx>
            <c:strRef>
              <c:f>Sheet1!$D$1</c:f>
              <c:strCache>
                <c:ptCount val="1"/>
                <c:pt idx="0">
                  <c:v>F</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Sheet1!$A$2:$A$4</c:f>
              <c:strCache>
                <c:ptCount val="3"/>
                <c:pt idx="0">
                  <c:v>NEG</c:v>
                </c:pt>
                <c:pt idx="1">
                  <c:v>NEU</c:v>
                </c:pt>
                <c:pt idx="2">
                  <c:v>POS</c:v>
                </c:pt>
              </c:strCache>
            </c:strRef>
          </c:cat>
          <c:val>
            <c:numRef>
              <c:f>Sheet1!$D$2:$D$4</c:f>
              <c:numCache>
                <c:formatCode>General</c:formatCode>
                <c:ptCount val="3"/>
                <c:pt idx="0">
                  <c:v>51.17</c:v>
                </c:pt>
                <c:pt idx="1">
                  <c:v>73.16</c:v>
                </c:pt>
                <c:pt idx="2">
                  <c:v>73.81</c:v>
                </c:pt>
              </c:numCache>
            </c:numRef>
          </c:val>
          <c:extLst>
            <c:ext xmlns:c16="http://schemas.microsoft.com/office/drawing/2014/chart" uri="{C3380CC4-5D6E-409C-BE32-E72D297353CC}">
              <c16:uniqueId val="{00000002-A1CA-4A00-97B8-6B8BA4C26839}"/>
            </c:ext>
          </c:extLst>
        </c:ser>
        <c:dLbls>
          <c:dLblPos val="outEnd"/>
          <c:showLegendKey val="0"/>
          <c:showVal val="1"/>
          <c:showCatName val="0"/>
          <c:showSerName val="0"/>
          <c:showPercent val="0"/>
          <c:showBubbleSize val="0"/>
        </c:dLbls>
        <c:gapWidth val="100"/>
        <c:overlap val="-24"/>
        <c:axId val="312677488"/>
        <c:axId val="312676312"/>
      </c:barChart>
      <c:catAx>
        <c:axId val="31267748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12676312"/>
        <c:crosses val="autoZero"/>
        <c:auto val="1"/>
        <c:lblAlgn val="ctr"/>
        <c:lblOffset val="100"/>
        <c:noMultiLvlLbl val="0"/>
      </c:catAx>
      <c:valAx>
        <c:axId val="31267631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a:t>%</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12677488"/>
        <c:crosses val="autoZero"/>
        <c:crossBetween val="between"/>
      </c:valAx>
      <c:dTable>
        <c:showHorzBorder val="1"/>
        <c:showVertBorder val="1"/>
        <c:showOutline val="1"/>
        <c:showKeys val="1"/>
        <c:spPr>
          <a:noFill/>
          <a:ln w="9525">
            <a:solidFill>
              <a:schemeClr val="tx2">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2"/>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tx1"/>
            </a:solidFill>
            <a:ln>
              <a:noFill/>
            </a:ln>
            <a:effectLst/>
          </c:spPr>
          <c:invertIfNegative val="0"/>
          <c:cat>
            <c:strRef>
              <c:f>Sheet3!$C$20:$C$24</c:f>
              <c:strCache>
                <c:ptCount val="5"/>
                <c:pt idx="0">
                  <c:v>Unigram</c:v>
                </c:pt>
                <c:pt idx="1">
                  <c:v>Bigram</c:v>
                </c:pt>
                <c:pt idx="2">
                  <c:v>Trigram</c:v>
                </c:pt>
                <c:pt idx="3">
                  <c:v>4-gram</c:v>
                </c:pt>
                <c:pt idx="4">
                  <c:v>5-gram</c:v>
                </c:pt>
              </c:strCache>
            </c:strRef>
          </c:cat>
          <c:val>
            <c:numRef>
              <c:f>Sheet3!$D$20:$D$24</c:f>
              <c:numCache>
                <c:formatCode>General</c:formatCode>
                <c:ptCount val="5"/>
                <c:pt idx="0">
                  <c:v>67.315332754780002</c:v>
                </c:pt>
                <c:pt idx="1">
                  <c:v>67.7726958862266</c:v>
                </c:pt>
                <c:pt idx="2">
                  <c:v>67.868942965653204</c:v>
                </c:pt>
                <c:pt idx="3">
                  <c:v>67.961736446250001</c:v>
                </c:pt>
                <c:pt idx="4">
                  <c:v>67.858342312102408</c:v>
                </c:pt>
              </c:numCache>
            </c:numRef>
          </c:val>
          <c:extLst>
            <c:ext xmlns:c16="http://schemas.microsoft.com/office/drawing/2014/chart" uri="{C3380CC4-5D6E-409C-BE32-E72D297353CC}">
              <c16:uniqueId val="{00000000-F61E-434C-9ECF-0B62C86804E2}"/>
            </c:ext>
          </c:extLst>
        </c:ser>
        <c:dLbls>
          <c:showLegendKey val="0"/>
          <c:showVal val="0"/>
          <c:showCatName val="0"/>
          <c:showSerName val="0"/>
          <c:showPercent val="0"/>
          <c:showBubbleSize val="0"/>
        </c:dLbls>
        <c:gapWidth val="219"/>
        <c:overlap val="-27"/>
        <c:axId val="334687072"/>
        <c:axId val="334687400"/>
      </c:barChart>
      <c:catAx>
        <c:axId val="33468707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crossAx val="334687400"/>
        <c:crosses val="autoZero"/>
        <c:auto val="1"/>
        <c:lblAlgn val="ctr"/>
        <c:lblOffset val="100"/>
        <c:noMultiLvlLbl val="0"/>
      </c:catAx>
      <c:valAx>
        <c:axId val="334687400"/>
        <c:scaling>
          <c:orientation val="minMax"/>
          <c:max val="68.2"/>
          <c:min val="6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baseline="0">
                    <a:solidFill>
                      <a:sysClr val="windowText" lastClr="000000"/>
                    </a:solidFill>
                  </a:rPr>
                  <a:t>F-measure</a:t>
                </a:r>
              </a:p>
            </c:rich>
          </c:tx>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crossAx val="334687072"/>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1#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DCCD82D-03DF-4F71-9E1E-C989C561A0B5}" type="doc">
      <dgm:prSet loTypeId="urn:microsoft.com/office/officeart/2005/8/layout/hierarchy2#1" loCatId="hierarchy" qsTypeId="urn:microsoft.com/office/officeart/2005/8/quickstyle/simple1#1" qsCatId="simple" csTypeId="urn:microsoft.com/office/officeart/2005/8/colors/accent0_1#1" csCatId="mainScheme" phldr="1"/>
      <dgm:spPr/>
      <dgm:t>
        <a:bodyPr/>
        <a:lstStyle/>
        <a:p>
          <a:endParaRPr lang="en-US"/>
        </a:p>
      </dgm:t>
    </dgm:pt>
    <dgm:pt modelId="{2B15B4B0-5315-41BB-8C6C-B160EDD8E95E}">
      <dgm:prSet phldrT="[Text]"/>
      <dgm:spPr/>
      <dgm:t>
        <a:bodyPr/>
        <a:lstStyle/>
        <a:p>
          <a:r>
            <a:rPr lang="en-US" b="0" cap="none" spc="0">
              <a:ln w="0"/>
              <a:effectLst>
                <a:outerShdw blurRad="38100" dist="19050" dir="2700000" algn="tl" rotWithShape="0">
                  <a:schemeClr val="dk1">
                    <a:alpha val="40000"/>
                  </a:schemeClr>
                </a:outerShdw>
              </a:effectLst>
            </a:rPr>
            <a:t>Từ điển</a:t>
          </a:r>
        </a:p>
      </dgm:t>
    </dgm:pt>
    <dgm:pt modelId="{520AE151-F595-46D2-8C56-42E95066E6FC}" type="parTrans" cxnId="{7889C940-D666-4D90-8743-DB43C0D33038}">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9639857A-D544-4D7B-9AD7-E5923B2A7886}" type="sibTrans" cxnId="{7889C940-D666-4D90-8743-DB43C0D33038}">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E0A7C68E-1D1F-41FB-96DE-24CBC0F2A72A}">
      <dgm:prSet phldrT="[Text]"/>
      <dgm:spPr/>
      <dgm:t>
        <a:bodyPr/>
        <a:lstStyle/>
        <a:p>
          <a:r>
            <a:rPr lang="en-US" b="0" cap="none" spc="0">
              <a:ln w="0"/>
              <a:effectLst>
                <a:outerShdw blurRad="38100" dist="19050" dir="2700000" algn="tl" rotWithShape="0">
                  <a:schemeClr val="dk1">
                    <a:alpha val="40000"/>
                  </a:schemeClr>
                </a:outerShdw>
              </a:effectLst>
            </a:rPr>
            <a:t>Thủ công</a:t>
          </a:r>
        </a:p>
      </dgm:t>
    </dgm:pt>
    <dgm:pt modelId="{BD398505-3A34-4D35-9CFC-1E2F95EBF2D6}" type="parTrans" cxnId="{AD2E2F65-B175-4165-8F32-4CF940182A87}">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1CBA688B-EB7D-4C7C-9EC0-2EACD46C9D73}" type="sibTrans" cxnId="{AD2E2F65-B175-4165-8F32-4CF940182A87}">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A6BBECEC-B55A-45F1-858D-6648F41B0E13}">
      <dgm:prSet phldrT="[Text]"/>
      <dgm:spPr/>
      <dgm:t>
        <a:bodyPr/>
        <a:lstStyle/>
        <a:p>
          <a:r>
            <a:rPr lang="en-US" b="0" cap="none" spc="0">
              <a:ln w="0"/>
              <a:effectLst>
                <a:outerShdw blurRad="38100" dist="19050" dir="2700000" algn="tl" rotWithShape="0">
                  <a:schemeClr val="dk1">
                    <a:alpha val="40000"/>
                  </a:schemeClr>
                </a:outerShdw>
              </a:effectLst>
            </a:rPr>
            <a:t>Bán tự động</a:t>
          </a:r>
        </a:p>
      </dgm:t>
    </dgm:pt>
    <dgm:pt modelId="{AD7303BC-1A12-4E33-B61B-E327E6C460AA}" type="parTrans" cxnId="{B1F71A9E-9F5E-46A3-8908-2B105455581D}">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A2B7F8DA-468E-4AFF-BBBA-8DEE5621AA56}" type="sibTrans" cxnId="{B1F71A9E-9F5E-46A3-8908-2B105455581D}">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3F6689EC-6361-426B-A269-CBCB32AD5CE1}" type="pres">
      <dgm:prSet presAssocID="{4DCCD82D-03DF-4F71-9E1E-C989C561A0B5}" presName="diagram" presStyleCnt="0">
        <dgm:presLayoutVars>
          <dgm:chPref val="1"/>
          <dgm:dir/>
          <dgm:animOne val="branch"/>
          <dgm:animLvl val="lvl"/>
          <dgm:resizeHandles val="exact"/>
        </dgm:presLayoutVars>
      </dgm:prSet>
      <dgm:spPr/>
    </dgm:pt>
    <dgm:pt modelId="{67C2BECE-0F86-46B4-BEFF-757BC69FC017}" type="pres">
      <dgm:prSet presAssocID="{2B15B4B0-5315-41BB-8C6C-B160EDD8E95E}" presName="root1" presStyleCnt="0"/>
      <dgm:spPr/>
    </dgm:pt>
    <dgm:pt modelId="{6DF1E4D9-2951-47D2-BB9A-358823A90998}" type="pres">
      <dgm:prSet presAssocID="{2B15B4B0-5315-41BB-8C6C-B160EDD8E95E}" presName="LevelOneTextNode" presStyleLbl="node0" presStyleIdx="0" presStyleCnt="1">
        <dgm:presLayoutVars>
          <dgm:chPref val="3"/>
        </dgm:presLayoutVars>
      </dgm:prSet>
      <dgm:spPr/>
    </dgm:pt>
    <dgm:pt modelId="{A15D38E4-0C1B-4F12-A331-736E1127C7A8}" type="pres">
      <dgm:prSet presAssocID="{2B15B4B0-5315-41BB-8C6C-B160EDD8E95E}" presName="level2hierChild" presStyleCnt="0"/>
      <dgm:spPr/>
    </dgm:pt>
    <dgm:pt modelId="{3FE34BB9-75CA-4C3F-9B77-38783D306136}" type="pres">
      <dgm:prSet presAssocID="{BD398505-3A34-4D35-9CFC-1E2F95EBF2D6}" presName="conn2-1" presStyleLbl="parChTrans1D2" presStyleIdx="0" presStyleCnt="2"/>
      <dgm:spPr/>
    </dgm:pt>
    <dgm:pt modelId="{A6ED8647-081F-4B12-A2E8-5474550F4C0F}" type="pres">
      <dgm:prSet presAssocID="{BD398505-3A34-4D35-9CFC-1E2F95EBF2D6}" presName="connTx" presStyleLbl="parChTrans1D2" presStyleIdx="0" presStyleCnt="2"/>
      <dgm:spPr/>
    </dgm:pt>
    <dgm:pt modelId="{AB3BF4FE-FCB3-483C-A0C3-FD868CD738C5}" type="pres">
      <dgm:prSet presAssocID="{E0A7C68E-1D1F-41FB-96DE-24CBC0F2A72A}" presName="root2" presStyleCnt="0"/>
      <dgm:spPr/>
    </dgm:pt>
    <dgm:pt modelId="{54847AE1-74CB-44EC-A326-FDCDE8C57E28}" type="pres">
      <dgm:prSet presAssocID="{E0A7C68E-1D1F-41FB-96DE-24CBC0F2A72A}" presName="LevelTwoTextNode" presStyleLbl="node2" presStyleIdx="0" presStyleCnt="2">
        <dgm:presLayoutVars>
          <dgm:chPref val="3"/>
        </dgm:presLayoutVars>
      </dgm:prSet>
      <dgm:spPr/>
    </dgm:pt>
    <dgm:pt modelId="{1675BCEA-1FE8-410D-825B-51E268357E21}" type="pres">
      <dgm:prSet presAssocID="{E0A7C68E-1D1F-41FB-96DE-24CBC0F2A72A}" presName="level3hierChild" presStyleCnt="0"/>
      <dgm:spPr/>
    </dgm:pt>
    <dgm:pt modelId="{065C95BE-54CE-4579-AF92-90AEB6D3F96E}" type="pres">
      <dgm:prSet presAssocID="{AD7303BC-1A12-4E33-B61B-E327E6C460AA}" presName="conn2-1" presStyleLbl="parChTrans1D2" presStyleIdx="1" presStyleCnt="2"/>
      <dgm:spPr/>
    </dgm:pt>
    <dgm:pt modelId="{D0F15D7A-EB3F-4D57-AB7A-5C8D5076F54A}" type="pres">
      <dgm:prSet presAssocID="{AD7303BC-1A12-4E33-B61B-E327E6C460AA}" presName="connTx" presStyleLbl="parChTrans1D2" presStyleIdx="1" presStyleCnt="2"/>
      <dgm:spPr/>
    </dgm:pt>
    <dgm:pt modelId="{3A770B6A-ABC9-4FC5-91CD-D4E3C306818A}" type="pres">
      <dgm:prSet presAssocID="{A6BBECEC-B55A-45F1-858D-6648F41B0E13}" presName="root2" presStyleCnt="0"/>
      <dgm:spPr/>
    </dgm:pt>
    <dgm:pt modelId="{1A1C84C3-9ACA-4BD6-B0D2-767C21591BFE}" type="pres">
      <dgm:prSet presAssocID="{A6BBECEC-B55A-45F1-858D-6648F41B0E13}" presName="LevelTwoTextNode" presStyleLbl="node2" presStyleIdx="1" presStyleCnt="2">
        <dgm:presLayoutVars>
          <dgm:chPref val="3"/>
        </dgm:presLayoutVars>
      </dgm:prSet>
      <dgm:spPr/>
    </dgm:pt>
    <dgm:pt modelId="{58EC2758-2A63-4177-95AC-8D305C3E08E2}" type="pres">
      <dgm:prSet presAssocID="{A6BBECEC-B55A-45F1-858D-6648F41B0E13}" presName="level3hierChild" presStyleCnt="0"/>
      <dgm:spPr/>
    </dgm:pt>
  </dgm:ptLst>
  <dgm:cxnLst>
    <dgm:cxn modelId="{AD2E2F65-B175-4165-8F32-4CF940182A87}" srcId="{2B15B4B0-5315-41BB-8C6C-B160EDD8E95E}" destId="{E0A7C68E-1D1F-41FB-96DE-24CBC0F2A72A}" srcOrd="0" destOrd="0" parTransId="{BD398505-3A34-4D35-9CFC-1E2F95EBF2D6}" sibTransId="{1CBA688B-EB7D-4C7C-9EC0-2EACD46C9D73}"/>
    <dgm:cxn modelId="{05BADF61-699F-4921-A709-55CA371300FB}" type="presOf" srcId="{BD398505-3A34-4D35-9CFC-1E2F95EBF2D6}" destId="{3FE34BB9-75CA-4C3F-9B77-38783D306136}" srcOrd="0" destOrd="0" presId="urn:microsoft.com/office/officeart/2005/8/layout/hierarchy2#1"/>
    <dgm:cxn modelId="{69728DA7-51E2-42E3-AB98-2930D2C29704}" type="presOf" srcId="{AD7303BC-1A12-4E33-B61B-E327E6C460AA}" destId="{065C95BE-54CE-4579-AF92-90AEB6D3F96E}" srcOrd="0" destOrd="0" presId="urn:microsoft.com/office/officeart/2005/8/layout/hierarchy2#1"/>
    <dgm:cxn modelId="{B1F71A9E-9F5E-46A3-8908-2B105455581D}" srcId="{2B15B4B0-5315-41BB-8C6C-B160EDD8E95E}" destId="{A6BBECEC-B55A-45F1-858D-6648F41B0E13}" srcOrd="1" destOrd="0" parTransId="{AD7303BC-1A12-4E33-B61B-E327E6C460AA}" sibTransId="{A2B7F8DA-468E-4AFF-BBBA-8DEE5621AA56}"/>
    <dgm:cxn modelId="{7889C940-D666-4D90-8743-DB43C0D33038}" srcId="{4DCCD82D-03DF-4F71-9E1E-C989C561A0B5}" destId="{2B15B4B0-5315-41BB-8C6C-B160EDD8E95E}" srcOrd="0" destOrd="0" parTransId="{520AE151-F595-46D2-8C56-42E95066E6FC}" sibTransId="{9639857A-D544-4D7B-9AD7-E5923B2A7886}"/>
    <dgm:cxn modelId="{07DCEDEB-E6CD-4E8E-9847-07A2648235D8}" type="presOf" srcId="{A6BBECEC-B55A-45F1-858D-6648F41B0E13}" destId="{1A1C84C3-9ACA-4BD6-B0D2-767C21591BFE}" srcOrd="0" destOrd="0" presId="urn:microsoft.com/office/officeart/2005/8/layout/hierarchy2#1"/>
    <dgm:cxn modelId="{F4032ED2-AB77-484F-BC10-5A80AC10CE84}" type="presOf" srcId="{E0A7C68E-1D1F-41FB-96DE-24CBC0F2A72A}" destId="{54847AE1-74CB-44EC-A326-FDCDE8C57E28}" srcOrd="0" destOrd="0" presId="urn:microsoft.com/office/officeart/2005/8/layout/hierarchy2#1"/>
    <dgm:cxn modelId="{395CBEC9-F16B-4BDF-AAEA-2D26C0BD39F6}" type="presOf" srcId="{4DCCD82D-03DF-4F71-9E1E-C989C561A0B5}" destId="{3F6689EC-6361-426B-A269-CBCB32AD5CE1}" srcOrd="0" destOrd="0" presId="urn:microsoft.com/office/officeart/2005/8/layout/hierarchy2#1"/>
    <dgm:cxn modelId="{84A56A82-E35F-45FD-B62B-3FCA9AB1A907}" type="presOf" srcId="{AD7303BC-1A12-4E33-B61B-E327E6C460AA}" destId="{D0F15D7A-EB3F-4D57-AB7A-5C8D5076F54A}" srcOrd="1" destOrd="0" presId="urn:microsoft.com/office/officeart/2005/8/layout/hierarchy2#1"/>
    <dgm:cxn modelId="{8B9C38FB-4210-4A0F-BC10-DB5C3C5D85D4}" type="presOf" srcId="{2B15B4B0-5315-41BB-8C6C-B160EDD8E95E}" destId="{6DF1E4D9-2951-47D2-BB9A-358823A90998}" srcOrd="0" destOrd="0" presId="urn:microsoft.com/office/officeart/2005/8/layout/hierarchy2#1"/>
    <dgm:cxn modelId="{9124ACF0-E5CC-4E47-83A5-BEE31D0082E6}" type="presOf" srcId="{BD398505-3A34-4D35-9CFC-1E2F95EBF2D6}" destId="{A6ED8647-081F-4B12-A2E8-5474550F4C0F}" srcOrd="1" destOrd="0" presId="urn:microsoft.com/office/officeart/2005/8/layout/hierarchy2#1"/>
    <dgm:cxn modelId="{F87F1B2A-0DF9-4B91-9C6F-A609B63D12F4}" type="presParOf" srcId="{3F6689EC-6361-426B-A269-CBCB32AD5CE1}" destId="{67C2BECE-0F86-46B4-BEFF-757BC69FC017}" srcOrd="0" destOrd="0" presId="urn:microsoft.com/office/officeart/2005/8/layout/hierarchy2#1"/>
    <dgm:cxn modelId="{7524108F-DF63-4248-ACC2-EDF8E993A23D}" type="presParOf" srcId="{67C2BECE-0F86-46B4-BEFF-757BC69FC017}" destId="{6DF1E4D9-2951-47D2-BB9A-358823A90998}" srcOrd="0" destOrd="0" presId="urn:microsoft.com/office/officeart/2005/8/layout/hierarchy2#1"/>
    <dgm:cxn modelId="{0D494933-E103-4BC9-9E9C-71FC8DCB36F6}" type="presParOf" srcId="{67C2BECE-0F86-46B4-BEFF-757BC69FC017}" destId="{A15D38E4-0C1B-4F12-A331-736E1127C7A8}" srcOrd="1" destOrd="0" presId="urn:microsoft.com/office/officeart/2005/8/layout/hierarchy2#1"/>
    <dgm:cxn modelId="{8618B5EA-1E83-4538-8E69-5F0715565099}" type="presParOf" srcId="{A15D38E4-0C1B-4F12-A331-736E1127C7A8}" destId="{3FE34BB9-75CA-4C3F-9B77-38783D306136}" srcOrd="0" destOrd="0" presId="urn:microsoft.com/office/officeart/2005/8/layout/hierarchy2#1"/>
    <dgm:cxn modelId="{65037340-3F9D-4EA9-8024-B09FD3DC5E30}" type="presParOf" srcId="{3FE34BB9-75CA-4C3F-9B77-38783D306136}" destId="{A6ED8647-081F-4B12-A2E8-5474550F4C0F}" srcOrd="0" destOrd="0" presId="urn:microsoft.com/office/officeart/2005/8/layout/hierarchy2#1"/>
    <dgm:cxn modelId="{C1796D79-9E16-4B5F-A0FB-7596D542D114}" type="presParOf" srcId="{A15D38E4-0C1B-4F12-A331-736E1127C7A8}" destId="{AB3BF4FE-FCB3-483C-A0C3-FD868CD738C5}" srcOrd="1" destOrd="0" presId="urn:microsoft.com/office/officeart/2005/8/layout/hierarchy2#1"/>
    <dgm:cxn modelId="{B073B63C-2CE2-42DC-B22D-30CC0E7593BC}" type="presParOf" srcId="{AB3BF4FE-FCB3-483C-A0C3-FD868CD738C5}" destId="{54847AE1-74CB-44EC-A326-FDCDE8C57E28}" srcOrd="0" destOrd="0" presId="urn:microsoft.com/office/officeart/2005/8/layout/hierarchy2#1"/>
    <dgm:cxn modelId="{57619ED6-3AE4-452F-B83B-D699F5DD7102}" type="presParOf" srcId="{AB3BF4FE-FCB3-483C-A0C3-FD868CD738C5}" destId="{1675BCEA-1FE8-410D-825B-51E268357E21}" srcOrd="1" destOrd="0" presId="urn:microsoft.com/office/officeart/2005/8/layout/hierarchy2#1"/>
    <dgm:cxn modelId="{84EDC706-147C-4766-A832-A084169F4593}" type="presParOf" srcId="{A15D38E4-0C1B-4F12-A331-736E1127C7A8}" destId="{065C95BE-54CE-4579-AF92-90AEB6D3F96E}" srcOrd="2" destOrd="0" presId="urn:microsoft.com/office/officeart/2005/8/layout/hierarchy2#1"/>
    <dgm:cxn modelId="{0332673C-7502-4724-8775-21CAEBF5A136}" type="presParOf" srcId="{065C95BE-54CE-4579-AF92-90AEB6D3F96E}" destId="{D0F15D7A-EB3F-4D57-AB7A-5C8D5076F54A}" srcOrd="0" destOrd="0" presId="urn:microsoft.com/office/officeart/2005/8/layout/hierarchy2#1"/>
    <dgm:cxn modelId="{1A757596-42F0-4641-A07C-B151E8C5C1C1}" type="presParOf" srcId="{A15D38E4-0C1B-4F12-A331-736E1127C7A8}" destId="{3A770B6A-ABC9-4FC5-91CD-D4E3C306818A}" srcOrd="3" destOrd="0" presId="urn:microsoft.com/office/officeart/2005/8/layout/hierarchy2#1"/>
    <dgm:cxn modelId="{CA5F6C70-29B4-4BB4-93EE-312633EF21D0}" type="presParOf" srcId="{3A770B6A-ABC9-4FC5-91CD-D4E3C306818A}" destId="{1A1C84C3-9ACA-4BD6-B0D2-767C21591BFE}" srcOrd="0" destOrd="0" presId="urn:microsoft.com/office/officeart/2005/8/layout/hierarchy2#1"/>
    <dgm:cxn modelId="{70D1BC43-1177-4A54-9E4C-6B57DD193A6C}" type="presParOf" srcId="{3A770B6A-ABC9-4FC5-91CD-D4E3C306818A}" destId="{58EC2758-2A63-4177-95AC-8D305C3E08E2}" srcOrd="1" destOrd="0" presId="urn:microsoft.com/office/officeart/2005/8/layout/hierarchy2#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1E4D9-2951-47D2-BB9A-358823A90998}">
      <dsp:nvSpPr>
        <dsp:cNvPr id="0" name=""/>
        <dsp:cNvSpPr/>
      </dsp:nvSpPr>
      <dsp:spPr>
        <a:xfrm>
          <a:off x="427" y="464405"/>
          <a:ext cx="1173780" cy="58689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kern="1200" cap="none" spc="0">
              <a:ln w="0"/>
              <a:effectLst>
                <a:outerShdw blurRad="38100" dist="19050" dir="2700000" algn="tl" rotWithShape="0">
                  <a:schemeClr val="dk1">
                    <a:alpha val="40000"/>
                  </a:schemeClr>
                </a:outerShdw>
              </a:effectLst>
            </a:rPr>
            <a:t>Từ điển</a:t>
          </a:r>
        </a:p>
      </dsp:txBody>
      <dsp:txXfrm>
        <a:off x="17616" y="481594"/>
        <a:ext cx="1139402" cy="552512"/>
      </dsp:txXfrm>
    </dsp:sp>
    <dsp:sp modelId="{3FE34BB9-75CA-4C3F-9B77-38783D306136}">
      <dsp:nvSpPr>
        <dsp:cNvPr id="0" name=""/>
        <dsp:cNvSpPr/>
      </dsp:nvSpPr>
      <dsp:spPr>
        <a:xfrm rot="19457599">
          <a:off x="1119860" y="554270"/>
          <a:ext cx="578205" cy="69697"/>
        </a:xfrm>
        <a:custGeom>
          <a:avLst/>
          <a:gdLst/>
          <a:ahLst/>
          <a:cxnLst/>
          <a:rect l="0" t="0" r="0" b="0"/>
          <a:pathLst>
            <a:path>
              <a:moveTo>
                <a:pt x="0" y="34848"/>
              </a:moveTo>
              <a:lnTo>
                <a:pt x="578205" y="3484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0" kern="1200" cap="none" spc="0">
            <a:ln w="0"/>
            <a:solidFill>
              <a:schemeClr val="tx1"/>
            </a:solidFill>
            <a:effectLst>
              <a:outerShdw blurRad="38100" dist="19050" dir="2700000" algn="tl" rotWithShape="0">
                <a:schemeClr val="dk1">
                  <a:alpha val="40000"/>
                </a:schemeClr>
              </a:outerShdw>
            </a:effectLst>
          </a:endParaRPr>
        </a:p>
      </dsp:txBody>
      <dsp:txXfrm>
        <a:off x="1394508" y="574664"/>
        <a:ext cx="28910" cy="28910"/>
      </dsp:txXfrm>
    </dsp:sp>
    <dsp:sp modelId="{54847AE1-74CB-44EC-A326-FDCDE8C57E28}">
      <dsp:nvSpPr>
        <dsp:cNvPr id="0" name=""/>
        <dsp:cNvSpPr/>
      </dsp:nvSpPr>
      <dsp:spPr>
        <a:xfrm>
          <a:off x="1643719" y="126943"/>
          <a:ext cx="1173780" cy="58689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kern="1200" cap="none" spc="0">
              <a:ln w="0"/>
              <a:effectLst>
                <a:outerShdw blurRad="38100" dist="19050" dir="2700000" algn="tl" rotWithShape="0">
                  <a:schemeClr val="dk1">
                    <a:alpha val="40000"/>
                  </a:schemeClr>
                </a:outerShdw>
              </a:effectLst>
            </a:rPr>
            <a:t>Thủ công</a:t>
          </a:r>
        </a:p>
      </dsp:txBody>
      <dsp:txXfrm>
        <a:off x="1660908" y="144132"/>
        <a:ext cx="1139402" cy="552512"/>
      </dsp:txXfrm>
    </dsp:sp>
    <dsp:sp modelId="{065C95BE-54CE-4579-AF92-90AEB6D3F96E}">
      <dsp:nvSpPr>
        <dsp:cNvPr id="0" name=""/>
        <dsp:cNvSpPr/>
      </dsp:nvSpPr>
      <dsp:spPr>
        <a:xfrm rot="2142401">
          <a:off x="1119860" y="891732"/>
          <a:ext cx="578205" cy="69697"/>
        </a:xfrm>
        <a:custGeom>
          <a:avLst/>
          <a:gdLst/>
          <a:ahLst/>
          <a:cxnLst/>
          <a:rect l="0" t="0" r="0" b="0"/>
          <a:pathLst>
            <a:path>
              <a:moveTo>
                <a:pt x="0" y="34848"/>
              </a:moveTo>
              <a:lnTo>
                <a:pt x="578205" y="3484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0" kern="1200" cap="none" spc="0">
            <a:ln w="0"/>
            <a:solidFill>
              <a:schemeClr val="tx1"/>
            </a:solidFill>
            <a:effectLst>
              <a:outerShdw blurRad="38100" dist="19050" dir="2700000" algn="tl" rotWithShape="0">
                <a:schemeClr val="dk1">
                  <a:alpha val="40000"/>
                </a:schemeClr>
              </a:outerShdw>
            </a:effectLst>
          </a:endParaRPr>
        </a:p>
      </dsp:txBody>
      <dsp:txXfrm>
        <a:off x="1394508" y="912126"/>
        <a:ext cx="28910" cy="28910"/>
      </dsp:txXfrm>
    </dsp:sp>
    <dsp:sp modelId="{1A1C84C3-9ACA-4BD6-B0D2-767C21591BFE}">
      <dsp:nvSpPr>
        <dsp:cNvPr id="0" name=""/>
        <dsp:cNvSpPr/>
      </dsp:nvSpPr>
      <dsp:spPr>
        <a:xfrm>
          <a:off x="1643719" y="801867"/>
          <a:ext cx="1173780" cy="58689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kern="1200" cap="none" spc="0">
              <a:ln w="0"/>
              <a:effectLst>
                <a:outerShdw blurRad="38100" dist="19050" dir="2700000" algn="tl" rotWithShape="0">
                  <a:schemeClr val="dk1">
                    <a:alpha val="40000"/>
                  </a:schemeClr>
                </a:outerShdw>
              </a:effectLst>
            </a:rPr>
            <a:t>Bán tự động</a:t>
          </a:r>
        </a:p>
      </dsp:txBody>
      <dsp:txXfrm>
        <a:off x="1660908" y="819056"/>
        <a:ext cx="1139402" cy="55251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A11D68-816E-4F08-8570-34AA8CC97DE3}" type="datetimeFigureOut">
              <a:rPr lang="en-US" smtClean="0"/>
              <a:t>1/3/2017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C3F05B-C93C-42F2-A558-B140C37F1A62}" type="slidenum">
              <a:rPr lang="en-US" smtClean="0"/>
              <a:t>‹#›</a:t>
            </a:fld>
            <a:endParaRPr lang="en-US"/>
          </a:p>
        </p:txBody>
      </p:sp>
    </p:spTree>
    <p:extLst>
      <p:ext uri="{BB962C8B-B14F-4D97-AF65-F5344CB8AC3E}">
        <p14:creationId xmlns:p14="http://schemas.microsoft.com/office/powerpoint/2010/main" val="214152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93907-F789-4A9D-8925-FA04B7811960}" type="datetimeFigureOut">
              <a:rPr lang="zh-CN" altLang="en-US" smtClean="0"/>
              <a:t>2017/1/3</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A322F-37AD-48C2-95A3-B456A8311EA6}" type="slidenum">
              <a:rPr lang="zh-CN" altLang="en-US" smtClean="0"/>
              <a:t>‹#›</a:t>
            </a:fld>
            <a:endParaRPr lang="zh-CN" altLang="en-US"/>
          </a:p>
        </p:txBody>
      </p:sp>
    </p:spTree>
    <p:extLst>
      <p:ext uri="{BB962C8B-B14F-4D97-AF65-F5344CB8AC3E}">
        <p14:creationId xmlns:p14="http://schemas.microsoft.com/office/powerpoint/2010/main" val="2506772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zh-CN" sz="1200" b="0" i="0" kern="1200" dirty="0">
                <a:solidFill>
                  <a:schemeClr val="tx1"/>
                </a:solidFill>
                <a:effectLst/>
                <a:latin typeface="+mn-lt"/>
                <a:ea typeface="+mn-ea"/>
                <a:cs typeface="+mn-cs"/>
              </a:rPr>
              <a:t>+ Chào Thầy Cô, các anh chị và các bạn, hôm nay nhóm em xin trình bày về đề tài Phân tích cảm xúc trong văn bản </a:t>
            </a:r>
            <a:r>
              <a:rPr lang="en-US" altLang="zh-CN" sz="1200" b="0" i="0" kern="1200" dirty="0">
                <a:solidFill>
                  <a:schemeClr val="tx1"/>
                </a:solidFill>
                <a:effectLst/>
                <a:latin typeface="+mn-lt"/>
                <a:ea typeface="+mn-ea"/>
                <a:cs typeface="+mn-cs"/>
              </a:rPr>
              <a:t>y </a:t>
            </a:r>
            <a:r>
              <a:rPr lang="en-US" altLang="zh-CN" sz="1200" b="0" i="0" kern="1200" dirty="0" err="1">
                <a:solidFill>
                  <a:schemeClr val="tx1"/>
                </a:solidFill>
                <a:effectLst/>
                <a:latin typeface="+mn-lt"/>
                <a:ea typeface="+mn-ea"/>
                <a:cs typeface="+mn-cs"/>
              </a:rPr>
              <a:t>khoa</a:t>
            </a:r>
            <a:r>
              <a:rPr lang="en-US" altLang="zh-CN" sz="1200" b="0" i="0" kern="1200" dirty="0">
                <a:solidFill>
                  <a:schemeClr val="tx1"/>
                </a:solidFill>
                <a:effectLst/>
                <a:latin typeface="+mn-lt"/>
                <a:ea typeface="+mn-ea"/>
                <a:cs typeface="+mn-cs"/>
              </a:rPr>
              <a:t>.</a:t>
            </a:r>
            <a:r>
              <a:rPr lang="vi-VN" altLang="zh-CN"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N</a:t>
            </a:r>
            <a:r>
              <a:rPr lang="vi-VN" altLang="zh-CN" sz="1200" b="0" i="0" kern="1200" dirty="0">
                <a:solidFill>
                  <a:schemeClr val="tx1"/>
                </a:solidFill>
                <a:effectLst/>
                <a:latin typeface="+mn-lt"/>
                <a:ea typeface="+mn-ea"/>
                <a:cs typeface="+mn-cs"/>
              </a:rPr>
              <a:t>hóm em </a:t>
            </a:r>
            <a:r>
              <a:rPr lang="en-US" altLang="zh-CN" sz="1200" b="0" i="0" kern="1200" dirty="0" err="1">
                <a:solidFill>
                  <a:schemeClr val="tx1"/>
                </a:solidFill>
                <a:effectLst/>
                <a:latin typeface="+mn-lt"/>
                <a:ea typeface="+mn-ea"/>
                <a:cs typeface="+mn-cs"/>
              </a:rPr>
              <a:t>gồm</a:t>
            </a:r>
            <a:r>
              <a:rPr lang="vi-VN" altLang="zh-CN" sz="1200" b="0" i="0" kern="1200" dirty="0">
                <a:solidFill>
                  <a:schemeClr val="tx1"/>
                </a:solidFill>
                <a:effectLst/>
                <a:latin typeface="+mn-lt"/>
                <a:ea typeface="+mn-ea"/>
                <a:cs typeface="+mn-cs"/>
              </a:rPr>
              <a:t> 2 thành viên: </a:t>
            </a:r>
            <a:r>
              <a:rPr lang="en-US" altLang="zh-CN" sz="1200" b="0" i="0" kern="1200" dirty="0">
                <a:solidFill>
                  <a:schemeClr val="tx1"/>
                </a:solidFill>
                <a:effectLst/>
                <a:latin typeface="+mn-lt"/>
                <a:ea typeface="+mn-ea"/>
                <a:cs typeface="+mn-cs"/>
              </a:rPr>
              <a:t>…</a:t>
            </a:r>
            <a:endParaRPr lang="zh-CN" altLang="en-US" dirty="0"/>
          </a:p>
        </p:txBody>
      </p:sp>
      <p:sp>
        <p:nvSpPr>
          <p:cNvPr id="4" name="Slide Number Placeholder 3"/>
          <p:cNvSpPr>
            <a:spLocks noGrp="1"/>
          </p:cNvSpPr>
          <p:nvPr>
            <p:ph type="sldNum" sz="quarter" idx="10"/>
          </p:nvPr>
        </p:nvSpPr>
        <p:spPr/>
        <p:txBody>
          <a:bodyPr/>
          <a:lstStyle/>
          <a:p>
            <a:fld id="{45CA322F-37AD-48C2-95A3-B456A8311EA6}" type="slidenum">
              <a:rPr lang="zh-CN" altLang="en-US" smtClean="0"/>
              <a:t>1</a:t>
            </a:fld>
            <a:endParaRPr lang="zh-CN" altLang="en-US"/>
          </a:p>
        </p:txBody>
      </p:sp>
    </p:spTree>
    <p:extLst>
      <p:ext uri="{BB962C8B-B14F-4D97-AF65-F5344CB8AC3E}">
        <p14:creationId xmlns:p14="http://schemas.microsoft.com/office/powerpoint/2010/main" val="3183131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Câu</a:t>
            </a:r>
            <a:r>
              <a:rPr lang="en-US" baseline="0"/>
              <a:t> chuyển: trong văn bản y khoa, hay xuất hiện những từ chuyên ngành. Việc phân tích cảm xúc ko cần hiểu rõ chi tiết những từ này. </a:t>
            </a:r>
          </a:p>
          <a:p>
            <a:pPr marL="171450" indent="-171450">
              <a:buFontTx/>
              <a:buChar char="-"/>
            </a:pPr>
            <a:r>
              <a:rPr lang="en-US" baseline="0"/>
              <a:t>Những từ này có thể hoán vị cho nhau mà ko làm thay đổi tính phân cực, vì vậy</a:t>
            </a:r>
          </a:p>
        </p:txBody>
      </p:sp>
      <p:sp>
        <p:nvSpPr>
          <p:cNvPr id="4" name="Slide Number Placeholder 3"/>
          <p:cNvSpPr>
            <a:spLocks noGrp="1"/>
          </p:cNvSpPr>
          <p:nvPr>
            <p:ph type="sldNum" sz="quarter" idx="10"/>
          </p:nvPr>
        </p:nvSpPr>
        <p:spPr/>
        <p:txBody>
          <a:bodyPr/>
          <a:lstStyle/>
          <a:p>
            <a:fld id="{45CA322F-37AD-48C2-95A3-B456A8311EA6}" type="slidenum">
              <a:rPr lang="zh-CN" altLang="en-US" smtClean="0"/>
              <a:t>11</a:t>
            </a:fld>
            <a:endParaRPr lang="zh-CN" altLang="en-US"/>
          </a:p>
        </p:txBody>
      </p:sp>
    </p:spTree>
    <p:extLst>
      <p:ext uri="{BB962C8B-B14F-4D97-AF65-F5344CB8AC3E}">
        <p14:creationId xmlns:p14="http://schemas.microsoft.com/office/powerpoint/2010/main" val="3949451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CA322F-37AD-48C2-95A3-B456A8311EA6}" type="slidenum">
              <a:rPr lang="zh-CN" altLang="en-US" smtClean="0"/>
              <a:t>12</a:t>
            </a:fld>
            <a:endParaRPr lang="zh-CN" altLang="en-US"/>
          </a:p>
        </p:txBody>
      </p:sp>
    </p:spTree>
    <p:extLst>
      <p:ext uri="{BB962C8B-B14F-4D97-AF65-F5344CB8AC3E}">
        <p14:creationId xmlns:p14="http://schemas.microsoft.com/office/powerpoint/2010/main" val="2622421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CA322F-37AD-48C2-95A3-B456A8311EA6}" type="slidenum">
              <a:rPr lang="zh-CN" altLang="en-US" smtClean="0"/>
              <a:t>13</a:t>
            </a:fld>
            <a:endParaRPr lang="zh-CN" altLang="en-US"/>
          </a:p>
        </p:txBody>
      </p:sp>
    </p:spTree>
    <p:extLst>
      <p:ext uri="{BB962C8B-B14F-4D97-AF65-F5344CB8AC3E}">
        <p14:creationId xmlns:p14="http://schemas.microsoft.com/office/powerpoint/2010/main" val="2220728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SO-CAL</a:t>
            </a:r>
            <a:r>
              <a:rPr lang="en-US" baseline="0"/>
              <a:t> áp dụng trên văn bản thường</a:t>
            </a:r>
            <a:endParaRPr lang="en-US"/>
          </a:p>
        </p:txBody>
      </p:sp>
      <p:sp>
        <p:nvSpPr>
          <p:cNvPr id="4" name="Slide Number Placeholder 3"/>
          <p:cNvSpPr>
            <a:spLocks noGrp="1"/>
          </p:cNvSpPr>
          <p:nvPr>
            <p:ph type="sldNum" sz="quarter" idx="10"/>
          </p:nvPr>
        </p:nvSpPr>
        <p:spPr/>
        <p:txBody>
          <a:bodyPr/>
          <a:lstStyle/>
          <a:p>
            <a:fld id="{45CA322F-37AD-48C2-95A3-B456A8311EA6}" type="slidenum">
              <a:rPr lang="zh-CN" altLang="en-US" smtClean="0"/>
              <a:t>15</a:t>
            </a:fld>
            <a:endParaRPr lang="zh-CN" altLang="en-US"/>
          </a:p>
        </p:txBody>
      </p:sp>
    </p:spTree>
    <p:extLst>
      <p:ext uri="{BB962C8B-B14F-4D97-AF65-F5344CB8AC3E}">
        <p14:creationId xmlns:p14="http://schemas.microsoft.com/office/powerpoint/2010/main" val="2655507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thông</a:t>
            </a:r>
            <a:r>
              <a:rPr lang="en-US" baseline="0"/>
              <a:t> tin về bộ từ điển</a:t>
            </a:r>
            <a:endParaRPr lang="en-US"/>
          </a:p>
        </p:txBody>
      </p:sp>
      <p:sp>
        <p:nvSpPr>
          <p:cNvPr id="4" name="Slide Number Placeholder 3"/>
          <p:cNvSpPr>
            <a:spLocks noGrp="1"/>
          </p:cNvSpPr>
          <p:nvPr>
            <p:ph type="sldNum" sz="quarter" idx="10"/>
          </p:nvPr>
        </p:nvSpPr>
        <p:spPr/>
        <p:txBody>
          <a:bodyPr/>
          <a:lstStyle/>
          <a:p>
            <a:fld id="{45CA322F-37AD-48C2-95A3-B456A8311EA6}" type="slidenum">
              <a:rPr lang="zh-CN" altLang="en-US" smtClean="0"/>
              <a:t>16</a:t>
            </a:fld>
            <a:endParaRPr lang="zh-CN" altLang="en-US"/>
          </a:p>
        </p:txBody>
      </p:sp>
    </p:spTree>
    <p:extLst>
      <p:ext uri="{BB962C8B-B14F-4D97-AF65-F5344CB8AC3E}">
        <p14:creationId xmlns:p14="http://schemas.microsoft.com/office/powerpoint/2010/main" val="3494175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5CA322F-37AD-48C2-95A3-B456A8311EA6}" type="slidenum">
              <a:rPr lang="zh-CN" altLang="en-US" smtClean="0"/>
              <a:t>17</a:t>
            </a:fld>
            <a:endParaRPr lang="zh-CN" altLang="en-US"/>
          </a:p>
        </p:txBody>
      </p:sp>
    </p:spTree>
    <p:extLst>
      <p:ext uri="{BB962C8B-B14F-4D97-AF65-F5344CB8AC3E}">
        <p14:creationId xmlns:p14="http://schemas.microsoft.com/office/powerpoint/2010/main" val="230729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N</a:t>
            </a:r>
            <a:r>
              <a:rPr lang="vi-VN" altLang="zh-CN" sz="1200" b="0" i="0" kern="1200" dirty="0">
                <a:solidFill>
                  <a:schemeClr val="tx1"/>
                </a:solidFill>
                <a:effectLst/>
                <a:latin typeface="+mn-lt"/>
                <a:ea typeface="+mn-ea"/>
                <a:cs typeface="+mn-cs"/>
              </a:rPr>
              <a:t>ội dung trình bày gồm có 5 phần </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altLang="zh-CN" sz="1200" b="0" i="0" kern="1200" dirty="0">
                <a:solidFill>
                  <a:schemeClr val="tx1"/>
                </a:solidFill>
                <a:effectLst/>
                <a:latin typeface="+mn-lt"/>
                <a:ea typeface="+mn-ea"/>
                <a:cs typeface="+mn-cs"/>
              </a:rPr>
              <a:t>Phần 1 </a:t>
            </a:r>
            <a:r>
              <a:rPr lang="en-US" altLang="zh-CN" sz="1200" b="0" i="0" kern="1200" dirty="0">
                <a:solidFill>
                  <a:schemeClr val="tx1"/>
                </a:solidFill>
                <a:effectLst/>
                <a:latin typeface="+mn-lt"/>
                <a:ea typeface="+mn-ea"/>
                <a:cs typeface="+mn-cs"/>
              </a:rPr>
              <a:t>G</a:t>
            </a:r>
            <a:r>
              <a:rPr lang="vi-VN" altLang="zh-CN" sz="1200" b="0" i="0" kern="1200" dirty="0">
                <a:solidFill>
                  <a:schemeClr val="tx1"/>
                </a:solidFill>
                <a:effectLst/>
                <a:latin typeface="+mn-lt"/>
                <a:ea typeface="+mn-ea"/>
                <a:cs typeface="+mn-cs"/>
              </a:rPr>
              <a:t>iới thiệu đề tài</a:t>
            </a:r>
            <a:r>
              <a:rPr lang="en-US" altLang="zh-CN" sz="1200" b="0" i="0" kern="1200" dirty="0">
                <a:solidFill>
                  <a:schemeClr val="tx1"/>
                </a:solidFill>
                <a:effectLst/>
                <a:latin typeface="+mn-lt"/>
                <a:ea typeface="+mn-ea"/>
                <a:cs typeface="+mn-cs"/>
              </a:rPr>
              <a:t>:</a:t>
            </a:r>
            <a:r>
              <a:rPr lang="vi-VN" altLang="zh-CN"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ở</a:t>
            </a:r>
            <a:r>
              <a:rPr lang="en-US" altLang="zh-CN" sz="1200" b="0" i="0" kern="1200" baseline="0" dirty="0">
                <a:solidFill>
                  <a:schemeClr val="tx1"/>
                </a:solidFill>
                <a:effectLst/>
                <a:latin typeface="+mn-lt"/>
                <a:ea typeface="+mn-ea"/>
                <a:cs typeface="+mn-cs"/>
              </a:rPr>
              <a:t> </a:t>
            </a:r>
            <a:r>
              <a:rPr lang="vi-VN" altLang="zh-CN" sz="1200" b="0" i="0" kern="1200" dirty="0">
                <a:solidFill>
                  <a:schemeClr val="tx1"/>
                </a:solidFill>
                <a:effectLst/>
                <a:latin typeface="+mn-lt"/>
                <a:ea typeface="+mn-ea"/>
                <a:cs typeface="+mn-cs"/>
              </a:rPr>
              <a:t>phần này </a:t>
            </a:r>
            <a:r>
              <a:rPr lang="en-US" altLang="zh-CN" sz="1200" b="0" i="0" kern="120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em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sẽ</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trình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động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cơ</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thúc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đẩy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chọn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mô</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toán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cần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giải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quyết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và</a:t>
            </a:r>
            <a:r>
              <a:rPr lang="vi-VN" altLang="zh-CN"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ý</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nghĩa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của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tài</a:t>
            </a:r>
            <a:r>
              <a:rPr lang="vi-VN" altLang="zh-CN"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zh-CN" sz="1200" b="0" i="0" kern="1200" dirty="0">
                <a:solidFill>
                  <a:schemeClr val="tx1"/>
                </a:solidFill>
                <a:effectLst/>
                <a:latin typeface="+mn-lt"/>
                <a:ea typeface="+mn-ea"/>
                <a:cs typeface="+mn-cs"/>
              </a:rPr>
              <a:t>Ở</a:t>
            </a:r>
            <a:r>
              <a:rPr lang="en-US" altLang="zh-CN" sz="1200" b="0" i="0" kern="1200" baseline="0" dirty="0">
                <a:solidFill>
                  <a:schemeClr val="tx1"/>
                </a:solidFill>
                <a:effectLst/>
                <a:latin typeface="+mn-lt"/>
                <a:ea typeface="+mn-ea"/>
                <a:cs typeface="+mn-cs"/>
              </a:rPr>
              <a:t> </a:t>
            </a:r>
            <a:r>
              <a:rPr lang="vi-VN" altLang="zh-CN" sz="1200" b="0" i="0" kern="1200" dirty="0">
                <a:solidFill>
                  <a:schemeClr val="tx1"/>
                </a:solidFill>
                <a:effectLst/>
                <a:latin typeface="+mn-lt"/>
                <a:ea typeface="+mn-ea"/>
                <a:cs typeface="+mn-cs"/>
              </a:rPr>
              <a:t>Phần 2 Phương pháp đề xuất</a:t>
            </a:r>
            <a:r>
              <a:rPr lang="en-US" altLang="zh-CN" sz="1200" b="0" i="0" kern="1200" dirty="0">
                <a:solidFill>
                  <a:schemeClr val="tx1"/>
                </a:solidFill>
                <a:effectLst/>
                <a:latin typeface="+mn-lt"/>
                <a:ea typeface="+mn-ea"/>
                <a:cs typeface="+mn-cs"/>
              </a:rPr>
              <a: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em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sẽ</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mô</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bối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cảnh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của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từ</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đó</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xuất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phương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pháp</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để</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giải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quyết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toán</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altLang="zh-CN" sz="1200" b="0" i="0" kern="1200" dirty="0">
                <a:solidFill>
                  <a:schemeClr val="tx1"/>
                </a:solidFill>
                <a:effectLst/>
                <a:latin typeface="+mn-lt"/>
                <a:ea typeface="+mn-ea"/>
                <a:cs typeface="+mn-cs"/>
              </a:rPr>
              <a:t>Phần 3 Xây dựng tập dữ liệu, phần này sẽ trình bày về quá trình thu thập và </a:t>
            </a:r>
            <a:r>
              <a:rPr lang="en-US" altLang="zh-CN" sz="1200" b="0" i="0" kern="1200" dirty="0" err="1">
                <a:solidFill>
                  <a:schemeClr val="tx1"/>
                </a:solidFill>
                <a:effectLst/>
                <a:latin typeface="+mn-lt"/>
                <a:ea typeface="+mn-ea"/>
                <a:cs typeface="+mn-cs"/>
              </a:rPr>
              <a:t>gán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nhãn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cho</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tập</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dữ</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liệu</a:t>
            </a:r>
            <a:r>
              <a:rPr lang="vi-VN"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đầu</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vào</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altLang="zh-CN" sz="1200" b="0" i="0" kern="1200" dirty="0">
                <a:solidFill>
                  <a:schemeClr val="tx1"/>
                </a:solidFill>
                <a:effectLst/>
                <a:latin typeface="+mn-lt"/>
                <a:ea typeface="+mn-ea"/>
                <a:cs typeface="+mn-cs"/>
              </a:rPr>
              <a:t>Phần 4 Kết quả thí nghiệm,</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đây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là</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phần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trình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những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quả</a:t>
            </a:r>
            <a:r>
              <a:rPr lang="en-US" altLang="zh-CN" sz="1200" b="0" i="0" kern="1200" baseline="0" dirty="0">
                <a:solidFill>
                  <a:schemeClr val="tx1"/>
                </a:solidFill>
                <a:effectLst/>
                <a:latin typeface="+mn-lt"/>
                <a:ea typeface="+mn-ea"/>
                <a:cs typeface="+mn-cs"/>
              </a:rPr>
              <a:t> qua </a:t>
            </a:r>
            <a:r>
              <a:rPr lang="en-US" altLang="zh-CN" sz="1200" b="0" i="0" kern="1200" baseline="0" dirty="0" err="1">
                <a:solidFill>
                  <a:schemeClr val="tx1"/>
                </a:solidFill>
                <a:effectLst/>
                <a:latin typeface="+mn-lt"/>
                <a:ea typeface="+mn-ea"/>
                <a:cs typeface="+mn-cs"/>
              </a:rPr>
              <a:t>nhiều</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thí</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nghiệm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của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cùng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với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những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phân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tích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đánh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giá</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rút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ra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được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từ</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đó</a:t>
            </a:r>
            <a:r>
              <a:rPr lang="en-US" altLang="zh-CN" sz="1200" b="0" i="0" kern="1200" baseline="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zh-CN" sz="1200" b="0" i="0" kern="1200" dirty="0" err="1">
                <a:solidFill>
                  <a:schemeClr val="tx1"/>
                </a:solidFill>
                <a:effectLst/>
                <a:latin typeface="+mn-lt"/>
                <a:ea typeface="+mn-ea"/>
                <a:cs typeface="+mn-cs"/>
              </a:rPr>
              <a:t>Cuối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cùng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là</a:t>
            </a:r>
            <a:r>
              <a:rPr lang="en-US" altLang="zh-CN" sz="1200" b="0" i="0" kern="1200" baseline="0" dirty="0">
                <a:solidFill>
                  <a:schemeClr val="tx1"/>
                </a:solidFill>
                <a:effectLst/>
                <a:latin typeface="+mn-lt"/>
                <a:ea typeface="+mn-ea"/>
                <a:cs typeface="+mn-cs"/>
              </a:rPr>
              <a:t> </a:t>
            </a:r>
            <a:r>
              <a:rPr lang="vi-VN" altLang="zh-CN" sz="1200" b="0" i="0" kern="1200" dirty="0">
                <a:solidFill>
                  <a:schemeClr val="tx1"/>
                </a:solidFill>
                <a:effectLst/>
                <a:latin typeface="+mn-lt"/>
                <a:ea typeface="+mn-ea"/>
                <a:cs typeface="+mn-cs"/>
              </a:rPr>
              <a:t>Phần Tổng kết, </a:t>
            </a:r>
            <a:r>
              <a:rPr lang="en-US" altLang="zh-CN" sz="1200" b="0" i="0" kern="120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sẽ</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trình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ngắn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gọn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những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đạt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được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trong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suốt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thời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gian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nghiên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cứu</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cùng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với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hướng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phát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triển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cho</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này</a:t>
            </a:r>
            <a:endParaRPr lang="zh-CN" altLang="en-US" dirty="0"/>
          </a:p>
          <a:p>
            <a:endParaRPr lang="zh-CN" altLang="en-US" dirty="0"/>
          </a:p>
        </p:txBody>
      </p:sp>
      <p:sp>
        <p:nvSpPr>
          <p:cNvPr id="4" name="Slide Number Placeholder 3"/>
          <p:cNvSpPr>
            <a:spLocks noGrp="1"/>
          </p:cNvSpPr>
          <p:nvPr>
            <p:ph type="sldNum" sz="quarter" idx="10"/>
          </p:nvPr>
        </p:nvSpPr>
        <p:spPr/>
        <p:txBody>
          <a:bodyPr/>
          <a:lstStyle/>
          <a:p>
            <a:fld id="{45CA322F-37AD-48C2-95A3-B456A8311EA6}" type="slidenum">
              <a:rPr lang="zh-CN" altLang="en-US" smtClean="0"/>
              <a:t>18</a:t>
            </a:fld>
            <a:endParaRPr lang="zh-CN" altLang="en-US"/>
          </a:p>
        </p:txBody>
      </p:sp>
    </p:spTree>
    <p:extLst>
      <p:ext uri="{BB962C8B-B14F-4D97-AF65-F5344CB8AC3E}">
        <p14:creationId xmlns:p14="http://schemas.microsoft.com/office/powerpoint/2010/main" val="1527872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N</a:t>
            </a:r>
            <a:r>
              <a:rPr lang="vi-VN" altLang="zh-CN" sz="1200" b="0" i="0" kern="1200" dirty="0">
                <a:solidFill>
                  <a:schemeClr val="tx1"/>
                </a:solidFill>
                <a:effectLst/>
                <a:latin typeface="+mn-lt"/>
                <a:ea typeface="+mn-ea"/>
                <a:cs typeface="+mn-cs"/>
              </a:rPr>
              <a:t>ội dung trình bày gồm có 5 phần </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altLang="zh-CN" sz="1200" b="0" i="0" kern="1200" dirty="0">
                <a:solidFill>
                  <a:schemeClr val="tx1"/>
                </a:solidFill>
                <a:effectLst/>
                <a:latin typeface="+mn-lt"/>
                <a:ea typeface="+mn-ea"/>
                <a:cs typeface="+mn-cs"/>
              </a:rPr>
              <a:t>Phần 1 </a:t>
            </a:r>
            <a:r>
              <a:rPr lang="en-US" altLang="zh-CN" sz="1200" b="0" i="0" kern="1200" dirty="0">
                <a:solidFill>
                  <a:schemeClr val="tx1"/>
                </a:solidFill>
                <a:effectLst/>
                <a:latin typeface="+mn-lt"/>
                <a:ea typeface="+mn-ea"/>
                <a:cs typeface="+mn-cs"/>
              </a:rPr>
              <a:t>G</a:t>
            </a:r>
            <a:r>
              <a:rPr lang="vi-VN" altLang="zh-CN" sz="1200" b="0" i="0" kern="1200" dirty="0">
                <a:solidFill>
                  <a:schemeClr val="tx1"/>
                </a:solidFill>
                <a:effectLst/>
                <a:latin typeface="+mn-lt"/>
                <a:ea typeface="+mn-ea"/>
                <a:cs typeface="+mn-cs"/>
              </a:rPr>
              <a:t>iới thiệu đề tài</a:t>
            </a:r>
            <a:r>
              <a:rPr lang="en-US" altLang="zh-CN" sz="1200" b="0" i="0" kern="1200" dirty="0">
                <a:solidFill>
                  <a:schemeClr val="tx1"/>
                </a:solidFill>
                <a:effectLst/>
                <a:latin typeface="+mn-lt"/>
                <a:ea typeface="+mn-ea"/>
                <a:cs typeface="+mn-cs"/>
              </a:rPr>
              <a:t>:</a:t>
            </a:r>
            <a:r>
              <a:rPr lang="vi-VN" altLang="zh-CN"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ở</a:t>
            </a:r>
            <a:r>
              <a:rPr lang="en-US" altLang="zh-CN" sz="1200" b="0" i="0" kern="1200" baseline="0" dirty="0">
                <a:solidFill>
                  <a:schemeClr val="tx1"/>
                </a:solidFill>
                <a:effectLst/>
                <a:latin typeface="+mn-lt"/>
                <a:ea typeface="+mn-ea"/>
                <a:cs typeface="+mn-cs"/>
              </a:rPr>
              <a:t> </a:t>
            </a:r>
            <a:r>
              <a:rPr lang="vi-VN" altLang="zh-CN" sz="1200" b="0" i="0" kern="1200" dirty="0">
                <a:solidFill>
                  <a:schemeClr val="tx1"/>
                </a:solidFill>
                <a:effectLst/>
                <a:latin typeface="+mn-lt"/>
                <a:ea typeface="+mn-ea"/>
                <a:cs typeface="+mn-cs"/>
              </a:rPr>
              <a:t>phần này </a:t>
            </a:r>
            <a:r>
              <a:rPr lang="en-US" altLang="zh-CN" sz="1200" b="0" i="0" kern="120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em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sẽ</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trình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động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cơ</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thúc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đẩy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chọn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mô</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toán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cần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giải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quyết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và</a:t>
            </a:r>
            <a:r>
              <a:rPr lang="vi-VN" altLang="zh-CN"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ý</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nghĩa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của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tài</a:t>
            </a:r>
            <a:r>
              <a:rPr lang="vi-VN" altLang="zh-CN"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zh-CN" sz="1200" b="0" i="0" kern="1200" dirty="0">
                <a:solidFill>
                  <a:schemeClr val="tx1"/>
                </a:solidFill>
                <a:effectLst/>
                <a:latin typeface="+mn-lt"/>
                <a:ea typeface="+mn-ea"/>
                <a:cs typeface="+mn-cs"/>
              </a:rPr>
              <a:t>Ở</a:t>
            </a:r>
            <a:r>
              <a:rPr lang="en-US" altLang="zh-CN" sz="1200" b="0" i="0" kern="1200" baseline="0" dirty="0">
                <a:solidFill>
                  <a:schemeClr val="tx1"/>
                </a:solidFill>
                <a:effectLst/>
                <a:latin typeface="+mn-lt"/>
                <a:ea typeface="+mn-ea"/>
                <a:cs typeface="+mn-cs"/>
              </a:rPr>
              <a:t> </a:t>
            </a:r>
            <a:r>
              <a:rPr lang="vi-VN" altLang="zh-CN" sz="1200" b="0" i="0" kern="1200" dirty="0">
                <a:solidFill>
                  <a:schemeClr val="tx1"/>
                </a:solidFill>
                <a:effectLst/>
                <a:latin typeface="+mn-lt"/>
                <a:ea typeface="+mn-ea"/>
                <a:cs typeface="+mn-cs"/>
              </a:rPr>
              <a:t>Phần 2 Phương pháp đề xuất</a:t>
            </a:r>
            <a:r>
              <a:rPr lang="en-US" altLang="zh-CN" sz="1200" b="0" i="0" kern="1200" dirty="0">
                <a:solidFill>
                  <a:schemeClr val="tx1"/>
                </a:solidFill>
                <a:effectLst/>
                <a:latin typeface="+mn-lt"/>
                <a:ea typeface="+mn-ea"/>
                <a:cs typeface="+mn-cs"/>
              </a:rPr>
              <a: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em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sẽ</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mô</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bối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cảnh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của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từ</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đó</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xuất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phương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pháp</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để</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giải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quyết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toán</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altLang="zh-CN" sz="1200" b="0" i="0" kern="1200" dirty="0">
                <a:solidFill>
                  <a:schemeClr val="tx1"/>
                </a:solidFill>
                <a:effectLst/>
                <a:latin typeface="+mn-lt"/>
                <a:ea typeface="+mn-ea"/>
                <a:cs typeface="+mn-cs"/>
              </a:rPr>
              <a:t>Phần 3 Xây dựng tập dữ liệu, phần này sẽ trình bày về quá trình thu thập và </a:t>
            </a:r>
            <a:r>
              <a:rPr lang="en-US" altLang="zh-CN" sz="1200" b="0" i="0" kern="1200" dirty="0" err="1">
                <a:solidFill>
                  <a:schemeClr val="tx1"/>
                </a:solidFill>
                <a:effectLst/>
                <a:latin typeface="+mn-lt"/>
                <a:ea typeface="+mn-ea"/>
                <a:cs typeface="+mn-cs"/>
              </a:rPr>
              <a:t>gán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nhãn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cho</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tập</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dữ</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liệu</a:t>
            </a:r>
            <a:r>
              <a:rPr lang="vi-VN"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đầu</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vào</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altLang="zh-CN" sz="1200" b="0" i="0" kern="1200" dirty="0">
                <a:solidFill>
                  <a:schemeClr val="tx1"/>
                </a:solidFill>
                <a:effectLst/>
                <a:latin typeface="+mn-lt"/>
                <a:ea typeface="+mn-ea"/>
                <a:cs typeface="+mn-cs"/>
              </a:rPr>
              <a:t>Phần 4 Kết quả thí nghiệm,</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đây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là</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phần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trình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những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quả</a:t>
            </a:r>
            <a:r>
              <a:rPr lang="en-US" altLang="zh-CN" sz="1200" b="0" i="0" kern="1200" baseline="0" dirty="0">
                <a:solidFill>
                  <a:schemeClr val="tx1"/>
                </a:solidFill>
                <a:effectLst/>
                <a:latin typeface="+mn-lt"/>
                <a:ea typeface="+mn-ea"/>
                <a:cs typeface="+mn-cs"/>
              </a:rPr>
              <a:t> qua </a:t>
            </a:r>
            <a:r>
              <a:rPr lang="en-US" altLang="zh-CN" sz="1200" b="0" i="0" kern="1200" baseline="0" dirty="0" err="1">
                <a:solidFill>
                  <a:schemeClr val="tx1"/>
                </a:solidFill>
                <a:effectLst/>
                <a:latin typeface="+mn-lt"/>
                <a:ea typeface="+mn-ea"/>
                <a:cs typeface="+mn-cs"/>
              </a:rPr>
              <a:t>nhiều</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thí</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nghiệm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của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cùng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với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những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phân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tích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đánh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giá</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rút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ra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được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từ</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đó</a:t>
            </a:r>
            <a:r>
              <a:rPr lang="en-US" altLang="zh-CN" sz="1200" b="0" i="0" kern="1200" baseline="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zh-CN" sz="1200" b="0" i="0" kern="1200" dirty="0" err="1">
                <a:solidFill>
                  <a:schemeClr val="tx1"/>
                </a:solidFill>
                <a:effectLst/>
                <a:latin typeface="+mn-lt"/>
                <a:ea typeface="+mn-ea"/>
                <a:cs typeface="+mn-cs"/>
              </a:rPr>
              <a:t>Cuối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cùng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là</a:t>
            </a:r>
            <a:r>
              <a:rPr lang="en-US" altLang="zh-CN" sz="1200" b="0" i="0" kern="1200" baseline="0" dirty="0">
                <a:solidFill>
                  <a:schemeClr val="tx1"/>
                </a:solidFill>
                <a:effectLst/>
                <a:latin typeface="+mn-lt"/>
                <a:ea typeface="+mn-ea"/>
                <a:cs typeface="+mn-cs"/>
              </a:rPr>
              <a:t> </a:t>
            </a:r>
            <a:r>
              <a:rPr lang="vi-VN" altLang="zh-CN" sz="1200" b="0" i="0" kern="1200" dirty="0">
                <a:solidFill>
                  <a:schemeClr val="tx1"/>
                </a:solidFill>
                <a:effectLst/>
                <a:latin typeface="+mn-lt"/>
                <a:ea typeface="+mn-ea"/>
                <a:cs typeface="+mn-cs"/>
              </a:rPr>
              <a:t>Phần Tổng kết, </a:t>
            </a:r>
            <a:r>
              <a:rPr lang="en-US" altLang="zh-CN" sz="1200" b="0" i="0" kern="120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sẽ</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trình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ngắn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gọn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những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đạt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được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trong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suốt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thời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gian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nghiên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cứu</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cùng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với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hướng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phát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triển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cho</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này</a:t>
            </a:r>
            <a:endParaRPr lang="zh-CN" altLang="en-US" dirty="0"/>
          </a:p>
          <a:p>
            <a:endParaRPr lang="zh-CN" altLang="en-US" dirty="0"/>
          </a:p>
        </p:txBody>
      </p:sp>
      <p:sp>
        <p:nvSpPr>
          <p:cNvPr id="4" name="Slide Number Placeholder 3"/>
          <p:cNvSpPr>
            <a:spLocks noGrp="1"/>
          </p:cNvSpPr>
          <p:nvPr>
            <p:ph type="sldNum" sz="quarter" idx="10"/>
          </p:nvPr>
        </p:nvSpPr>
        <p:spPr/>
        <p:txBody>
          <a:bodyPr/>
          <a:lstStyle/>
          <a:p>
            <a:fld id="{45CA322F-37AD-48C2-95A3-B456A8311EA6}" type="slidenum">
              <a:rPr lang="zh-CN" altLang="en-US" smtClean="0"/>
              <a:t>22</a:t>
            </a:fld>
            <a:endParaRPr lang="zh-CN" altLang="en-US"/>
          </a:p>
        </p:txBody>
      </p:sp>
    </p:spTree>
    <p:extLst>
      <p:ext uri="{BB962C8B-B14F-4D97-AF65-F5344CB8AC3E}">
        <p14:creationId xmlns:p14="http://schemas.microsoft.com/office/powerpoint/2010/main" val="2021282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N</a:t>
            </a:r>
            <a:r>
              <a:rPr lang="vi-VN" altLang="zh-CN" sz="1200" b="0" i="0" kern="1200" dirty="0">
                <a:solidFill>
                  <a:schemeClr val="tx1"/>
                </a:solidFill>
                <a:effectLst/>
                <a:latin typeface="+mn-lt"/>
                <a:ea typeface="+mn-ea"/>
                <a:cs typeface="+mn-cs"/>
              </a:rPr>
              <a:t>ội dung trình bày gồm có 5 phần </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altLang="zh-CN" sz="1200" b="0" i="0" kern="1200" dirty="0">
                <a:solidFill>
                  <a:schemeClr val="tx1"/>
                </a:solidFill>
                <a:effectLst/>
                <a:latin typeface="+mn-lt"/>
                <a:ea typeface="+mn-ea"/>
                <a:cs typeface="+mn-cs"/>
              </a:rPr>
              <a:t>Phần 1 </a:t>
            </a:r>
            <a:r>
              <a:rPr lang="en-US" altLang="zh-CN" sz="1200" b="0" i="0" kern="1200" dirty="0">
                <a:solidFill>
                  <a:schemeClr val="tx1"/>
                </a:solidFill>
                <a:effectLst/>
                <a:latin typeface="+mn-lt"/>
                <a:ea typeface="+mn-ea"/>
                <a:cs typeface="+mn-cs"/>
              </a:rPr>
              <a:t>G</a:t>
            </a:r>
            <a:r>
              <a:rPr lang="vi-VN" altLang="zh-CN" sz="1200" b="0" i="0" kern="1200" dirty="0">
                <a:solidFill>
                  <a:schemeClr val="tx1"/>
                </a:solidFill>
                <a:effectLst/>
                <a:latin typeface="+mn-lt"/>
                <a:ea typeface="+mn-ea"/>
                <a:cs typeface="+mn-cs"/>
              </a:rPr>
              <a:t>iới thiệu đề tài</a:t>
            </a:r>
            <a:r>
              <a:rPr lang="en-US" altLang="zh-CN" sz="1200" b="0" i="0" kern="1200" dirty="0">
                <a:solidFill>
                  <a:schemeClr val="tx1"/>
                </a:solidFill>
                <a:effectLst/>
                <a:latin typeface="+mn-lt"/>
                <a:ea typeface="+mn-ea"/>
                <a:cs typeface="+mn-cs"/>
              </a:rPr>
              <a:t>:</a:t>
            </a:r>
            <a:r>
              <a:rPr lang="vi-VN" altLang="zh-CN"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ở</a:t>
            </a:r>
            <a:r>
              <a:rPr lang="en-US" altLang="zh-CN" sz="1200" b="0" i="0" kern="1200" baseline="0" dirty="0">
                <a:solidFill>
                  <a:schemeClr val="tx1"/>
                </a:solidFill>
                <a:effectLst/>
                <a:latin typeface="+mn-lt"/>
                <a:ea typeface="+mn-ea"/>
                <a:cs typeface="+mn-cs"/>
              </a:rPr>
              <a:t> </a:t>
            </a:r>
            <a:r>
              <a:rPr lang="vi-VN" altLang="zh-CN" sz="1200" b="0" i="0" kern="1200" dirty="0">
                <a:solidFill>
                  <a:schemeClr val="tx1"/>
                </a:solidFill>
                <a:effectLst/>
                <a:latin typeface="+mn-lt"/>
                <a:ea typeface="+mn-ea"/>
                <a:cs typeface="+mn-cs"/>
              </a:rPr>
              <a:t>phần này </a:t>
            </a:r>
            <a:r>
              <a:rPr lang="en-US" altLang="zh-CN" sz="1200" b="0" i="0" kern="120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em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sẽ</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trình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động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cơ</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thúc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đẩy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chọn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mô</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toán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cần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giải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quyết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và</a:t>
            </a:r>
            <a:r>
              <a:rPr lang="vi-VN" altLang="zh-CN"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ý</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nghĩa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của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tài</a:t>
            </a:r>
            <a:r>
              <a:rPr lang="vi-VN" altLang="zh-CN"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zh-CN" sz="1200" b="0" i="0" kern="1200" dirty="0">
                <a:solidFill>
                  <a:schemeClr val="tx1"/>
                </a:solidFill>
                <a:effectLst/>
                <a:latin typeface="+mn-lt"/>
                <a:ea typeface="+mn-ea"/>
                <a:cs typeface="+mn-cs"/>
              </a:rPr>
              <a:t>Ở</a:t>
            </a:r>
            <a:r>
              <a:rPr lang="en-US" altLang="zh-CN" sz="1200" b="0" i="0" kern="1200" baseline="0" dirty="0">
                <a:solidFill>
                  <a:schemeClr val="tx1"/>
                </a:solidFill>
                <a:effectLst/>
                <a:latin typeface="+mn-lt"/>
                <a:ea typeface="+mn-ea"/>
                <a:cs typeface="+mn-cs"/>
              </a:rPr>
              <a:t> </a:t>
            </a:r>
            <a:r>
              <a:rPr lang="vi-VN" altLang="zh-CN" sz="1200" b="0" i="0" kern="1200" dirty="0">
                <a:solidFill>
                  <a:schemeClr val="tx1"/>
                </a:solidFill>
                <a:effectLst/>
                <a:latin typeface="+mn-lt"/>
                <a:ea typeface="+mn-ea"/>
                <a:cs typeface="+mn-cs"/>
              </a:rPr>
              <a:t>Phần 2 Phương pháp đề xuất</a:t>
            </a:r>
            <a:r>
              <a:rPr lang="en-US" altLang="zh-CN" sz="1200" b="0" i="0" kern="1200" dirty="0">
                <a:solidFill>
                  <a:schemeClr val="tx1"/>
                </a:solidFill>
                <a:effectLst/>
                <a:latin typeface="+mn-lt"/>
                <a:ea typeface="+mn-ea"/>
                <a:cs typeface="+mn-cs"/>
              </a:rPr>
              <a: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em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sẽ</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mô</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bối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cảnh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của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từ</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đó</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xuất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phương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pháp</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để</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giải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quyết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toán</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altLang="zh-CN" sz="1200" b="0" i="0" kern="1200" dirty="0">
                <a:solidFill>
                  <a:schemeClr val="tx1"/>
                </a:solidFill>
                <a:effectLst/>
                <a:latin typeface="+mn-lt"/>
                <a:ea typeface="+mn-ea"/>
                <a:cs typeface="+mn-cs"/>
              </a:rPr>
              <a:t>Phần 3 Xây dựng tập dữ liệu, phần này sẽ trình bày về quá trình thu thập và </a:t>
            </a:r>
            <a:r>
              <a:rPr lang="en-US" altLang="zh-CN" sz="1200" b="0" i="0" kern="1200" dirty="0" err="1">
                <a:solidFill>
                  <a:schemeClr val="tx1"/>
                </a:solidFill>
                <a:effectLst/>
                <a:latin typeface="+mn-lt"/>
                <a:ea typeface="+mn-ea"/>
                <a:cs typeface="+mn-cs"/>
              </a:rPr>
              <a:t>gán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nhãn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cho</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tập</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dữ</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liệu</a:t>
            </a:r>
            <a:r>
              <a:rPr lang="vi-VN"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đầu</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vào</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altLang="zh-CN" sz="1200" b="0" i="0" kern="1200" dirty="0">
                <a:solidFill>
                  <a:schemeClr val="tx1"/>
                </a:solidFill>
                <a:effectLst/>
                <a:latin typeface="+mn-lt"/>
                <a:ea typeface="+mn-ea"/>
                <a:cs typeface="+mn-cs"/>
              </a:rPr>
              <a:t>Phần 4 Kết quả thí nghiệm,</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đây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là</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phần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trình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những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quả</a:t>
            </a:r>
            <a:r>
              <a:rPr lang="en-US" altLang="zh-CN" sz="1200" b="0" i="0" kern="1200" baseline="0" dirty="0">
                <a:solidFill>
                  <a:schemeClr val="tx1"/>
                </a:solidFill>
                <a:effectLst/>
                <a:latin typeface="+mn-lt"/>
                <a:ea typeface="+mn-ea"/>
                <a:cs typeface="+mn-cs"/>
              </a:rPr>
              <a:t> qua </a:t>
            </a:r>
            <a:r>
              <a:rPr lang="en-US" altLang="zh-CN" sz="1200" b="0" i="0" kern="1200" baseline="0" dirty="0" err="1">
                <a:solidFill>
                  <a:schemeClr val="tx1"/>
                </a:solidFill>
                <a:effectLst/>
                <a:latin typeface="+mn-lt"/>
                <a:ea typeface="+mn-ea"/>
                <a:cs typeface="+mn-cs"/>
              </a:rPr>
              <a:t>nhiều</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thí</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nghiệm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của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cùng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với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những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phân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tích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đánh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giá</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rút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ra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được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từ</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đó</a:t>
            </a:r>
            <a:r>
              <a:rPr lang="en-US" altLang="zh-CN" sz="1200" b="0" i="0" kern="1200" baseline="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zh-CN" sz="1200" b="0" i="0" kern="1200" dirty="0" err="1">
                <a:solidFill>
                  <a:schemeClr val="tx1"/>
                </a:solidFill>
                <a:effectLst/>
                <a:latin typeface="+mn-lt"/>
                <a:ea typeface="+mn-ea"/>
                <a:cs typeface="+mn-cs"/>
              </a:rPr>
              <a:t>Cuối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cùng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là</a:t>
            </a:r>
            <a:r>
              <a:rPr lang="en-US" altLang="zh-CN" sz="1200" b="0" i="0" kern="1200" baseline="0" dirty="0">
                <a:solidFill>
                  <a:schemeClr val="tx1"/>
                </a:solidFill>
                <a:effectLst/>
                <a:latin typeface="+mn-lt"/>
                <a:ea typeface="+mn-ea"/>
                <a:cs typeface="+mn-cs"/>
              </a:rPr>
              <a:t> </a:t>
            </a:r>
            <a:r>
              <a:rPr lang="vi-VN" altLang="zh-CN" sz="1200" b="0" i="0" kern="1200" dirty="0">
                <a:solidFill>
                  <a:schemeClr val="tx1"/>
                </a:solidFill>
                <a:effectLst/>
                <a:latin typeface="+mn-lt"/>
                <a:ea typeface="+mn-ea"/>
                <a:cs typeface="+mn-cs"/>
              </a:rPr>
              <a:t>Phần Tổng kết, </a:t>
            </a:r>
            <a:r>
              <a:rPr lang="en-US" altLang="zh-CN" sz="1200" b="0" i="0" kern="120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sẽ</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trình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ngắn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gọn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những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đạt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được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trong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suốt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thời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gian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nghiên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cứu</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cùng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với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hướng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phát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triển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cho</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này</a:t>
            </a:r>
            <a:endParaRPr lang="zh-CN" altLang="en-US" dirty="0"/>
          </a:p>
          <a:p>
            <a:endParaRPr lang="zh-CN" altLang="en-US" dirty="0"/>
          </a:p>
        </p:txBody>
      </p:sp>
      <p:sp>
        <p:nvSpPr>
          <p:cNvPr id="4" name="Slide Number Placeholder 3"/>
          <p:cNvSpPr>
            <a:spLocks noGrp="1"/>
          </p:cNvSpPr>
          <p:nvPr>
            <p:ph type="sldNum" sz="quarter" idx="10"/>
          </p:nvPr>
        </p:nvSpPr>
        <p:spPr/>
        <p:txBody>
          <a:bodyPr/>
          <a:lstStyle/>
          <a:p>
            <a:fld id="{45CA322F-37AD-48C2-95A3-B456A8311EA6}" type="slidenum">
              <a:rPr lang="zh-CN" altLang="en-US" smtClean="0"/>
              <a:t>24</a:t>
            </a:fld>
            <a:endParaRPr lang="zh-CN" altLang="en-US"/>
          </a:p>
        </p:txBody>
      </p:sp>
    </p:spTree>
    <p:extLst>
      <p:ext uri="{BB962C8B-B14F-4D97-AF65-F5344CB8AC3E}">
        <p14:creationId xmlns:p14="http://schemas.microsoft.com/office/powerpoint/2010/main" val="2583798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Câu</a:t>
            </a:r>
            <a:r>
              <a:rPr lang="en-US" baseline="0"/>
              <a:t> chuyển: Sau khi đã nhận biết từ nào thuộc nhóm nào, …</a:t>
            </a:r>
          </a:p>
          <a:p>
            <a:r>
              <a:rPr lang="en-US" baseline="0"/>
              <a:t>- </a:t>
            </a:r>
            <a:endParaRPr lang="en-US"/>
          </a:p>
        </p:txBody>
      </p:sp>
      <p:sp>
        <p:nvSpPr>
          <p:cNvPr id="4" name="Slide Number Placeholder 3"/>
          <p:cNvSpPr>
            <a:spLocks noGrp="1"/>
          </p:cNvSpPr>
          <p:nvPr>
            <p:ph type="sldNum" sz="quarter" idx="10"/>
          </p:nvPr>
        </p:nvSpPr>
        <p:spPr/>
        <p:txBody>
          <a:bodyPr/>
          <a:lstStyle/>
          <a:p>
            <a:fld id="{45CA322F-37AD-48C2-95A3-B456A8311EA6}" type="slidenum">
              <a:rPr lang="zh-CN" altLang="en-US" smtClean="0"/>
              <a:t>27</a:t>
            </a:fld>
            <a:endParaRPr lang="zh-CN" altLang="en-US"/>
          </a:p>
        </p:txBody>
      </p:sp>
    </p:spTree>
    <p:extLst>
      <p:ext uri="{BB962C8B-B14F-4D97-AF65-F5344CB8AC3E}">
        <p14:creationId xmlns:p14="http://schemas.microsoft.com/office/powerpoint/2010/main" val="3004161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N</a:t>
            </a:r>
            <a:r>
              <a:rPr lang="vi-VN" altLang="zh-CN" sz="1200" b="0" i="0" kern="1200" dirty="0">
                <a:solidFill>
                  <a:schemeClr val="tx1"/>
                </a:solidFill>
                <a:effectLst/>
                <a:latin typeface="+mn-lt"/>
                <a:ea typeface="+mn-ea"/>
                <a:cs typeface="+mn-cs"/>
              </a:rPr>
              <a:t>ội dung trình bày gồm có 5 phần </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altLang="zh-CN" sz="1200" b="0" i="0" kern="1200" dirty="0">
                <a:solidFill>
                  <a:schemeClr val="tx1"/>
                </a:solidFill>
                <a:effectLst/>
                <a:latin typeface="+mn-lt"/>
                <a:ea typeface="+mn-ea"/>
                <a:cs typeface="+mn-cs"/>
              </a:rPr>
              <a:t>Phần 1 </a:t>
            </a:r>
            <a:r>
              <a:rPr lang="en-US" altLang="zh-CN" sz="1200" b="0" i="0" kern="1200" dirty="0">
                <a:solidFill>
                  <a:schemeClr val="tx1"/>
                </a:solidFill>
                <a:effectLst/>
                <a:latin typeface="+mn-lt"/>
                <a:ea typeface="+mn-ea"/>
                <a:cs typeface="+mn-cs"/>
              </a:rPr>
              <a:t>G</a:t>
            </a:r>
            <a:r>
              <a:rPr lang="vi-VN" altLang="zh-CN" sz="1200" b="0" i="0" kern="1200" dirty="0">
                <a:solidFill>
                  <a:schemeClr val="tx1"/>
                </a:solidFill>
                <a:effectLst/>
                <a:latin typeface="+mn-lt"/>
                <a:ea typeface="+mn-ea"/>
                <a:cs typeface="+mn-cs"/>
              </a:rPr>
              <a:t>iới thiệu đề tài</a:t>
            </a:r>
            <a:r>
              <a:rPr lang="en-US" altLang="zh-CN" sz="1200" b="0" i="0" kern="1200" dirty="0">
                <a:solidFill>
                  <a:schemeClr val="tx1"/>
                </a:solidFill>
                <a:effectLst/>
                <a:latin typeface="+mn-lt"/>
                <a:ea typeface="+mn-ea"/>
                <a:cs typeface="+mn-cs"/>
              </a:rPr>
              <a:t>:</a:t>
            </a:r>
            <a:r>
              <a:rPr lang="vi-VN" altLang="zh-CN"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ở</a:t>
            </a:r>
            <a:r>
              <a:rPr lang="en-US" altLang="zh-CN" sz="1200" b="0" i="0" kern="1200" baseline="0" dirty="0">
                <a:solidFill>
                  <a:schemeClr val="tx1"/>
                </a:solidFill>
                <a:effectLst/>
                <a:latin typeface="+mn-lt"/>
                <a:ea typeface="+mn-ea"/>
                <a:cs typeface="+mn-cs"/>
              </a:rPr>
              <a:t> </a:t>
            </a:r>
            <a:r>
              <a:rPr lang="vi-VN" altLang="zh-CN" sz="1200" b="0" i="0" kern="1200" dirty="0">
                <a:solidFill>
                  <a:schemeClr val="tx1"/>
                </a:solidFill>
                <a:effectLst/>
                <a:latin typeface="+mn-lt"/>
                <a:ea typeface="+mn-ea"/>
                <a:cs typeface="+mn-cs"/>
              </a:rPr>
              <a:t>phần này </a:t>
            </a:r>
            <a:r>
              <a:rPr lang="en-US" altLang="zh-CN" sz="1200" b="0" i="0" kern="120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em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sẽ</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trình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động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cơ</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thúc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đẩy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chọn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mô</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toán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cần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giải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quyết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và</a:t>
            </a:r>
            <a:r>
              <a:rPr lang="vi-VN" altLang="zh-CN"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ý</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nghĩa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của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tài</a:t>
            </a:r>
            <a:r>
              <a:rPr lang="vi-VN" altLang="zh-CN"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zh-CN" sz="1200" b="0" i="0" kern="1200" dirty="0">
                <a:solidFill>
                  <a:schemeClr val="tx1"/>
                </a:solidFill>
                <a:effectLst/>
                <a:latin typeface="+mn-lt"/>
                <a:ea typeface="+mn-ea"/>
                <a:cs typeface="+mn-cs"/>
              </a:rPr>
              <a:t>Ở</a:t>
            </a:r>
            <a:r>
              <a:rPr lang="en-US" altLang="zh-CN" sz="1200" b="0" i="0" kern="1200" baseline="0" dirty="0">
                <a:solidFill>
                  <a:schemeClr val="tx1"/>
                </a:solidFill>
                <a:effectLst/>
                <a:latin typeface="+mn-lt"/>
                <a:ea typeface="+mn-ea"/>
                <a:cs typeface="+mn-cs"/>
              </a:rPr>
              <a:t> </a:t>
            </a:r>
            <a:r>
              <a:rPr lang="vi-VN" altLang="zh-CN" sz="1200" b="0" i="0" kern="1200" dirty="0">
                <a:solidFill>
                  <a:schemeClr val="tx1"/>
                </a:solidFill>
                <a:effectLst/>
                <a:latin typeface="+mn-lt"/>
                <a:ea typeface="+mn-ea"/>
                <a:cs typeface="+mn-cs"/>
              </a:rPr>
              <a:t>Phần 2 Phương pháp đề xuất</a:t>
            </a:r>
            <a:r>
              <a:rPr lang="en-US" altLang="zh-CN" sz="1200" b="0" i="0" kern="1200" dirty="0">
                <a:solidFill>
                  <a:schemeClr val="tx1"/>
                </a:solidFill>
                <a:effectLst/>
                <a:latin typeface="+mn-lt"/>
                <a:ea typeface="+mn-ea"/>
                <a:cs typeface="+mn-cs"/>
              </a:rPr>
              <a: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em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sẽ</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mô</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bối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cảnh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của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từ</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đó</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xuất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phương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pháp</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để</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giải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quyết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toán</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altLang="zh-CN" sz="1200" b="0" i="0" kern="1200" dirty="0">
                <a:solidFill>
                  <a:schemeClr val="tx1"/>
                </a:solidFill>
                <a:effectLst/>
                <a:latin typeface="+mn-lt"/>
                <a:ea typeface="+mn-ea"/>
                <a:cs typeface="+mn-cs"/>
              </a:rPr>
              <a:t>Phần 3 Xây dựng tập dữ liệu, phần này sẽ trình bày về quá trình thu thập và </a:t>
            </a:r>
            <a:r>
              <a:rPr lang="en-US" altLang="zh-CN" sz="1200" b="0" i="0" kern="1200" dirty="0" err="1">
                <a:solidFill>
                  <a:schemeClr val="tx1"/>
                </a:solidFill>
                <a:effectLst/>
                <a:latin typeface="+mn-lt"/>
                <a:ea typeface="+mn-ea"/>
                <a:cs typeface="+mn-cs"/>
              </a:rPr>
              <a:t>gán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nhãn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cho</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tập</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dữ</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liệu</a:t>
            </a:r>
            <a:r>
              <a:rPr lang="vi-VN"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đầu</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vào</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altLang="zh-CN" sz="1200" b="0" i="0" kern="1200" dirty="0">
                <a:solidFill>
                  <a:schemeClr val="tx1"/>
                </a:solidFill>
                <a:effectLst/>
                <a:latin typeface="+mn-lt"/>
                <a:ea typeface="+mn-ea"/>
                <a:cs typeface="+mn-cs"/>
              </a:rPr>
              <a:t>Phần 4 Kết quả thí nghiệm,</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đây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là</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phần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trình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những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quả</a:t>
            </a:r>
            <a:r>
              <a:rPr lang="en-US" altLang="zh-CN" sz="1200" b="0" i="0" kern="1200" baseline="0" dirty="0">
                <a:solidFill>
                  <a:schemeClr val="tx1"/>
                </a:solidFill>
                <a:effectLst/>
                <a:latin typeface="+mn-lt"/>
                <a:ea typeface="+mn-ea"/>
                <a:cs typeface="+mn-cs"/>
              </a:rPr>
              <a:t> qua </a:t>
            </a:r>
            <a:r>
              <a:rPr lang="en-US" altLang="zh-CN" sz="1200" b="0" i="0" kern="1200" baseline="0" dirty="0" err="1">
                <a:solidFill>
                  <a:schemeClr val="tx1"/>
                </a:solidFill>
                <a:effectLst/>
                <a:latin typeface="+mn-lt"/>
                <a:ea typeface="+mn-ea"/>
                <a:cs typeface="+mn-cs"/>
              </a:rPr>
              <a:t>nhiều</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thí</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nghiệm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của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cùng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với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những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phân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tích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đánh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giá</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rút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ra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được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từ</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đó</a:t>
            </a:r>
            <a:r>
              <a:rPr lang="en-US" altLang="zh-CN" sz="1200" b="0" i="0" kern="1200" baseline="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zh-CN" sz="1200" b="0" i="0" kern="1200" dirty="0" err="1">
                <a:solidFill>
                  <a:schemeClr val="tx1"/>
                </a:solidFill>
                <a:effectLst/>
                <a:latin typeface="+mn-lt"/>
                <a:ea typeface="+mn-ea"/>
                <a:cs typeface="+mn-cs"/>
              </a:rPr>
              <a:t>Cuối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cùng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là</a:t>
            </a:r>
            <a:r>
              <a:rPr lang="en-US" altLang="zh-CN" sz="1200" b="0" i="0" kern="1200" baseline="0" dirty="0">
                <a:solidFill>
                  <a:schemeClr val="tx1"/>
                </a:solidFill>
                <a:effectLst/>
                <a:latin typeface="+mn-lt"/>
                <a:ea typeface="+mn-ea"/>
                <a:cs typeface="+mn-cs"/>
              </a:rPr>
              <a:t> </a:t>
            </a:r>
            <a:r>
              <a:rPr lang="vi-VN" altLang="zh-CN" sz="1200" b="0" i="0" kern="1200" dirty="0">
                <a:solidFill>
                  <a:schemeClr val="tx1"/>
                </a:solidFill>
                <a:effectLst/>
                <a:latin typeface="+mn-lt"/>
                <a:ea typeface="+mn-ea"/>
                <a:cs typeface="+mn-cs"/>
              </a:rPr>
              <a:t>Phần Tổng kết, </a:t>
            </a:r>
            <a:r>
              <a:rPr lang="en-US" altLang="zh-CN" sz="1200" b="0" i="0" kern="120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sẽ</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trình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ngắn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gọn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những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đạt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được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trong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suốt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thời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gian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nghiên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cứu</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cùng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với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hướng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phát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triển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cho</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này</a:t>
            </a:r>
            <a:endParaRPr lang="zh-CN" altLang="en-US" dirty="0"/>
          </a:p>
          <a:p>
            <a:endParaRPr lang="zh-CN" altLang="en-US" dirty="0"/>
          </a:p>
        </p:txBody>
      </p:sp>
      <p:sp>
        <p:nvSpPr>
          <p:cNvPr id="4" name="Slide Number Placeholder 3"/>
          <p:cNvSpPr>
            <a:spLocks noGrp="1"/>
          </p:cNvSpPr>
          <p:nvPr>
            <p:ph type="sldNum" sz="quarter" idx="10"/>
          </p:nvPr>
        </p:nvSpPr>
        <p:spPr/>
        <p:txBody>
          <a:bodyPr/>
          <a:lstStyle/>
          <a:p>
            <a:fld id="{45CA322F-37AD-48C2-95A3-B456A8311EA6}" type="slidenum">
              <a:rPr lang="zh-CN" altLang="en-US" smtClean="0"/>
              <a:t>2</a:t>
            </a:fld>
            <a:endParaRPr lang="zh-CN" altLang="en-US"/>
          </a:p>
        </p:txBody>
      </p:sp>
    </p:spTree>
    <p:extLst>
      <p:ext uri="{BB962C8B-B14F-4D97-AF65-F5344CB8AC3E}">
        <p14:creationId xmlns:p14="http://schemas.microsoft.com/office/powerpoint/2010/main" val="1831281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sai chính</a:t>
            </a:r>
            <a:r>
              <a:rPr lang="en-US" baseline="0"/>
              <a:t> tả</a:t>
            </a:r>
            <a:endParaRPr lang="en-US"/>
          </a:p>
        </p:txBody>
      </p:sp>
      <p:sp>
        <p:nvSpPr>
          <p:cNvPr id="4" name="Slide Number Placeholder 3"/>
          <p:cNvSpPr>
            <a:spLocks noGrp="1"/>
          </p:cNvSpPr>
          <p:nvPr>
            <p:ph type="sldNum" sz="quarter" idx="10"/>
          </p:nvPr>
        </p:nvSpPr>
        <p:spPr/>
        <p:txBody>
          <a:bodyPr/>
          <a:lstStyle/>
          <a:p>
            <a:fld id="{45CA322F-37AD-48C2-95A3-B456A8311EA6}" type="slidenum">
              <a:rPr lang="zh-CN" altLang="en-US" smtClean="0"/>
              <a:t>32</a:t>
            </a:fld>
            <a:endParaRPr lang="zh-CN" altLang="en-US"/>
          </a:p>
        </p:txBody>
      </p:sp>
    </p:spTree>
    <p:extLst>
      <p:ext uri="{BB962C8B-B14F-4D97-AF65-F5344CB8AC3E}">
        <p14:creationId xmlns:p14="http://schemas.microsoft.com/office/powerpoint/2010/main" val="975549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CA322F-37AD-48C2-95A3-B456A8311EA6}" type="slidenum">
              <a:rPr lang="zh-CN" altLang="en-US" smtClean="0"/>
              <a:t>37</a:t>
            </a:fld>
            <a:endParaRPr lang="zh-CN" altLang="en-US"/>
          </a:p>
        </p:txBody>
      </p:sp>
    </p:spTree>
    <p:extLst>
      <p:ext uri="{BB962C8B-B14F-4D97-AF65-F5344CB8AC3E}">
        <p14:creationId xmlns:p14="http://schemas.microsoft.com/office/powerpoint/2010/main" val="2511472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CA322F-37AD-48C2-95A3-B456A8311EA6}" type="slidenum">
              <a:rPr lang="zh-CN" altLang="en-US" smtClean="0"/>
              <a:t>38</a:t>
            </a:fld>
            <a:endParaRPr lang="zh-CN" altLang="en-US"/>
          </a:p>
        </p:txBody>
      </p:sp>
    </p:spTree>
    <p:extLst>
      <p:ext uri="{BB962C8B-B14F-4D97-AF65-F5344CB8AC3E}">
        <p14:creationId xmlns:p14="http://schemas.microsoft.com/office/powerpoint/2010/main" val="952107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CA322F-37AD-48C2-95A3-B456A8311EA6}" type="slidenum">
              <a:rPr lang="zh-CN" altLang="en-US" smtClean="0"/>
              <a:t>39</a:t>
            </a:fld>
            <a:endParaRPr lang="zh-CN" altLang="en-US"/>
          </a:p>
        </p:txBody>
      </p:sp>
    </p:spTree>
    <p:extLst>
      <p:ext uri="{BB962C8B-B14F-4D97-AF65-F5344CB8AC3E}">
        <p14:creationId xmlns:p14="http://schemas.microsoft.com/office/powerpoint/2010/main" val="35972128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CA322F-37AD-48C2-95A3-B456A8311EA6}" type="slidenum">
              <a:rPr lang="zh-CN" altLang="en-US" smtClean="0"/>
              <a:t>40</a:t>
            </a:fld>
            <a:endParaRPr lang="zh-CN" altLang="en-US"/>
          </a:p>
        </p:txBody>
      </p:sp>
    </p:spTree>
    <p:extLst>
      <p:ext uri="{BB962C8B-B14F-4D97-AF65-F5344CB8AC3E}">
        <p14:creationId xmlns:p14="http://schemas.microsoft.com/office/powerpoint/2010/main" val="636372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5CA322F-37AD-48C2-95A3-B456A8311EA6}" type="slidenum">
              <a:rPr lang="zh-CN" altLang="en-US" smtClean="0"/>
              <a:t>41</a:t>
            </a:fld>
            <a:endParaRPr lang="zh-CN" altLang="en-US"/>
          </a:p>
        </p:txBody>
      </p:sp>
    </p:spTree>
    <p:extLst>
      <p:ext uri="{BB962C8B-B14F-4D97-AF65-F5344CB8AC3E}">
        <p14:creationId xmlns:p14="http://schemas.microsoft.com/office/powerpoint/2010/main" val="2726868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5CA322F-37AD-48C2-95A3-B456A8311EA6}" type="slidenum">
              <a:rPr lang="zh-CN" altLang="en-US" smtClean="0"/>
              <a:t>46</a:t>
            </a:fld>
            <a:endParaRPr lang="zh-CN" altLang="en-US"/>
          </a:p>
        </p:txBody>
      </p:sp>
    </p:spTree>
    <p:extLst>
      <p:ext uri="{BB962C8B-B14F-4D97-AF65-F5344CB8AC3E}">
        <p14:creationId xmlns:p14="http://schemas.microsoft.com/office/powerpoint/2010/main" val="76311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err="1"/>
              <a:t>Vào</a:t>
            </a:r>
            <a:r>
              <a:rPr lang="en-US" altLang="zh-CN" baseline="0" dirty="0"/>
              <a:t> </a:t>
            </a:r>
            <a:r>
              <a:rPr lang="en-US" altLang="zh-CN" baseline="0" dirty="0" err="1"/>
              <a:t>cuối</a:t>
            </a:r>
            <a:r>
              <a:rPr lang="en-US" altLang="zh-CN" baseline="0" dirty="0"/>
              <a:t> TK XX, </a:t>
            </a:r>
            <a:r>
              <a:rPr lang="en-US" altLang="zh-CN" baseline="0" dirty="0" err="1"/>
              <a:t>mô</a:t>
            </a:r>
            <a:r>
              <a:rPr lang="en-US" altLang="zh-CN" baseline="0" dirty="0"/>
              <a:t> </a:t>
            </a:r>
            <a:r>
              <a:rPr lang="en-US" altLang="zh-CN" baseline="0" dirty="0" err="1"/>
              <a:t>hình</a:t>
            </a:r>
            <a:r>
              <a:rPr lang="en-US" altLang="zh-CN" baseline="0" dirty="0"/>
              <a:t> Y </a:t>
            </a:r>
            <a:r>
              <a:rPr lang="en-US" altLang="zh-CN" baseline="0" dirty="0" err="1"/>
              <a:t>học</a:t>
            </a:r>
            <a:r>
              <a:rPr lang="en-US" altLang="zh-CN" baseline="0" dirty="0"/>
              <a:t> </a:t>
            </a:r>
            <a:r>
              <a:rPr lang="en-US" altLang="zh-CN" baseline="0" dirty="0" err="1"/>
              <a:t>thực</a:t>
            </a:r>
            <a:r>
              <a:rPr lang="en-US" altLang="zh-CN" baseline="0" dirty="0"/>
              <a:t> </a:t>
            </a:r>
            <a:r>
              <a:rPr lang="en-US" altLang="zh-CN" baseline="0" dirty="0" err="1"/>
              <a:t>chứng</a:t>
            </a:r>
            <a:r>
              <a:rPr lang="en-US" altLang="zh-CN" baseline="0" dirty="0"/>
              <a:t> </a:t>
            </a:r>
            <a:r>
              <a:rPr lang="en-US" altLang="zh-CN" baseline="0" dirty="0" err="1"/>
              <a:t>được</a:t>
            </a:r>
            <a:r>
              <a:rPr lang="en-US" altLang="zh-CN" baseline="0" dirty="0"/>
              <a:t> </a:t>
            </a:r>
            <a:r>
              <a:rPr lang="en-US" altLang="zh-CN" baseline="0" dirty="0" err="1"/>
              <a:t>bác</a:t>
            </a:r>
            <a:r>
              <a:rPr lang="en-US" altLang="zh-CN" baseline="0" dirty="0"/>
              <a:t> </a:t>
            </a:r>
            <a:r>
              <a:rPr lang="en-US" altLang="zh-CN" baseline="0" dirty="0" err="1"/>
              <a:t>sĩ</a:t>
            </a:r>
            <a:r>
              <a:rPr lang="en-US" altLang="zh-CN" baseline="0" dirty="0"/>
              <a:t> </a:t>
            </a:r>
            <a:r>
              <a:rPr lang="en-US" altLang="zh-CN" baseline="0" dirty="0" err="1"/>
              <a:t>Sackett</a:t>
            </a:r>
            <a:r>
              <a:rPr lang="en-US" altLang="zh-CN" baseline="0" dirty="0"/>
              <a:t> </a:t>
            </a:r>
            <a:r>
              <a:rPr lang="en-US" altLang="zh-CN" baseline="0" dirty="0" err="1"/>
              <a:t>đề</a:t>
            </a:r>
            <a:r>
              <a:rPr lang="en-US" altLang="zh-CN" baseline="0" dirty="0"/>
              <a:t> </a:t>
            </a:r>
            <a:r>
              <a:rPr lang="en-US" altLang="zh-CN" baseline="0" dirty="0" err="1"/>
              <a:t>ra</a:t>
            </a:r>
            <a:r>
              <a:rPr lang="en-US" altLang="zh-CN" baseline="0" dirty="0"/>
              <a:t> </a:t>
            </a:r>
            <a:r>
              <a:rPr lang="en-US" altLang="zh-CN" baseline="0" dirty="0" err="1"/>
              <a:t>làm</a:t>
            </a:r>
            <a:r>
              <a:rPr lang="en-US" altLang="zh-CN" baseline="0" dirty="0"/>
              <a:t> </a:t>
            </a:r>
            <a:r>
              <a:rPr lang="en-US" altLang="zh-CN" baseline="0" dirty="0" err="1"/>
              <a:t>thay</a:t>
            </a:r>
            <a:r>
              <a:rPr lang="en-US" altLang="zh-CN" baseline="0" dirty="0"/>
              <a:t> </a:t>
            </a:r>
            <a:r>
              <a:rPr lang="en-US" altLang="zh-CN" baseline="0" dirty="0" err="1"/>
              <a:t>đổi</a:t>
            </a:r>
            <a:r>
              <a:rPr lang="en-US" altLang="zh-CN" baseline="0" dirty="0"/>
              <a:t> </a:t>
            </a:r>
            <a:r>
              <a:rPr lang="en-US" altLang="zh-CN" baseline="0" dirty="0" err="1"/>
              <a:t>thói</a:t>
            </a:r>
            <a:r>
              <a:rPr lang="en-US" altLang="zh-CN" baseline="0" dirty="0"/>
              <a:t> </a:t>
            </a:r>
            <a:r>
              <a:rPr lang="en-US" altLang="zh-CN" baseline="0" dirty="0" err="1"/>
              <a:t>quen</a:t>
            </a:r>
            <a:r>
              <a:rPr lang="en-US" altLang="zh-CN" baseline="0" dirty="0"/>
              <a:t> </a:t>
            </a:r>
            <a:r>
              <a:rPr lang="en-US" altLang="zh-CN" baseline="0" dirty="0" err="1"/>
              <a:t>điều</a:t>
            </a:r>
            <a:r>
              <a:rPr lang="en-US" altLang="zh-CN" baseline="0" dirty="0"/>
              <a:t> </a:t>
            </a:r>
            <a:r>
              <a:rPr lang="en-US" altLang="zh-CN" baseline="0" dirty="0" err="1"/>
              <a:t>trị</a:t>
            </a:r>
            <a:r>
              <a:rPr lang="en-US" altLang="zh-CN" baseline="0" dirty="0"/>
              <a:t> </a:t>
            </a:r>
            <a:r>
              <a:rPr lang="en-US" altLang="zh-CN" baseline="0" dirty="0" err="1"/>
              <a:t>của</a:t>
            </a:r>
            <a:r>
              <a:rPr lang="en-US" altLang="zh-CN" baseline="0" dirty="0"/>
              <a:t> y </a:t>
            </a:r>
            <a:r>
              <a:rPr lang="en-US" altLang="zh-CN" baseline="0" dirty="0" err="1"/>
              <a:t>bác</a:t>
            </a:r>
            <a:r>
              <a:rPr lang="en-US" altLang="zh-CN" baseline="0" dirty="0"/>
              <a:t> </a:t>
            </a:r>
            <a:r>
              <a:rPr lang="en-US" altLang="zh-CN" baseline="0" dirty="0" err="1"/>
              <a:t>sĩ</a:t>
            </a:r>
            <a:r>
              <a:rPr lang="en-US" altLang="zh-CN" baseline="0" dirty="0"/>
              <a:t>.</a:t>
            </a: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a:solidFill>
                  <a:schemeClr val="tx1"/>
                </a:solidFill>
                <a:effectLst/>
                <a:latin typeface="+mn-lt"/>
                <a:ea typeface="+mn-ea"/>
                <a:cs typeface="+mn-cs"/>
              </a:rPr>
              <a:t>Trong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mô</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hình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thì</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bác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sĩ</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khi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quyết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định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lâm</a:t>
            </a:r>
            <a:r>
              <a:rPr lang="en-US" altLang="zh-CN" sz="1200" b="0" i="0" kern="1200" baseline="0" dirty="0">
                <a:solidFill>
                  <a:schemeClr val="tx1"/>
                </a:solidFill>
                <a:effectLst/>
                <a:latin typeface="+mn-lt"/>
                <a:ea typeface="+mn-ea"/>
                <a:cs typeface="+mn-cs"/>
              </a:rPr>
              <a:t> sang </a:t>
            </a:r>
            <a:r>
              <a:rPr lang="en-US" altLang="zh-CN" sz="1200" b="0" i="0" kern="1200" baseline="0" dirty="0" err="1">
                <a:solidFill>
                  <a:schemeClr val="tx1"/>
                </a:solidFill>
                <a:effectLst/>
                <a:latin typeface="+mn-lt"/>
                <a:ea typeface="+mn-ea"/>
                <a:cs typeface="+mn-cs"/>
              </a:rPr>
              <a:t>phải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dựa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trên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sự</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hợp</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của</a:t>
            </a:r>
            <a:r>
              <a:rPr lang="en-US" altLang="zh-CN" sz="1200" b="0" i="0" kern="1200" baseline="0" dirty="0">
                <a:solidFill>
                  <a:schemeClr val="tx1"/>
                </a:solidFill>
                <a:effectLst/>
                <a:latin typeface="+mn-lt"/>
                <a:ea typeface="+mn-ea"/>
                <a:cs typeface="+mn-cs"/>
              </a:rPr>
              <a:t> 3 </a:t>
            </a:r>
            <a:r>
              <a:rPr lang="en-US" altLang="zh-CN" sz="1200" b="0" i="0" kern="1200" baseline="0" dirty="0" err="1">
                <a:solidFill>
                  <a:schemeClr val="tx1"/>
                </a:solidFill>
                <a:effectLst/>
                <a:latin typeface="+mn-lt"/>
                <a:ea typeface="+mn-ea"/>
                <a:cs typeface="+mn-cs"/>
              </a:rPr>
              <a:t>yếu</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tố</a:t>
            </a:r>
            <a:r>
              <a:rPr lang="en-US" altLang="zh-CN" sz="1200" b="0" i="0" kern="1200" baseline="0" dirty="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zh-CN" sz="1200" b="0" i="0" kern="1200" dirty="0" err="1">
                <a:solidFill>
                  <a:schemeClr val="tx1"/>
                </a:solidFill>
                <a:effectLst/>
                <a:latin typeface="+mn-lt"/>
                <a:ea typeface="+mn-ea"/>
                <a:cs typeface="+mn-cs"/>
              </a:rPr>
              <a:t>các</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dữ</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kiện</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nghiên</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cứu</a:t>
            </a:r>
            <a:r>
              <a:rPr lang="en-US" altLang="zh-CN" sz="1200" b="0" i="0" kern="1200" dirty="0">
                <a:solidFill>
                  <a:schemeClr val="tx1"/>
                </a:solidFill>
                <a:effectLst/>
                <a:latin typeface="+mn-lt"/>
                <a:ea typeface="+mn-ea"/>
                <a:cs typeface="+mn-cs"/>
              </a:rPr>
              <a:t> y </a:t>
            </a:r>
            <a:r>
              <a:rPr lang="en-US" altLang="zh-CN" sz="1200" b="0" i="0" kern="1200" dirty="0" err="1">
                <a:solidFill>
                  <a:schemeClr val="tx1"/>
                </a:solidFill>
                <a:effectLst/>
                <a:latin typeface="+mn-lt"/>
                <a:ea typeface="+mn-ea"/>
                <a:cs typeface="+mn-cs"/>
              </a:rPr>
              <a:t>học</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zh-CN" sz="1200" b="0" i="0" kern="1200" dirty="0" err="1">
                <a:solidFill>
                  <a:schemeClr val="tx1"/>
                </a:solidFill>
                <a:effectLst/>
                <a:latin typeface="+mn-lt"/>
                <a:ea typeface="+mn-ea"/>
                <a:cs typeface="+mn-cs"/>
              </a:rPr>
              <a:t>kinh</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nghiệm</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lâm</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sàng</a:t>
            </a:r>
            <a:r>
              <a:rPr lang="en-US" altLang="zh-CN" sz="1200" b="0" i="0" kern="1200" dirty="0">
                <a:solidFill>
                  <a:schemeClr val="tx1"/>
                </a:solidFill>
                <a:effectLst/>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zh-CN" sz="1200" b="0" i="0" kern="1200" dirty="0" err="1">
                <a:solidFill>
                  <a:schemeClr val="tx1"/>
                </a:solidFill>
                <a:effectLst/>
                <a:latin typeface="+mn-lt"/>
                <a:ea typeface="+mn-ea"/>
                <a:cs typeface="+mn-cs"/>
              </a:rPr>
              <a:t>thông</a:t>
            </a:r>
            <a:r>
              <a:rPr lang="en-US" altLang="zh-CN" sz="1200" b="0" i="0" kern="1200" dirty="0">
                <a:solidFill>
                  <a:schemeClr val="tx1"/>
                </a:solidFill>
                <a:effectLst/>
                <a:latin typeface="+mn-lt"/>
                <a:ea typeface="+mn-ea"/>
                <a:cs typeface="+mn-cs"/>
              </a:rPr>
              <a:t> tin </a:t>
            </a:r>
            <a:r>
              <a:rPr lang="en-US" altLang="zh-CN" sz="1200" b="0" i="0" kern="1200" dirty="0" err="1">
                <a:solidFill>
                  <a:schemeClr val="tx1"/>
                </a:solidFill>
                <a:effectLst/>
                <a:latin typeface="+mn-lt"/>
                <a:ea typeface="+mn-ea"/>
                <a:cs typeface="+mn-cs"/>
              </a:rPr>
              <a:t>từ</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bệnh</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nhân</a:t>
            </a: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&lt;&gt;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a:solidFill>
                  <a:schemeClr val="tx1"/>
                </a:solidFill>
                <a:effectLst/>
                <a:latin typeface="+mn-lt"/>
                <a:ea typeface="+mn-ea"/>
                <a:cs typeface="+mn-cs"/>
              </a:rPr>
              <a:t>Tuy</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nhiên</a:t>
            </a:r>
            <a:r>
              <a:rPr lang="en-US" altLang="zh-CN" sz="1200" b="0" i="0" kern="1200" dirty="0">
                <a:solidFill>
                  <a:schemeClr val="tx1"/>
                </a:solidFill>
                <a:effectLst/>
                <a:latin typeface="+mn-lt"/>
                <a:ea typeface="+mn-ea"/>
                <a:cs typeface="+mn-cs"/>
              </a:rPr>
              <a: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nguồn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dữ</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liệu</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nghiên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cứu</a:t>
            </a:r>
            <a:r>
              <a:rPr lang="en-US" altLang="zh-CN" sz="1200" b="0" i="0" kern="1200" baseline="0" dirty="0">
                <a:solidFill>
                  <a:schemeClr val="tx1"/>
                </a:solidFill>
                <a:effectLst/>
                <a:latin typeface="+mn-lt"/>
                <a:ea typeface="+mn-ea"/>
                <a:cs typeface="+mn-cs"/>
              </a:rPr>
              <a:t> y </a:t>
            </a:r>
            <a:r>
              <a:rPr lang="en-US" altLang="zh-CN" sz="1200" b="0" i="0" kern="1200" baseline="0" dirty="0" err="1">
                <a:solidFill>
                  <a:schemeClr val="tx1"/>
                </a:solidFill>
                <a:effectLst/>
                <a:latin typeface="+mn-lt"/>
                <a:ea typeface="+mn-ea"/>
                <a:cs typeface="+mn-cs"/>
              </a:rPr>
              <a:t>học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trên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khắp</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thế</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giới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là</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rất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lớn</a:t>
            </a:r>
            <a:r>
              <a:rPr lang="en-US" altLang="zh-CN" sz="1200" b="0" i="0" kern="1200" baseline="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điển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hình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như</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kho</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dữ</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liệu</a:t>
            </a:r>
            <a:r>
              <a:rPr lang="en-US" altLang="zh-CN" sz="1200" b="0" i="0" kern="1200" baseline="0" dirty="0">
                <a:solidFill>
                  <a:schemeClr val="tx1"/>
                </a:solidFill>
                <a:effectLst/>
                <a:latin typeface="+mn-lt"/>
                <a:ea typeface="+mn-ea"/>
                <a:cs typeface="+mn-cs"/>
              </a:rPr>
              <a:t> PubMed </a:t>
            </a:r>
            <a:r>
              <a:rPr lang="en-US" altLang="zh-CN" sz="1200" b="0" i="0" kern="1200" baseline="0" dirty="0" err="1">
                <a:solidFill>
                  <a:schemeClr val="tx1"/>
                </a:solidFill>
                <a:effectLst/>
                <a:latin typeface="+mn-lt"/>
                <a:ea typeface="+mn-ea"/>
                <a:cs typeface="+mn-cs"/>
              </a:rPr>
              <a:t>từ</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thư</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viện</a:t>
            </a:r>
            <a:r>
              <a:rPr lang="en-US" altLang="zh-CN" sz="1200" b="0" i="0" kern="1200" baseline="0" dirty="0">
                <a:solidFill>
                  <a:schemeClr val="tx1"/>
                </a:solidFill>
                <a:effectLst/>
                <a:latin typeface="+mn-lt"/>
                <a:ea typeface="+mn-ea"/>
                <a:cs typeface="+mn-cs"/>
              </a:rPr>
              <a:t> Y </a:t>
            </a:r>
            <a:r>
              <a:rPr lang="en-US" altLang="zh-CN" sz="1200" b="0" i="0" kern="1200" baseline="0" dirty="0" err="1">
                <a:solidFill>
                  <a:schemeClr val="tx1"/>
                </a:solidFill>
                <a:effectLst/>
                <a:latin typeface="+mn-lt"/>
                <a:ea typeface="+mn-ea"/>
                <a:cs typeface="+mn-cs"/>
              </a:rPr>
              <a:t>khoa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Quốc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Hoa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Kỳ</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chứa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đến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hơn</a:t>
            </a:r>
            <a:r>
              <a:rPr lang="en-US" altLang="zh-CN" sz="1200" b="0" i="0" kern="1200" baseline="0" dirty="0">
                <a:solidFill>
                  <a:schemeClr val="tx1"/>
                </a:solidFill>
                <a:effectLst/>
                <a:latin typeface="+mn-lt"/>
                <a:ea typeface="+mn-ea"/>
                <a:cs typeface="+mn-cs"/>
              </a:rPr>
              <a:t> 4 </a:t>
            </a:r>
            <a:r>
              <a:rPr lang="en-US" altLang="zh-CN" sz="1200" b="0" i="0" kern="1200" baseline="0" dirty="0" err="1">
                <a:solidFill>
                  <a:schemeClr val="tx1"/>
                </a:solidFill>
                <a:effectLst/>
                <a:latin typeface="+mn-lt"/>
                <a:ea typeface="+mn-ea"/>
                <a:cs typeface="+mn-cs"/>
              </a:rPr>
              <a:t>triệu</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báo</a:t>
            </a:r>
            <a:r>
              <a:rPr lang="en-US" altLang="zh-CN" sz="1200" b="0" i="0" kern="1200" baseline="0" dirty="0">
                <a:solidFill>
                  <a:schemeClr val="tx1"/>
                </a:solidFill>
                <a:effectLst/>
                <a:latin typeface="+mn-lt"/>
                <a:ea typeface="+mn-ea"/>
                <a:cs typeface="+mn-cs"/>
              </a:rPr>
              <a:t> y </a:t>
            </a:r>
            <a:r>
              <a:rPr lang="en-US" altLang="zh-CN" sz="1200" b="0" i="0" kern="1200" baseline="0" dirty="0" err="1">
                <a:solidFill>
                  <a:schemeClr val="tx1"/>
                </a:solidFill>
                <a:effectLst/>
                <a:latin typeface="+mn-lt"/>
                <a:ea typeface="+mn-ea"/>
                <a:cs typeface="+mn-cs"/>
              </a:rPr>
              <a:t>khoa</a:t>
            </a:r>
            <a:r>
              <a:rPr lang="en-US" altLang="zh-CN" sz="1200" b="0" i="0" kern="1200" baseline="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baseline="0" dirty="0" err="1">
                <a:solidFill>
                  <a:schemeClr val="tx1"/>
                </a:solidFill>
                <a:effectLst/>
                <a:latin typeface="+mn-lt"/>
                <a:ea typeface="+mn-ea"/>
                <a:cs typeface="+mn-cs"/>
              </a:rPr>
              <a:t>Điều</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gây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khó</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khăn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cho</a:t>
            </a:r>
            <a:r>
              <a:rPr lang="en-US" altLang="zh-CN" sz="1200" b="0" i="0" kern="1200" baseline="0" dirty="0">
                <a:solidFill>
                  <a:schemeClr val="tx1"/>
                </a:solidFill>
                <a:effectLst/>
                <a:latin typeface="+mn-lt"/>
                <a:ea typeface="+mn-ea"/>
                <a:cs typeface="+mn-cs"/>
              </a:rPr>
              <a:t> y </a:t>
            </a:r>
            <a:r>
              <a:rPr lang="en-US" altLang="zh-CN" sz="1200" b="0" i="0" kern="1200" baseline="0" dirty="0" err="1">
                <a:solidFill>
                  <a:schemeClr val="tx1"/>
                </a:solidFill>
                <a:effectLst/>
                <a:latin typeface="+mn-lt"/>
                <a:ea typeface="+mn-ea"/>
                <a:cs typeface="+mn-cs"/>
              </a:rPr>
              <a:t>bác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sĩ</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trong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việc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chọn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lọc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tổng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hợp</a:t>
            </a:r>
            <a:r>
              <a:rPr lang="en-US" altLang="zh-CN" sz="1200" b="0" i="0" kern="1200" baseline="0" dirty="0">
                <a:solidFill>
                  <a:schemeClr val="tx1"/>
                </a:solidFill>
                <a:effectLst/>
                <a:latin typeface="+mn-lt"/>
                <a:ea typeface="+mn-ea"/>
                <a:cs typeface="+mn-cs"/>
              </a:rPr>
              <a:t> tri </a:t>
            </a:r>
            <a:r>
              <a:rPr lang="en-US" altLang="zh-CN" sz="1200" b="0" i="0" kern="1200" baseline="0" dirty="0" err="1">
                <a:solidFill>
                  <a:schemeClr val="tx1"/>
                </a:solidFill>
                <a:effectLst/>
                <a:latin typeface="+mn-lt"/>
                <a:ea typeface="+mn-ea"/>
                <a:cs typeface="+mn-cs"/>
              </a:rPr>
              <a:t>thức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từ</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nguồn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dữ</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liệu</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khổng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lồ</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này</a:t>
            </a:r>
            <a:r>
              <a:rPr lang="en-US" altLang="zh-CN" sz="1200" b="0" i="0" kern="1200" baseline="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baseline="0" dirty="0" err="1">
                <a:solidFill>
                  <a:schemeClr val="tx1"/>
                </a:solidFill>
                <a:effectLst/>
                <a:latin typeface="+mn-lt"/>
                <a:ea typeface="+mn-ea"/>
                <a:cs typeface="+mn-cs"/>
              </a:rPr>
              <a:t>Vì</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vậy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cần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thiết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có</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một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hệ</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thống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hỗ</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tự</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động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phân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tích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các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của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những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nghiên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cứu</a:t>
            </a:r>
            <a:r>
              <a:rPr lang="en-US" altLang="zh-CN" sz="1200" b="0" i="0" kern="1200" baseline="0" dirty="0">
                <a:solidFill>
                  <a:schemeClr val="tx1"/>
                </a:solidFill>
                <a:effectLst/>
                <a:latin typeface="+mn-lt"/>
                <a:ea typeface="+mn-ea"/>
                <a:cs typeface="+mn-cs"/>
              </a:rPr>
              <a:t> y </a:t>
            </a:r>
            <a:r>
              <a:rPr lang="en-US" altLang="zh-CN" sz="1200" b="0" i="0" kern="1200" baseline="0" dirty="0" err="1">
                <a:solidFill>
                  <a:schemeClr val="tx1"/>
                </a:solidFill>
                <a:effectLst/>
                <a:latin typeface="+mn-lt"/>
                <a:ea typeface="+mn-ea"/>
                <a:cs typeface="+mn-cs"/>
              </a:rPr>
              <a:t>khoa</a:t>
            </a:r>
            <a:r>
              <a:rPr lang="en-US" altLang="zh-CN" sz="1200" b="0" i="0" kern="1200" baseline="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baseline="0" dirty="0"/>
              <a:t>========================================================================================================</a:t>
            </a:r>
          </a:p>
          <a:p>
            <a:endParaRPr lang="en-US" altLang="zh-CN" dirty="0"/>
          </a:p>
          <a:p>
            <a:r>
              <a:rPr lang="en-US" altLang="zh-CN" dirty="0" err="1"/>
              <a:t>Tron</a:t>
            </a:r>
            <a:r>
              <a:rPr lang="en-US" altLang="zh-CN" baseline="0" dirty="0" err="1"/>
              <a:t>g</a:t>
            </a:r>
            <a:r>
              <a:rPr lang="en-US" altLang="zh-CN" baseline="0" dirty="0"/>
              <a:t> </a:t>
            </a:r>
            <a:r>
              <a:rPr lang="en-US" altLang="zh-CN" baseline="0" dirty="0" err="1"/>
              <a:t>hơn</a:t>
            </a:r>
            <a:r>
              <a:rPr lang="en-US" altLang="zh-CN" baseline="0" dirty="0"/>
              <a:t> 20 </a:t>
            </a:r>
            <a:r>
              <a:rPr lang="en-US" altLang="zh-CN" baseline="0" dirty="0" err="1"/>
              <a:t>năm</a:t>
            </a:r>
            <a:r>
              <a:rPr lang="en-US" altLang="zh-CN" baseline="0" dirty="0"/>
              <a:t> </a:t>
            </a:r>
            <a:r>
              <a:rPr lang="en-US" altLang="zh-CN" baseline="0" dirty="0" err="1"/>
              <a:t>trở</a:t>
            </a:r>
            <a:r>
              <a:rPr lang="en-US" altLang="zh-CN" baseline="0" dirty="0"/>
              <a:t> </a:t>
            </a:r>
            <a:r>
              <a:rPr lang="en-US" altLang="zh-CN" baseline="0" dirty="0" err="1"/>
              <a:t>lại</a:t>
            </a:r>
            <a:r>
              <a:rPr lang="en-US" altLang="zh-CN" baseline="0" dirty="0"/>
              <a:t> </a:t>
            </a:r>
            <a:r>
              <a:rPr lang="en-US" altLang="zh-CN" baseline="0" dirty="0" err="1"/>
              <a:t>đây</a:t>
            </a:r>
            <a:r>
              <a:rPr lang="en-US" altLang="zh-CN" baseline="0" dirty="0"/>
              <a:t>, </a:t>
            </a:r>
            <a:r>
              <a:rPr lang="en-US" altLang="zh-CN" baseline="0" dirty="0" err="1"/>
              <a:t>cuộc</a:t>
            </a:r>
            <a:r>
              <a:rPr lang="en-US" altLang="zh-CN" baseline="0" dirty="0"/>
              <a:t> </a:t>
            </a:r>
            <a:r>
              <a:rPr lang="en-US" altLang="zh-CN" baseline="0" dirty="0" err="1"/>
              <a:t>cách</a:t>
            </a:r>
            <a:r>
              <a:rPr lang="en-US" altLang="zh-CN" baseline="0" dirty="0"/>
              <a:t> </a:t>
            </a:r>
            <a:r>
              <a:rPr lang="en-US" altLang="zh-CN" baseline="0" dirty="0" err="1"/>
              <a:t>mạng</a:t>
            </a:r>
            <a:r>
              <a:rPr lang="en-US" altLang="zh-CN" baseline="0" dirty="0"/>
              <a:t> </a:t>
            </a:r>
            <a:r>
              <a:rPr lang="en-US" altLang="zh-CN" baseline="0" dirty="0" err="1"/>
              <a:t>mang</a:t>
            </a:r>
            <a:r>
              <a:rPr lang="en-US" altLang="zh-CN" baseline="0" dirty="0"/>
              <a:t> </a:t>
            </a:r>
            <a:r>
              <a:rPr lang="en-US" altLang="zh-CN" baseline="0" dirty="0" err="1"/>
              <a:t>tên</a:t>
            </a:r>
            <a:r>
              <a:rPr lang="en-US" altLang="zh-CN" baseline="0" dirty="0"/>
              <a:t> “Y </a:t>
            </a:r>
            <a:r>
              <a:rPr lang="en-US" altLang="zh-CN" baseline="0" dirty="0" err="1"/>
              <a:t>học</a:t>
            </a:r>
            <a:r>
              <a:rPr lang="en-US" altLang="zh-CN" baseline="0" dirty="0"/>
              <a:t> </a:t>
            </a:r>
            <a:r>
              <a:rPr lang="en-US" altLang="zh-CN" baseline="0" dirty="0" err="1"/>
              <a:t>thực</a:t>
            </a:r>
            <a:r>
              <a:rPr lang="en-US" altLang="zh-CN" baseline="0" dirty="0"/>
              <a:t> </a:t>
            </a:r>
            <a:r>
              <a:rPr lang="en-US" altLang="zh-CN" baseline="0" dirty="0" err="1"/>
              <a:t>chứng</a:t>
            </a:r>
            <a:r>
              <a:rPr lang="en-US" altLang="zh-CN" baseline="0" dirty="0"/>
              <a:t>” </a:t>
            </a:r>
            <a:r>
              <a:rPr lang="en-US" altLang="zh-CN" baseline="0" dirty="0" err="1"/>
              <a:t>trong</a:t>
            </a:r>
            <a:r>
              <a:rPr lang="en-US" altLang="zh-CN" baseline="0" dirty="0"/>
              <a:t> </a:t>
            </a:r>
            <a:r>
              <a:rPr lang="en-US" altLang="zh-CN" baseline="0" dirty="0" err="1"/>
              <a:t>giới</a:t>
            </a:r>
            <a:r>
              <a:rPr lang="en-US" altLang="zh-CN" baseline="0" dirty="0"/>
              <a:t> y </a:t>
            </a:r>
            <a:r>
              <a:rPr lang="en-US" altLang="zh-CN" baseline="0" dirty="0" err="1"/>
              <a:t>khoa</a:t>
            </a:r>
            <a:r>
              <a:rPr lang="en-US" altLang="zh-CN" baseline="0" dirty="0"/>
              <a:t> </a:t>
            </a:r>
            <a:r>
              <a:rPr lang="en-US" altLang="zh-CN" baseline="0" dirty="0" err="1"/>
              <a:t>đã</a:t>
            </a:r>
            <a:r>
              <a:rPr lang="en-US" altLang="zh-CN" baseline="0" dirty="0"/>
              <a:t> </a:t>
            </a:r>
            <a:r>
              <a:rPr lang="en-US" altLang="zh-CN" baseline="0" dirty="0" err="1"/>
              <a:t>làm</a:t>
            </a:r>
            <a:r>
              <a:rPr lang="en-US" altLang="zh-CN" baseline="0" dirty="0"/>
              <a:t> </a:t>
            </a:r>
            <a:r>
              <a:rPr lang="en-US" altLang="zh-CN" baseline="0" dirty="0" err="1"/>
              <a:t>thay</a:t>
            </a:r>
            <a:r>
              <a:rPr lang="en-US" altLang="zh-CN" baseline="0" dirty="0"/>
              <a:t> </a:t>
            </a:r>
            <a:r>
              <a:rPr lang="en-US" altLang="zh-CN" baseline="0" dirty="0" err="1"/>
              <a:t>đổi</a:t>
            </a:r>
            <a:r>
              <a:rPr lang="en-US" altLang="zh-CN" baseline="0" dirty="0"/>
              <a:t> </a:t>
            </a:r>
            <a:r>
              <a:rPr lang="en-US" altLang="zh-CN" baseline="0" dirty="0" err="1"/>
              <a:t>thói</a:t>
            </a:r>
            <a:r>
              <a:rPr lang="en-US" altLang="zh-CN" baseline="0" dirty="0"/>
              <a:t> </a:t>
            </a:r>
            <a:r>
              <a:rPr lang="en-US" altLang="zh-CN" baseline="0" dirty="0" err="1"/>
              <a:t>quen</a:t>
            </a:r>
            <a:r>
              <a:rPr lang="en-US" altLang="zh-CN" baseline="0" dirty="0"/>
              <a:t> </a:t>
            </a:r>
            <a:r>
              <a:rPr lang="en-US" altLang="zh-CN" baseline="0" dirty="0" err="1"/>
              <a:t>điều</a:t>
            </a:r>
            <a:r>
              <a:rPr lang="en-US" altLang="zh-CN" baseline="0" dirty="0"/>
              <a:t> </a:t>
            </a:r>
            <a:r>
              <a:rPr lang="en-US" altLang="zh-CN" baseline="0" dirty="0" err="1"/>
              <a:t>trị</a:t>
            </a:r>
            <a:r>
              <a:rPr lang="en-US" altLang="zh-CN" baseline="0" dirty="0"/>
              <a:t> </a:t>
            </a:r>
            <a:r>
              <a:rPr lang="en-US" altLang="zh-CN" baseline="0" dirty="0" err="1"/>
              <a:t>của</a:t>
            </a:r>
            <a:r>
              <a:rPr lang="en-US" altLang="zh-CN" baseline="0" dirty="0"/>
              <a:t> </a:t>
            </a:r>
            <a:r>
              <a:rPr lang="en-US" altLang="zh-CN" baseline="0" dirty="0" err="1"/>
              <a:t>bác</a:t>
            </a:r>
            <a:r>
              <a:rPr lang="en-US" altLang="zh-CN" baseline="0" dirty="0"/>
              <a:t> </a:t>
            </a:r>
            <a:r>
              <a:rPr lang="en-US" altLang="zh-CN" baseline="0" dirty="0" err="1"/>
              <a:t>sĩ</a:t>
            </a:r>
            <a:r>
              <a:rPr lang="en-US" altLang="zh-CN" baseline="0" dirty="0"/>
              <a:t>.</a:t>
            </a:r>
          </a:p>
          <a:p>
            <a:r>
              <a:rPr lang="en-US" altLang="zh-CN" baseline="0" dirty="0" err="1"/>
              <a:t>Không</a:t>
            </a:r>
            <a:r>
              <a:rPr lang="en-US" altLang="zh-CN" baseline="0" dirty="0"/>
              <a:t> </a:t>
            </a:r>
            <a:r>
              <a:rPr lang="en-US" altLang="zh-CN" baseline="0" dirty="0" err="1"/>
              <a:t>còn</a:t>
            </a:r>
            <a:r>
              <a:rPr lang="en-US" altLang="zh-CN" baseline="0" dirty="0"/>
              <a:t> </a:t>
            </a:r>
            <a:r>
              <a:rPr lang="en-US" altLang="zh-CN" baseline="0" dirty="0" err="1"/>
              <a:t>là</a:t>
            </a:r>
            <a:r>
              <a:rPr lang="en-US" altLang="zh-CN" baseline="0" dirty="0"/>
              <a:t> “</a:t>
            </a:r>
            <a:r>
              <a:rPr lang="en-US" altLang="zh-CN" baseline="0" dirty="0" err="1"/>
              <a:t>vọng</a:t>
            </a:r>
            <a:r>
              <a:rPr lang="en-US" altLang="zh-CN" baseline="0" dirty="0"/>
              <a:t> </a:t>
            </a:r>
            <a:r>
              <a:rPr lang="en-US" altLang="zh-CN" baseline="0" dirty="0" err="1"/>
              <a:t>văn</a:t>
            </a:r>
            <a:r>
              <a:rPr lang="en-US" altLang="zh-CN" baseline="0" dirty="0"/>
              <a:t> </a:t>
            </a:r>
            <a:r>
              <a:rPr lang="en-US" altLang="zh-CN" baseline="0" dirty="0" err="1"/>
              <a:t>vấn</a:t>
            </a:r>
            <a:r>
              <a:rPr lang="en-US" altLang="zh-CN" baseline="0" dirty="0"/>
              <a:t> </a:t>
            </a:r>
            <a:r>
              <a:rPr lang="en-US" altLang="zh-CN" baseline="0" dirty="0" err="1"/>
              <a:t>thiết</a:t>
            </a:r>
            <a:r>
              <a:rPr lang="en-US" altLang="zh-CN" baseline="0" dirty="0"/>
              <a:t>” (</a:t>
            </a:r>
            <a:r>
              <a:rPr lang="en-US" altLang="zh-CN" baseline="0" dirty="0" err="1"/>
              <a:t>tức</a:t>
            </a:r>
            <a:r>
              <a:rPr lang="en-US" altLang="zh-CN" baseline="0" dirty="0"/>
              <a:t> </a:t>
            </a:r>
            <a:r>
              <a:rPr lang="en-US" altLang="zh-CN" baseline="0" dirty="0" err="1"/>
              <a:t>là</a:t>
            </a:r>
            <a:r>
              <a:rPr lang="en-US" altLang="zh-CN" baseline="0" dirty="0"/>
              <a:t> </a:t>
            </a:r>
            <a:r>
              <a:rPr lang="en-US" altLang="zh-CN" baseline="0" dirty="0" err="1"/>
              <a:t>điều</a:t>
            </a:r>
            <a:r>
              <a:rPr lang="en-US" altLang="zh-CN" baseline="0" dirty="0"/>
              <a:t> </a:t>
            </a:r>
            <a:r>
              <a:rPr lang="en-US" altLang="zh-CN" baseline="0" dirty="0" err="1"/>
              <a:t>trị</a:t>
            </a:r>
            <a:r>
              <a:rPr lang="en-US" altLang="zh-CN" baseline="0" dirty="0"/>
              <a:t> </a:t>
            </a:r>
            <a:r>
              <a:rPr lang="en-US" altLang="zh-CN" baseline="0" dirty="0" err="1"/>
              <a:t>dựa</a:t>
            </a:r>
            <a:r>
              <a:rPr lang="en-US" altLang="zh-CN" baseline="0" dirty="0"/>
              <a:t> </a:t>
            </a:r>
            <a:r>
              <a:rPr lang="en-US" altLang="zh-CN" baseline="0" dirty="0" err="1"/>
              <a:t>trên</a:t>
            </a:r>
            <a:r>
              <a:rPr lang="en-US" altLang="zh-CN" baseline="0" dirty="0"/>
              <a:t> </a:t>
            </a:r>
            <a:r>
              <a:rPr lang="en-US" altLang="zh-CN" baseline="0" dirty="0" err="1"/>
              <a:t>quan</a:t>
            </a:r>
            <a:r>
              <a:rPr lang="en-US" altLang="zh-CN" baseline="0" dirty="0"/>
              <a:t> </a:t>
            </a:r>
            <a:r>
              <a:rPr lang="en-US" altLang="zh-CN" baseline="0" dirty="0" err="1"/>
              <a:t>sát</a:t>
            </a:r>
            <a:r>
              <a:rPr lang="en-US" altLang="zh-CN" baseline="0" dirty="0"/>
              <a:t> </a:t>
            </a:r>
            <a:r>
              <a:rPr lang="en-US" altLang="zh-CN" baseline="0" dirty="0" err="1"/>
              <a:t>bằng</a:t>
            </a:r>
            <a:r>
              <a:rPr lang="en-US" altLang="zh-CN" baseline="0" dirty="0"/>
              <a:t> </a:t>
            </a:r>
            <a:r>
              <a:rPr lang="en-US" altLang="zh-CN" baseline="0" dirty="0" err="1"/>
              <a:t>các</a:t>
            </a:r>
            <a:r>
              <a:rPr lang="en-US" altLang="zh-CN" baseline="0" dirty="0"/>
              <a:t> </a:t>
            </a:r>
            <a:r>
              <a:rPr lang="en-US" altLang="zh-CN" baseline="0" dirty="0" err="1"/>
              <a:t>giác</a:t>
            </a:r>
            <a:r>
              <a:rPr lang="en-US" altLang="zh-CN" baseline="0" dirty="0"/>
              <a:t> </a:t>
            </a:r>
            <a:r>
              <a:rPr lang="en-US" altLang="zh-CN" baseline="0" dirty="0" err="1"/>
              <a:t>quan</a:t>
            </a:r>
            <a:r>
              <a:rPr lang="en-US" altLang="zh-CN" baseline="0" dirty="0"/>
              <a:t> </a:t>
            </a:r>
            <a:r>
              <a:rPr lang="en-US" altLang="zh-CN" baseline="0" dirty="0" err="1"/>
              <a:t>thông</a:t>
            </a:r>
            <a:r>
              <a:rPr lang="en-US" altLang="zh-CN" baseline="0" dirty="0"/>
              <a:t> </a:t>
            </a:r>
            <a:r>
              <a:rPr lang="en-US" altLang="zh-CN" baseline="0" dirty="0" err="1"/>
              <a:t>thường</a:t>
            </a:r>
            <a:r>
              <a:rPr lang="en-US" altLang="zh-CN" baseline="0" dirty="0"/>
              <a:t> </a:t>
            </a:r>
            <a:r>
              <a:rPr lang="en-US" altLang="zh-CN" baseline="0" dirty="0" err="1"/>
              <a:t>kết</a:t>
            </a:r>
            <a:r>
              <a:rPr lang="en-US" altLang="zh-CN" baseline="0" dirty="0"/>
              <a:t> </a:t>
            </a:r>
            <a:r>
              <a:rPr lang="en-US" altLang="zh-CN" baseline="0" dirty="0" err="1"/>
              <a:t>hợp</a:t>
            </a:r>
            <a:r>
              <a:rPr lang="en-US" altLang="zh-CN" baseline="0" dirty="0"/>
              <a:t> </a:t>
            </a:r>
            <a:r>
              <a:rPr lang="en-US" altLang="zh-CN" baseline="0" dirty="0" err="1"/>
              <a:t>với</a:t>
            </a:r>
            <a:r>
              <a:rPr lang="en-US" altLang="zh-CN" baseline="0" dirty="0"/>
              <a:t> </a:t>
            </a:r>
            <a:r>
              <a:rPr lang="en-US" altLang="zh-CN" baseline="0" dirty="0" err="1"/>
              <a:t>kinh</a:t>
            </a:r>
            <a:r>
              <a:rPr lang="en-US" altLang="zh-CN" baseline="0" dirty="0"/>
              <a:t> </a:t>
            </a:r>
            <a:r>
              <a:rPr lang="en-US" altLang="zh-CN" baseline="0" dirty="0" err="1"/>
              <a:t>nghiệm</a:t>
            </a:r>
            <a:r>
              <a:rPr lang="en-US" altLang="zh-CN" baseline="0" dirty="0"/>
              <a:t> hay </a:t>
            </a:r>
            <a:r>
              <a:rPr lang="en-US" altLang="zh-CN" baseline="0" dirty="0" err="1"/>
              <a:t>kiến</a:t>
            </a:r>
            <a:r>
              <a:rPr lang="en-US" altLang="zh-CN" baseline="0" dirty="0"/>
              <a:t> </a:t>
            </a:r>
            <a:r>
              <a:rPr lang="en-US" altLang="zh-CN" baseline="0" dirty="0" err="1"/>
              <a:t>thức</a:t>
            </a:r>
            <a:r>
              <a:rPr lang="en-US" altLang="zh-CN" baseline="0" dirty="0"/>
              <a:t> </a:t>
            </a:r>
            <a:r>
              <a:rPr lang="en-US" altLang="zh-CN" baseline="0" dirty="0" err="1"/>
              <a:t>của</a:t>
            </a:r>
            <a:r>
              <a:rPr lang="en-US" altLang="zh-CN" baseline="0" dirty="0"/>
              <a:t> </a:t>
            </a:r>
            <a:r>
              <a:rPr lang="en-US" altLang="zh-CN" baseline="0" dirty="0" err="1"/>
              <a:t>bác</a:t>
            </a:r>
            <a:r>
              <a:rPr lang="en-US" altLang="zh-CN" baseline="0" dirty="0"/>
              <a:t> </a:t>
            </a:r>
            <a:r>
              <a:rPr lang="en-US" altLang="zh-CN" baseline="0" dirty="0" err="1"/>
              <a:t>sĩ</a:t>
            </a:r>
            <a:r>
              <a:rPr lang="en-US" altLang="zh-CN" baseline="0" dirty="0"/>
              <a:t>).</a:t>
            </a:r>
          </a:p>
          <a:p>
            <a:r>
              <a:rPr lang="en-US" altLang="zh-CN" baseline="0" dirty="0" err="1"/>
              <a:t>Mà</a:t>
            </a:r>
            <a:r>
              <a:rPr lang="en-US" altLang="zh-CN" baseline="0" dirty="0"/>
              <a:t> </a:t>
            </a:r>
            <a:r>
              <a:rPr lang="en-US" altLang="zh-CN" baseline="0" dirty="0" err="1"/>
              <a:t>thay</a:t>
            </a:r>
            <a:r>
              <a:rPr lang="en-US" altLang="zh-CN" baseline="0" dirty="0"/>
              <a:t> </a:t>
            </a:r>
            <a:r>
              <a:rPr lang="en-US" altLang="zh-CN" baseline="0" dirty="0" err="1"/>
              <a:t>vào</a:t>
            </a:r>
            <a:r>
              <a:rPr lang="en-US" altLang="zh-CN" baseline="0" dirty="0"/>
              <a:t> </a:t>
            </a:r>
            <a:r>
              <a:rPr lang="en-US" altLang="zh-CN" baseline="0" dirty="0" err="1"/>
              <a:t>đó</a:t>
            </a:r>
            <a:r>
              <a:rPr lang="en-US" altLang="zh-CN" baseline="0" dirty="0"/>
              <a:t> </a:t>
            </a:r>
            <a:r>
              <a:rPr lang="en-US" altLang="zh-CN" baseline="0" dirty="0" err="1"/>
              <a:t>là</a:t>
            </a:r>
            <a:r>
              <a:rPr lang="en-US" altLang="zh-CN" baseline="0" dirty="0"/>
              <a:t> </a:t>
            </a:r>
            <a:r>
              <a:rPr lang="en-US" altLang="zh-CN" baseline="0" dirty="0" err="1"/>
              <a:t>chẩn</a:t>
            </a:r>
            <a:r>
              <a:rPr lang="en-US" altLang="zh-CN" baseline="0" dirty="0"/>
              <a:t> </a:t>
            </a:r>
            <a:r>
              <a:rPr lang="en-US" altLang="zh-CN" baseline="0" dirty="0" err="1"/>
              <a:t>đoán</a:t>
            </a:r>
            <a:r>
              <a:rPr lang="en-US" altLang="zh-CN" baseline="0" dirty="0"/>
              <a:t> </a:t>
            </a:r>
            <a:r>
              <a:rPr lang="en-US" altLang="zh-CN" baseline="0" dirty="0" err="1"/>
              <a:t>dựa</a:t>
            </a:r>
            <a:r>
              <a:rPr lang="en-US" altLang="zh-CN" baseline="0" dirty="0"/>
              <a:t> </a:t>
            </a:r>
            <a:r>
              <a:rPr lang="en-US" altLang="zh-CN" baseline="0" dirty="0" err="1"/>
              <a:t>vào</a:t>
            </a:r>
            <a:r>
              <a:rPr lang="en-US" altLang="zh-CN" baseline="0" dirty="0"/>
              <a:t> </a:t>
            </a:r>
            <a:r>
              <a:rPr lang="en-US" altLang="zh-CN" baseline="0" dirty="0" err="1"/>
              <a:t>những</a:t>
            </a:r>
            <a:r>
              <a:rPr lang="en-US" altLang="zh-CN" baseline="0" dirty="0"/>
              <a:t> </a:t>
            </a:r>
            <a:r>
              <a:rPr lang="en-US" altLang="zh-CN" baseline="0" dirty="0" err="1"/>
              <a:t>dữ</a:t>
            </a:r>
            <a:r>
              <a:rPr lang="en-US" altLang="zh-CN" baseline="0" dirty="0"/>
              <a:t> </a:t>
            </a:r>
            <a:r>
              <a:rPr lang="en-US" altLang="zh-CN" baseline="0" dirty="0" err="1"/>
              <a:t>kiện</a:t>
            </a:r>
            <a:r>
              <a:rPr lang="en-US" altLang="zh-CN" baseline="0" dirty="0"/>
              <a:t> </a:t>
            </a:r>
            <a:r>
              <a:rPr lang="en-US" altLang="zh-CN" baseline="0" dirty="0" err="1"/>
              <a:t>đáng</a:t>
            </a:r>
            <a:r>
              <a:rPr lang="en-US" altLang="zh-CN" baseline="0" dirty="0"/>
              <a:t> tin </a:t>
            </a:r>
            <a:r>
              <a:rPr lang="en-US" altLang="zh-CN" baseline="0" dirty="0" err="1"/>
              <a:t>cậy</a:t>
            </a:r>
            <a:r>
              <a:rPr lang="en-US" altLang="zh-CN" baseline="0" dirty="0"/>
              <a:t>, </a:t>
            </a:r>
            <a:r>
              <a:rPr lang="en-US" altLang="zh-CN" baseline="0" dirty="0" err="1"/>
              <a:t>đã</a:t>
            </a:r>
            <a:r>
              <a:rPr lang="en-US" altLang="zh-CN" baseline="0" dirty="0"/>
              <a:t> qua </a:t>
            </a:r>
            <a:r>
              <a:rPr lang="en-US" altLang="zh-CN" baseline="0" dirty="0" err="1"/>
              <a:t>kiểm</a:t>
            </a:r>
            <a:r>
              <a:rPr lang="en-US" altLang="zh-CN" baseline="0" dirty="0"/>
              <a:t> </a:t>
            </a:r>
            <a:r>
              <a:rPr lang="en-US" altLang="zh-CN" baseline="0" dirty="0" err="1"/>
              <a:t>tra</a:t>
            </a:r>
            <a:r>
              <a:rPr lang="en-US" altLang="zh-CN" baseline="0" dirty="0"/>
              <a:t> </a:t>
            </a:r>
            <a:r>
              <a:rPr lang="en-US" altLang="zh-CN" baseline="0" dirty="0" err="1"/>
              <a:t>một</a:t>
            </a:r>
            <a:r>
              <a:rPr lang="en-US" altLang="zh-CN" baseline="0" dirty="0"/>
              <a:t> </a:t>
            </a:r>
            <a:r>
              <a:rPr lang="en-US" altLang="zh-CN" baseline="0" dirty="0" err="1"/>
              <a:t>cách</a:t>
            </a:r>
            <a:r>
              <a:rPr lang="en-US" altLang="zh-CN" baseline="0" dirty="0"/>
              <a:t> </a:t>
            </a:r>
            <a:r>
              <a:rPr lang="en-US" altLang="zh-CN" baseline="0" dirty="0" err="1"/>
              <a:t>khoa</a:t>
            </a:r>
            <a:r>
              <a:rPr lang="en-US" altLang="zh-CN" baseline="0" dirty="0"/>
              <a:t> </a:t>
            </a:r>
            <a:r>
              <a:rPr lang="en-US" altLang="zh-CN" baseline="0" dirty="0" err="1"/>
              <a:t>học</a:t>
            </a:r>
            <a:r>
              <a:rPr lang="en-US" altLang="zh-CN" baseline="0" dirty="0"/>
              <a:t> </a:t>
            </a:r>
            <a:r>
              <a:rPr lang="en-US" altLang="zh-CN" baseline="0" dirty="0" err="1"/>
              <a:t>và</a:t>
            </a:r>
            <a:r>
              <a:rPr lang="en-US" altLang="zh-CN" baseline="0" dirty="0"/>
              <a:t> </a:t>
            </a:r>
            <a:r>
              <a:rPr lang="en-US" altLang="zh-CN" baseline="0" dirty="0" err="1"/>
              <a:t>có</a:t>
            </a:r>
            <a:r>
              <a:rPr lang="en-US" altLang="zh-CN" baseline="0" dirty="0"/>
              <a:t> </a:t>
            </a:r>
            <a:r>
              <a:rPr lang="en-US" altLang="zh-CN" baseline="0" dirty="0" err="1"/>
              <a:t>hệ</a:t>
            </a:r>
            <a:r>
              <a:rPr lang="en-US" altLang="zh-CN" baseline="0" dirty="0"/>
              <a:t> </a:t>
            </a:r>
            <a:r>
              <a:rPr lang="en-US" altLang="zh-CN" baseline="0" dirty="0" err="1"/>
              <a:t>thống</a:t>
            </a:r>
            <a:r>
              <a:rPr lang="en-US" altLang="zh-CN" baseline="0" dirty="0"/>
              <a:t>, </a:t>
            </a:r>
            <a:r>
              <a:rPr lang="en-US" altLang="zh-CN" baseline="0" dirty="0" err="1"/>
              <a:t>gọi</a:t>
            </a:r>
            <a:r>
              <a:rPr lang="en-US" altLang="zh-CN" baseline="0" dirty="0"/>
              <a:t> </a:t>
            </a:r>
            <a:r>
              <a:rPr lang="en-US" altLang="zh-CN" baseline="0" dirty="0" err="1"/>
              <a:t>là</a:t>
            </a:r>
            <a:r>
              <a:rPr lang="en-US" altLang="zh-CN" baseline="0" dirty="0"/>
              <a:t> </a:t>
            </a:r>
            <a:r>
              <a:rPr lang="en-US" altLang="zh-CN" baseline="0" dirty="0" err="1"/>
              <a:t>dữ</a:t>
            </a:r>
            <a:r>
              <a:rPr lang="en-US" altLang="zh-CN" baseline="0" dirty="0"/>
              <a:t> </a:t>
            </a:r>
            <a:r>
              <a:rPr lang="en-US" altLang="zh-CN" baseline="0" dirty="0" err="1"/>
              <a:t>liệu</a:t>
            </a:r>
            <a:r>
              <a:rPr lang="en-US" altLang="zh-CN" baseline="0" dirty="0"/>
              <a:t> </a:t>
            </a:r>
            <a:r>
              <a:rPr lang="en-US" altLang="zh-CN" baseline="0" dirty="0" err="1"/>
              <a:t>đối</a:t>
            </a:r>
            <a:r>
              <a:rPr lang="en-US" altLang="zh-CN" baseline="0" dirty="0"/>
              <a:t> </a:t>
            </a:r>
            <a:r>
              <a:rPr lang="en-US" altLang="zh-CN" baseline="0" dirty="0" err="1"/>
              <a:t>chứng</a:t>
            </a:r>
            <a:r>
              <a:rPr lang="en-US" altLang="zh-CN" baseline="0" dirty="0"/>
              <a:t>.</a:t>
            </a:r>
          </a:p>
          <a:p>
            <a:endParaRPr lang="en-US" baseline="0" dirty="0"/>
          </a:p>
          <a:p>
            <a:r>
              <a:rPr lang="en-US" baseline="0" dirty="0"/>
              <a:t>===============================</a:t>
            </a:r>
          </a:p>
          <a:p>
            <a:r>
              <a:rPr lang="en-US" baseline="0" dirty="0" err="1"/>
              <a:t>Phụ</a:t>
            </a:r>
            <a:r>
              <a:rPr lang="en-US" baseline="0" dirty="0"/>
              <a:t> </a:t>
            </a:r>
            <a:r>
              <a:rPr lang="en-US" baseline="0" dirty="0" err="1"/>
              <a:t>lục</a:t>
            </a:r>
            <a:endParaRPr lang="en-US" baseline="0" dirty="0"/>
          </a:p>
          <a:p>
            <a:r>
              <a:rPr lang="en-US" baseline="0" dirty="0"/>
              <a:t>(</a:t>
            </a:r>
            <a:r>
              <a:rPr lang="en-US" baseline="0" dirty="0" err="1"/>
              <a:t>Vọng</a:t>
            </a:r>
            <a:r>
              <a:rPr lang="en-US" baseline="0" dirty="0"/>
              <a:t> </a:t>
            </a:r>
            <a:r>
              <a:rPr lang="en-US" baseline="0" dirty="0" err="1"/>
              <a:t>văn</a:t>
            </a:r>
            <a:r>
              <a:rPr lang="en-US" baseline="0" dirty="0"/>
              <a:t> </a:t>
            </a:r>
            <a:r>
              <a:rPr lang="en-US" baseline="0" dirty="0" err="1"/>
              <a:t>vấn</a:t>
            </a:r>
            <a:r>
              <a:rPr lang="en-US" baseline="0" dirty="0"/>
              <a:t> </a:t>
            </a:r>
            <a:r>
              <a:rPr lang="en-US" baseline="0" dirty="0" err="1"/>
              <a:t>thiết</a:t>
            </a:r>
            <a:r>
              <a:rPr lang="en-US" baseline="0" dirty="0"/>
              <a:t>:</a:t>
            </a:r>
          </a:p>
          <a:p>
            <a:pPr marL="171450" indent="-171450">
              <a:buFontTx/>
              <a:buChar char="-"/>
            </a:pPr>
            <a:r>
              <a:rPr lang="en-US" altLang="zh-CN" sz="1200" b="0" i="0" kern="1200" dirty="0" err="1">
                <a:solidFill>
                  <a:schemeClr val="tx1"/>
                </a:solidFill>
                <a:effectLst/>
                <a:latin typeface="+mn-lt"/>
                <a:ea typeface="+mn-ea"/>
                <a:cs typeface="+mn-cs"/>
              </a:rPr>
              <a:t>Vọng</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chẩn</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là</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quan</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sát</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bằng</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măt</a:t>
            </a:r>
            <a:endParaRPr lang="en-US" altLang="zh-CN" sz="1200" b="0" i="0" kern="1200" dirty="0">
              <a:solidFill>
                <a:schemeClr val="tx1"/>
              </a:solidFill>
              <a:effectLst/>
              <a:latin typeface="+mn-lt"/>
              <a:ea typeface="+mn-ea"/>
              <a:cs typeface="+mn-cs"/>
            </a:endParaRPr>
          </a:p>
          <a:p>
            <a:pPr marL="171450" indent="-171450">
              <a:buFontTx/>
              <a:buChar char="-"/>
            </a:pPr>
            <a:r>
              <a:rPr lang="en-US" altLang="zh-CN" sz="1200" b="0" i="0" kern="1200" dirty="0" err="1">
                <a:solidFill>
                  <a:schemeClr val="tx1"/>
                </a:solidFill>
                <a:effectLst/>
                <a:latin typeface="+mn-lt"/>
                <a:ea typeface="+mn-ea"/>
                <a:cs typeface="+mn-cs"/>
              </a:rPr>
              <a:t>Văn</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chẩn</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Nghe</a:t>
            </a:r>
            <a:r>
              <a:rPr lang="en-US" altLang="zh-CN" sz="1200" b="0" i="0" kern="1200" dirty="0">
                <a:solidFill>
                  <a:schemeClr val="tx1"/>
                </a:solidFill>
                <a:effectLst/>
                <a:latin typeface="+mn-lt"/>
                <a:ea typeface="+mn-ea"/>
                <a:cs typeface="+mn-cs"/>
              </a:rPr>
              <a:t> - </a:t>
            </a:r>
            <a:r>
              <a:rPr lang="en-US" altLang="zh-CN" sz="1200" b="0" i="0" kern="1200" dirty="0" err="1">
                <a:solidFill>
                  <a:schemeClr val="tx1"/>
                </a:solidFill>
                <a:effectLst/>
                <a:latin typeface="+mn-lt"/>
                <a:ea typeface="+mn-ea"/>
                <a:cs typeface="+mn-cs"/>
              </a:rPr>
              <a:t>ngửi</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zh-CN" sz="1200" b="0" i="0" kern="1200" dirty="0" err="1">
                <a:solidFill>
                  <a:schemeClr val="tx1"/>
                </a:solidFill>
                <a:effectLst/>
                <a:latin typeface="+mn-lt"/>
                <a:ea typeface="+mn-ea"/>
                <a:cs typeface="+mn-cs"/>
              </a:rPr>
              <a:t>Vấn</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chẩn</a:t>
            </a:r>
            <a:r>
              <a:rPr lang="en-US" altLang="zh-CN" sz="1200" b="0" i="0" kern="1200" dirty="0">
                <a:solidFill>
                  <a:schemeClr val="tx1"/>
                </a:solidFill>
                <a:effectLst/>
                <a:latin typeface="+mn-lt"/>
                <a:ea typeface="+mn-ea"/>
                <a:cs typeface="+mn-cs"/>
              </a:rPr>
              <a:t>:</a:t>
            </a:r>
            <a:r>
              <a:rPr lang="en-US" altLang="zh-CN" sz="1200" b="0" i="0" kern="1200" baseline="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hỏi</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bệnh</a:t>
            </a:r>
            <a:endParaRPr lang="en-US" altLang="zh-CN" sz="1200" b="0" i="0" kern="1200" dirty="0">
              <a:solidFill>
                <a:schemeClr val="tx1"/>
              </a:solidFill>
              <a:effectLst/>
              <a:latin typeface="+mn-lt"/>
              <a:ea typeface="+mn-ea"/>
              <a:cs typeface="+mn-cs"/>
            </a:endParaRPr>
          </a:p>
          <a:p>
            <a:pPr marL="171450" indent="-171450">
              <a:buFontTx/>
              <a:buChar char="-"/>
            </a:pPr>
            <a:r>
              <a:rPr lang="en-US" altLang="zh-CN" sz="1200" b="0" i="0" kern="1200" dirty="0" err="1">
                <a:solidFill>
                  <a:schemeClr val="tx1"/>
                </a:solidFill>
                <a:effectLst/>
                <a:latin typeface="+mn-lt"/>
                <a:ea typeface="+mn-ea"/>
                <a:cs typeface="+mn-cs"/>
              </a:rPr>
              <a:t>Thiết</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chẩn</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bao</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gồm</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xem</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mạch</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và</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sờ</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nắn</a:t>
            </a:r>
            <a:r>
              <a:rPr lang="en-US" altLang="zh-CN" sz="1200" b="0" i="0" kern="1200" dirty="0">
                <a:solidFill>
                  <a:schemeClr val="tx1"/>
                </a:solidFill>
                <a:effectLst/>
                <a:latin typeface="+mn-lt"/>
                <a:ea typeface="+mn-ea"/>
                <a:cs typeface="+mn-cs"/>
              </a:rPr>
              <a:t>)</a:t>
            </a:r>
          </a:p>
          <a:p>
            <a:pPr marL="171450" indent="-171450">
              <a:buFontTx/>
              <a:buChar char="-"/>
            </a:pPr>
            <a:endParaRPr lang="en-US" dirty="0"/>
          </a:p>
        </p:txBody>
      </p:sp>
    </p:spTree>
    <p:extLst>
      <p:ext uri="{BB962C8B-B14F-4D97-AF65-F5344CB8AC3E}">
        <p14:creationId xmlns:p14="http://schemas.microsoft.com/office/powerpoint/2010/main" val="3066956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err="1"/>
              <a:t>Để</a:t>
            </a:r>
            <a:r>
              <a:rPr lang="en-US" baseline="0" dirty="0"/>
              <a:t> </a:t>
            </a:r>
            <a:r>
              <a:rPr lang="en-US" baseline="0" dirty="0" err="1"/>
              <a:t>đáp</a:t>
            </a:r>
            <a:r>
              <a:rPr lang="en-US" baseline="0" dirty="0"/>
              <a:t> </a:t>
            </a:r>
            <a:r>
              <a:rPr lang="en-US" baseline="0" dirty="0" err="1"/>
              <a:t>ứng</a:t>
            </a:r>
            <a:r>
              <a:rPr lang="en-US" baseline="0" dirty="0"/>
              <a:t> </a:t>
            </a:r>
            <a:r>
              <a:rPr lang="en-US" baseline="0" dirty="0" err="1"/>
              <a:t>nhu</a:t>
            </a:r>
            <a:r>
              <a:rPr lang="en-US" baseline="0" dirty="0"/>
              <a:t> </a:t>
            </a:r>
            <a:r>
              <a:rPr lang="en-US" baseline="0" dirty="0" err="1"/>
              <a:t>cầu</a:t>
            </a:r>
            <a:r>
              <a:rPr lang="en-US" baseline="0" dirty="0"/>
              <a:t> </a:t>
            </a:r>
            <a:r>
              <a:rPr lang="en-US" baseline="0" dirty="0" err="1"/>
              <a:t>đó</a:t>
            </a:r>
            <a:r>
              <a:rPr lang="en-US" baseline="0" dirty="0"/>
              <a:t>, </a:t>
            </a:r>
            <a:r>
              <a:rPr lang="en-US" baseline="0" dirty="0" err="1"/>
              <a:t>nhóm</a:t>
            </a:r>
            <a:r>
              <a:rPr lang="en-US" baseline="0" dirty="0"/>
              <a:t> </a:t>
            </a:r>
            <a:r>
              <a:rPr lang="en-US" baseline="0" dirty="0" err="1"/>
              <a:t>em</a:t>
            </a:r>
            <a:r>
              <a:rPr lang="en-US" baseline="0" dirty="0"/>
              <a:t> </a:t>
            </a:r>
            <a:r>
              <a:rPr lang="en-US" baseline="0" dirty="0" err="1"/>
              <a:t>đã</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một</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phân</a:t>
            </a:r>
            <a:r>
              <a:rPr lang="en-US" baseline="0" dirty="0"/>
              <a:t> </a:t>
            </a:r>
            <a:r>
              <a:rPr lang="en-US" baseline="0" dirty="0" err="1"/>
              <a:t>tích</a:t>
            </a:r>
            <a:r>
              <a:rPr lang="en-US" baseline="0" dirty="0"/>
              <a:t> </a:t>
            </a:r>
            <a:r>
              <a:rPr lang="en-US" baseline="0" dirty="0" err="1"/>
              <a:t>tính</a:t>
            </a:r>
            <a:r>
              <a:rPr lang="en-US" baseline="0" dirty="0"/>
              <a:t> </a:t>
            </a:r>
            <a:r>
              <a:rPr lang="en-US" baseline="0" dirty="0" err="1"/>
              <a:t>phân</a:t>
            </a:r>
            <a:r>
              <a:rPr lang="en-US" baseline="0" dirty="0"/>
              <a:t> </a:t>
            </a:r>
            <a:r>
              <a:rPr lang="en-US" baseline="0" dirty="0" err="1"/>
              <a:t>cực</a:t>
            </a:r>
            <a:r>
              <a:rPr lang="en-US" baseline="0" dirty="0"/>
              <a:t> </a:t>
            </a:r>
            <a:r>
              <a:rPr lang="en-US" baseline="0" dirty="0" err="1"/>
              <a:t>của</a:t>
            </a:r>
            <a:r>
              <a:rPr lang="en-US" baseline="0" dirty="0"/>
              <a:t> </a:t>
            </a:r>
            <a:r>
              <a:rPr lang="en-US" baseline="0" dirty="0" err="1"/>
              <a:t>cảm</a:t>
            </a:r>
            <a:r>
              <a:rPr lang="en-US" baseline="0" dirty="0"/>
              <a:t> </a:t>
            </a:r>
            <a:r>
              <a:rPr lang="en-US" baseline="0" dirty="0" err="1"/>
              <a:t>xúc</a:t>
            </a:r>
            <a:r>
              <a:rPr lang="en-US" baseline="0" dirty="0"/>
              <a:t> </a:t>
            </a:r>
            <a:r>
              <a:rPr lang="en-US" baseline="0" dirty="0" err="1"/>
              <a:t>trong</a:t>
            </a:r>
            <a:r>
              <a:rPr lang="en-US" baseline="0" dirty="0"/>
              <a:t> </a:t>
            </a:r>
            <a:r>
              <a:rPr lang="en-US" baseline="0" dirty="0" err="1"/>
              <a:t>văn</a:t>
            </a:r>
            <a:r>
              <a:rPr lang="en-US" baseline="0" dirty="0"/>
              <a:t> </a:t>
            </a:r>
            <a:r>
              <a:rPr lang="en-US" baseline="0" dirty="0" err="1"/>
              <a:t>bản</a:t>
            </a:r>
            <a:r>
              <a:rPr lang="en-US" baseline="0" dirty="0"/>
              <a:t> y </a:t>
            </a:r>
            <a:r>
              <a:rPr lang="en-US" baseline="0" dirty="0" err="1"/>
              <a:t>khoa</a:t>
            </a:r>
            <a:r>
              <a:rPr lang="en-US" baseline="0" dirty="0"/>
              <a:t>.</a:t>
            </a:r>
          </a:p>
          <a:p>
            <a:r>
              <a:rPr lang="en-US" baseline="0" dirty="0" err="1"/>
              <a:t>Cảm</a:t>
            </a:r>
            <a:r>
              <a:rPr lang="en-US" baseline="0" dirty="0"/>
              <a:t> </a:t>
            </a:r>
            <a:r>
              <a:rPr lang="en-US" baseline="0" dirty="0" err="1"/>
              <a:t>xúc</a:t>
            </a:r>
            <a:r>
              <a:rPr lang="en-US" baseline="0" dirty="0"/>
              <a:t> ở </a:t>
            </a:r>
            <a:r>
              <a:rPr lang="en-US" baseline="0" dirty="0" err="1"/>
              <a:t>đây</a:t>
            </a:r>
            <a:r>
              <a:rPr lang="en-US" baseline="0" dirty="0"/>
              <a:t> </a:t>
            </a:r>
            <a:r>
              <a:rPr lang="en-US" baseline="0" dirty="0" err="1"/>
              <a:t>hiểu</a:t>
            </a:r>
            <a:r>
              <a:rPr lang="en-US" baseline="0" dirty="0"/>
              <a:t> </a:t>
            </a:r>
            <a:r>
              <a:rPr lang="en-US" baseline="0" dirty="0" err="1"/>
              <a:t>là</a:t>
            </a:r>
            <a:r>
              <a:rPr lang="en-US" baseline="0" dirty="0"/>
              <a:t> </a:t>
            </a:r>
            <a:r>
              <a:rPr lang="en-US" baseline="0" dirty="0" err="1"/>
              <a:t>kết</a:t>
            </a:r>
            <a:r>
              <a:rPr lang="en-US" baseline="0" dirty="0"/>
              <a:t> </a:t>
            </a:r>
            <a:r>
              <a:rPr lang="en-US" baseline="0" dirty="0" err="1"/>
              <a:t>quả</a:t>
            </a:r>
            <a:r>
              <a:rPr lang="en-US" baseline="0" dirty="0"/>
              <a:t> </a:t>
            </a:r>
            <a:r>
              <a:rPr lang="en-US" baseline="0" dirty="0" err="1"/>
              <a:t>tốt</a:t>
            </a:r>
            <a:r>
              <a:rPr lang="en-US" baseline="0" dirty="0"/>
              <a:t> hay </a:t>
            </a:r>
            <a:r>
              <a:rPr lang="en-US" baseline="0" dirty="0" err="1"/>
              <a:t>xấu</a:t>
            </a:r>
            <a:r>
              <a:rPr lang="en-US" baseline="0" dirty="0"/>
              <a:t> </a:t>
            </a:r>
            <a:r>
              <a:rPr lang="en-US" baseline="0" dirty="0" err="1"/>
              <a:t>của</a:t>
            </a:r>
            <a:r>
              <a:rPr lang="en-US" baseline="0" dirty="0"/>
              <a:t> </a:t>
            </a:r>
            <a:r>
              <a:rPr lang="en-US" baseline="0" dirty="0" err="1"/>
              <a:t>những</a:t>
            </a:r>
            <a:r>
              <a:rPr lang="en-US" baseline="0" dirty="0"/>
              <a:t> </a:t>
            </a:r>
            <a:r>
              <a:rPr lang="en-US" baseline="0" dirty="0" err="1"/>
              <a:t>nghiên</a:t>
            </a:r>
            <a:r>
              <a:rPr lang="en-US" baseline="0" dirty="0"/>
              <a:t> </a:t>
            </a:r>
            <a:r>
              <a:rPr lang="en-US" baseline="0" dirty="0" err="1"/>
              <a:t>cứu</a:t>
            </a:r>
            <a:r>
              <a:rPr lang="en-US" baseline="0" dirty="0"/>
              <a:t> y </a:t>
            </a:r>
            <a:r>
              <a:rPr lang="en-US" baseline="0" dirty="0" err="1"/>
              <a:t>khoa</a:t>
            </a:r>
            <a:r>
              <a:rPr lang="en-US" baseline="0" dirty="0"/>
              <a:t> </a:t>
            </a:r>
            <a:r>
              <a:rPr lang="en-US" baseline="0" dirty="0" err="1"/>
              <a:t>được</a:t>
            </a:r>
            <a:r>
              <a:rPr lang="en-US" baseline="0" dirty="0"/>
              <a:t> </a:t>
            </a:r>
            <a:r>
              <a:rPr lang="en-US" baseline="0" dirty="0" err="1"/>
              <a:t>đề</a:t>
            </a:r>
            <a:r>
              <a:rPr lang="en-US" baseline="0" dirty="0"/>
              <a:t> </a:t>
            </a:r>
            <a:r>
              <a:rPr lang="en-US" baseline="0" dirty="0" err="1"/>
              <a:t>cập</a:t>
            </a:r>
            <a:r>
              <a:rPr lang="en-US" baseline="0" dirty="0"/>
              <a:t>.</a:t>
            </a:r>
          </a:p>
          <a:p>
            <a:endParaRPr lang="en-US" dirty="0"/>
          </a:p>
          <a:p>
            <a:r>
              <a:rPr lang="en-US" dirty="0"/>
              <a:t>- </a:t>
            </a:r>
            <a:r>
              <a:rPr lang="en-US" dirty="0" err="1"/>
              <a:t>Động</a:t>
            </a:r>
            <a:r>
              <a:rPr lang="en-US" dirty="0"/>
              <a:t> </a:t>
            </a:r>
            <a:r>
              <a:rPr lang="en-US" dirty="0" err="1"/>
              <a:t>cơ</a:t>
            </a:r>
            <a:r>
              <a:rPr lang="en-US" dirty="0"/>
              <a:t>?</a:t>
            </a:r>
          </a:p>
          <a:p>
            <a:r>
              <a:rPr lang="en-US" dirty="0"/>
              <a:t>- WHAT: </a:t>
            </a:r>
            <a:r>
              <a:rPr lang="en-US" dirty="0" err="1"/>
              <a:t>đề</a:t>
            </a:r>
            <a:r>
              <a:rPr lang="en-US" dirty="0"/>
              <a:t> </a:t>
            </a:r>
            <a:r>
              <a:rPr lang="en-US" dirty="0" err="1"/>
              <a:t>tài</a:t>
            </a:r>
            <a:r>
              <a:rPr lang="en-US" dirty="0"/>
              <a:t> </a:t>
            </a:r>
            <a:r>
              <a:rPr lang="en-US" dirty="0" err="1"/>
              <a:t>làm</a:t>
            </a:r>
            <a:r>
              <a:rPr lang="en-US" dirty="0"/>
              <a:t> </a:t>
            </a:r>
            <a:r>
              <a:rPr lang="en-US" dirty="0" err="1"/>
              <a:t>cái</a:t>
            </a:r>
            <a:r>
              <a:rPr lang="en-US" dirty="0"/>
              <a:t> </a:t>
            </a:r>
            <a:r>
              <a:rPr lang="en-US" dirty="0" err="1"/>
              <a:t>gì</a:t>
            </a:r>
            <a:r>
              <a:rPr lang="en-US" dirty="0"/>
              <a:t>? </a:t>
            </a:r>
            <a:r>
              <a:rPr lang="en-US" altLang="zh-CN" dirty="0" err="1">
                <a:sym typeface="+mn-ea"/>
              </a:rPr>
              <a:t>Xây</a:t>
            </a:r>
            <a:r>
              <a:rPr lang="en-US" altLang="zh-CN" dirty="0">
                <a:sym typeface="+mn-ea"/>
              </a:rPr>
              <a:t> </a:t>
            </a:r>
            <a:r>
              <a:rPr lang="en-US" altLang="zh-CN" dirty="0" err="1">
                <a:sym typeface="+mn-ea"/>
              </a:rPr>
              <a:t>dựng</a:t>
            </a:r>
            <a:r>
              <a:rPr lang="en-US" altLang="zh-CN" dirty="0">
                <a:sym typeface="+mn-ea"/>
              </a:rPr>
              <a:t> </a:t>
            </a:r>
            <a:r>
              <a:rPr lang="en-US" altLang="zh-CN" dirty="0" err="1">
                <a:sym typeface="+mn-ea"/>
              </a:rPr>
              <a:t>hệ</a:t>
            </a:r>
            <a:r>
              <a:rPr lang="en-US" altLang="zh-CN" dirty="0">
                <a:sym typeface="+mn-ea"/>
              </a:rPr>
              <a:t> </a:t>
            </a:r>
            <a:r>
              <a:rPr lang="en-US" altLang="zh-CN" dirty="0" err="1">
                <a:sym typeface="+mn-ea"/>
              </a:rPr>
              <a:t>thống</a:t>
            </a:r>
            <a:r>
              <a:rPr lang="en-US" altLang="zh-CN" dirty="0">
                <a:sym typeface="+mn-ea"/>
              </a:rPr>
              <a:t> </a:t>
            </a:r>
            <a:r>
              <a:rPr lang="en-US" altLang="zh-CN" dirty="0" err="1">
                <a:sym typeface="+mn-ea"/>
              </a:rPr>
              <a:t>tự</a:t>
            </a:r>
            <a:r>
              <a:rPr lang="en-US" altLang="zh-CN" dirty="0">
                <a:sym typeface="+mn-ea"/>
              </a:rPr>
              <a:t> </a:t>
            </a:r>
            <a:r>
              <a:rPr lang="en-US" altLang="zh-CN" dirty="0" err="1">
                <a:sym typeface="+mn-ea"/>
              </a:rPr>
              <a:t>động</a:t>
            </a:r>
            <a:r>
              <a:rPr lang="en-US" altLang="zh-CN" dirty="0">
                <a:sym typeface="+mn-ea"/>
              </a:rPr>
              <a:t> </a:t>
            </a:r>
            <a:r>
              <a:rPr lang="en-US" altLang="zh-CN" dirty="0" err="1">
                <a:sym typeface="+mn-ea"/>
              </a:rPr>
              <a:t>nhận</a:t>
            </a:r>
            <a:r>
              <a:rPr lang="en-US" altLang="zh-CN" dirty="0">
                <a:sym typeface="+mn-ea"/>
              </a:rPr>
              <a:t> </a:t>
            </a:r>
            <a:r>
              <a:rPr lang="en-US" altLang="zh-CN" dirty="0" err="1">
                <a:sym typeface="+mn-ea"/>
              </a:rPr>
              <a:t>biết</a:t>
            </a:r>
            <a:r>
              <a:rPr lang="en-US" altLang="zh-CN" dirty="0">
                <a:sym typeface="+mn-ea"/>
              </a:rPr>
              <a:t> </a:t>
            </a:r>
            <a:r>
              <a:rPr lang="en-US" altLang="zh-CN" dirty="0" err="1">
                <a:sym typeface="+mn-ea"/>
              </a:rPr>
              <a:t>tính</a:t>
            </a:r>
            <a:r>
              <a:rPr lang="en-US" altLang="zh-CN" dirty="0">
                <a:sym typeface="+mn-ea"/>
              </a:rPr>
              <a:t> </a:t>
            </a:r>
            <a:r>
              <a:rPr lang="en-US" altLang="zh-CN" dirty="0" err="1">
                <a:sym typeface="+mn-ea"/>
              </a:rPr>
              <a:t>phân</a:t>
            </a:r>
            <a:r>
              <a:rPr lang="en-US" altLang="zh-CN" dirty="0">
                <a:sym typeface="+mn-ea"/>
              </a:rPr>
              <a:t> </a:t>
            </a:r>
            <a:r>
              <a:rPr lang="en-US" altLang="zh-CN" dirty="0" err="1">
                <a:sym typeface="+mn-ea"/>
              </a:rPr>
              <a:t>cực</a:t>
            </a:r>
            <a:r>
              <a:rPr lang="en-US" altLang="zh-CN" dirty="0">
                <a:sym typeface="+mn-ea"/>
              </a:rPr>
              <a:t> </a:t>
            </a:r>
            <a:r>
              <a:rPr lang="en-US" altLang="zh-CN" dirty="0" err="1">
                <a:sym typeface="+mn-ea"/>
              </a:rPr>
              <a:t>cảm</a:t>
            </a:r>
            <a:r>
              <a:rPr lang="en-US" altLang="zh-CN" dirty="0">
                <a:sym typeface="+mn-ea"/>
              </a:rPr>
              <a:t> </a:t>
            </a:r>
            <a:r>
              <a:rPr lang="en-US" altLang="zh-CN" dirty="0" err="1">
                <a:sym typeface="+mn-ea"/>
              </a:rPr>
              <a:t>xúc</a:t>
            </a:r>
            <a:r>
              <a:rPr lang="en-US" altLang="zh-CN" dirty="0">
                <a:sym typeface="+mn-ea"/>
              </a:rPr>
              <a:t> </a:t>
            </a:r>
            <a:r>
              <a:rPr lang="en-US" altLang="zh-CN" dirty="0" err="1">
                <a:sym typeface="+mn-ea"/>
              </a:rPr>
              <a:t>trong</a:t>
            </a:r>
            <a:r>
              <a:rPr lang="en-US" altLang="zh-CN" dirty="0">
                <a:sym typeface="+mn-ea"/>
              </a:rPr>
              <a:t> </a:t>
            </a:r>
            <a:r>
              <a:rPr lang="en-US" altLang="zh-CN" dirty="0" err="1">
                <a:sym typeface="+mn-ea"/>
              </a:rPr>
              <a:t>văn</a:t>
            </a:r>
            <a:r>
              <a:rPr lang="en-US" altLang="zh-CN" dirty="0">
                <a:sym typeface="+mn-ea"/>
              </a:rPr>
              <a:t> </a:t>
            </a:r>
            <a:r>
              <a:rPr lang="en-US" altLang="zh-CN" dirty="0" err="1">
                <a:sym typeface="+mn-ea"/>
              </a:rPr>
              <a:t>bản</a:t>
            </a:r>
            <a:r>
              <a:rPr lang="en-US" altLang="zh-CN" dirty="0">
                <a:sym typeface="+mn-ea"/>
              </a:rPr>
              <a:t> y </a:t>
            </a:r>
            <a:r>
              <a:rPr lang="en-US" altLang="zh-CN" dirty="0" err="1">
                <a:sym typeface="+mn-ea"/>
              </a:rPr>
              <a:t>khoa</a:t>
            </a:r>
            <a:endParaRPr lang="en-US" dirty="0"/>
          </a:p>
          <a:p>
            <a:pPr marL="171450" indent="-171450">
              <a:buFontTx/>
              <a:buChar char="-"/>
            </a:pPr>
            <a:r>
              <a:rPr lang="en-US" dirty="0" err="1"/>
              <a:t>Dùng</a:t>
            </a:r>
            <a:r>
              <a:rPr lang="en-US" dirty="0"/>
              <a:t> conclusion </a:t>
            </a:r>
            <a:r>
              <a:rPr lang="en-US" dirty="0" err="1"/>
              <a:t>của</a:t>
            </a:r>
            <a:r>
              <a:rPr lang="en-US" dirty="0"/>
              <a:t> abstract -&gt; why?</a:t>
            </a:r>
          </a:p>
          <a:p>
            <a:pPr marL="0" indent="0">
              <a:buFontTx/>
              <a:buNone/>
            </a:pPr>
            <a:endParaRPr lang="en-US" dirty="0"/>
          </a:p>
          <a:p>
            <a:endParaRPr lang="en-US" dirty="0"/>
          </a:p>
        </p:txBody>
      </p:sp>
    </p:spTree>
    <p:extLst>
      <p:ext uri="{BB962C8B-B14F-4D97-AF65-F5344CB8AC3E}">
        <p14:creationId xmlns:p14="http://schemas.microsoft.com/office/powerpoint/2010/main" val="1608778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45CA322F-37AD-48C2-95A3-B456A8311EA6}" type="slidenum">
              <a:rPr lang="zh-CN" altLang="en-US" smtClean="0"/>
              <a:t>5</a:t>
            </a:fld>
            <a:endParaRPr lang="zh-CN" altLang="en-US"/>
          </a:p>
        </p:txBody>
      </p:sp>
    </p:spTree>
    <p:extLst>
      <p:ext uri="{BB962C8B-B14F-4D97-AF65-F5344CB8AC3E}">
        <p14:creationId xmlns:p14="http://schemas.microsoft.com/office/powerpoint/2010/main" val="3584080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N</a:t>
            </a:r>
            <a:r>
              <a:rPr lang="vi-VN" altLang="zh-CN" sz="1200" b="0" i="0" kern="1200" dirty="0">
                <a:solidFill>
                  <a:schemeClr val="tx1"/>
                </a:solidFill>
                <a:effectLst/>
                <a:latin typeface="+mn-lt"/>
                <a:ea typeface="+mn-ea"/>
                <a:cs typeface="+mn-cs"/>
              </a:rPr>
              <a:t>ội dung trình bày gồm có 5 phần </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altLang="zh-CN" sz="1200" b="0" i="0" kern="1200" dirty="0">
                <a:solidFill>
                  <a:schemeClr val="tx1"/>
                </a:solidFill>
                <a:effectLst/>
                <a:latin typeface="+mn-lt"/>
                <a:ea typeface="+mn-ea"/>
                <a:cs typeface="+mn-cs"/>
              </a:rPr>
              <a:t>Phần 1 </a:t>
            </a:r>
            <a:r>
              <a:rPr lang="en-US" altLang="zh-CN" sz="1200" b="0" i="0" kern="1200" dirty="0">
                <a:solidFill>
                  <a:schemeClr val="tx1"/>
                </a:solidFill>
                <a:effectLst/>
                <a:latin typeface="+mn-lt"/>
                <a:ea typeface="+mn-ea"/>
                <a:cs typeface="+mn-cs"/>
              </a:rPr>
              <a:t>G</a:t>
            </a:r>
            <a:r>
              <a:rPr lang="vi-VN" altLang="zh-CN" sz="1200" b="0" i="0" kern="1200" dirty="0">
                <a:solidFill>
                  <a:schemeClr val="tx1"/>
                </a:solidFill>
                <a:effectLst/>
                <a:latin typeface="+mn-lt"/>
                <a:ea typeface="+mn-ea"/>
                <a:cs typeface="+mn-cs"/>
              </a:rPr>
              <a:t>iới thiệu đề tài</a:t>
            </a:r>
            <a:r>
              <a:rPr lang="en-US" altLang="zh-CN" sz="1200" b="0" i="0" kern="1200" dirty="0">
                <a:solidFill>
                  <a:schemeClr val="tx1"/>
                </a:solidFill>
                <a:effectLst/>
                <a:latin typeface="+mn-lt"/>
                <a:ea typeface="+mn-ea"/>
                <a:cs typeface="+mn-cs"/>
              </a:rPr>
              <a:t>:</a:t>
            </a:r>
            <a:r>
              <a:rPr lang="vi-VN" altLang="zh-CN"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ở</a:t>
            </a:r>
            <a:r>
              <a:rPr lang="en-US" altLang="zh-CN" sz="1200" b="0" i="0" kern="1200" baseline="0" dirty="0">
                <a:solidFill>
                  <a:schemeClr val="tx1"/>
                </a:solidFill>
                <a:effectLst/>
                <a:latin typeface="+mn-lt"/>
                <a:ea typeface="+mn-ea"/>
                <a:cs typeface="+mn-cs"/>
              </a:rPr>
              <a:t> </a:t>
            </a:r>
            <a:r>
              <a:rPr lang="vi-VN" altLang="zh-CN" sz="1200" b="0" i="0" kern="1200" dirty="0">
                <a:solidFill>
                  <a:schemeClr val="tx1"/>
                </a:solidFill>
                <a:effectLst/>
                <a:latin typeface="+mn-lt"/>
                <a:ea typeface="+mn-ea"/>
                <a:cs typeface="+mn-cs"/>
              </a:rPr>
              <a:t>phần này </a:t>
            </a:r>
            <a:r>
              <a:rPr lang="en-US" altLang="zh-CN" sz="1200" b="0" i="0" kern="120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em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sẽ</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trình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động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cơ</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thúc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đẩy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chọn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mô</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toán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cần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giải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quyết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và</a:t>
            </a:r>
            <a:r>
              <a:rPr lang="vi-VN" altLang="zh-CN"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ý</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nghĩa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của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tài</a:t>
            </a:r>
            <a:r>
              <a:rPr lang="vi-VN" altLang="zh-CN"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zh-CN" sz="1200" b="0" i="0" kern="1200" dirty="0">
                <a:solidFill>
                  <a:schemeClr val="tx1"/>
                </a:solidFill>
                <a:effectLst/>
                <a:latin typeface="+mn-lt"/>
                <a:ea typeface="+mn-ea"/>
                <a:cs typeface="+mn-cs"/>
              </a:rPr>
              <a:t>Ở</a:t>
            </a:r>
            <a:r>
              <a:rPr lang="en-US" altLang="zh-CN" sz="1200" b="0" i="0" kern="1200" baseline="0" dirty="0">
                <a:solidFill>
                  <a:schemeClr val="tx1"/>
                </a:solidFill>
                <a:effectLst/>
                <a:latin typeface="+mn-lt"/>
                <a:ea typeface="+mn-ea"/>
                <a:cs typeface="+mn-cs"/>
              </a:rPr>
              <a:t> </a:t>
            </a:r>
            <a:r>
              <a:rPr lang="vi-VN" altLang="zh-CN" sz="1200" b="0" i="0" kern="1200" dirty="0">
                <a:solidFill>
                  <a:schemeClr val="tx1"/>
                </a:solidFill>
                <a:effectLst/>
                <a:latin typeface="+mn-lt"/>
                <a:ea typeface="+mn-ea"/>
                <a:cs typeface="+mn-cs"/>
              </a:rPr>
              <a:t>Phần 2 Phương pháp đề xuất</a:t>
            </a:r>
            <a:r>
              <a:rPr lang="en-US" altLang="zh-CN" sz="1200" b="0" i="0" kern="1200" dirty="0">
                <a:solidFill>
                  <a:schemeClr val="tx1"/>
                </a:solidFill>
                <a:effectLst/>
                <a:latin typeface="+mn-lt"/>
                <a:ea typeface="+mn-ea"/>
                <a:cs typeface="+mn-cs"/>
              </a:rPr>
              <a: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em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sẽ</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mô</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bối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cảnh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của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từ</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đó</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xuất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phương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pháp</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để</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giải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quyết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toán</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altLang="zh-CN" sz="1200" b="0" i="0" kern="1200" dirty="0">
                <a:solidFill>
                  <a:schemeClr val="tx1"/>
                </a:solidFill>
                <a:effectLst/>
                <a:latin typeface="+mn-lt"/>
                <a:ea typeface="+mn-ea"/>
                <a:cs typeface="+mn-cs"/>
              </a:rPr>
              <a:t>Phần 3 Xây dựng tập dữ liệu, phần này sẽ trình bày về quá trình thu thập và </a:t>
            </a:r>
            <a:r>
              <a:rPr lang="en-US" altLang="zh-CN" sz="1200" b="0" i="0" kern="1200" dirty="0" err="1">
                <a:solidFill>
                  <a:schemeClr val="tx1"/>
                </a:solidFill>
                <a:effectLst/>
                <a:latin typeface="+mn-lt"/>
                <a:ea typeface="+mn-ea"/>
                <a:cs typeface="+mn-cs"/>
              </a:rPr>
              <a:t>gán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nhãn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cho</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tập</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dữ</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liệu</a:t>
            </a:r>
            <a:r>
              <a:rPr lang="vi-VN"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đầu</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vào</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altLang="zh-CN" sz="1200" b="0" i="0" kern="1200" dirty="0">
                <a:solidFill>
                  <a:schemeClr val="tx1"/>
                </a:solidFill>
                <a:effectLst/>
                <a:latin typeface="+mn-lt"/>
                <a:ea typeface="+mn-ea"/>
                <a:cs typeface="+mn-cs"/>
              </a:rPr>
              <a:t>Phần 4 Kết quả thí nghiệm,</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đây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là</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phần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trình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những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quả</a:t>
            </a:r>
            <a:r>
              <a:rPr lang="en-US" altLang="zh-CN" sz="1200" b="0" i="0" kern="1200" baseline="0" dirty="0">
                <a:solidFill>
                  <a:schemeClr val="tx1"/>
                </a:solidFill>
                <a:effectLst/>
                <a:latin typeface="+mn-lt"/>
                <a:ea typeface="+mn-ea"/>
                <a:cs typeface="+mn-cs"/>
              </a:rPr>
              <a:t> qua </a:t>
            </a:r>
            <a:r>
              <a:rPr lang="en-US" altLang="zh-CN" sz="1200" b="0" i="0" kern="1200" baseline="0" dirty="0" err="1">
                <a:solidFill>
                  <a:schemeClr val="tx1"/>
                </a:solidFill>
                <a:effectLst/>
                <a:latin typeface="+mn-lt"/>
                <a:ea typeface="+mn-ea"/>
                <a:cs typeface="+mn-cs"/>
              </a:rPr>
              <a:t>nhiều</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thí</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nghiệm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của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cùng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với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những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phân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tích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đánh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giá</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rút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ra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được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từ</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đó</a:t>
            </a:r>
            <a:r>
              <a:rPr lang="en-US" altLang="zh-CN" sz="1200" b="0" i="0" kern="1200" baseline="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zh-CN" sz="1200" b="0" i="0" kern="1200" dirty="0" err="1">
                <a:solidFill>
                  <a:schemeClr val="tx1"/>
                </a:solidFill>
                <a:effectLst/>
                <a:latin typeface="+mn-lt"/>
                <a:ea typeface="+mn-ea"/>
                <a:cs typeface="+mn-cs"/>
              </a:rPr>
              <a:t>Cuối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cùng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là</a:t>
            </a:r>
            <a:r>
              <a:rPr lang="en-US" altLang="zh-CN" sz="1200" b="0" i="0" kern="1200" baseline="0" dirty="0">
                <a:solidFill>
                  <a:schemeClr val="tx1"/>
                </a:solidFill>
                <a:effectLst/>
                <a:latin typeface="+mn-lt"/>
                <a:ea typeface="+mn-ea"/>
                <a:cs typeface="+mn-cs"/>
              </a:rPr>
              <a:t> </a:t>
            </a:r>
            <a:r>
              <a:rPr lang="vi-VN" altLang="zh-CN" sz="1200" b="0" i="0" kern="1200" dirty="0">
                <a:solidFill>
                  <a:schemeClr val="tx1"/>
                </a:solidFill>
                <a:effectLst/>
                <a:latin typeface="+mn-lt"/>
                <a:ea typeface="+mn-ea"/>
                <a:cs typeface="+mn-cs"/>
              </a:rPr>
              <a:t>Phần Tổng kết, </a:t>
            </a:r>
            <a:r>
              <a:rPr lang="en-US" altLang="zh-CN" sz="1200" b="0" i="0" kern="120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sẽ</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trình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ngắn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gọn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những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đạt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được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trong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suốt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thời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gian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nghiên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cứu</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cùng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với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hướng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phát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triển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cho</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này</a:t>
            </a:r>
            <a:endParaRPr lang="zh-CN" altLang="en-US" dirty="0"/>
          </a:p>
          <a:p>
            <a:endParaRPr lang="zh-CN" altLang="en-US" dirty="0"/>
          </a:p>
        </p:txBody>
      </p:sp>
      <p:sp>
        <p:nvSpPr>
          <p:cNvPr id="4" name="Slide Number Placeholder 3"/>
          <p:cNvSpPr>
            <a:spLocks noGrp="1"/>
          </p:cNvSpPr>
          <p:nvPr>
            <p:ph type="sldNum" sz="quarter" idx="10"/>
          </p:nvPr>
        </p:nvSpPr>
        <p:spPr/>
        <p:txBody>
          <a:bodyPr/>
          <a:lstStyle/>
          <a:p>
            <a:fld id="{45CA322F-37AD-48C2-95A3-B456A8311EA6}" type="slidenum">
              <a:rPr lang="zh-CN" altLang="en-US" smtClean="0"/>
              <a:t>6</a:t>
            </a:fld>
            <a:endParaRPr lang="zh-CN" altLang="en-US"/>
          </a:p>
        </p:txBody>
      </p:sp>
    </p:spTree>
    <p:extLst>
      <p:ext uri="{BB962C8B-B14F-4D97-AF65-F5344CB8AC3E}">
        <p14:creationId xmlns:p14="http://schemas.microsoft.com/office/powerpoint/2010/main" val="666701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Học</a:t>
            </a:r>
            <a:r>
              <a:rPr lang="en-US" baseline="0"/>
              <a:t> máy: bất lợi ?</a:t>
            </a:r>
          </a:p>
          <a:p>
            <a:pPr marL="171450" indent="-171450">
              <a:buFontTx/>
              <a:buChar char="-"/>
            </a:pPr>
            <a:r>
              <a:rPr lang="en-US" baseline="0"/>
              <a:t>Lexicon: bất lợi ?</a:t>
            </a:r>
          </a:p>
          <a:p>
            <a:pPr marL="171450" indent="-171450">
              <a:buFontTx/>
              <a:buChar char="-"/>
            </a:pPr>
            <a:endParaRPr lang="en-US" baseline="0"/>
          </a:p>
          <a:p>
            <a:endParaRPr lang="en-US"/>
          </a:p>
        </p:txBody>
      </p:sp>
      <p:sp>
        <p:nvSpPr>
          <p:cNvPr id="4" name="Slide Number Placeholder 3"/>
          <p:cNvSpPr>
            <a:spLocks noGrp="1"/>
          </p:cNvSpPr>
          <p:nvPr>
            <p:ph type="sldNum" sz="quarter" idx="10"/>
          </p:nvPr>
        </p:nvSpPr>
        <p:spPr/>
        <p:txBody>
          <a:bodyPr/>
          <a:lstStyle/>
          <a:p>
            <a:fld id="{45CA322F-37AD-48C2-95A3-B456A8311EA6}" type="slidenum">
              <a:rPr lang="zh-CN" altLang="en-US" smtClean="0"/>
              <a:t>7</a:t>
            </a:fld>
            <a:endParaRPr lang="zh-CN" altLang="en-US"/>
          </a:p>
        </p:txBody>
      </p:sp>
    </p:spTree>
    <p:extLst>
      <p:ext uri="{BB962C8B-B14F-4D97-AF65-F5344CB8AC3E}">
        <p14:creationId xmlns:p14="http://schemas.microsoft.com/office/powerpoint/2010/main" val="4136150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N</a:t>
            </a:r>
            <a:r>
              <a:rPr lang="vi-VN" altLang="zh-CN" sz="1200" b="0" i="0" kern="1200" dirty="0">
                <a:solidFill>
                  <a:schemeClr val="tx1"/>
                </a:solidFill>
                <a:effectLst/>
                <a:latin typeface="+mn-lt"/>
                <a:ea typeface="+mn-ea"/>
                <a:cs typeface="+mn-cs"/>
              </a:rPr>
              <a:t>ội dung trình bày gồm có 5 phần </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altLang="zh-CN" sz="1200" b="0" i="0" kern="1200" dirty="0">
                <a:solidFill>
                  <a:schemeClr val="tx1"/>
                </a:solidFill>
                <a:effectLst/>
                <a:latin typeface="+mn-lt"/>
                <a:ea typeface="+mn-ea"/>
                <a:cs typeface="+mn-cs"/>
              </a:rPr>
              <a:t>Phần 1 </a:t>
            </a:r>
            <a:r>
              <a:rPr lang="en-US" altLang="zh-CN" sz="1200" b="0" i="0" kern="1200" dirty="0">
                <a:solidFill>
                  <a:schemeClr val="tx1"/>
                </a:solidFill>
                <a:effectLst/>
                <a:latin typeface="+mn-lt"/>
                <a:ea typeface="+mn-ea"/>
                <a:cs typeface="+mn-cs"/>
              </a:rPr>
              <a:t>G</a:t>
            </a:r>
            <a:r>
              <a:rPr lang="vi-VN" altLang="zh-CN" sz="1200" b="0" i="0" kern="1200" dirty="0">
                <a:solidFill>
                  <a:schemeClr val="tx1"/>
                </a:solidFill>
                <a:effectLst/>
                <a:latin typeface="+mn-lt"/>
                <a:ea typeface="+mn-ea"/>
                <a:cs typeface="+mn-cs"/>
              </a:rPr>
              <a:t>iới thiệu đề tài</a:t>
            </a:r>
            <a:r>
              <a:rPr lang="en-US" altLang="zh-CN" sz="1200" b="0" i="0" kern="1200" dirty="0">
                <a:solidFill>
                  <a:schemeClr val="tx1"/>
                </a:solidFill>
                <a:effectLst/>
                <a:latin typeface="+mn-lt"/>
                <a:ea typeface="+mn-ea"/>
                <a:cs typeface="+mn-cs"/>
              </a:rPr>
              <a:t>:</a:t>
            </a:r>
            <a:r>
              <a:rPr lang="vi-VN" altLang="zh-CN"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ở</a:t>
            </a:r>
            <a:r>
              <a:rPr lang="en-US" altLang="zh-CN" sz="1200" b="0" i="0" kern="1200" baseline="0" dirty="0">
                <a:solidFill>
                  <a:schemeClr val="tx1"/>
                </a:solidFill>
                <a:effectLst/>
                <a:latin typeface="+mn-lt"/>
                <a:ea typeface="+mn-ea"/>
                <a:cs typeface="+mn-cs"/>
              </a:rPr>
              <a:t> </a:t>
            </a:r>
            <a:r>
              <a:rPr lang="vi-VN" altLang="zh-CN" sz="1200" b="0" i="0" kern="1200" dirty="0">
                <a:solidFill>
                  <a:schemeClr val="tx1"/>
                </a:solidFill>
                <a:effectLst/>
                <a:latin typeface="+mn-lt"/>
                <a:ea typeface="+mn-ea"/>
                <a:cs typeface="+mn-cs"/>
              </a:rPr>
              <a:t>phần này </a:t>
            </a:r>
            <a:r>
              <a:rPr lang="en-US" altLang="zh-CN" sz="1200" b="0" i="0" kern="120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em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sẽ</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trình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động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cơ</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thúc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đẩy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chọn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mô</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toán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cần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giải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quyết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và</a:t>
            </a:r>
            <a:r>
              <a:rPr lang="vi-VN" altLang="zh-CN"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ý</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nghĩa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của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tài</a:t>
            </a:r>
            <a:r>
              <a:rPr lang="vi-VN" altLang="zh-CN"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zh-CN" sz="1200" b="0" i="0" kern="1200" dirty="0">
                <a:solidFill>
                  <a:schemeClr val="tx1"/>
                </a:solidFill>
                <a:effectLst/>
                <a:latin typeface="+mn-lt"/>
                <a:ea typeface="+mn-ea"/>
                <a:cs typeface="+mn-cs"/>
              </a:rPr>
              <a:t>Ở</a:t>
            </a:r>
            <a:r>
              <a:rPr lang="en-US" altLang="zh-CN" sz="1200" b="0" i="0" kern="1200" baseline="0" dirty="0">
                <a:solidFill>
                  <a:schemeClr val="tx1"/>
                </a:solidFill>
                <a:effectLst/>
                <a:latin typeface="+mn-lt"/>
                <a:ea typeface="+mn-ea"/>
                <a:cs typeface="+mn-cs"/>
              </a:rPr>
              <a:t> </a:t>
            </a:r>
            <a:r>
              <a:rPr lang="vi-VN" altLang="zh-CN" sz="1200" b="0" i="0" kern="1200" dirty="0">
                <a:solidFill>
                  <a:schemeClr val="tx1"/>
                </a:solidFill>
                <a:effectLst/>
                <a:latin typeface="+mn-lt"/>
                <a:ea typeface="+mn-ea"/>
                <a:cs typeface="+mn-cs"/>
              </a:rPr>
              <a:t>Phần 2 Phương pháp đề xuất</a:t>
            </a:r>
            <a:r>
              <a:rPr lang="en-US" altLang="zh-CN" sz="1200" b="0" i="0" kern="1200" dirty="0">
                <a:solidFill>
                  <a:schemeClr val="tx1"/>
                </a:solidFill>
                <a:effectLst/>
                <a:latin typeface="+mn-lt"/>
                <a:ea typeface="+mn-ea"/>
                <a:cs typeface="+mn-cs"/>
              </a:rPr>
              <a: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em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sẽ</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mô</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bối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cảnh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của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từ</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đó</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xuất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phương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pháp</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để</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giải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quyết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toán</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altLang="zh-CN" sz="1200" b="0" i="0" kern="1200" dirty="0">
                <a:solidFill>
                  <a:schemeClr val="tx1"/>
                </a:solidFill>
                <a:effectLst/>
                <a:latin typeface="+mn-lt"/>
                <a:ea typeface="+mn-ea"/>
                <a:cs typeface="+mn-cs"/>
              </a:rPr>
              <a:t>Phần 3 Xây dựng tập dữ liệu, phần này sẽ trình bày về quá trình thu thập và </a:t>
            </a:r>
            <a:r>
              <a:rPr lang="en-US" altLang="zh-CN" sz="1200" b="0" i="0" kern="1200" dirty="0" err="1">
                <a:solidFill>
                  <a:schemeClr val="tx1"/>
                </a:solidFill>
                <a:effectLst/>
                <a:latin typeface="+mn-lt"/>
                <a:ea typeface="+mn-ea"/>
                <a:cs typeface="+mn-cs"/>
              </a:rPr>
              <a:t>gán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nhãn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cho</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tập</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dữ</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liệu</a:t>
            </a:r>
            <a:r>
              <a:rPr lang="vi-VN"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đầu</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vào</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altLang="zh-CN" sz="1200" b="0" i="0" kern="1200" dirty="0">
                <a:solidFill>
                  <a:schemeClr val="tx1"/>
                </a:solidFill>
                <a:effectLst/>
                <a:latin typeface="+mn-lt"/>
                <a:ea typeface="+mn-ea"/>
                <a:cs typeface="+mn-cs"/>
              </a:rPr>
              <a:t>Phần 4 Kết quả thí nghiệm,</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đây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là</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phần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trình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những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quả</a:t>
            </a:r>
            <a:r>
              <a:rPr lang="en-US" altLang="zh-CN" sz="1200" b="0" i="0" kern="1200" baseline="0" dirty="0">
                <a:solidFill>
                  <a:schemeClr val="tx1"/>
                </a:solidFill>
                <a:effectLst/>
                <a:latin typeface="+mn-lt"/>
                <a:ea typeface="+mn-ea"/>
                <a:cs typeface="+mn-cs"/>
              </a:rPr>
              <a:t> qua </a:t>
            </a:r>
            <a:r>
              <a:rPr lang="en-US" altLang="zh-CN" sz="1200" b="0" i="0" kern="1200" baseline="0" dirty="0" err="1">
                <a:solidFill>
                  <a:schemeClr val="tx1"/>
                </a:solidFill>
                <a:effectLst/>
                <a:latin typeface="+mn-lt"/>
                <a:ea typeface="+mn-ea"/>
                <a:cs typeface="+mn-cs"/>
              </a:rPr>
              <a:t>nhiều</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thí</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nghiệm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của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cùng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với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những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phân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tích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đánh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giá</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rút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ra</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được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từ</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đó</a:t>
            </a:r>
            <a:r>
              <a:rPr lang="en-US" altLang="zh-CN" sz="1200" b="0" i="0" kern="1200" baseline="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ltLang="zh-CN" sz="1200" b="0" i="0" kern="1200" dirty="0" err="1">
                <a:solidFill>
                  <a:schemeClr val="tx1"/>
                </a:solidFill>
                <a:effectLst/>
                <a:latin typeface="+mn-lt"/>
                <a:ea typeface="+mn-ea"/>
                <a:cs typeface="+mn-cs"/>
              </a:rPr>
              <a:t>Cuối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cùng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là</a:t>
            </a:r>
            <a:r>
              <a:rPr lang="en-US" altLang="zh-CN" sz="1200" b="0" i="0" kern="1200" baseline="0" dirty="0">
                <a:solidFill>
                  <a:schemeClr val="tx1"/>
                </a:solidFill>
                <a:effectLst/>
                <a:latin typeface="+mn-lt"/>
                <a:ea typeface="+mn-ea"/>
                <a:cs typeface="+mn-cs"/>
              </a:rPr>
              <a:t> </a:t>
            </a:r>
            <a:r>
              <a:rPr lang="vi-VN" altLang="zh-CN" sz="1200" b="0" i="0" kern="1200" dirty="0">
                <a:solidFill>
                  <a:schemeClr val="tx1"/>
                </a:solidFill>
                <a:effectLst/>
                <a:latin typeface="+mn-lt"/>
                <a:ea typeface="+mn-ea"/>
                <a:cs typeface="+mn-cs"/>
              </a:rPr>
              <a:t>Phần Tổng kết, </a:t>
            </a:r>
            <a:r>
              <a:rPr lang="en-US" altLang="zh-CN" sz="1200" b="0" i="0" kern="120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sẽ</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trình</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bày</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ngắn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gọn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những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kết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quả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nhóm</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đã</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đạt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được</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trong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suốt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thời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gian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nghiên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cứu</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cùng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với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hướng</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phát</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triển</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cho</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đề</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tài</a:t>
            </a:r>
            <a:r>
              <a:rPr lang="en-US" altLang="zh-CN" sz="1200" b="0" i="0" kern="1200" baseline="0" dirty="0">
                <a:solidFill>
                  <a:schemeClr val="tx1"/>
                </a:solidFill>
                <a:effectLst/>
                <a:latin typeface="+mn-lt"/>
                <a:ea typeface="+mn-ea"/>
                <a:cs typeface="+mn-cs"/>
              </a:rPr>
              <a:t> </a:t>
            </a:r>
            <a:r>
              <a:rPr lang="en-US" altLang="zh-CN" sz="1200" b="0" i="0" kern="1200" baseline="0" dirty="0" err="1">
                <a:solidFill>
                  <a:schemeClr val="tx1"/>
                </a:solidFill>
                <a:effectLst/>
                <a:latin typeface="+mn-lt"/>
                <a:ea typeface="+mn-ea"/>
                <a:cs typeface="+mn-cs"/>
              </a:rPr>
              <a:t>này</a:t>
            </a:r>
            <a:endParaRPr lang="zh-CN" altLang="en-US" dirty="0"/>
          </a:p>
          <a:p>
            <a:endParaRPr lang="zh-CN" altLang="en-US" dirty="0"/>
          </a:p>
        </p:txBody>
      </p:sp>
      <p:sp>
        <p:nvSpPr>
          <p:cNvPr id="4" name="Slide Number Placeholder 3"/>
          <p:cNvSpPr>
            <a:spLocks noGrp="1"/>
          </p:cNvSpPr>
          <p:nvPr>
            <p:ph type="sldNum" sz="quarter" idx="10"/>
          </p:nvPr>
        </p:nvSpPr>
        <p:spPr/>
        <p:txBody>
          <a:bodyPr/>
          <a:lstStyle/>
          <a:p>
            <a:fld id="{45CA322F-37AD-48C2-95A3-B456A8311EA6}" type="slidenum">
              <a:rPr lang="zh-CN" altLang="en-US" smtClean="0"/>
              <a:t>8</a:t>
            </a:fld>
            <a:endParaRPr lang="zh-CN" altLang="en-US"/>
          </a:p>
        </p:txBody>
      </p:sp>
    </p:spTree>
    <p:extLst>
      <p:ext uri="{BB962C8B-B14F-4D97-AF65-F5344CB8AC3E}">
        <p14:creationId xmlns:p14="http://schemas.microsoft.com/office/powerpoint/2010/main" val="698564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Đặc</a:t>
            </a:r>
            <a:r>
              <a:rPr lang="en-US" baseline="0"/>
              <a:t> trưng n-gram giúp hệ thống học được những phần tử trong câu, với những phần tử được định nghĩa tùy thuộc vào n. n càng lớn thì càng học đc thêm tính ngữ cảnh </a:t>
            </a:r>
            <a:endParaRPr lang="en-US"/>
          </a:p>
        </p:txBody>
      </p:sp>
      <p:sp>
        <p:nvSpPr>
          <p:cNvPr id="4" name="Slide Number Placeholder 3"/>
          <p:cNvSpPr>
            <a:spLocks noGrp="1"/>
          </p:cNvSpPr>
          <p:nvPr>
            <p:ph type="sldNum" sz="quarter" idx="10"/>
          </p:nvPr>
        </p:nvSpPr>
        <p:spPr/>
        <p:txBody>
          <a:bodyPr/>
          <a:lstStyle/>
          <a:p>
            <a:fld id="{45CA322F-37AD-48C2-95A3-B456A8311EA6}" type="slidenum">
              <a:rPr lang="zh-CN" altLang="en-US" smtClean="0"/>
              <a:t>10</a:t>
            </a:fld>
            <a:endParaRPr lang="zh-CN" altLang="en-US"/>
          </a:p>
        </p:txBody>
      </p:sp>
    </p:spTree>
    <p:extLst>
      <p:ext uri="{BB962C8B-B14F-4D97-AF65-F5344CB8AC3E}">
        <p14:creationId xmlns:p14="http://schemas.microsoft.com/office/powerpoint/2010/main" val="2535680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ltLang="zh-CN"/>
              <a:t>Click to edit Master title style</a:t>
            </a:r>
            <a:endParaRPr lang="zh-CN" alt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r>
              <a:rPr lang="en-US" altLang="zh-CN"/>
              <a:t>Phân tích cảm xúc trong văn bản y khoa</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C59A5C-7DAB-4EAF-BB49-219B7CB7C18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r>
              <a:rPr lang="en-US" altLang="zh-CN"/>
              <a:t>Phân tích cảm xúc trong văn bản y khoa</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C59A5C-7DAB-4EAF-BB49-219B7CB7C18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r>
              <a:rPr lang="en-US" altLang="zh-CN"/>
              <a:t>Phân tích cảm xúc trong văn bản y khoa</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C59A5C-7DAB-4EAF-BB49-219B7CB7C18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a:xfrm>
            <a:off x="303530" y="6441440"/>
            <a:ext cx="3232150" cy="419102"/>
          </a:xfrm>
        </p:spPr>
        <p:txBody>
          <a:bodyPr/>
          <a:lstStyle>
            <a:lvl1pPr>
              <a:defRPr sz="1400">
                <a:solidFill>
                  <a:schemeClr val="bg1"/>
                </a:solidFill>
              </a:defRPr>
            </a:lvl1pPr>
          </a:lstStyle>
          <a:p>
            <a:r>
              <a:rPr lang="en-US" altLang="zh-CN" dirty="0" err="1"/>
              <a:t>Phân</a:t>
            </a:r>
            <a:r>
              <a:rPr lang="en-US" altLang="zh-CN" dirty="0"/>
              <a:t> </a:t>
            </a:r>
            <a:r>
              <a:rPr lang="en-US" altLang="zh-CN" dirty="0" err="1"/>
              <a:t>tích</a:t>
            </a:r>
            <a:r>
              <a:rPr lang="en-US" altLang="zh-CN" dirty="0"/>
              <a:t> </a:t>
            </a:r>
            <a:r>
              <a:rPr lang="en-US" altLang="zh-CN" dirty="0" err="1"/>
              <a:t>cảm</a:t>
            </a:r>
            <a:r>
              <a:rPr lang="en-US" altLang="zh-CN" dirty="0"/>
              <a:t> </a:t>
            </a:r>
            <a:r>
              <a:rPr lang="en-US" altLang="zh-CN" dirty="0" err="1"/>
              <a:t>xúc</a:t>
            </a:r>
            <a:r>
              <a:rPr lang="en-US" altLang="zh-CN" dirty="0"/>
              <a:t> </a:t>
            </a:r>
            <a:r>
              <a:rPr lang="en-US" altLang="zh-CN" dirty="0" err="1"/>
              <a:t>trong</a:t>
            </a:r>
            <a:r>
              <a:rPr lang="en-US" altLang="zh-CN" dirty="0"/>
              <a:t> </a:t>
            </a:r>
            <a:r>
              <a:rPr lang="en-US" altLang="zh-CN" dirty="0" err="1"/>
              <a:t>văn</a:t>
            </a:r>
            <a:r>
              <a:rPr lang="en-US" altLang="zh-CN" dirty="0"/>
              <a:t> </a:t>
            </a:r>
            <a:r>
              <a:rPr lang="en-US" altLang="zh-CN" dirty="0" err="1"/>
              <a:t>bản</a:t>
            </a:r>
            <a:r>
              <a:rPr lang="en-US" altLang="zh-CN" dirty="0"/>
              <a:t> y </a:t>
            </a:r>
            <a:r>
              <a:rPr lang="en-US" altLang="zh-CN" dirty="0" err="1"/>
              <a:t>khoa</a:t>
            </a:r>
            <a:endParaRPr lang="zh-CN" altLang="en-US" dirty="0"/>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a:xfrm>
            <a:off x="6783070" y="6438898"/>
            <a:ext cx="2057400" cy="419102"/>
          </a:xfrm>
        </p:spPr>
        <p:txBody>
          <a:bodyPr/>
          <a:lstStyle>
            <a:lvl1pPr>
              <a:defRPr sz="1400">
                <a:solidFill>
                  <a:schemeClr val="bg1"/>
                </a:solidFill>
              </a:defRPr>
            </a:lvl1pPr>
          </a:lstStyle>
          <a:p>
            <a:fld id="{4AC59A5C-7DAB-4EAF-BB49-219B7CB7C18A}" type="slidenum">
              <a:rPr lang="zh-CN" altLang="en-US" smtClean="0"/>
              <a:t>‹#›</a:t>
            </a:fld>
            <a:r>
              <a:rPr lang="en-US" altLang="zh-CN" dirty="0"/>
              <a:t>/</a:t>
            </a:r>
            <a:r>
              <a:rPr lang="en-US" altLang="zh-CN" dirty="0">
                <a:solidFill>
                  <a:schemeClr val="tx1"/>
                </a:solidFill>
              </a:rPr>
              <a:t>&lt;#&gt;/27</a:t>
            </a:r>
            <a:endParaRPr lang="zh-CN" altLang="en-US" dirty="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ltLang="zh-CN"/>
              <a:t>Click to edit Master title style</a:t>
            </a:r>
            <a:endParaRPr lang="zh-CN" alt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r>
              <a:rPr lang="en-US" altLang="zh-CN"/>
              <a:t>Phân tích cảm xúc trong văn bản y khoa</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C59A5C-7DAB-4EAF-BB49-219B7CB7C18A}"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r>
              <a:rPr lang="en-US" altLang="zh-CN"/>
              <a:t>Phân tích cảm xúc trong văn bản y khoa</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C59A5C-7DAB-4EAF-BB49-219B7CB7C18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r>
              <a:rPr lang="en-US" altLang="zh-CN"/>
              <a:t>Phân tích cảm xúc trong văn bản y khoa</a:t>
            </a:r>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AC59A5C-7DAB-4EAF-BB49-219B7CB7C18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r>
              <a:rPr lang="en-US" altLang="zh-CN"/>
              <a:t>Phân tích cảm xúc trong văn bản y khoa</a:t>
            </a:r>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AC59A5C-7DAB-4EAF-BB49-219B7CB7C18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AC59A5C-7DAB-4EAF-BB49-219B7CB7C18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a:t>Click to edit Master title style</a:t>
            </a:r>
            <a:endParaRPr lang="zh-CN" alt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a:t>Click to edit Master text styles</a:t>
            </a:r>
          </a:p>
        </p:txBody>
      </p:sp>
      <p:sp>
        <p:nvSpPr>
          <p:cNvPr id="5" name="Date Placeholder 4"/>
          <p:cNvSpPr>
            <a:spLocks noGrp="1"/>
          </p:cNvSpPr>
          <p:nvPr>
            <p:ph type="dt" sz="half" idx="10"/>
          </p:nvPr>
        </p:nvSpPr>
        <p:spPr/>
        <p:txBody>
          <a:bodyPr/>
          <a:lstStyle/>
          <a:p>
            <a:r>
              <a:rPr lang="en-US" altLang="zh-CN"/>
              <a:t>Phân tích cảm xúc trong văn bản y khoa</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C59A5C-7DAB-4EAF-BB49-219B7CB7C18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a:t>Click to edit Master text styles</a:t>
            </a:r>
          </a:p>
        </p:txBody>
      </p:sp>
      <p:sp>
        <p:nvSpPr>
          <p:cNvPr id="5" name="Date Placeholder 4"/>
          <p:cNvSpPr>
            <a:spLocks noGrp="1"/>
          </p:cNvSpPr>
          <p:nvPr>
            <p:ph type="dt" sz="half" idx="10"/>
          </p:nvPr>
        </p:nvSpPr>
        <p:spPr/>
        <p:txBody>
          <a:bodyPr/>
          <a:lstStyle/>
          <a:p>
            <a:r>
              <a:rPr lang="en-US" altLang="zh-CN"/>
              <a:t>Phân tích cảm xúc trong văn bản y khoa</a:t>
            </a:r>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C59A5C-7DAB-4EAF-BB49-219B7CB7C18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ltLang="zh-CN"/>
              <a:t>Phân tích cảm xúc trong văn bản y khoa</a:t>
            </a:r>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C59A5C-7DAB-4EAF-BB49-219B7CB7C18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0.png"/><Relationship Id="rId7" Type="http://schemas.openxmlformats.org/officeDocument/2006/relationships/diagramQuickStyle" Target="../diagrams/quickStyle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microsoft.com/office/2007/relationships/hdphoto" Target="../media/hdphoto1.wdp"/><Relationship Id="rId5" Type="http://schemas.openxmlformats.org/officeDocument/2006/relationships/diagramData" Target="../diagrams/data1.xml"/><Relationship Id="rId10" Type="http://schemas.openxmlformats.org/officeDocument/2006/relationships/image" Target="../media/image12.png"/><Relationship Id="rId4" Type="http://schemas.openxmlformats.org/officeDocument/2006/relationships/image" Target="../media/image11.png"/><Relationship Id="rId9" Type="http://schemas.microsoft.com/office/2007/relationships/diagramDrawing" Target="../diagrams/drawing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385" y="-103517"/>
            <a:ext cx="9307902" cy="2380891"/>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8" name="Rectangle 7"/>
          <p:cNvSpPr/>
          <p:nvPr/>
        </p:nvSpPr>
        <p:spPr>
          <a:xfrm>
            <a:off x="-60385" y="4261449"/>
            <a:ext cx="9307902" cy="2667671"/>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TextBox 1"/>
          <p:cNvSpPr txBox="1"/>
          <p:nvPr/>
        </p:nvSpPr>
        <p:spPr>
          <a:xfrm>
            <a:off x="0" y="2521214"/>
            <a:ext cx="9144000" cy="1446550"/>
          </a:xfrm>
          <a:prstGeom prst="rect">
            <a:avLst/>
          </a:prstGeom>
          <a:noFill/>
        </p:spPr>
        <p:txBody>
          <a:bodyPr wrap="square" rtlCol="0">
            <a:spAutoFit/>
          </a:bodyPr>
          <a:lstStyle/>
          <a:p>
            <a:pPr algn="ctr"/>
            <a:r>
              <a:rPr lang="en-US" altLang="zh-CN" sz="4400" b="1" dirty="0">
                <a:effectLst>
                  <a:outerShdw blurRad="38100" dist="38100" dir="2700000" algn="tl">
                    <a:srgbClr val="000000">
                      <a:alpha val="43137"/>
                    </a:srgbClr>
                  </a:outerShdw>
                </a:effectLst>
                <a:latin typeface="Candara" panose="020E0502030303020204" pitchFamily="34" charset="0"/>
              </a:rPr>
              <a:t>PHÂN TÍCH CẢM XÚC </a:t>
            </a:r>
          </a:p>
          <a:p>
            <a:pPr algn="ctr"/>
            <a:r>
              <a:rPr lang="en-US" altLang="zh-CN" sz="4400" b="1" dirty="0">
                <a:effectLst>
                  <a:outerShdw blurRad="38100" dist="38100" dir="2700000" algn="tl">
                    <a:srgbClr val="000000">
                      <a:alpha val="43137"/>
                    </a:srgbClr>
                  </a:outerShdw>
                </a:effectLst>
                <a:latin typeface="Candara" panose="020E0502030303020204" pitchFamily="34" charset="0"/>
              </a:rPr>
              <a:t>TRONG VĂN BẢN Y KHOA</a:t>
            </a:r>
            <a:endParaRPr lang="zh-CN" altLang="en-US" sz="4400" b="1" dirty="0">
              <a:effectLst>
                <a:outerShdw blurRad="38100" dist="38100" dir="2700000" algn="tl">
                  <a:srgbClr val="000000">
                    <a:alpha val="43137"/>
                  </a:srgbClr>
                </a:outerShdw>
              </a:effectLst>
              <a:latin typeface="Candara" panose="020E0502030303020204" pitchFamily="34" charset="0"/>
            </a:endParaRPr>
          </a:p>
        </p:txBody>
      </p:sp>
      <p:sp>
        <p:nvSpPr>
          <p:cNvPr id="11" name="TextBox 6"/>
          <p:cNvSpPr txBox="1"/>
          <p:nvPr/>
        </p:nvSpPr>
        <p:spPr>
          <a:xfrm>
            <a:off x="1667887" y="459003"/>
            <a:ext cx="8201464" cy="88036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dirty="0" err="1">
                <a:solidFill>
                  <a:schemeClr val="bg1"/>
                </a:solidFill>
                <a:latin typeface="Candara" panose="020E0502030303020204" pitchFamily="34" charset="0"/>
              </a:rPr>
              <a:t>Trường</a:t>
            </a:r>
            <a:r>
              <a:rPr lang="en-US" dirty="0">
                <a:solidFill>
                  <a:schemeClr val="bg1"/>
                </a:solidFill>
                <a:latin typeface="Candara" panose="020E0502030303020204" pitchFamily="34" charset="0"/>
              </a:rPr>
              <a:t> </a:t>
            </a:r>
            <a:r>
              <a:rPr lang="en-US" dirty="0" err="1">
                <a:solidFill>
                  <a:schemeClr val="bg1"/>
                </a:solidFill>
                <a:latin typeface="Candara" panose="020E0502030303020204" pitchFamily="34" charset="0"/>
              </a:rPr>
              <a:t>Đại</a:t>
            </a:r>
            <a:r>
              <a:rPr lang="en-US" dirty="0">
                <a:solidFill>
                  <a:schemeClr val="bg1"/>
                </a:solidFill>
                <a:latin typeface="Candara" panose="020E0502030303020204" pitchFamily="34" charset="0"/>
              </a:rPr>
              <a:t> </a:t>
            </a:r>
            <a:r>
              <a:rPr lang="en-US" dirty="0" err="1">
                <a:solidFill>
                  <a:schemeClr val="bg1"/>
                </a:solidFill>
                <a:latin typeface="Candara" panose="020E0502030303020204" pitchFamily="34" charset="0"/>
              </a:rPr>
              <a:t>học</a:t>
            </a:r>
            <a:r>
              <a:rPr lang="en-US" dirty="0">
                <a:solidFill>
                  <a:schemeClr val="bg1"/>
                </a:solidFill>
                <a:latin typeface="Candara" panose="020E0502030303020204" pitchFamily="34" charset="0"/>
              </a:rPr>
              <a:t> </a:t>
            </a:r>
            <a:r>
              <a:rPr lang="en-US" dirty="0" err="1">
                <a:solidFill>
                  <a:schemeClr val="bg1"/>
                </a:solidFill>
                <a:latin typeface="Candara" panose="020E0502030303020204" pitchFamily="34" charset="0"/>
              </a:rPr>
              <a:t>Bách</a:t>
            </a:r>
            <a:r>
              <a:rPr lang="en-US" dirty="0">
                <a:solidFill>
                  <a:schemeClr val="bg1"/>
                </a:solidFill>
                <a:latin typeface="Candara" panose="020E0502030303020204" pitchFamily="34" charset="0"/>
              </a:rPr>
              <a:t> </a:t>
            </a:r>
            <a:r>
              <a:rPr lang="en-US" dirty="0" err="1">
                <a:solidFill>
                  <a:schemeClr val="bg1"/>
                </a:solidFill>
                <a:latin typeface="Candara" panose="020E0502030303020204" pitchFamily="34" charset="0"/>
              </a:rPr>
              <a:t>Khoa</a:t>
            </a:r>
            <a:r>
              <a:rPr lang="en-US" dirty="0">
                <a:solidFill>
                  <a:schemeClr val="bg1"/>
                </a:solidFill>
                <a:latin typeface="Candara" panose="020E0502030303020204" pitchFamily="34" charset="0"/>
              </a:rPr>
              <a:t> </a:t>
            </a:r>
            <a:r>
              <a:rPr lang="en-US" altLang="zh-CN" dirty="0" err="1">
                <a:solidFill>
                  <a:schemeClr val="bg1"/>
                </a:solidFill>
                <a:latin typeface="Candara" panose="020E0502030303020204" pitchFamily="34" charset="0"/>
              </a:rPr>
              <a:t>Thành</a:t>
            </a:r>
            <a:r>
              <a:rPr lang="en-US" altLang="zh-CN" dirty="0">
                <a:solidFill>
                  <a:schemeClr val="bg1"/>
                </a:solidFill>
                <a:latin typeface="Candara" panose="020E0502030303020204" pitchFamily="34" charset="0"/>
              </a:rPr>
              <a:t> </a:t>
            </a:r>
            <a:r>
              <a:rPr lang="en-US" altLang="zh-CN" dirty="0" err="1">
                <a:solidFill>
                  <a:schemeClr val="bg1"/>
                </a:solidFill>
                <a:latin typeface="Candara" panose="020E0502030303020204" pitchFamily="34" charset="0"/>
              </a:rPr>
              <a:t>phố</a:t>
            </a:r>
            <a:r>
              <a:rPr lang="en-US" altLang="zh-CN" dirty="0">
                <a:solidFill>
                  <a:schemeClr val="bg1"/>
                </a:solidFill>
                <a:latin typeface="Candara" panose="020E0502030303020204" pitchFamily="34" charset="0"/>
              </a:rPr>
              <a:t> </a:t>
            </a:r>
            <a:r>
              <a:rPr lang="en-US" altLang="zh-CN" dirty="0" err="1">
                <a:solidFill>
                  <a:schemeClr val="bg1"/>
                </a:solidFill>
                <a:latin typeface="Candara" panose="020E0502030303020204" pitchFamily="34" charset="0"/>
              </a:rPr>
              <a:t>Hồ</a:t>
            </a:r>
            <a:r>
              <a:rPr lang="en-US" altLang="zh-CN" dirty="0">
                <a:solidFill>
                  <a:schemeClr val="bg1"/>
                </a:solidFill>
                <a:latin typeface="Candara" panose="020E0502030303020204" pitchFamily="34" charset="0"/>
              </a:rPr>
              <a:t> </a:t>
            </a:r>
            <a:r>
              <a:rPr lang="en-US" altLang="zh-CN" dirty="0" err="1">
                <a:solidFill>
                  <a:schemeClr val="bg1"/>
                </a:solidFill>
                <a:latin typeface="Candara" panose="020E0502030303020204" pitchFamily="34" charset="0"/>
              </a:rPr>
              <a:t>Chí</a:t>
            </a:r>
            <a:r>
              <a:rPr lang="en-US" altLang="zh-CN" dirty="0">
                <a:solidFill>
                  <a:schemeClr val="bg1"/>
                </a:solidFill>
                <a:latin typeface="Candara" panose="020E0502030303020204" pitchFamily="34" charset="0"/>
              </a:rPr>
              <a:t> Minh </a:t>
            </a:r>
          </a:p>
          <a:p>
            <a:pPr>
              <a:lnSpc>
                <a:spcPct val="150000"/>
              </a:lnSpc>
            </a:pPr>
            <a:r>
              <a:rPr lang="en-US" dirty="0" err="1">
                <a:solidFill>
                  <a:schemeClr val="bg1"/>
                </a:solidFill>
                <a:latin typeface="Candara" panose="020E0502030303020204" pitchFamily="34" charset="0"/>
              </a:rPr>
              <a:t>Khoa</a:t>
            </a:r>
            <a:r>
              <a:rPr lang="en-US" dirty="0">
                <a:solidFill>
                  <a:schemeClr val="bg1"/>
                </a:solidFill>
                <a:latin typeface="Candara" panose="020E0502030303020204" pitchFamily="34" charset="0"/>
              </a:rPr>
              <a:t> </a:t>
            </a:r>
            <a:r>
              <a:rPr lang="en-US" dirty="0" err="1">
                <a:solidFill>
                  <a:schemeClr val="bg1"/>
                </a:solidFill>
                <a:latin typeface="Candara" panose="020E0502030303020204" pitchFamily="34" charset="0"/>
              </a:rPr>
              <a:t>Khoa</a:t>
            </a:r>
            <a:r>
              <a:rPr lang="en-US" dirty="0">
                <a:solidFill>
                  <a:schemeClr val="bg1"/>
                </a:solidFill>
                <a:latin typeface="Candara" panose="020E0502030303020204" pitchFamily="34" charset="0"/>
              </a:rPr>
              <a:t> </a:t>
            </a:r>
            <a:r>
              <a:rPr lang="en-US" dirty="0" err="1">
                <a:solidFill>
                  <a:schemeClr val="bg1"/>
                </a:solidFill>
                <a:latin typeface="Candara" panose="020E0502030303020204" pitchFamily="34" charset="0"/>
              </a:rPr>
              <a:t>học</a:t>
            </a:r>
            <a:r>
              <a:rPr lang="en-US" dirty="0">
                <a:solidFill>
                  <a:schemeClr val="bg1"/>
                </a:solidFill>
                <a:latin typeface="Candara" panose="020E0502030303020204" pitchFamily="34" charset="0"/>
              </a:rPr>
              <a:t> </a:t>
            </a:r>
            <a:r>
              <a:rPr lang="en-US" dirty="0" err="1">
                <a:solidFill>
                  <a:schemeClr val="bg1"/>
                </a:solidFill>
                <a:latin typeface="Candara" panose="020E0502030303020204" pitchFamily="34" charset="0"/>
              </a:rPr>
              <a:t>và</a:t>
            </a:r>
            <a:r>
              <a:rPr lang="en-US" dirty="0">
                <a:solidFill>
                  <a:schemeClr val="bg1"/>
                </a:solidFill>
                <a:latin typeface="Candara" panose="020E0502030303020204" pitchFamily="34" charset="0"/>
              </a:rPr>
              <a:t> </a:t>
            </a:r>
            <a:r>
              <a:rPr lang="en-US" dirty="0" err="1">
                <a:solidFill>
                  <a:schemeClr val="bg1"/>
                </a:solidFill>
                <a:latin typeface="Candara" panose="020E0502030303020204" pitchFamily="34" charset="0"/>
              </a:rPr>
              <a:t>Kỹ</a:t>
            </a:r>
            <a:r>
              <a:rPr lang="en-US" dirty="0">
                <a:solidFill>
                  <a:schemeClr val="bg1"/>
                </a:solidFill>
                <a:latin typeface="Candara" panose="020E0502030303020204" pitchFamily="34" charset="0"/>
              </a:rPr>
              <a:t> </a:t>
            </a:r>
            <a:r>
              <a:rPr lang="en-US" dirty="0" err="1">
                <a:solidFill>
                  <a:schemeClr val="bg1"/>
                </a:solidFill>
                <a:latin typeface="Candara" panose="020E0502030303020204" pitchFamily="34" charset="0"/>
              </a:rPr>
              <a:t>thuật</a:t>
            </a:r>
            <a:r>
              <a:rPr lang="en-US" dirty="0">
                <a:solidFill>
                  <a:schemeClr val="bg1"/>
                </a:solidFill>
                <a:latin typeface="Candara" panose="020E0502030303020204" pitchFamily="34" charset="0"/>
              </a:rPr>
              <a:t> </a:t>
            </a:r>
            <a:r>
              <a:rPr lang="en-US" dirty="0" err="1">
                <a:solidFill>
                  <a:schemeClr val="bg1"/>
                </a:solidFill>
                <a:latin typeface="Candara" panose="020E0502030303020204" pitchFamily="34" charset="0"/>
              </a:rPr>
              <a:t>máy</a:t>
            </a:r>
            <a:r>
              <a:rPr lang="en-US" dirty="0">
                <a:solidFill>
                  <a:schemeClr val="bg1"/>
                </a:solidFill>
                <a:latin typeface="Candara" panose="020E0502030303020204" pitchFamily="34" charset="0"/>
              </a:rPr>
              <a:t> </a:t>
            </a:r>
            <a:r>
              <a:rPr lang="en-US" dirty="0" err="1">
                <a:solidFill>
                  <a:schemeClr val="bg1"/>
                </a:solidFill>
                <a:latin typeface="Candara" panose="020E0502030303020204" pitchFamily="34" charset="0"/>
              </a:rPr>
              <a:t>tính</a:t>
            </a:r>
            <a:endParaRPr lang="en-US" dirty="0">
              <a:solidFill>
                <a:schemeClr val="bg1"/>
              </a:solidFill>
              <a:latin typeface="Candara" panose="020E0502030303020204" pitchFamily="34"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575" y="312161"/>
            <a:ext cx="1193152" cy="1217015"/>
          </a:xfrm>
          <a:prstGeom prst="rect">
            <a:avLst/>
          </a:prstGeom>
          <a:effectLst>
            <a:innerShdw blurRad="63500" dist="50800" dir="2700000">
              <a:prstClr val="black">
                <a:alpha val="50000"/>
              </a:prstClr>
            </a:innerShdw>
          </a:effectLst>
        </p:spPr>
      </p:pic>
      <p:sp>
        <p:nvSpPr>
          <p:cNvPr id="13" name="TextBox 9"/>
          <p:cNvSpPr txBox="1"/>
          <p:nvPr/>
        </p:nvSpPr>
        <p:spPr>
          <a:xfrm>
            <a:off x="624645" y="4702685"/>
            <a:ext cx="3716215" cy="141986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1800"/>
              </a:spcAft>
            </a:pPr>
            <a:r>
              <a:rPr lang="en-US" dirty="0">
                <a:solidFill>
                  <a:schemeClr val="bg1"/>
                </a:solidFill>
                <a:latin typeface="Candara" panose="020E0502030303020204" pitchFamily="34" charset="0"/>
              </a:rPr>
              <a:t>Giáo viên hướng dẫn:</a:t>
            </a:r>
            <a:br>
              <a:rPr lang="en-US" dirty="0">
                <a:solidFill>
                  <a:schemeClr val="bg1"/>
                </a:solidFill>
                <a:latin typeface="Candara" panose="020E0502030303020204" pitchFamily="34" charset="0"/>
              </a:rPr>
            </a:br>
            <a:r>
              <a:rPr lang="en-US" b="1" dirty="0">
                <a:solidFill>
                  <a:schemeClr val="bg1"/>
                </a:solidFill>
                <a:latin typeface="Candara" panose="020E0502030303020204" pitchFamily="34" charset="0"/>
              </a:rPr>
              <a:t>GS. TS. Cao </a:t>
            </a:r>
            <a:r>
              <a:rPr lang="en-US" b="1" dirty="0" err="1">
                <a:solidFill>
                  <a:schemeClr val="bg1"/>
                </a:solidFill>
                <a:latin typeface="Candara" panose="020E0502030303020204" pitchFamily="34" charset="0"/>
              </a:rPr>
              <a:t>Hoàng</a:t>
            </a:r>
            <a:r>
              <a:rPr lang="en-US" b="1" dirty="0">
                <a:solidFill>
                  <a:schemeClr val="bg1"/>
                </a:solidFill>
                <a:latin typeface="Candara" panose="020E0502030303020204" pitchFamily="34" charset="0"/>
              </a:rPr>
              <a:t> </a:t>
            </a:r>
            <a:r>
              <a:rPr lang="en-US" b="1" dirty="0" err="1">
                <a:solidFill>
                  <a:schemeClr val="bg1"/>
                </a:solidFill>
                <a:latin typeface="Candara" panose="020E0502030303020204" pitchFamily="34" charset="0"/>
              </a:rPr>
              <a:t>Trụ</a:t>
            </a:r>
            <a:endParaRPr lang="en-US" b="1" dirty="0">
              <a:solidFill>
                <a:schemeClr val="bg1"/>
              </a:solidFill>
              <a:latin typeface="Candara" panose="020E0502030303020204" pitchFamily="34" charset="0"/>
            </a:endParaRPr>
          </a:p>
          <a:p>
            <a:pPr>
              <a:spcAft>
                <a:spcPts val="600"/>
              </a:spcAft>
            </a:pPr>
            <a:r>
              <a:rPr lang="en-US" dirty="0">
                <a:solidFill>
                  <a:schemeClr val="bg1"/>
                </a:solidFill>
                <a:latin typeface="Candara" panose="020E0502030303020204" pitchFamily="34" charset="0"/>
              </a:rPr>
              <a:t>Giáo viên phản biện:</a:t>
            </a:r>
            <a:br>
              <a:rPr lang="en-US" dirty="0">
                <a:solidFill>
                  <a:schemeClr val="bg1"/>
                </a:solidFill>
                <a:latin typeface="Candara" panose="020E0502030303020204" pitchFamily="34" charset="0"/>
              </a:rPr>
            </a:br>
            <a:r>
              <a:rPr lang="en-US" b="1" dirty="0">
                <a:solidFill>
                  <a:schemeClr val="bg1"/>
                </a:solidFill>
                <a:latin typeface="Candara" panose="020E0502030303020204" pitchFamily="34" charset="0"/>
              </a:rPr>
              <a:t>GS. TS. </a:t>
            </a:r>
            <a:r>
              <a:rPr lang="en-US" b="1" dirty="0" err="1">
                <a:solidFill>
                  <a:schemeClr val="bg1"/>
                </a:solidFill>
                <a:latin typeface="Candara" panose="020E0502030303020204" pitchFamily="34" charset="0"/>
              </a:rPr>
              <a:t>Phan</a:t>
            </a:r>
            <a:r>
              <a:rPr lang="en-US" b="1" dirty="0">
                <a:solidFill>
                  <a:schemeClr val="bg1"/>
                </a:solidFill>
                <a:latin typeface="Candara" panose="020E0502030303020204" pitchFamily="34" charset="0"/>
              </a:rPr>
              <a:t> </a:t>
            </a:r>
            <a:r>
              <a:rPr lang="en-US" b="1" dirty="0" err="1">
                <a:solidFill>
                  <a:schemeClr val="bg1"/>
                </a:solidFill>
                <a:latin typeface="Candara" panose="020E0502030303020204" pitchFamily="34" charset="0"/>
              </a:rPr>
              <a:t>Thị</a:t>
            </a:r>
            <a:r>
              <a:rPr lang="en-US" b="1" dirty="0">
                <a:solidFill>
                  <a:schemeClr val="bg1"/>
                </a:solidFill>
                <a:latin typeface="Candara" panose="020E0502030303020204" pitchFamily="34" charset="0"/>
              </a:rPr>
              <a:t> </a:t>
            </a:r>
            <a:r>
              <a:rPr lang="en-US" b="1" dirty="0" err="1">
                <a:solidFill>
                  <a:schemeClr val="bg1"/>
                </a:solidFill>
                <a:latin typeface="Candara" panose="020E0502030303020204" pitchFamily="34" charset="0"/>
              </a:rPr>
              <a:t>Tươi</a:t>
            </a:r>
            <a:r>
              <a:rPr lang="en-US" b="1" dirty="0">
                <a:solidFill>
                  <a:schemeClr val="bg1"/>
                </a:solidFill>
                <a:latin typeface="Candara" panose="020E0502030303020204" pitchFamily="34" charset="0"/>
              </a:rPr>
              <a:t> </a:t>
            </a:r>
          </a:p>
        </p:txBody>
      </p:sp>
      <p:sp>
        <p:nvSpPr>
          <p:cNvPr id="14" name="TextBox 10"/>
          <p:cNvSpPr txBox="1"/>
          <p:nvPr/>
        </p:nvSpPr>
        <p:spPr>
          <a:xfrm>
            <a:off x="5631180" y="4702810"/>
            <a:ext cx="3006725" cy="114554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1800"/>
              </a:spcAft>
            </a:pPr>
            <a:r>
              <a:rPr lang="en-US" dirty="0" err="1">
                <a:solidFill>
                  <a:schemeClr val="bg1"/>
                </a:solidFill>
              </a:rPr>
              <a:t>Sinh</a:t>
            </a:r>
            <a:r>
              <a:rPr lang="en-US" dirty="0">
                <a:solidFill>
                  <a:schemeClr val="bg1"/>
                </a:solidFill>
              </a:rPr>
              <a:t> </a:t>
            </a:r>
            <a:r>
              <a:rPr lang="en-US" dirty="0" err="1">
                <a:solidFill>
                  <a:schemeClr val="bg1"/>
                </a:solidFill>
              </a:rPr>
              <a:t>viên</a:t>
            </a:r>
            <a:r>
              <a:rPr lang="en-US" dirty="0">
                <a:solidFill>
                  <a:schemeClr val="bg1"/>
                </a:solidFill>
              </a:rPr>
              <a:t> </a:t>
            </a:r>
            <a:r>
              <a:rPr lang="en-US" dirty="0" err="1">
                <a:solidFill>
                  <a:schemeClr val="bg1"/>
                </a:solidFill>
              </a:rPr>
              <a:t>thực</a:t>
            </a:r>
            <a:r>
              <a:rPr lang="en-US" dirty="0">
                <a:solidFill>
                  <a:schemeClr val="bg1"/>
                </a:solidFill>
              </a:rPr>
              <a:t> </a:t>
            </a:r>
            <a:r>
              <a:rPr lang="en-US" dirty="0" err="1">
                <a:solidFill>
                  <a:schemeClr val="bg1"/>
                </a:solidFill>
              </a:rPr>
              <a:t>hiện</a:t>
            </a:r>
            <a:r>
              <a:rPr lang="en-US" dirty="0">
                <a:solidFill>
                  <a:schemeClr val="bg1"/>
                </a:solidFill>
              </a:rPr>
              <a:t>:</a:t>
            </a:r>
          </a:p>
          <a:p>
            <a:pPr>
              <a:spcAft>
                <a:spcPts val="600"/>
              </a:spcAft>
            </a:pPr>
            <a:r>
              <a:rPr lang="en-US" b="1" dirty="0" err="1">
                <a:solidFill>
                  <a:schemeClr val="bg1"/>
                </a:solidFill>
              </a:rPr>
              <a:t>Nguyễn</a:t>
            </a:r>
            <a:r>
              <a:rPr lang="en-US" b="1" dirty="0">
                <a:solidFill>
                  <a:schemeClr val="bg1"/>
                </a:solidFill>
              </a:rPr>
              <a:t> </a:t>
            </a:r>
            <a:r>
              <a:rPr lang="en-US" b="1" dirty="0" err="1">
                <a:solidFill>
                  <a:schemeClr val="bg1"/>
                </a:solidFill>
              </a:rPr>
              <a:t>Đức</a:t>
            </a:r>
            <a:r>
              <a:rPr lang="en-US" b="1" dirty="0">
                <a:solidFill>
                  <a:schemeClr val="bg1"/>
                </a:solidFill>
              </a:rPr>
              <a:t> </a:t>
            </a:r>
            <a:r>
              <a:rPr lang="en-US" b="1" dirty="0" err="1">
                <a:solidFill>
                  <a:schemeClr val="bg1"/>
                </a:solidFill>
              </a:rPr>
              <a:t>Trí</a:t>
            </a:r>
            <a:r>
              <a:rPr lang="en-US" b="1" dirty="0">
                <a:solidFill>
                  <a:schemeClr val="bg1"/>
                </a:solidFill>
              </a:rPr>
              <a:t> 			</a:t>
            </a:r>
            <a:br>
              <a:rPr lang="en-US" b="1" dirty="0">
                <a:solidFill>
                  <a:schemeClr val="bg1"/>
                </a:solidFill>
              </a:rPr>
            </a:br>
            <a:r>
              <a:rPr lang="en-US" b="1" dirty="0" err="1">
                <a:solidFill>
                  <a:schemeClr val="bg1"/>
                </a:solidFill>
              </a:rPr>
              <a:t>Nguyễn</a:t>
            </a:r>
            <a:r>
              <a:rPr lang="en-US" b="1" dirty="0">
                <a:solidFill>
                  <a:schemeClr val="bg1"/>
                </a:solidFill>
              </a:rPr>
              <a:t> </a:t>
            </a:r>
            <a:r>
              <a:rPr lang="en-US" b="1" dirty="0" err="1">
                <a:solidFill>
                  <a:schemeClr val="bg1"/>
                </a:solidFill>
              </a:rPr>
              <a:t>Diệp</a:t>
            </a:r>
            <a:r>
              <a:rPr lang="en-US" b="1" dirty="0">
                <a:solidFill>
                  <a:schemeClr val="bg1"/>
                </a:solidFill>
              </a:rPr>
              <a:t> </a:t>
            </a:r>
            <a:r>
              <a:rPr lang="en-US" b="1" dirty="0" err="1">
                <a:solidFill>
                  <a:schemeClr val="bg1"/>
                </a:solidFill>
              </a:rPr>
              <a:t>Phương</a:t>
            </a:r>
            <a:r>
              <a:rPr lang="en-US" b="1" dirty="0">
                <a:solidFill>
                  <a:schemeClr val="bg1"/>
                </a:solidFill>
              </a:rPr>
              <a:t> </a:t>
            </a:r>
            <a:r>
              <a:rPr lang="en-US" b="1" dirty="0" err="1">
                <a:solidFill>
                  <a:schemeClr val="bg1"/>
                </a:solidFill>
              </a:rPr>
              <a:t>Linh</a:t>
            </a:r>
            <a:endParaRPr lang="en-US" b="1" dirty="0">
              <a:solidFill>
                <a:schemeClr val="bg1"/>
              </a:solidFill>
            </a:endParaRPr>
          </a:p>
        </p:txBody>
      </p:sp>
      <p:sp>
        <p:nvSpPr>
          <p:cNvPr id="15" name="TextBox 11"/>
          <p:cNvSpPr txBox="1"/>
          <p:nvPr/>
        </p:nvSpPr>
        <p:spPr>
          <a:xfrm>
            <a:off x="2743664" y="6298083"/>
            <a:ext cx="3699803"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i="1" dirty="0">
                <a:solidFill>
                  <a:schemeClr val="bg1"/>
                </a:solidFill>
              </a:rPr>
              <a:t>TP. HCM, 01/2017</a:t>
            </a:r>
          </a:p>
        </p:txBody>
      </p:sp>
    </p:spTree>
    <p:extLst>
      <p:ext uri="{BB962C8B-B14F-4D97-AF65-F5344CB8AC3E}">
        <p14:creationId xmlns:p14="http://schemas.microsoft.com/office/powerpoint/2010/main" val="1750785996"/>
      </p:ext>
    </p:extLst>
  </p:cSld>
  <p:clrMapOvr>
    <a:masterClrMapping/>
  </p:clrMapOvr>
  <mc:AlternateContent xmlns:mc="http://schemas.openxmlformats.org/markup-compatibility/2006" xmlns:p14="http://schemas.microsoft.com/office/powerpoint/2010/main">
    <mc:Choice Requires="p14">
      <p:transition p14:dur="1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05556E-6 -4.81481E-6 L 3.05556E-6 -0.21782 " pathEditMode="relative" rAng="0" ptsTypes="AA">
                                      <p:cBhvr>
                                        <p:cTn id="6" dur="700" fill="hold"/>
                                        <p:tgtEl>
                                          <p:spTgt spid="7"/>
                                        </p:tgtEl>
                                        <p:attrNameLst>
                                          <p:attrName>ppt_x</p:attrName>
                                          <p:attrName>ppt_y</p:attrName>
                                        </p:attrNameLst>
                                      </p:cBhvr>
                                      <p:rCtr x="0" y="-10903"/>
                                    </p:animMotion>
                                  </p:childTnLst>
                                </p:cTn>
                              </p:par>
                              <p:par>
                                <p:cTn id="7" presetID="42" presetClass="path" presetSubtype="0" accel="50000" decel="50000" fill="hold" grpId="0" nodeType="withEffect">
                                  <p:stCondLst>
                                    <p:cond delay="0"/>
                                  </p:stCondLst>
                                  <p:childTnLst>
                                    <p:animMotion origin="layout" path="M 3.05556E-6 -7.40741E-7 L 3.05556E-6 0.3125 " pathEditMode="relative" rAng="0" ptsTypes="AA">
                                      <p:cBhvr>
                                        <p:cTn id="8" dur="700" fill="hold"/>
                                        <p:tgtEl>
                                          <p:spTgt spid="8"/>
                                        </p:tgtEl>
                                        <p:attrNameLst>
                                          <p:attrName>ppt_x</p:attrName>
                                          <p:attrName>ppt_y</p:attrName>
                                        </p:attrNameLst>
                                      </p:cBhvr>
                                      <p:rCtr x="0" y="15625"/>
                                    </p:animMotion>
                                  </p:childTnLst>
                                </p:cTn>
                              </p:par>
                              <p:par>
                                <p:cTn id="9" presetID="10" presetClass="exit" presetSubtype="0" fill="hold" grpId="0" nodeType="with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2"/>
                                        </p:tgtEl>
                                      </p:cBhvr>
                                    </p:animEffect>
                                    <p:set>
                                      <p:cBhvr>
                                        <p:cTn id="14" dur="1" fill="hold">
                                          <p:stCondLst>
                                            <p:cond delay="499"/>
                                          </p:stCondLst>
                                        </p:cTn>
                                        <p:tgtEl>
                                          <p:spTgt spid="12"/>
                                        </p:tgtEl>
                                        <p:attrNameLst>
                                          <p:attrName>style.visibility</p:attrName>
                                        </p:attrNameLst>
                                      </p:cBhvr>
                                      <p:to>
                                        <p:strVal val="hidden"/>
                                      </p:to>
                                    </p:set>
                                  </p:childTnLst>
                                </p:cTn>
                              </p:par>
                              <p:par>
                                <p:cTn id="15" presetID="10" presetClass="exit" presetSubtype="0" fill="hold" grpId="0" nodeType="with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14"/>
                                        </p:tgtEl>
                                      </p:cBhvr>
                                    </p:animEffect>
                                    <p:set>
                                      <p:cBhvr>
                                        <p:cTn id="23" dur="1" fill="hold">
                                          <p:stCondLst>
                                            <p:cond delay="499"/>
                                          </p:stCondLst>
                                        </p:cTn>
                                        <p:tgtEl>
                                          <p:spTgt spid="14"/>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 grpId="0"/>
      <p:bldP spid="11" grpId="0"/>
      <p:bldP spid="13" grpId="0"/>
      <p:bldP spid="1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0385" y="772160"/>
            <a:ext cx="9307902" cy="447226"/>
          </a:xfrm>
          <a:prstGeom prst="rect">
            <a:avLst/>
          </a:prstGeom>
          <a:solidFill>
            <a:schemeClr val="accent5">
              <a:lumMod val="50000"/>
            </a:schemeClr>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10</a:t>
            </a:fld>
            <a:endParaRPr lang="zh-CN" altLang="en-US"/>
          </a:p>
        </p:txBody>
      </p:sp>
      <p:sp>
        <p:nvSpPr>
          <p:cNvPr id="7" name="Title 5"/>
          <p:cNvSpPr>
            <a:spLocks noGrp="1"/>
          </p:cNvSpPr>
          <p:nvPr>
            <p:ph type="title"/>
          </p:nvPr>
        </p:nvSpPr>
        <p:spPr>
          <a:xfrm>
            <a:off x="345439" y="77894"/>
            <a:ext cx="4324215" cy="772160"/>
          </a:xfrm>
        </p:spPr>
        <p:txBody>
          <a:bodyPr>
            <a:normAutofit/>
          </a:bodyPr>
          <a:lstStyle/>
          <a:p>
            <a:r>
              <a:rPr lang="vi-VN" sz="4000" dirty="0">
                <a:solidFill>
                  <a:schemeClr val="bg1"/>
                </a:solidFill>
                <a:latin typeface="Candara" panose="020E0502030303020204" pitchFamily="34" charset="0"/>
              </a:rPr>
              <a:t>Rút trích đặc trưng</a:t>
            </a:r>
            <a:endParaRPr lang="en-US" sz="3600" b="1" dirty="0">
              <a:solidFill>
                <a:schemeClr val="bg1"/>
              </a:solidFill>
              <a:latin typeface="Candara" panose="020E0502030303020204" pitchFamily="34" charset="0"/>
            </a:endParaRPr>
          </a:p>
        </p:txBody>
      </p:sp>
      <p:sp>
        <p:nvSpPr>
          <p:cNvPr id="5" name="TextBox 4"/>
          <p:cNvSpPr txBox="1"/>
          <p:nvPr/>
        </p:nvSpPr>
        <p:spPr>
          <a:xfrm>
            <a:off x="384107" y="838974"/>
            <a:ext cx="3151573" cy="400110"/>
          </a:xfrm>
          <a:prstGeom prst="rect">
            <a:avLst/>
          </a:prstGeom>
          <a:noFill/>
        </p:spPr>
        <p:txBody>
          <a:bodyPr wrap="square" rtlCol="0">
            <a:spAutoFit/>
          </a:bodyPr>
          <a:lstStyle/>
          <a:p>
            <a:r>
              <a:rPr lang="en-US" altLang="zh-CN" sz="2000" b="1" dirty="0">
                <a:solidFill>
                  <a:schemeClr val="bg1"/>
                </a:solidFill>
                <a:latin typeface="Candara" panose="020E0502030303020204" pitchFamily="34" charset="0"/>
              </a:rPr>
              <a:t>ĐẶC TRƯNG N-GRAM</a:t>
            </a:r>
            <a:endParaRPr lang="zh-CN" altLang="en-US" sz="2000" dirty="0">
              <a:solidFill>
                <a:schemeClr val="bg1"/>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174843815"/>
              </p:ext>
            </p:extLst>
          </p:nvPr>
        </p:nvGraphicFramePr>
        <p:xfrm>
          <a:off x="723656" y="3927693"/>
          <a:ext cx="7472615" cy="1122770"/>
        </p:xfrm>
        <a:graphic>
          <a:graphicData uri="http://schemas.openxmlformats.org/drawingml/2006/table">
            <a:tbl>
              <a:tblPr firstRow="1" bandRow="1">
                <a:tableStyleId>{5940675A-B579-460E-94D1-54222C63F5DA}</a:tableStyleId>
              </a:tblPr>
              <a:tblGrid>
                <a:gridCol w="1666832">
                  <a:extLst>
                    <a:ext uri="{9D8B030D-6E8A-4147-A177-3AD203B41FA5}">
                      <a16:colId xmlns:a16="http://schemas.microsoft.com/office/drawing/2014/main" val="1381942506"/>
                    </a:ext>
                  </a:extLst>
                </a:gridCol>
                <a:gridCol w="725520">
                  <a:extLst>
                    <a:ext uri="{9D8B030D-6E8A-4147-A177-3AD203B41FA5}">
                      <a16:colId xmlns:a16="http://schemas.microsoft.com/office/drawing/2014/main" val="20000"/>
                    </a:ext>
                  </a:extLst>
                </a:gridCol>
                <a:gridCol w="1435268">
                  <a:extLst>
                    <a:ext uri="{9D8B030D-6E8A-4147-A177-3AD203B41FA5}">
                      <a16:colId xmlns:a16="http://schemas.microsoft.com/office/drawing/2014/main" val="20003"/>
                    </a:ext>
                  </a:extLst>
                </a:gridCol>
                <a:gridCol w="1403724">
                  <a:extLst>
                    <a:ext uri="{9D8B030D-6E8A-4147-A177-3AD203B41FA5}">
                      <a16:colId xmlns:a16="http://schemas.microsoft.com/office/drawing/2014/main" val="20004"/>
                    </a:ext>
                  </a:extLst>
                </a:gridCol>
                <a:gridCol w="1490829">
                  <a:extLst>
                    <a:ext uri="{9D8B030D-6E8A-4147-A177-3AD203B41FA5}">
                      <a16:colId xmlns:a16="http://schemas.microsoft.com/office/drawing/2014/main" val="20005"/>
                    </a:ext>
                  </a:extLst>
                </a:gridCol>
                <a:gridCol w="750442">
                  <a:extLst>
                    <a:ext uri="{9D8B030D-6E8A-4147-A177-3AD203B41FA5}">
                      <a16:colId xmlns:a16="http://schemas.microsoft.com/office/drawing/2014/main" val="20006"/>
                    </a:ext>
                  </a:extLst>
                </a:gridCol>
              </a:tblGrid>
              <a:tr h="0">
                <a:tc>
                  <a:txBody>
                    <a:bodyPr/>
                    <a:lstStyle/>
                    <a:p>
                      <a:r>
                        <a:rPr lang="en-US" sz="1800" b="1"/>
                        <a:t>Tập từ vựng T</a:t>
                      </a:r>
                    </a:p>
                  </a:txBody>
                  <a:tcPr/>
                </a:tc>
                <a:tc>
                  <a:txBody>
                    <a:bodyPr/>
                    <a:lstStyle/>
                    <a:p>
                      <a:pPr algn="ctr"/>
                      <a:r>
                        <a:rPr lang="en-US" sz="1800" b="1"/>
                        <a:t>…</a:t>
                      </a:r>
                    </a:p>
                  </a:txBody>
                  <a:tcPr/>
                </a:tc>
                <a:tc>
                  <a:txBody>
                    <a:bodyPr/>
                    <a:lstStyle/>
                    <a:p>
                      <a:pPr algn="ctr"/>
                      <a:r>
                        <a:rPr lang="en-US" sz="1800" b="1"/>
                        <a:t>avoid</a:t>
                      </a:r>
                    </a:p>
                  </a:txBody>
                  <a:tcPr/>
                </a:tc>
                <a:tc>
                  <a:txBody>
                    <a:bodyPr/>
                    <a:lstStyle/>
                    <a:p>
                      <a:pPr algn="ctr"/>
                      <a:r>
                        <a:rPr lang="en-US" sz="1800" b="1"/>
                        <a:t>result</a:t>
                      </a:r>
                    </a:p>
                  </a:txBody>
                  <a:tcPr/>
                </a:tc>
                <a:tc>
                  <a:txBody>
                    <a:bodyPr/>
                    <a:lstStyle/>
                    <a:p>
                      <a:pPr algn="ctr"/>
                      <a:r>
                        <a:rPr lang="en-US" sz="1800" b="1"/>
                        <a:t>medication</a:t>
                      </a:r>
                    </a:p>
                  </a:txBody>
                  <a:tcPr/>
                </a:tc>
                <a:tc>
                  <a:txBody>
                    <a:bodyPr/>
                    <a:lstStyle/>
                    <a:p>
                      <a:pPr algn="ctr"/>
                      <a:r>
                        <a:rPr lang="en-US" sz="1800" b="1"/>
                        <a:t>…</a:t>
                      </a:r>
                    </a:p>
                  </a:txBody>
                  <a:tcPr/>
                </a:tc>
                <a:extLst>
                  <a:ext uri="{0D108BD9-81ED-4DB2-BD59-A6C34878D82A}">
                    <a16:rowId xmlns:a16="http://schemas.microsoft.com/office/drawing/2014/main" val="10000"/>
                  </a:ext>
                </a:extLst>
              </a:tr>
              <a:tr h="378505">
                <a:tc>
                  <a:txBody>
                    <a:bodyPr/>
                    <a:lstStyle/>
                    <a:p>
                      <a:r>
                        <a:rPr lang="en-US" sz="1800"/>
                        <a:t>Câu 1</a:t>
                      </a:r>
                    </a:p>
                  </a:txBody>
                  <a:tcPr/>
                </a:tc>
                <a:tc>
                  <a:txBody>
                    <a:bodyPr/>
                    <a:lstStyle/>
                    <a:p>
                      <a:pPr algn="ctr"/>
                      <a:r>
                        <a:rPr lang="en-US" sz="1800"/>
                        <a:t>…</a:t>
                      </a:r>
                    </a:p>
                  </a:txBody>
                  <a:tcPr/>
                </a:tc>
                <a:tc>
                  <a:txBody>
                    <a:bodyPr/>
                    <a:lstStyle/>
                    <a:p>
                      <a:pPr algn="ctr"/>
                      <a:r>
                        <a:rPr lang="en-US" sz="1800"/>
                        <a:t>1</a:t>
                      </a:r>
                    </a:p>
                  </a:txBody>
                  <a:tcPr/>
                </a:tc>
                <a:tc>
                  <a:txBody>
                    <a:bodyPr/>
                    <a:lstStyle/>
                    <a:p>
                      <a:pPr algn="ctr"/>
                      <a:r>
                        <a:rPr lang="en-US" sz="1800"/>
                        <a:t>0</a:t>
                      </a:r>
                    </a:p>
                  </a:txBody>
                  <a:tcPr/>
                </a:tc>
                <a:tc>
                  <a:txBody>
                    <a:bodyPr/>
                    <a:lstStyle/>
                    <a:p>
                      <a:pPr algn="ctr"/>
                      <a:r>
                        <a:rPr lang="en-US" sz="1800"/>
                        <a:t>1</a:t>
                      </a:r>
                    </a:p>
                  </a:txBody>
                  <a:tcPr/>
                </a:tc>
                <a:tc>
                  <a:txBody>
                    <a:bodyPr/>
                    <a:lstStyle/>
                    <a:p>
                      <a:pPr algn="ctr"/>
                      <a:r>
                        <a:rPr lang="en-US" sz="1800"/>
                        <a:t>…</a:t>
                      </a:r>
                    </a:p>
                  </a:txBody>
                  <a:tcPr/>
                </a:tc>
                <a:extLst>
                  <a:ext uri="{0D108BD9-81ED-4DB2-BD59-A6C34878D82A}">
                    <a16:rowId xmlns:a16="http://schemas.microsoft.com/office/drawing/2014/main" val="10001"/>
                  </a:ext>
                </a:extLst>
              </a:tr>
              <a:tr h="378505">
                <a:tc>
                  <a:txBody>
                    <a:bodyPr/>
                    <a:lstStyle/>
                    <a:p>
                      <a:r>
                        <a:rPr lang="en-US" sz="1800"/>
                        <a:t>Câu 2</a:t>
                      </a:r>
                    </a:p>
                  </a:txBody>
                  <a:tcPr/>
                </a:tc>
                <a:tc>
                  <a:txBody>
                    <a:bodyPr/>
                    <a:lstStyle/>
                    <a:p>
                      <a:pPr algn="ctr"/>
                      <a:r>
                        <a:rPr lang="en-US" sz="1800"/>
                        <a:t>…</a:t>
                      </a:r>
                    </a:p>
                  </a:txBody>
                  <a:tcPr/>
                </a:tc>
                <a:tc>
                  <a:txBody>
                    <a:bodyPr/>
                    <a:lstStyle/>
                    <a:p>
                      <a:pPr algn="ctr"/>
                      <a:r>
                        <a:rPr lang="en-US" sz="1800"/>
                        <a:t>0</a:t>
                      </a:r>
                    </a:p>
                  </a:txBody>
                  <a:tcPr/>
                </a:tc>
                <a:tc>
                  <a:txBody>
                    <a:bodyPr/>
                    <a:lstStyle/>
                    <a:p>
                      <a:pPr algn="ctr"/>
                      <a:r>
                        <a:rPr lang="en-US" sz="1800"/>
                        <a:t>1</a:t>
                      </a:r>
                    </a:p>
                  </a:txBody>
                  <a:tcPr/>
                </a:tc>
                <a:tc>
                  <a:txBody>
                    <a:bodyPr/>
                    <a:lstStyle/>
                    <a:p>
                      <a:pPr algn="ctr"/>
                      <a:r>
                        <a:rPr lang="en-US" sz="1800"/>
                        <a:t>1</a:t>
                      </a:r>
                    </a:p>
                  </a:txBody>
                  <a:tcPr/>
                </a:tc>
                <a:tc>
                  <a:txBody>
                    <a:bodyPr/>
                    <a:lstStyle/>
                    <a:p>
                      <a:pPr algn="ctr"/>
                      <a:r>
                        <a:rPr lang="en-US" sz="1800"/>
                        <a:t>…</a:t>
                      </a:r>
                    </a:p>
                  </a:txBody>
                  <a:tcPr/>
                </a:tc>
                <a:extLst>
                  <a:ext uri="{0D108BD9-81ED-4DB2-BD59-A6C34878D82A}">
                    <a16:rowId xmlns:a16="http://schemas.microsoft.com/office/drawing/2014/main" val="1860347338"/>
                  </a:ext>
                </a:extLst>
              </a:tr>
            </a:tbl>
          </a:graphicData>
        </a:graphic>
      </p:graphicFrame>
      <p:sp>
        <p:nvSpPr>
          <p:cNvPr id="57" name="Rectangle 56"/>
          <p:cNvSpPr/>
          <p:nvPr/>
        </p:nvSpPr>
        <p:spPr>
          <a:xfrm>
            <a:off x="639582" y="3138701"/>
            <a:ext cx="7820297" cy="723275"/>
          </a:xfrm>
          <a:prstGeom prst="rect">
            <a:avLst/>
          </a:prstGeom>
        </p:spPr>
        <p:txBody>
          <a:bodyPr wrap="square">
            <a:spAutoFit/>
          </a:bodyPr>
          <a:lstStyle/>
          <a:p>
            <a:pPr>
              <a:spcAft>
                <a:spcPts val="600"/>
              </a:spcAft>
            </a:pPr>
            <a:r>
              <a:rPr lang="en-US" dirty="0" err="1"/>
              <a:t>Câu</a:t>
            </a:r>
            <a:r>
              <a:rPr lang="en-US" dirty="0"/>
              <a:t> 1:</a:t>
            </a:r>
            <a:r>
              <a:rPr lang="en-US" i="1" dirty="0"/>
              <a:t>   “In addition, it can </a:t>
            </a:r>
            <a:r>
              <a:rPr lang="en-US" b="1" i="1" dirty="0"/>
              <a:t>avoid</a:t>
            </a:r>
            <a:r>
              <a:rPr lang="en-US" i="1" dirty="0"/>
              <a:t> possible side-effect of </a:t>
            </a:r>
            <a:r>
              <a:rPr lang="en-US" b="1" i="1" dirty="0"/>
              <a:t>medication</a:t>
            </a:r>
            <a:r>
              <a:rPr lang="en-US" i="1" dirty="0"/>
              <a:t>.”</a:t>
            </a:r>
          </a:p>
          <a:p>
            <a:pPr>
              <a:spcAft>
                <a:spcPts val="600"/>
              </a:spcAft>
            </a:pPr>
            <a:r>
              <a:rPr lang="en-US" dirty="0" err="1"/>
              <a:t>Câu</a:t>
            </a:r>
            <a:r>
              <a:rPr lang="en-US" dirty="0"/>
              <a:t> 2:   </a:t>
            </a:r>
            <a:r>
              <a:rPr lang="en-US" i="1" dirty="0"/>
              <a:t>“Using this </a:t>
            </a:r>
            <a:r>
              <a:rPr lang="en-US" b="1" i="1" dirty="0"/>
              <a:t>medication</a:t>
            </a:r>
            <a:r>
              <a:rPr lang="en-US" i="1" dirty="0"/>
              <a:t> did not </a:t>
            </a:r>
            <a:r>
              <a:rPr lang="en-US" b="1" i="1" dirty="0"/>
              <a:t>result</a:t>
            </a:r>
            <a:r>
              <a:rPr lang="en-US" i="1" dirty="0"/>
              <a:t> in patient recuperation.”</a:t>
            </a:r>
            <a:endParaRPr lang="en-US" sz="2000" i="1" dirty="0">
              <a:cs typeface="Arial" panose="020B0604020202020204" pitchFamily="34" charset="0"/>
            </a:endParaRPr>
          </a:p>
        </p:txBody>
      </p:sp>
      <p:sp>
        <p:nvSpPr>
          <p:cNvPr id="69" name="Rectangle 68"/>
          <p:cNvSpPr/>
          <p:nvPr/>
        </p:nvSpPr>
        <p:spPr>
          <a:xfrm>
            <a:off x="303530" y="1699354"/>
            <a:ext cx="8156349" cy="1184940"/>
          </a:xfrm>
          <a:prstGeom prst="rect">
            <a:avLst/>
          </a:prstGeom>
        </p:spPr>
        <p:txBody>
          <a:bodyPr wrap="square">
            <a:spAutoFit/>
          </a:bodyPr>
          <a:lstStyle/>
          <a:p>
            <a:pPr marL="342900" indent="-342900">
              <a:spcAft>
                <a:spcPts val="600"/>
              </a:spcAft>
              <a:buFont typeface="Arial" panose="020B0604020202020204" pitchFamily="34" charset="0"/>
              <a:buChar char="•"/>
            </a:pPr>
            <a:r>
              <a:rPr lang="en-US" sz="2100" dirty="0" err="1"/>
              <a:t>Các</a:t>
            </a:r>
            <a:r>
              <a:rPr lang="en-US" sz="2100" dirty="0"/>
              <a:t> </a:t>
            </a:r>
            <a:r>
              <a:rPr lang="en-US" sz="2100" dirty="0" err="1"/>
              <a:t>bước</a:t>
            </a:r>
            <a:r>
              <a:rPr lang="en-US" sz="2100" dirty="0"/>
              <a:t> </a:t>
            </a:r>
            <a:r>
              <a:rPr lang="en-US" sz="2100" dirty="0" err="1"/>
              <a:t>trích</a:t>
            </a:r>
            <a:r>
              <a:rPr lang="en-US" sz="2100" dirty="0"/>
              <a:t> </a:t>
            </a:r>
            <a:r>
              <a:rPr lang="en-US" sz="2100" dirty="0" err="1"/>
              <a:t>xuất</a:t>
            </a:r>
            <a:r>
              <a:rPr lang="en-US" sz="2100" dirty="0"/>
              <a:t>:</a:t>
            </a:r>
          </a:p>
          <a:p>
            <a:pPr marL="800100" lvl="1" indent="-342900">
              <a:spcAft>
                <a:spcPts val="600"/>
              </a:spcAft>
              <a:buFont typeface="Arial" panose="020B0604020202020204" pitchFamily="34" charset="0"/>
              <a:buChar char="•"/>
            </a:pPr>
            <a:r>
              <a:rPr lang="en-US" sz="2000" dirty="0" err="1"/>
              <a:t>Bước</a:t>
            </a:r>
            <a:r>
              <a:rPr lang="en-US" sz="2000" dirty="0"/>
              <a:t> 1: </a:t>
            </a:r>
            <a:r>
              <a:rPr lang="en-US" sz="2000" dirty="0" err="1"/>
              <a:t>Xây</a:t>
            </a:r>
            <a:r>
              <a:rPr lang="en-US" sz="2000" dirty="0"/>
              <a:t> </a:t>
            </a:r>
            <a:r>
              <a:rPr lang="en-US" sz="2000" dirty="0" err="1"/>
              <a:t>dựng</a:t>
            </a:r>
            <a:r>
              <a:rPr lang="en-US" sz="2000" dirty="0"/>
              <a:t> </a:t>
            </a:r>
            <a:r>
              <a:rPr lang="en-US" sz="2000" dirty="0" err="1"/>
              <a:t>tập</a:t>
            </a:r>
            <a:r>
              <a:rPr lang="en-US" sz="2000" dirty="0"/>
              <a:t> </a:t>
            </a:r>
            <a:r>
              <a:rPr lang="en-US" sz="2000" dirty="0" err="1"/>
              <a:t>từ</a:t>
            </a:r>
            <a:r>
              <a:rPr lang="en-US" sz="2000" dirty="0"/>
              <a:t> </a:t>
            </a:r>
            <a:r>
              <a:rPr lang="en-US" sz="2000" dirty="0" err="1"/>
              <a:t>vựng</a:t>
            </a:r>
            <a:r>
              <a:rPr lang="en-US" sz="2000" dirty="0"/>
              <a:t> T</a:t>
            </a:r>
          </a:p>
          <a:p>
            <a:pPr marL="800100" lvl="1" indent="-342900">
              <a:spcAft>
                <a:spcPts val="600"/>
              </a:spcAft>
              <a:buFont typeface="Arial" panose="020B0604020202020204" pitchFamily="34" charset="0"/>
              <a:buChar char="•"/>
            </a:pPr>
            <a:r>
              <a:rPr lang="en-US" sz="2000" dirty="0" err="1"/>
              <a:t>Bước</a:t>
            </a:r>
            <a:r>
              <a:rPr lang="en-US" sz="2000" dirty="0"/>
              <a:t> 2: </a:t>
            </a:r>
            <a:r>
              <a:rPr lang="en-US" sz="2000" dirty="0" err="1"/>
              <a:t>Ánh</a:t>
            </a:r>
            <a:r>
              <a:rPr lang="en-US" sz="2000" dirty="0"/>
              <a:t> </a:t>
            </a:r>
            <a:r>
              <a:rPr lang="en-US" sz="2000" dirty="0" err="1"/>
              <a:t>xạ</a:t>
            </a:r>
            <a:r>
              <a:rPr lang="en-US" sz="2000" dirty="0"/>
              <a:t> 1 </a:t>
            </a:r>
            <a:r>
              <a:rPr lang="en-US" sz="2000" dirty="0" err="1"/>
              <a:t>câu</a:t>
            </a:r>
            <a:r>
              <a:rPr lang="en-US" sz="2000" dirty="0"/>
              <a:t> sang 1 </a:t>
            </a:r>
            <a:r>
              <a:rPr lang="en-US" sz="2000" i="1" dirty="0"/>
              <a:t>vector</a:t>
            </a:r>
            <a:r>
              <a:rPr lang="en-US" sz="2000" dirty="0"/>
              <a:t> </a:t>
            </a:r>
            <a:r>
              <a:rPr lang="en-US" sz="2000" i="1" dirty="0"/>
              <a:t>v </a:t>
            </a:r>
            <a:r>
              <a:rPr lang="en-US" sz="2000" dirty="0" err="1"/>
              <a:t>có</a:t>
            </a:r>
            <a:r>
              <a:rPr lang="en-US" sz="2000" dirty="0"/>
              <a:t> </a:t>
            </a:r>
            <a:r>
              <a:rPr lang="en-US" sz="2000" i="1" dirty="0"/>
              <a:t>n</a:t>
            </a:r>
            <a:r>
              <a:rPr lang="en-US" sz="2000" dirty="0"/>
              <a:t> </a:t>
            </a:r>
            <a:r>
              <a:rPr lang="en-US" sz="2000" dirty="0" err="1"/>
              <a:t>chiều</a:t>
            </a:r>
            <a:r>
              <a:rPr lang="en-US" sz="2000" dirty="0"/>
              <a:t> </a:t>
            </a:r>
            <a:r>
              <a:rPr lang="en-US" sz="2000" dirty="0" err="1"/>
              <a:t>với</a:t>
            </a:r>
            <a:r>
              <a:rPr lang="en-US" sz="2000" dirty="0"/>
              <a:t> n=|T|</a:t>
            </a:r>
          </a:p>
        </p:txBody>
      </p:sp>
      <p:grpSp>
        <p:nvGrpSpPr>
          <p:cNvPr id="65" name="Group 64"/>
          <p:cNvGrpSpPr/>
          <p:nvPr/>
        </p:nvGrpSpPr>
        <p:grpSpPr>
          <a:xfrm>
            <a:off x="5488945" y="5303848"/>
            <a:ext cx="3607430" cy="999614"/>
            <a:chOff x="651204" y="1922746"/>
            <a:chExt cx="7859351" cy="2177816"/>
          </a:xfrm>
        </p:grpSpPr>
        <p:sp>
          <p:nvSpPr>
            <p:cNvPr id="66" name="Rounded Rectangle 43"/>
            <p:cNvSpPr/>
            <p:nvPr/>
          </p:nvSpPr>
          <p:spPr>
            <a:xfrm>
              <a:off x="651204" y="1926833"/>
              <a:ext cx="1709956" cy="796360"/>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Tiền</a:t>
              </a:r>
              <a:r>
                <a:rPr lang="en-US" sz="1000" dirty="0">
                  <a:solidFill>
                    <a:schemeClr val="tx1"/>
                  </a:solidFill>
                </a:rPr>
                <a:t> </a:t>
              </a:r>
              <a:r>
                <a:rPr lang="en-US" sz="1000" dirty="0" err="1">
                  <a:solidFill>
                    <a:schemeClr val="tx1"/>
                  </a:solidFill>
                </a:rPr>
                <a:t>xử</a:t>
              </a:r>
              <a:r>
                <a:rPr lang="en-US" sz="1000" dirty="0">
                  <a:solidFill>
                    <a:schemeClr val="tx1"/>
                  </a:solidFill>
                </a:rPr>
                <a:t> </a:t>
              </a:r>
              <a:r>
                <a:rPr lang="en-US" sz="1000" dirty="0" err="1">
                  <a:solidFill>
                    <a:schemeClr val="tx1"/>
                  </a:solidFill>
                </a:rPr>
                <a:t>lý</a:t>
              </a:r>
              <a:r>
                <a:rPr lang="en-US" sz="1000" dirty="0">
                  <a:solidFill>
                    <a:schemeClr val="tx1"/>
                  </a:solidFill>
                </a:rPr>
                <a:t> </a:t>
              </a:r>
              <a:br>
                <a:rPr lang="en-US" sz="1000" dirty="0">
                  <a:solidFill>
                    <a:schemeClr val="tx1"/>
                  </a:solidFill>
                </a:rPr>
              </a:br>
              <a:r>
                <a:rPr lang="en-US" sz="1000" dirty="0" err="1">
                  <a:solidFill>
                    <a:schemeClr val="tx1"/>
                  </a:solidFill>
                </a:rPr>
                <a:t>dữ</a:t>
              </a:r>
              <a:r>
                <a:rPr lang="en-US" sz="1000" dirty="0">
                  <a:solidFill>
                    <a:schemeClr val="tx1"/>
                  </a:solidFill>
                </a:rPr>
                <a:t> </a:t>
              </a:r>
              <a:r>
                <a:rPr lang="en-US" sz="1000" dirty="0" err="1">
                  <a:solidFill>
                    <a:schemeClr val="tx1"/>
                  </a:solidFill>
                </a:rPr>
                <a:t>liệu</a:t>
              </a:r>
              <a:endParaRPr lang="en-US" sz="1000" dirty="0">
                <a:solidFill>
                  <a:schemeClr val="tx1"/>
                </a:solidFill>
              </a:endParaRPr>
            </a:p>
          </p:txBody>
        </p:sp>
        <p:cxnSp>
          <p:nvCxnSpPr>
            <p:cNvPr id="70" name="Straight Arrow Connector 69"/>
            <p:cNvCxnSpPr>
              <a:stCxn id="66" idx="3"/>
              <a:endCxn id="80" idx="1"/>
            </p:cNvCxnSpPr>
            <p:nvPr/>
          </p:nvCxnSpPr>
          <p:spPr>
            <a:xfrm>
              <a:off x="2361160" y="2325013"/>
              <a:ext cx="426396"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71" name="Rounded Rectangle 57"/>
            <p:cNvSpPr/>
            <p:nvPr/>
          </p:nvSpPr>
          <p:spPr>
            <a:xfrm>
              <a:off x="6713784" y="1922746"/>
              <a:ext cx="1796771" cy="800445"/>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err="1">
                  <a:solidFill>
                    <a:schemeClr val="tx1"/>
                  </a:solidFill>
                </a:rPr>
                <a:t>Huấn</a:t>
              </a:r>
              <a:r>
                <a:rPr lang="en-US" sz="1000">
                  <a:solidFill>
                    <a:schemeClr val="tx1"/>
                  </a:solidFill>
                </a:rPr>
                <a:t> luyện với SVM</a:t>
              </a:r>
              <a:endParaRPr lang="en-US" sz="1000" dirty="0">
                <a:solidFill>
                  <a:schemeClr val="tx1"/>
                </a:solidFill>
              </a:endParaRPr>
            </a:p>
          </p:txBody>
        </p:sp>
        <p:cxnSp>
          <p:nvCxnSpPr>
            <p:cNvPr id="72" name="Straight Arrow Connector 71"/>
            <p:cNvCxnSpPr>
              <a:stCxn id="78" idx="3"/>
              <a:endCxn id="71" idx="1"/>
            </p:cNvCxnSpPr>
            <p:nvPr/>
          </p:nvCxnSpPr>
          <p:spPr>
            <a:xfrm>
              <a:off x="6367245" y="2322970"/>
              <a:ext cx="346539"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grpSp>
          <p:nvGrpSpPr>
            <p:cNvPr id="73" name="Group 72"/>
            <p:cNvGrpSpPr/>
            <p:nvPr/>
          </p:nvGrpSpPr>
          <p:grpSpPr>
            <a:xfrm>
              <a:off x="1478458" y="1922746"/>
              <a:ext cx="6705509" cy="2177816"/>
              <a:chOff x="1478458" y="1922746"/>
              <a:chExt cx="6705509" cy="2177816"/>
            </a:xfrm>
          </p:grpSpPr>
          <p:sp>
            <p:nvSpPr>
              <p:cNvPr id="74" name="Rounded Rectangle 46"/>
              <p:cNvSpPr/>
              <p:nvPr/>
            </p:nvSpPr>
            <p:spPr>
              <a:xfrm>
                <a:off x="1478458" y="3390551"/>
                <a:ext cx="1342166" cy="710011"/>
              </a:xfrm>
              <a:prstGeom prst="roundRect">
                <a:avLst/>
              </a:prstGeom>
              <a:ln w="28575">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N-gram</a:t>
                </a:r>
              </a:p>
            </p:txBody>
          </p:sp>
          <p:sp>
            <p:nvSpPr>
              <p:cNvPr id="75" name="Rounded Rectangle 47"/>
              <p:cNvSpPr/>
              <p:nvPr/>
            </p:nvSpPr>
            <p:spPr>
              <a:xfrm>
                <a:off x="5026109" y="3387025"/>
                <a:ext cx="1523430" cy="710399"/>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Phủ định</a:t>
                </a:r>
              </a:p>
            </p:txBody>
          </p:sp>
          <p:sp>
            <p:nvSpPr>
              <p:cNvPr id="76" name="Rounded Rectangle 48"/>
              <p:cNvSpPr/>
              <p:nvPr/>
            </p:nvSpPr>
            <p:spPr>
              <a:xfrm>
                <a:off x="2977315" y="3388490"/>
                <a:ext cx="1818686" cy="70747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Chuyển đổi trạng thái</a:t>
                </a:r>
              </a:p>
            </p:txBody>
          </p:sp>
          <p:sp>
            <p:nvSpPr>
              <p:cNvPr id="77" name="Rounded Rectangle 49"/>
              <p:cNvSpPr/>
              <p:nvPr/>
            </p:nvSpPr>
            <p:spPr>
              <a:xfrm>
                <a:off x="6855570" y="3396479"/>
                <a:ext cx="1328397" cy="69149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SO-CAL</a:t>
                </a:r>
              </a:p>
            </p:txBody>
          </p:sp>
          <p:sp>
            <p:nvSpPr>
              <p:cNvPr id="78" name="Rounded Rectangle 50"/>
              <p:cNvSpPr/>
              <p:nvPr/>
            </p:nvSpPr>
            <p:spPr>
              <a:xfrm>
                <a:off x="4902564" y="1922746"/>
                <a:ext cx="1464683" cy="800445"/>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Kết</a:t>
                </a:r>
                <a:r>
                  <a:rPr lang="en-US" sz="1000" dirty="0">
                    <a:solidFill>
                      <a:schemeClr val="tx1"/>
                    </a:solidFill>
                  </a:rPr>
                  <a:t> </a:t>
                </a:r>
                <a:r>
                  <a:rPr lang="en-US" sz="1000" dirty="0" err="1">
                    <a:solidFill>
                      <a:schemeClr val="tx1"/>
                    </a:solidFill>
                  </a:rPr>
                  <a:t>hợp</a:t>
                </a:r>
                <a:endParaRPr lang="en-US" sz="1000" dirty="0">
                  <a:solidFill>
                    <a:schemeClr val="tx1"/>
                  </a:solidFill>
                </a:endParaRPr>
              </a:p>
            </p:txBody>
          </p:sp>
          <p:cxnSp>
            <p:nvCxnSpPr>
              <p:cNvPr id="79" name="Straight Arrow Connector 78"/>
              <p:cNvCxnSpPr>
                <a:stCxn id="80" idx="2"/>
                <a:endCxn id="74" idx="0"/>
              </p:cNvCxnSpPr>
              <p:nvPr/>
            </p:nvCxnSpPr>
            <p:spPr>
              <a:xfrm flipH="1">
                <a:off x="2149541" y="2723191"/>
                <a:ext cx="1482323" cy="66736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81" name="Straight Arrow Connector 80"/>
              <p:cNvCxnSpPr>
                <a:stCxn id="80" idx="3"/>
                <a:endCxn id="78" idx="1"/>
              </p:cNvCxnSpPr>
              <p:nvPr/>
            </p:nvCxnSpPr>
            <p:spPr>
              <a:xfrm flipV="1">
                <a:off x="4476170" y="2322970"/>
                <a:ext cx="426394" cy="204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82" name="Straight Arrow Connector 81"/>
              <p:cNvCxnSpPr>
                <a:stCxn id="80" idx="2"/>
                <a:endCxn id="76" idx="0"/>
              </p:cNvCxnSpPr>
              <p:nvPr/>
            </p:nvCxnSpPr>
            <p:spPr>
              <a:xfrm>
                <a:off x="3631864" y="2723191"/>
                <a:ext cx="254794" cy="665299"/>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83" name="Straight Arrow Connector 82"/>
              <p:cNvCxnSpPr>
                <a:stCxn id="80" idx="2"/>
                <a:endCxn id="75" idx="0"/>
              </p:cNvCxnSpPr>
              <p:nvPr/>
            </p:nvCxnSpPr>
            <p:spPr>
              <a:xfrm>
                <a:off x="3631864" y="2723191"/>
                <a:ext cx="2155960" cy="66383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84" name="Straight Arrow Connector 83"/>
              <p:cNvCxnSpPr>
                <a:stCxn id="80" idx="2"/>
                <a:endCxn id="77" idx="0"/>
              </p:cNvCxnSpPr>
              <p:nvPr/>
            </p:nvCxnSpPr>
            <p:spPr>
              <a:xfrm>
                <a:off x="3631864" y="2723191"/>
                <a:ext cx="3887904" cy="673288"/>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80" name="Rounded Rectangle 60"/>
              <p:cNvSpPr/>
              <p:nvPr/>
            </p:nvSpPr>
            <p:spPr>
              <a:xfrm>
                <a:off x="2787556" y="1926833"/>
                <a:ext cx="1688613" cy="796358"/>
              </a:xfrm>
              <a:prstGeom prst="roundRect">
                <a:avLst/>
              </a:prstGeom>
              <a:ln w="28575">
                <a:solidFill>
                  <a:srgbClr val="FF0000"/>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err="1">
                    <a:solidFill>
                      <a:schemeClr val="tx1"/>
                    </a:solidFill>
                  </a:rPr>
                  <a:t>Rút</a:t>
                </a:r>
                <a:r>
                  <a:rPr lang="en-US" altLang="zh-CN" sz="1000" dirty="0">
                    <a:solidFill>
                      <a:schemeClr val="tx1"/>
                    </a:solidFill>
                  </a:rPr>
                  <a:t> </a:t>
                </a:r>
                <a:r>
                  <a:rPr lang="en-US" altLang="zh-CN" sz="1000" dirty="0" err="1">
                    <a:solidFill>
                      <a:schemeClr val="tx1"/>
                    </a:solidFill>
                  </a:rPr>
                  <a:t>trích</a:t>
                </a:r>
                <a:r>
                  <a:rPr lang="en-US" altLang="zh-CN" sz="1000" dirty="0">
                    <a:solidFill>
                      <a:schemeClr val="tx1"/>
                    </a:solidFill>
                  </a:rPr>
                  <a:t> </a:t>
                </a:r>
                <a:r>
                  <a:rPr lang="en-US" altLang="zh-CN" sz="1000" dirty="0" err="1">
                    <a:solidFill>
                      <a:schemeClr val="tx1"/>
                    </a:solidFill>
                  </a:rPr>
                  <a:t>đặc</a:t>
                </a:r>
                <a:r>
                  <a:rPr lang="en-US" altLang="zh-CN" sz="1000" dirty="0">
                    <a:solidFill>
                      <a:schemeClr val="tx1"/>
                    </a:solidFill>
                  </a:rPr>
                  <a:t> </a:t>
                </a:r>
                <a:r>
                  <a:rPr lang="en-US" altLang="zh-CN" sz="1000" dirty="0" err="1">
                    <a:solidFill>
                      <a:schemeClr val="tx1"/>
                    </a:solidFill>
                  </a:rPr>
                  <a:t>trưng</a:t>
                </a:r>
                <a:endParaRPr lang="en-US" altLang="zh-CN" sz="1000" dirty="0">
                  <a:solidFill>
                    <a:schemeClr val="tx1"/>
                  </a:solidFill>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2859185" y="2923593"/>
            <a:ext cx="4386527" cy="1787924"/>
            <a:chOff x="1520117" y="2828813"/>
            <a:chExt cx="5224092" cy="2129311"/>
          </a:xfrm>
        </p:grpSpPr>
        <p:sp>
          <p:nvSpPr>
            <p:cNvPr id="18" name="TextBox 17"/>
            <p:cNvSpPr txBox="1"/>
            <p:nvPr/>
          </p:nvSpPr>
          <p:spPr>
            <a:xfrm>
              <a:off x="1967669" y="4554926"/>
              <a:ext cx="4372941" cy="403198"/>
            </a:xfrm>
            <a:prstGeom prst="rect">
              <a:avLst/>
            </a:prstGeom>
            <a:noFill/>
          </p:spPr>
          <p:txBody>
            <a:bodyPr wrap="none" rtlCol="0">
              <a:spAutoFit/>
            </a:bodyPr>
            <a:lstStyle/>
            <a:p>
              <a:r>
                <a:rPr lang="en-US" sz="1600"/>
                <a:t>Sử dụng Metamap để gán nhãn ngữ nghĩa</a:t>
              </a:r>
            </a:p>
          </p:txBody>
        </p:sp>
        <p:grpSp>
          <p:nvGrpSpPr>
            <p:cNvPr id="44" name="Group 43"/>
            <p:cNvGrpSpPr/>
            <p:nvPr/>
          </p:nvGrpSpPr>
          <p:grpSpPr>
            <a:xfrm>
              <a:off x="1520117" y="2828813"/>
              <a:ext cx="5224092" cy="1671025"/>
              <a:chOff x="1258955" y="2239617"/>
              <a:chExt cx="9135320" cy="2922105"/>
            </a:xfrm>
          </p:grpSpPr>
          <p:sp>
            <p:nvSpPr>
              <p:cNvPr id="45" name="Rectangle 44"/>
              <p:cNvSpPr/>
              <p:nvPr/>
            </p:nvSpPr>
            <p:spPr>
              <a:xfrm>
                <a:off x="1258955" y="2239617"/>
                <a:ext cx="2166808" cy="10866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Thuật ngữ y học</a:t>
                </a:r>
              </a:p>
            </p:txBody>
          </p:sp>
          <p:sp>
            <p:nvSpPr>
              <p:cNvPr id="46" name="Rectangle 45"/>
              <p:cNvSpPr/>
              <p:nvPr/>
            </p:nvSpPr>
            <p:spPr>
              <a:xfrm>
                <a:off x="4671389" y="2239617"/>
                <a:ext cx="2176546" cy="10866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Metamap</a:t>
                </a:r>
              </a:p>
            </p:txBody>
          </p:sp>
          <p:sp>
            <p:nvSpPr>
              <p:cNvPr id="47" name="Rectangle 46"/>
              <p:cNvSpPr/>
              <p:nvPr/>
            </p:nvSpPr>
            <p:spPr>
              <a:xfrm>
                <a:off x="8083823" y="2239617"/>
                <a:ext cx="2310452" cy="10866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Tên nhãn </a:t>
                </a:r>
              </a:p>
              <a:p>
                <a:pPr algn="ctr"/>
                <a:r>
                  <a:rPr lang="en-US" sz="1600"/>
                  <a:t>ngữ nghĩa</a:t>
                </a:r>
              </a:p>
            </p:txBody>
          </p:sp>
          <p:sp>
            <p:nvSpPr>
              <p:cNvPr id="48" name="Rectangle 47"/>
              <p:cNvSpPr/>
              <p:nvPr/>
            </p:nvSpPr>
            <p:spPr>
              <a:xfrm>
                <a:off x="4671391" y="4075043"/>
                <a:ext cx="1961321" cy="10866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UMLS</a:t>
                </a:r>
              </a:p>
            </p:txBody>
          </p:sp>
          <p:cxnSp>
            <p:nvCxnSpPr>
              <p:cNvPr id="49" name="Straight Arrow Connector 48"/>
              <p:cNvCxnSpPr>
                <a:stCxn id="45" idx="3"/>
                <a:endCxn id="46" idx="1"/>
              </p:cNvCxnSpPr>
              <p:nvPr/>
            </p:nvCxnSpPr>
            <p:spPr>
              <a:xfrm>
                <a:off x="3425763" y="2782957"/>
                <a:ext cx="1245626"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46" idx="3"/>
              </p:cNvCxnSpPr>
              <p:nvPr/>
            </p:nvCxnSpPr>
            <p:spPr>
              <a:xfrm flipV="1">
                <a:off x="6847935" y="2782955"/>
                <a:ext cx="1235890" cy="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a:off x="5466523" y="3326296"/>
                <a:ext cx="0" cy="748747"/>
              </a:xfrm>
              <a:prstGeom prst="straightConnector1">
                <a:avLst/>
              </a:prstGeom>
              <a:ln w="12700">
                <a:prstDash val="dash"/>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flipV="1">
                <a:off x="5837580" y="3326296"/>
                <a:ext cx="0" cy="748747"/>
              </a:xfrm>
              <a:prstGeom prst="straightConnector1">
                <a:avLst/>
              </a:prstGeom>
              <a:ln w="12700">
                <a:prstDash val="dash"/>
                <a:tailEnd type="triangle"/>
              </a:ln>
            </p:spPr>
            <p:style>
              <a:lnRef idx="1">
                <a:schemeClr val="dk1"/>
              </a:lnRef>
              <a:fillRef idx="0">
                <a:schemeClr val="dk1"/>
              </a:fillRef>
              <a:effectRef idx="0">
                <a:schemeClr val="dk1"/>
              </a:effectRef>
              <a:fontRef idx="minor">
                <a:schemeClr val="tx1"/>
              </a:fontRef>
            </p:style>
          </p:cxnSp>
        </p:grpSp>
      </p:grpSp>
      <p:grpSp>
        <p:nvGrpSpPr>
          <p:cNvPr id="56" name="Group 55"/>
          <p:cNvGrpSpPr/>
          <p:nvPr/>
        </p:nvGrpSpPr>
        <p:grpSpPr>
          <a:xfrm>
            <a:off x="0" y="2006983"/>
            <a:ext cx="9067462" cy="646331"/>
            <a:chOff x="0" y="2282452"/>
            <a:chExt cx="9067462" cy="646331"/>
          </a:xfrm>
        </p:grpSpPr>
        <p:sp>
          <p:nvSpPr>
            <p:cNvPr id="17" name="Rectangle 16"/>
            <p:cNvSpPr/>
            <p:nvPr/>
          </p:nvSpPr>
          <p:spPr>
            <a:xfrm>
              <a:off x="307570" y="2282452"/>
              <a:ext cx="8759892" cy="646331"/>
            </a:xfrm>
            <a:prstGeom prst="rect">
              <a:avLst/>
            </a:prstGeom>
          </p:spPr>
          <p:txBody>
            <a:bodyPr wrap="square">
              <a:spAutoFit/>
            </a:bodyPr>
            <a:lstStyle/>
            <a:p>
              <a:r>
                <a:rPr lang="en-US" i="1"/>
                <a:t>“Studies are needed to clarify the risk of </a:t>
              </a:r>
              <a:r>
                <a:rPr lang="en-US" b="1" i="1"/>
                <a:t>LABEL-X</a:t>
              </a:r>
              <a:r>
                <a:rPr lang="en-US" i="1"/>
                <a:t> among users who may be susceptible on the basis of age, smoking, </a:t>
              </a:r>
              <a:r>
                <a:rPr lang="en-US" b="1" i="1"/>
                <a:t>LABEL-X</a:t>
              </a:r>
              <a:r>
                <a:rPr lang="en-US" i="1"/>
                <a:t>, </a:t>
              </a:r>
              <a:r>
                <a:rPr lang="en-US" b="1" i="1"/>
                <a:t>LABEL-X</a:t>
              </a:r>
              <a:r>
                <a:rPr lang="en-US" i="1"/>
                <a:t>, or </a:t>
              </a:r>
              <a:r>
                <a:rPr lang="en-US" b="1" i="1"/>
                <a:t>LABEL-X</a:t>
              </a:r>
              <a:r>
                <a:rPr lang="en-US" i="1"/>
                <a:t> history.”</a:t>
              </a:r>
            </a:p>
          </p:txBody>
        </p:sp>
        <p:cxnSp>
          <p:nvCxnSpPr>
            <p:cNvPr id="55" name="Straight Arrow Connector 54"/>
            <p:cNvCxnSpPr/>
            <p:nvPr/>
          </p:nvCxnSpPr>
          <p:spPr>
            <a:xfrm>
              <a:off x="0" y="2476997"/>
              <a:ext cx="338870" cy="1345"/>
            </a:xfrm>
            <a:prstGeom prst="straightConnector1">
              <a:avLst/>
            </a:prstGeom>
            <a:ln w="41275" cmpd="sng">
              <a:tailEnd type="triangle" w="med" len="med"/>
            </a:ln>
          </p:spPr>
          <p:style>
            <a:lnRef idx="1">
              <a:schemeClr val="dk1"/>
            </a:lnRef>
            <a:fillRef idx="0">
              <a:schemeClr val="dk1"/>
            </a:fillRef>
            <a:effectRef idx="0">
              <a:schemeClr val="dk1"/>
            </a:effectRef>
            <a:fontRef idx="minor">
              <a:schemeClr val="tx1"/>
            </a:fontRef>
          </p:style>
        </p:cxnSp>
      </p:grpSp>
      <p:sp>
        <p:nvSpPr>
          <p:cNvPr id="10" name="Rectangle 9"/>
          <p:cNvSpPr/>
          <p:nvPr/>
        </p:nvSpPr>
        <p:spPr>
          <a:xfrm>
            <a:off x="-60385" y="772160"/>
            <a:ext cx="9307902" cy="447226"/>
          </a:xfrm>
          <a:prstGeom prst="rect">
            <a:avLst/>
          </a:prstGeom>
          <a:solidFill>
            <a:schemeClr val="accent5">
              <a:lumMod val="50000"/>
            </a:schemeClr>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11</a:t>
            </a:fld>
            <a:endParaRPr lang="zh-CN" altLang="en-US"/>
          </a:p>
        </p:txBody>
      </p:sp>
      <p:sp>
        <p:nvSpPr>
          <p:cNvPr id="7" name="Title 5"/>
          <p:cNvSpPr>
            <a:spLocks noGrp="1"/>
          </p:cNvSpPr>
          <p:nvPr>
            <p:ph type="title"/>
          </p:nvPr>
        </p:nvSpPr>
        <p:spPr>
          <a:xfrm>
            <a:off x="345439" y="77894"/>
            <a:ext cx="4324215" cy="772160"/>
          </a:xfrm>
        </p:spPr>
        <p:txBody>
          <a:bodyPr>
            <a:normAutofit/>
          </a:bodyPr>
          <a:lstStyle/>
          <a:p>
            <a:r>
              <a:rPr lang="vi-VN" sz="4000" dirty="0">
                <a:solidFill>
                  <a:schemeClr val="bg1"/>
                </a:solidFill>
                <a:latin typeface="Candara" panose="020E0502030303020204" pitchFamily="34" charset="0"/>
              </a:rPr>
              <a:t>Rút trích đặc trưng</a:t>
            </a:r>
            <a:endParaRPr lang="en-US" sz="3600" b="1" dirty="0">
              <a:solidFill>
                <a:schemeClr val="bg1"/>
              </a:solidFill>
              <a:latin typeface="Candara" panose="020E0502030303020204" pitchFamily="34" charset="0"/>
            </a:endParaRPr>
          </a:p>
        </p:txBody>
      </p:sp>
      <p:sp>
        <p:nvSpPr>
          <p:cNvPr id="5" name="TextBox 4"/>
          <p:cNvSpPr txBox="1"/>
          <p:nvPr/>
        </p:nvSpPr>
        <p:spPr>
          <a:xfrm>
            <a:off x="384107" y="838974"/>
            <a:ext cx="6522714" cy="400110"/>
          </a:xfrm>
          <a:prstGeom prst="rect">
            <a:avLst/>
          </a:prstGeom>
          <a:noFill/>
        </p:spPr>
        <p:txBody>
          <a:bodyPr wrap="square" rtlCol="0">
            <a:spAutoFit/>
          </a:bodyPr>
          <a:lstStyle/>
          <a:p>
            <a:r>
              <a:rPr lang="en-US" altLang="zh-CN" sz="2000" b="1" dirty="0">
                <a:solidFill>
                  <a:schemeClr val="bg1"/>
                </a:solidFill>
                <a:latin typeface="Candara" panose="020E0502030303020204" pitchFamily="34" charset="0"/>
              </a:rPr>
              <a:t>ĐẶC </a:t>
            </a:r>
            <a:r>
              <a:rPr lang="en-US" altLang="zh-CN" sz="2000" b="1">
                <a:solidFill>
                  <a:schemeClr val="bg1"/>
                </a:solidFill>
                <a:latin typeface="Candara" panose="020E0502030303020204" pitchFamily="34" charset="0"/>
              </a:rPr>
              <a:t>TRƯNG N-GRAM KẾT HỢP METAMAP</a:t>
            </a:r>
            <a:endParaRPr lang="zh-CN" altLang="en-US" sz="2000" dirty="0">
              <a:solidFill>
                <a:schemeClr val="bg1"/>
              </a:solidFill>
            </a:endParaRPr>
          </a:p>
        </p:txBody>
      </p:sp>
      <p:sp>
        <p:nvSpPr>
          <p:cNvPr id="14" name="Content Placeholder 2"/>
          <p:cNvSpPr>
            <a:spLocks noGrp="1"/>
          </p:cNvSpPr>
          <p:nvPr>
            <p:ph idx="1"/>
          </p:nvPr>
        </p:nvSpPr>
        <p:spPr>
          <a:xfrm>
            <a:off x="338870" y="4792374"/>
            <a:ext cx="5113061" cy="1566678"/>
          </a:xfrm>
        </p:spPr>
        <p:txBody>
          <a:bodyPr>
            <a:noAutofit/>
          </a:bodyPr>
          <a:lstStyle/>
          <a:p>
            <a:r>
              <a:rPr lang="en-US" sz="2000" dirty="0"/>
              <a:t>UMLS (Unified Medical Language System)</a:t>
            </a:r>
          </a:p>
          <a:p>
            <a:r>
              <a:rPr lang="en-US" sz="2000" dirty="0" err="1"/>
              <a:t>Metamap</a:t>
            </a:r>
            <a:r>
              <a:rPr lang="en-US" sz="2000" dirty="0"/>
              <a:t>: </a:t>
            </a:r>
            <a:r>
              <a:rPr lang="en-US" sz="2000" dirty="0" err="1"/>
              <a:t>gán</a:t>
            </a:r>
            <a:r>
              <a:rPr lang="en-US" sz="2000" dirty="0"/>
              <a:t> </a:t>
            </a:r>
            <a:r>
              <a:rPr lang="en-US" sz="2000" dirty="0" err="1"/>
              <a:t>nhãn</a:t>
            </a:r>
            <a:r>
              <a:rPr lang="en-US" sz="2000" dirty="0"/>
              <a:t> </a:t>
            </a:r>
            <a:r>
              <a:rPr lang="en-US" sz="2000" dirty="0" err="1"/>
              <a:t>ngữ</a:t>
            </a:r>
            <a:r>
              <a:rPr lang="en-US" sz="2000" dirty="0"/>
              <a:t> </a:t>
            </a:r>
            <a:r>
              <a:rPr lang="en-US" sz="2000" dirty="0" err="1"/>
              <a:t>nghĩa</a:t>
            </a:r>
            <a:endParaRPr lang="en-US" sz="2000" dirty="0"/>
          </a:p>
        </p:txBody>
      </p:sp>
      <p:sp>
        <p:nvSpPr>
          <p:cNvPr id="16" name="Rectangle 15"/>
          <p:cNvSpPr/>
          <p:nvPr/>
        </p:nvSpPr>
        <p:spPr>
          <a:xfrm>
            <a:off x="345438" y="1328953"/>
            <a:ext cx="8798561" cy="646331"/>
          </a:xfrm>
          <a:prstGeom prst="rect">
            <a:avLst/>
          </a:prstGeom>
        </p:spPr>
        <p:txBody>
          <a:bodyPr wrap="square">
            <a:spAutoFit/>
          </a:bodyPr>
          <a:lstStyle/>
          <a:p>
            <a:r>
              <a:rPr lang="en-US" i="1" dirty="0"/>
              <a:t>“Studies are needed to clarify the risk of </a:t>
            </a:r>
            <a:r>
              <a:rPr lang="en-US" b="1" i="1" dirty="0"/>
              <a:t>stroke</a:t>
            </a:r>
            <a:r>
              <a:rPr lang="en-US" i="1" dirty="0"/>
              <a:t> among users who may be susceptible on the basis of age, smoking, </a:t>
            </a:r>
            <a:r>
              <a:rPr lang="en-US" b="1" i="1" dirty="0"/>
              <a:t>obesity</a:t>
            </a:r>
            <a:r>
              <a:rPr lang="en-US" i="1" dirty="0"/>
              <a:t>, </a:t>
            </a:r>
            <a:r>
              <a:rPr lang="en-US" b="1" i="1" dirty="0"/>
              <a:t>hypertension</a:t>
            </a:r>
            <a:r>
              <a:rPr lang="en-US" i="1" dirty="0"/>
              <a:t>, or </a:t>
            </a:r>
            <a:r>
              <a:rPr lang="en-US" b="1" i="1" dirty="0"/>
              <a:t>migraine</a:t>
            </a:r>
            <a:r>
              <a:rPr lang="en-US" i="1" dirty="0"/>
              <a:t> history.”</a:t>
            </a:r>
          </a:p>
        </p:txBody>
      </p:sp>
      <p:grpSp>
        <p:nvGrpSpPr>
          <p:cNvPr id="20" name="Group 19"/>
          <p:cNvGrpSpPr/>
          <p:nvPr/>
        </p:nvGrpSpPr>
        <p:grpSpPr>
          <a:xfrm>
            <a:off x="3023279" y="1671766"/>
            <a:ext cx="3306468" cy="2268515"/>
            <a:chOff x="7750263" y="2726271"/>
            <a:chExt cx="3306468" cy="2268515"/>
          </a:xfrm>
        </p:grpSpPr>
        <p:cxnSp>
          <p:nvCxnSpPr>
            <p:cNvPr id="59" name="Straight Arrow Connector 58"/>
            <p:cNvCxnSpPr>
              <a:endCxn id="57" idx="0"/>
            </p:cNvCxnSpPr>
            <p:nvPr/>
          </p:nvCxnSpPr>
          <p:spPr>
            <a:xfrm>
              <a:off x="7750263" y="3015137"/>
              <a:ext cx="2443839" cy="1393009"/>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a:endCxn id="57" idx="0"/>
            </p:cNvCxnSpPr>
            <p:nvPr/>
          </p:nvCxnSpPr>
          <p:spPr>
            <a:xfrm>
              <a:off x="9310681" y="2726271"/>
              <a:ext cx="883421" cy="168187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2" name="Straight Arrow Connector 61"/>
            <p:cNvCxnSpPr>
              <a:endCxn id="57" idx="0"/>
            </p:cNvCxnSpPr>
            <p:nvPr/>
          </p:nvCxnSpPr>
          <p:spPr>
            <a:xfrm>
              <a:off x="10101072" y="2991816"/>
              <a:ext cx="93030" cy="141633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19" name="Group 18"/>
            <p:cNvGrpSpPr/>
            <p:nvPr/>
          </p:nvGrpSpPr>
          <p:grpSpPr>
            <a:xfrm>
              <a:off x="8790704" y="2973389"/>
              <a:ext cx="2266027" cy="2021397"/>
              <a:chOff x="4022443" y="2158578"/>
              <a:chExt cx="2266027" cy="2021397"/>
            </a:xfrm>
          </p:grpSpPr>
          <p:sp>
            <p:nvSpPr>
              <p:cNvPr id="57" name="Oval 56"/>
              <p:cNvSpPr/>
              <p:nvPr/>
            </p:nvSpPr>
            <p:spPr>
              <a:xfrm>
                <a:off x="4563212" y="3593335"/>
                <a:ext cx="1725258" cy="5866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a:t>Tên bệnh</a:t>
                </a:r>
              </a:p>
            </p:txBody>
          </p:sp>
          <p:cxnSp>
            <p:nvCxnSpPr>
              <p:cNvPr id="63" name="Straight Arrow Connector 62"/>
              <p:cNvCxnSpPr>
                <a:endCxn id="57" idx="0"/>
              </p:cNvCxnSpPr>
              <p:nvPr/>
            </p:nvCxnSpPr>
            <p:spPr>
              <a:xfrm>
                <a:off x="4022443" y="2158578"/>
                <a:ext cx="1403398" cy="143475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grpSp>
      </p:grpSp>
      <p:grpSp>
        <p:nvGrpSpPr>
          <p:cNvPr id="112" name="Group 111"/>
          <p:cNvGrpSpPr/>
          <p:nvPr/>
        </p:nvGrpSpPr>
        <p:grpSpPr>
          <a:xfrm>
            <a:off x="5488945" y="5303848"/>
            <a:ext cx="3607430" cy="999614"/>
            <a:chOff x="651204" y="1922746"/>
            <a:chExt cx="7859351" cy="2177816"/>
          </a:xfrm>
        </p:grpSpPr>
        <p:sp>
          <p:nvSpPr>
            <p:cNvPr id="113" name="Rounded Rectangle 43"/>
            <p:cNvSpPr/>
            <p:nvPr/>
          </p:nvSpPr>
          <p:spPr>
            <a:xfrm>
              <a:off x="651204" y="1926833"/>
              <a:ext cx="1709956" cy="796360"/>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Tiền</a:t>
              </a:r>
              <a:r>
                <a:rPr lang="en-US" sz="1000" dirty="0">
                  <a:solidFill>
                    <a:schemeClr val="tx1"/>
                  </a:solidFill>
                </a:rPr>
                <a:t> </a:t>
              </a:r>
              <a:r>
                <a:rPr lang="en-US" sz="1000" dirty="0" err="1">
                  <a:solidFill>
                    <a:schemeClr val="tx1"/>
                  </a:solidFill>
                </a:rPr>
                <a:t>xử</a:t>
              </a:r>
              <a:r>
                <a:rPr lang="en-US" sz="1000" dirty="0">
                  <a:solidFill>
                    <a:schemeClr val="tx1"/>
                  </a:solidFill>
                </a:rPr>
                <a:t> </a:t>
              </a:r>
              <a:r>
                <a:rPr lang="en-US" sz="1000" dirty="0" err="1">
                  <a:solidFill>
                    <a:schemeClr val="tx1"/>
                  </a:solidFill>
                </a:rPr>
                <a:t>lý</a:t>
              </a:r>
              <a:r>
                <a:rPr lang="en-US" sz="1000" dirty="0">
                  <a:solidFill>
                    <a:schemeClr val="tx1"/>
                  </a:solidFill>
                </a:rPr>
                <a:t> </a:t>
              </a:r>
              <a:br>
                <a:rPr lang="en-US" sz="1000" dirty="0">
                  <a:solidFill>
                    <a:schemeClr val="tx1"/>
                  </a:solidFill>
                </a:rPr>
              </a:br>
              <a:r>
                <a:rPr lang="en-US" sz="1000" dirty="0" err="1">
                  <a:solidFill>
                    <a:schemeClr val="tx1"/>
                  </a:solidFill>
                </a:rPr>
                <a:t>dữ</a:t>
              </a:r>
              <a:r>
                <a:rPr lang="en-US" sz="1000" dirty="0">
                  <a:solidFill>
                    <a:schemeClr val="tx1"/>
                  </a:solidFill>
                </a:rPr>
                <a:t> </a:t>
              </a:r>
              <a:r>
                <a:rPr lang="en-US" sz="1000" dirty="0" err="1">
                  <a:solidFill>
                    <a:schemeClr val="tx1"/>
                  </a:solidFill>
                </a:rPr>
                <a:t>liệu</a:t>
              </a:r>
              <a:endParaRPr lang="en-US" sz="1000" dirty="0">
                <a:solidFill>
                  <a:schemeClr val="tx1"/>
                </a:solidFill>
              </a:endParaRPr>
            </a:p>
          </p:txBody>
        </p:sp>
        <p:cxnSp>
          <p:nvCxnSpPr>
            <p:cNvPr id="114" name="Straight Arrow Connector 113"/>
            <p:cNvCxnSpPr>
              <a:stCxn id="113" idx="3"/>
              <a:endCxn id="128" idx="1"/>
            </p:cNvCxnSpPr>
            <p:nvPr/>
          </p:nvCxnSpPr>
          <p:spPr>
            <a:xfrm>
              <a:off x="2361160" y="2325013"/>
              <a:ext cx="426396"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115" name="Rounded Rectangle 57"/>
            <p:cNvSpPr/>
            <p:nvPr/>
          </p:nvSpPr>
          <p:spPr>
            <a:xfrm>
              <a:off x="6713784" y="1922746"/>
              <a:ext cx="1796771" cy="800445"/>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err="1">
                  <a:solidFill>
                    <a:schemeClr val="tx1"/>
                  </a:solidFill>
                </a:rPr>
                <a:t>Huấn</a:t>
              </a:r>
              <a:r>
                <a:rPr lang="en-US" sz="1000">
                  <a:solidFill>
                    <a:schemeClr val="tx1"/>
                  </a:solidFill>
                </a:rPr>
                <a:t> luyện với SVM</a:t>
              </a:r>
              <a:endParaRPr lang="en-US" sz="1000" dirty="0">
                <a:solidFill>
                  <a:schemeClr val="tx1"/>
                </a:solidFill>
              </a:endParaRPr>
            </a:p>
          </p:txBody>
        </p:sp>
        <p:cxnSp>
          <p:nvCxnSpPr>
            <p:cNvPr id="116" name="Straight Arrow Connector 115"/>
            <p:cNvCxnSpPr>
              <a:stCxn id="122" idx="3"/>
              <a:endCxn id="115" idx="1"/>
            </p:cNvCxnSpPr>
            <p:nvPr/>
          </p:nvCxnSpPr>
          <p:spPr>
            <a:xfrm>
              <a:off x="6367245" y="2322970"/>
              <a:ext cx="346539"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grpSp>
          <p:nvGrpSpPr>
            <p:cNvPr id="117" name="Group 116"/>
            <p:cNvGrpSpPr/>
            <p:nvPr/>
          </p:nvGrpSpPr>
          <p:grpSpPr>
            <a:xfrm>
              <a:off x="1478458" y="1922746"/>
              <a:ext cx="6705509" cy="2177816"/>
              <a:chOff x="1478458" y="1922746"/>
              <a:chExt cx="6705509" cy="2177816"/>
            </a:xfrm>
          </p:grpSpPr>
          <p:sp>
            <p:nvSpPr>
              <p:cNvPr id="118" name="Rounded Rectangle 46"/>
              <p:cNvSpPr/>
              <p:nvPr/>
            </p:nvSpPr>
            <p:spPr>
              <a:xfrm>
                <a:off x="1478458" y="3390551"/>
                <a:ext cx="1342166" cy="710011"/>
              </a:xfrm>
              <a:prstGeom prst="roundRect">
                <a:avLst/>
              </a:prstGeom>
              <a:ln w="28575">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N-gram</a:t>
                </a:r>
              </a:p>
            </p:txBody>
          </p:sp>
          <p:sp>
            <p:nvSpPr>
              <p:cNvPr id="119" name="Rounded Rectangle 47"/>
              <p:cNvSpPr/>
              <p:nvPr/>
            </p:nvSpPr>
            <p:spPr>
              <a:xfrm>
                <a:off x="5026109" y="3387025"/>
                <a:ext cx="1523430" cy="710399"/>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Phủ định</a:t>
                </a:r>
              </a:p>
            </p:txBody>
          </p:sp>
          <p:sp>
            <p:nvSpPr>
              <p:cNvPr id="120" name="Rounded Rectangle 48"/>
              <p:cNvSpPr/>
              <p:nvPr/>
            </p:nvSpPr>
            <p:spPr>
              <a:xfrm>
                <a:off x="2977315" y="3388490"/>
                <a:ext cx="1818686" cy="70747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Chuyển đổi trạng thái</a:t>
                </a:r>
              </a:p>
            </p:txBody>
          </p:sp>
          <p:sp>
            <p:nvSpPr>
              <p:cNvPr id="121" name="Rounded Rectangle 49"/>
              <p:cNvSpPr/>
              <p:nvPr/>
            </p:nvSpPr>
            <p:spPr>
              <a:xfrm>
                <a:off x="6855570" y="3396479"/>
                <a:ext cx="1328397" cy="69149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SO-CAL</a:t>
                </a:r>
              </a:p>
            </p:txBody>
          </p:sp>
          <p:sp>
            <p:nvSpPr>
              <p:cNvPr id="122" name="Rounded Rectangle 50"/>
              <p:cNvSpPr/>
              <p:nvPr/>
            </p:nvSpPr>
            <p:spPr>
              <a:xfrm>
                <a:off x="4902564" y="1922746"/>
                <a:ext cx="1464683" cy="800445"/>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Kết</a:t>
                </a:r>
                <a:r>
                  <a:rPr lang="en-US" sz="1000" dirty="0">
                    <a:solidFill>
                      <a:schemeClr val="tx1"/>
                    </a:solidFill>
                  </a:rPr>
                  <a:t> </a:t>
                </a:r>
                <a:r>
                  <a:rPr lang="en-US" sz="1000" dirty="0" err="1">
                    <a:solidFill>
                      <a:schemeClr val="tx1"/>
                    </a:solidFill>
                  </a:rPr>
                  <a:t>hợp</a:t>
                </a:r>
                <a:endParaRPr lang="en-US" sz="1000" dirty="0">
                  <a:solidFill>
                    <a:schemeClr val="tx1"/>
                  </a:solidFill>
                </a:endParaRPr>
              </a:p>
            </p:txBody>
          </p:sp>
          <p:cxnSp>
            <p:nvCxnSpPr>
              <p:cNvPr id="123" name="Straight Arrow Connector 122"/>
              <p:cNvCxnSpPr>
                <a:stCxn id="128" idx="2"/>
                <a:endCxn id="118" idx="0"/>
              </p:cNvCxnSpPr>
              <p:nvPr/>
            </p:nvCxnSpPr>
            <p:spPr>
              <a:xfrm flipH="1">
                <a:off x="2149541" y="2723191"/>
                <a:ext cx="1482323" cy="66736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28" idx="3"/>
                <a:endCxn id="122" idx="1"/>
              </p:cNvCxnSpPr>
              <p:nvPr/>
            </p:nvCxnSpPr>
            <p:spPr>
              <a:xfrm flipV="1">
                <a:off x="4476170" y="2322970"/>
                <a:ext cx="426394" cy="204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25" name="Straight Arrow Connector 124"/>
              <p:cNvCxnSpPr>
                <a:stCxn id="128" idx="2"/>
                <a:endCxn id="120" idx="0"/>
              </p:cNvCxnSpPr>
              <p:nvPr/>
            </p:nvCxnSpPr>
            <p:spPr>
              <a:xfrm>
                <a:off x="3631864" y="2723191"/>
                <a:ext cx="254794" cy="665299"/>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26" name="Straight Arrow Connector 125"/>
              <p:cNvCxnSpPr>
                <a:stCxn id="128" idx="2"/>
                <a:endCxn id="119" idx="0"/>
              </p:cNvCxnSpPr>
              <p:nvPr/>
            </p:nvCxnSpPr>
            <p:spPr>
              <a:xfrm>
                <a:off x="3631864" y="2723191"/>
                <a:ext cx="2155960" cy="66383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27" name="Straight Arrow Connector 126"/>
              <p:cNvCxnSpPr>
                <a:stCxn id="128" idx="2"/>
                <a:endCxn id="121" idx="0"/>
              </p:cNvCxnSpPr>
              <p:nvPr/>
            </p:nvCxnSpPr>
            <p:spPr>
              <a:xfrm>
                <a:off x="3631864" y="2723191"/>
                <a:ext cx="3887904" cy="673288"/>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128" name="Rounded Rectangle 60"/>
              <p:cNvSpPr/>
              <p:nvPr/>
            </p:nvSpPr>
            <p:spPr>
              <a:xfrm>
                <a:off x="2787556" y="1926833"/>
                <a:ext cx="1688613" cy="796358"/>
              </a:xfrm>
              <a:prstGeom prst="roundRect">
                <a:avLst/>
              </a:prstGeom>
              <a:ln w="28575">
                <a:solidFill>
                  <a:srgbClr val="FF0000"/>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err="1">
                    <a:solidFill>
                      <a:schemeClr val="tx1"/>
                    </a:solidFill>
                  </a:rPr>
                  <a:t>Rút</a:t>
                </a:r>
                <a:r>
                  <a:rPr lang="en-US" altLang="zh-CN" sz="1000" dirty="0">
                    <a:solidFill>
                      <a:schemeClr val="tx1"/>
                    </a:solidFill>
                  </a:rPr>
                  <a:t> </a:t>
                </a:r>
                <a:r>
                  <a:rPr lang="en-US" altLang="zh-CN" sz="1000" dirty="0" err="1">
                    <a:solidFill>
                      <a:schemeClr val="tx1"/>
                    </a:solidFill>
                  </a:rPr>
                  <a:t>trích</a:t>
                </a:r>
                <a:r>
                  <a:rPr lang="en-US" altLang="zh-CN" sz="1000" dirty="0">
                    <a:solidFill>
                      <a:schemeClr val="tx1"/>
                    </a:solidFill>
                  </a:rPr>
                  <a:t> </a:t>
                </a:r>
                <a:r>
                  <a:rPr lang="en-US" altLang="zh-CN" sz="1000" dirty="0" err="1">
                    <a:solidFill>
                      <a:schemeClr val="tx1"/>
                    </a:solidFill>
                  </a:rPr>
                  <a:t>đặc</a:t>
                </a:r>
                <a:r>
                  <a:rPr lang="en-US" altLang="zh-CN" sz="1000" dirty="0">
                    <a:solidFill>
                      <a:schemeClr val="tx1"/>
                    </a:solidFill>
                  </a:rPr>
                  <a:t> </a:t>
                </a:r>
                <a:r>
                  <a:rPr lang="en-US" altLang="zh-CN" sz="1000" dirty="0" err="1">
                    <a:solidFill>
                      <a:schemeClr val="tx1"/>
                    </a:solidFill>
                  </a:rPr>
                  <a:t>trưng</a:t>
                </a:r>
                <a:endParaRPr lang="en-US" altLang="zh-CN" sz="1000" dirty="0">
                  <a:solidFill>
                    <a:schemeClr val="tx1"/>
                  </a:solidFill>
                </a:endParaRPr>
              </a:p>
            </p:txBody>
          </p:sp>
        </p:grpSp>
      </p:grpSp>
      <p:grpSp>
        <p:nvGrpSpPr>
          <p:cNvPr id="9" name="Group 8"/>
          <p:cNvGrpSpPr/>
          <p:nvPr/>
        </p:nvGrpSpPr>
        <p:grpSpPr>
          <a:xfrm>
            <a:off x="2846193" y="2010352"/>
            <a:ext cx="2785019" cy="666860"/>
            <a:chOff x="2846193" y="2010352"/>
            <a:chExt cx="2785019" cy="666860"/>
          </a:xfrm>
        </p:grpSpPr>
        <p:sp>
          <p:nvSpPr>
            <p:cNvPr id="8" name="TextBox 7"/>
            <p:cNvSpPr txBox="1"/>
            <p:nvPr/>
          </p:nvSpPr>
          <p:spPr>
            <a:xfrm>
              <a:off x="4135797" y="2010352"/>
              <a:ext cx="826196" cy="369332"/>
            </a:xfrm>
            <a:prstGeom prst="rect">
              <a:avLst/>
            </a:prstGeom>
            <a:solidFill>
              <a:schemeClr val="bg1"/>
            </a:solidFill>
          </p:spPr>
          <p:txBody>
            <a:bodyPr wrap="square" rtlCol="0">
              <a:spAutoFit/>
            </a:bodyPr>
            <a:lstStyle/>
            <a:p>
              <a:pPr algn="ctr"/>
              <a:r>
                <a:rPr lang="en-US" b="1">
                  <a:solidFill>
                    <a:srgbClr val="FF0000"/>
                  </a:solidFill>
                </a:rPr>
                <a:t>DSYN</a:t>
              </a:r>
              <a:endParaRPr lang="en-US" sz="2000" b="1">
                <a:solidFill>
                  <a:srgbClr val="FF0000"/>
                </a:solidFill>
              </a:endParaRPr>
            </a:p>
          </p:txBody>
        </p:sp>
        <p:sp>
          <p:nvSpPr>
            <p:cNvPr id="54" name="TextBox 53"/>
            <p:cNvSpPr txBox="1"/>
            <p:nvPr/>
          </p:nvSpPr>
          <p:spPr>
            <a:xfrm>
              <a:off x="2846193" y="2277102"/>
              <a:ext cx="1035611" cy="400110"/>
            </a:xfrm>
            <a:prstGeom prst="rect">
              <a:avLst/>
            </a:prstGeom>
            <a:solidFill>
              <a:schemeClr val="bg1"/>
            </a:solidFill>
          </p:spPr>
          <p:txBody>
            <a:bodyPr wrap="square" rtlCol="0">
              <a:spAutoFit/>
            </a:bodyPr>
            <a:lstStyle/>
            <a:p>
              <a:pPr algn="ctr"/>
              <a:r>
                <a:rPr lang="en-US" b="1">
                  <a:solidFill>
                    <a:srgbClr val="FF0000"/>
                  </a:solidFill>
                </a:rPr>
                <a:t>DSYN</a:t>
              </a:r>
              <a:r>
                <a:rPr lang="en-US" sz="2000" b="1">
                  <a:solidFill>
                    <a:srgbClr val="FF0000"/>
                  </a:solidFill>
                </a:rPr>
                <a:t> </a:t>
              </a:r>
              <a:r>
                <a:rPr lang="en-US"/>
                <a:t>,</a:t>
              </a:r>
              <a:endParaRPr lang="en-US" sz="2000"/>
            </a:p>
          </p:txBody>
        </p:sp>
        <p:sp>
          <p:nvSpPr>
            <p:cNvPr id="58" name="TextBox 57"/>
            <p:cNvSpPr txBox="1"/>
            <p:nvPr/>
          </p:nvSpPr>
          <p:spPr>
            <a:xfrm>
              <a:off x="3705099" y="2277102"/>
              <a:ext cx="898273" cy="400110"/>
            </a:xfrm>
            <a:prstGeom prst="rect">
              <a:avLst/>
            </a:prstGeom>
            <a:solidFill>
              <a:schemeClr val="bg1"/>
            </a:solidFill>
          </p:spPr>
          <p:txBody>
            <a:bodyPr wrap="square" rtlCol="0">
              <a:spAutoFit/>
            </a:bodyPr>
            <a:lstStyle/>
            <a:p>
              <a:pPr algn="ctr"/>
              <a:r>
                <a:rPr lang="en-US" b="1">
                  <a:solidFill>
                    <a:srgbClr val="FF0000"/>
                  </a:solidFill>
                </a:rPr>
                <a:t>DSYN</a:t>
              </a:r>
              <a:r>
                <a:rPr lang="en-US" sz="2000" b="1">
                  <a:solidFill>
                    <a:srgbClr val="FF0000"/>
                  </a:solidFill>
                </a:rPr>
                <a:t> </a:t>
              </a:r>
              <a:r>
                <a:rPr lang="en-US"/>
                <a:t>,</a:t>
              </a:r>
              <a:endParaRPr lang="en-US" sz="2000"/>
            </a:p>
          </p:txBody>
        </p:sp>
        <p:sp>
          <p:nvSpPr>
            <p:cNvPr id="60" name="TextBox 59"/>
            <p:cNvSpPr txBox="1"/>
            <p:nvPr/>
          </p:nvSpPr>
          <p:spPr>
            <a:xfrm>
              <a:off x="4810788" y="2297572"/>
              <a:ext cx="820424" cy="369332"/>
            </a:xfrm>
            <a:prstGeom prst="rect">
              <a:avLst/>
            </a:prstGeom>
            <a:solidFill>
              <a:schemeClr val="bg1"/>
            </a:solidFill>
          </p:spPr>
          <p:txBody>
            <a:bodyPr wrap="square" rtlCol="0">
              <a:spAutoFit/>
            </a:bodyPr>
            <a:lstStyle/>
            <a:p>
              <a:pPr algn="ctr"/>
              <a:r>
                <a:rPr lang="en-US" b="1">
                  <a:solidFill>
                    <a:srgbClr val="FF0000"/>
                  </a:solidFill>
                </a:rPr>
                <a:t>DSYN</a:t>
              </a:r>
              <a:endParaRPr lang="en-US" sz="2000" b="1">
                <a:solidFill>
                  <a:srgbClr val="FF0000"/>
                </a:solidFill>
              </a:endParaRPr>
            </a:p>
          </p:txBody>
        </p:sp>
      </p:grpSp>
    </p:spTree>
    <p:extLst>
      <p:ext uri="{BB962C8B-B14F-4D97-AF65-F5344CB8AC3E}">
        <p14:creationId xmlns:p14="http://schemas.microsoft.com/office/powerpoint/2010/main" val="376261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0385" y="772160"/>
            <a:ext cx="9307902" cy="447226"/>
          </a:xfrm>
          <a:prstGeom prst="rect">
            <a:avLst/>
          </a:prstGeom>
          <a:solidFill>
            <a:schemeClr val="accent5">
              <a:lumMod val="50000"/>
            </a:schemeClr>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12</a:t>
            </a:fld>
            <a:endParaRPr lang="zh-CN" altLang="en-US"/>
          </a:p>
        </p:txBody>
      </p:sp>
      <p:sp>
        <p:nvSpPr>
          <p:cNvPr id="7" name="Title 5"/>
          <p:cNvSpPr>
            <a:spLocks noGrp="1"/>
          </p:cNvSpPr>
          <p:nvPr>
            <p:ph type="title"/>
          </p:nvPr>
        </p:nvSpPr>
        <p:spPr>
          <a:xfrm>
            <a:off x="345439" y="77894"/>
            <a:ext cx="4324215" cy="772160"/>
          </a:xfrm>
        </p:spPr>
        <p:txBody>
          <a:bodyPr>
            <a:normAutofit/>
          </a:bodyPr>
          <a:lstStyle/>
          <a:p>
            <a:r>
              <a:rPr lang="vi-VN" sz="4000" dirty="0">
                <a:solidFill>
                  <a:schemeClr val="bg1"/>
                </a:solidFill>
                <a:latin typeface="Candara" panose="020E0502030303020204" pitchFamily="34" charset="0"/>
              </a:rPr>
              <a:t>Rút trích đặc trưng</a:t>
            </a:r>
            <a:endParaRPr lang="en-US" sz="3600" b="1" dirty="0">
              <a:solidFill>
                <a:schemeClr val="bg1"/>
              </a:solidFill>
              <a:latin typeface="Candara" panose="020E0502030303020204" pitchFamily="34" charset="0"/>
            </a:endParaRPr>
          </a:p>
        </p:txBody>
      </p:sp>
      <p:sp>
        <p:nvSpPr>
          <p:cNvPr id="5" name="TextBox 4"/>
          <p:cNvSpPr txBox="1"/>
          <p:nvPr/>
        </p:nvSpPr>
        <p:spPr>
          <a:xfrm>
            <a:off x="384106" y="838974"/>
            <a:ext cx="7543801" cy="400110"/>
          </a:xfrm>
          <a:prstGeom prst="rect">
            <a:avLst/>
          </a:prstGeom>
          <a:noFill/>
        </p:spPr>
        <p:txBody>
          <a:bodyPr wrap="square" rtlCol="0">
            <a:spAutoFit/>
          </a:bodyPr>
          <a:lstStyle/>
          <a:p>
            <a:r>
              <a:rPr lang="en-US" altLang="zh-CN" sz="2000" b="1" dirty="0">
                <a:solidFill>
                  <a:schemeClr val="bg1"/>
                </a:solidFill>
                <a:latin typeface="Candara" panose="020E0502030303020204" pitchFamily="34" charset="0"/>
              </a:rPr>
              <a:t>ĐẶC TRƯNG CHUYỂN ĐỔI </a:t>
            </a:r>
            <a:r>
              <a:rPr lang="en-US" altLang="zh-CN" sz="2000" b="1">
                <a:solidFill>
                  <a:schemeClr val="bg1"/>
                </a:solidFill>
                <a:latin typeface="Candara" panose="020E0502030303020204" pitchFamily="34" charset="0"/>
              </a:rPr>
              <a:t>TRẠNG THÁI (Change phrase)</a:t>
            </a:r>
            <a:endParaRPr lang="zh-CN" altLang="en-US" sz="2000" dirty="0">
              <a:solidFill>
                <a:schemeClr val="bg1"/>
              </a:solidFill>
            </a:endParaRPr>
          </a:p>
        </p:txBody>
      </p:sp>
      <p:sp>
        <p:nvSpPr>
          <p:cNvPr id="11" name="Rectangle 10"/>
          <p:cNvSpPr/>
          <p:nvPr/>
        </p:nvSpPr>
        <p:spPr>
          <a:xfrm>
            <a:off x="345439" y="1496178"/>
            <a:ext cx="8495031" cy="707886"/>
          </a:xfrm>
          <a:prstGeom prst="rect">
            <a:avLst/>
          </a:prstGeom>
        </p:spPr>
        <p:txBody>
          <a:bodyPr wrap="square">
            <a:spAutoFit/>
          </a:bodyPr>
          <a:lstStyle/>
          <a:p>
            <a:r>
              <a:rPr lang="en-US" sz="2000"/>
              <a:t>Câu 1: </a:t>
            </a:r>
            <a:r>
              <a:rPr lang="en-US" sz="2000" i="1"/>
              <a:t>“</a:t>
            </a:r>
            <a:r>
              <a:rPr lang="en-US" sz="2000" i="1" dirty="0"/>
              <a:t>Migraine in women of childbearing age significantly </a:t>
            </a:r>
            <a:r>
              <a:rPr lang="en-US" sz="2000" b="1" i="1" dirty="0"/>
              <a:t>increases</a:t>
            </a:r>
            <a:r>
              <a:rPr lang="en-US" sz="2000" i="1" dirty="0"/>
              <a:t> the </a:t>
            </a:r>
            <a:r>
              <a:rPr lang="en-US" sz="2000" b="1" i="1" dirty="0"/>
              <a:t>risk</a:t>
            </a:r>
            <a:r>
              <a:rPr lang="en-US" sz="2000" i="1" dirty="0"/>
              <a:t> of </a:t>
            </a:r>
            <a:r>
              <a:rPr lang="en-US" sz="2000" i="1" dirty="0" err="1"/>
              <a:t>ischaemic</a:t>
            </a:r>
            <a:r>
              <a:rPr lang="en-US" sz="2000" i="1" dirty="0"/>
              <a:t> but not </a:t>
            </a:r>
            <a:r>
              <a:rPr lang="en-US" sz="2000" i="1" dirty="0" err="1"/>
              <a:t>haemorrhagic</a:t>
            </a:r>
            <a:r>
              <a:rPr lang="en-US" sz="2000" i="1" dirty="0"/>
              <a:t> stroke.”</a:t>
            </a:r>
          </a:p>
        </p:txBody>
      </p:sp>
      <p:sp>
        <p:nvSpPr>
          <p:cNvPr id="9" name="Speech Bubble: Oval 8"/>
          <p:cNvSpPr/>
          <p:nvPr/>
        </p:nvSpPr>
        <p:spPr>
          <a:xfrm>
            <a:off x="5833044" y="2293847"/>
            <a:ext cx="1157088" cy="603495"/>
          </a:xfrm>
          <a:prstGeom prst="wedgeEllipseCallout">
            <a:avLst>
              <a:gd name="adj1" fmla="val 44808"/>
              <a:gd name="adj2" fmla="val -12269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a:t>MORE</a:t>
            </a:r>
          </a:p>
        </p:txBody>
      </p:sp>
      <p:sp>
        <p:nvSpPr>
          <p:cNvPr id="13" name="Speech Bubble: Oval 12"/>
          <p:cNvSpPr/>
          <p:nvPr/>
        </p:nvSpPr>
        <p:spPr>
          <a:xfrm>
            <a:off x="7881530" y="2365741"/>
            <a:ext cx="1009057" cy="578749"/>
          </a:xfrm>
          <a:prstGeom prst="wedgeEllipseCallout">
            <a:avLst>
              <a:gd name="adj1" fmla="val -14874"/>
              <a:gd name="adj2" fmla="val -14031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BAD</a:t>
            </a:r>
          </a:p>
        </p:txBody>
      </p:sp>
      <p:sp>
        <p:nvSpPr>
          <p:cNvPr id="14" name="Oval 13"/>
          <p:cNvSpPr/>
          <p:nvPr/>
        </p:nvSpPr>
        <p:spPr>
          <a:xfrm>
            <a:off x="6256453" y="3487871"/>
            <a:ext cx="2743200" cy="8636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Thể hiện xu hướng </a:t>
            </a:r>
            <a:r>
              <a:rPr lang="en-US" b="1"/>
              <a:t>tiêu cực</a:t>
            </a:r>
          </a:p>
        </p:txBody>
      </p:sp>
      <p:cxnSp>
        <p:nvCxnSpPr>
          <p:cNvPr id="17" name="Straight Arrow Connector 16"/>
          <p:cNvCxnSpPr>
            <a:stCxn id="9" idx="5"/>
            <a:endCxn id="14" idx="0"/>
          </p:cNvCxnSpPr>
          <p:nvPr/>
        </p:nvCxnSpPr>
        <p:spPr>
          <a:xfrm>
            <a:off x="6820680" y="2808962"/>
            <a:ext cx="807373" cy="67890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3" idx="4"/>
            <a:endCxn id="14" idx="0"/>
          </p:cNvCxnSpPr>
          <p:nvPr/>
        </p:nvCxnSpPr>
        <p:spPr>
          <a:xfrm flipH="1">
            <a:off x="7628053" y="2944490"/>
            <a:ext cx="758006" cy="54338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44021" y="5564048"/>
            <a:ext cx="4755491" cy="738664"/>
          </a:xfrm>
          <a:prstGeom prst="rect">
            <a:avLst/>
          </a:prstGeom>
        </p:spPr>
        <p:txBody>
          <a:bodyPr wrap="square">
            <a:spAutoFit/>
          </a:bodyPr>
          <a:lstStyle/>
          <a:p>
            <a:r>
              <a:rPr lang="en-US" sz="1400" dirty="0"/>
              <a:t>Y. </a:t>
            </a:r>
            <a:r>
              <a:rPr lang="en-US" sz="1400" dirty="0" err="1"/>
              <a:t>Niu</a:t>
            </a:r>
            <a:r>
              <a:rPr lang="en-US" sz="1400" dirty="0"/>
              <a:t>, X. Zhu, J. Li, and G. </a:t>
            </a:r>
            <a:r>
              <a:rPr lang="en-US" sz="1400" dirty="0" err="1"/>
              <a:t>Hirst</a:t>
            </a:r>
            <a:r>
              <a:rPr lang="en-US" sz="1400" dirty="0"/>
              <a:t>, “Analysis of Polarity Information in Medical Text,” </a:t>
            </a:r>
            <a:r>
              <a:rPr lang="en-US" sz="1400" i="1" dirty="0"/>
              <a:t>Proc. Am. Med. Informatics Assoc. </a:t>
            </a:r>
            <a:r>
              <a:rPr lang="en-US" sz="1400" i="1" dirty="0" err="1"/>
              <a:t>Symp</a:t>
            </a:r>
            <a:r>
              <a:rPr lang="en-US" sz="1400" i="1" dirty="0"/>
              <a:t>.</a:t>
            </a:r>
            <a:r>
              <a:rPr lang="en-US" sz="1400" dirty="0"/>
              <a:t>, pp. 570–574, 2005.</a:t>
            </a:r>
          </a:p>
        </p:txBody>
      </p:sp>
      <p:sp>
        <p:nvSpPr>
          <p:cNvPr id="15" name="TextBox 14"/>
          <p:cNvSpPr txBox="1"/>
          <p:nvPr/>
        </p:nvSpPr>
        <p:spPr>
          <a:xfrm>
            <a:off x="384106" y="2224017"/>
            <a:ext cx="5086264" cy="1015663"/>
          </a:xfrm>
          <a:prstGeom prst="rect">
            <a:avLst/>
          </a:prstGeom>
          <a:noFill/>
        </p:spPr>
        <p:txBody>
          <a:bodyPr wrap="none" rtlCol="0">
            <a:spAutoFit/>
          </a:bodyPr>
          <a:lstStyle/>
          <a:p>
            <a:r>
              <a:rPr lang="en-US" sz="2000"/>
              <a:t>Nhận dạng sự chuyển đổi trạng thái thông qua:</a:t>
            </a:r>
          </a:p>
          <a:p>
            <a:pPr marL="285750" indent="-285750">
              <a:buFont typeface="Arial" panose="020B0604020202020204" pitchFamily="34" charset="0"/>
              <a:buChar char="•"/>
            </a:pPr>
            <a:r>
              <a:rPr lang="en-US" sz="2000"/>
              <a:t>Sự thay đổi trạng thái: LESS và MORE</a:t>
            </a:r>
          </a:p>
          <a:p>
            <a:pPr marL="285750" indent="-285750">
              <a:buFont typeface="Arial" panose="020B0604020202020204" pitchFamily="34" charset="0"/>
              <a:buChar char="•"/>
            </a:pPr>
            <a:r>
              <a:rPr lang="en-US" sz="2000"/>
              <a:t>Tính chất của trạng thái: GOOD và BAD</a:t>
            </a:r>
          </a:p>
        </p:txBody>
      </p:sp>
      <p:graphicFrame>
        <p:nvGraphicFramePr>
          <p:cNvPr id="79" name="Table 78"/>
          <p:cNvGraphicFramePr>
            <a:graphicFrameLocks noGrp="1"/>
          </p:cNvGraphicFramePr>
          <p:nvPr>
            <p:extLst>
              <p:ext uri="{D42A27DB-BD31-4B8C-83A1-F6EECF244321}">
                <p14:modId xmlns:p14="http://schemas.microsoft.com/office/powerpoint/2010/main" val="3385769923"/>
              </p:ext>
            </p:extLst>
          </p:nvPr>
        </p:nvGraphicFramePr>
        <p:xfrm>
          <a:off x="463121" y="3446265"/>
          <a:ext cx="6248328" cy="1527545"/>
        </p:xfrm>
        <a:graphic>
          <a:graphicData uri="http://schemas.openxmlformats.org/drawingml/2006/table">
            <a:tbl>
              <a:tblPr firstRow="1" bandRow="1">
                <a:tableStyleId>{5940675A-B579-460E-94D1-54222C63F5DA}</a:tableStyleId>
              </a:tblPr>
              <a:tblGrid>
                <a:gridCol w="755115">
                  <a:extLst>
                    <a:ext uri="{9D8B030D-6E8A-4147-A177-3AD203B41FA5}">
                      <a16:colId xmlns:a16="http://schemas.microsoft.com/office/drawing/2014/main" val="20000"/>
                    </a:ext>
                  </a:extLst>
                </a:gridCol>
                <a:gridCol w="154043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378857">
                  <a:extLst>
                    <a:ext uri="{9D8B030D-6E8A-4147-A177-3AD203B41FA5}">
                      <a16:colId xmlns:a16="http://schemas.microsoft.com/office/drawing/2014/main" val="20003"/>
                    </a:ext>
                  </a:extLst>
                </a:gridCol>
                <a:gridCol w="1151526">
                  <a:extLst>
                    <a:ext uri="{9D8B030D-6E8A-4147-A177-3AD203B41FA5}">
                      <a16:colId xmlns:a16="http://schemas.microsoft.com/office/drawing/2014/main" val="20004"/>
                    </a:ext>
                  </a:extLst>
                </a:gridCol>
              </a:tblGrid>
              <a:tr h="430265">
                <a:tc>
                  <a:txBody>
                    <a:bodyPr/>
                    <a:lstStyle/>
                    <a:p>
                      <a:endParaRPr lang="en-US" sz="1800" b="1"/>
                    </a:p>
                  </a:txBody>
                  <a:tcPr anchor="ctr"/>
                </a:tc>
                <a:tc>
                  <a:txBody>
                    <a:bodyPr/>
                    <a:lstStyle/>
                    <a:p>
                      <a:r>
                        <a:rPr lang="en-US" sz="1800" b="1"/>
                        <a:t>MORE-GOOD</a:t>
                      </a:r>
                    </a:p>
                  </a:txBody>
                  <a:tcPr anchor="ctr"/>
                </a:tc>
                <a:tc>
                  <a:txBody>
                    <a:bodyPr/>
                    <a:lstStyle/>
                    <a:p>
                      <a:r>
                        <a:rPr lang="en-US" sz="1800" b="1"/>
                        <a:t>MORE-BAD</a:t>
                      </a:r>
                    </a:p>
                  </a:txBody>
                  <a:tcPr anchor="ctr"/>
                </a:tc>
                <a:tc>
                  <a:txBody>
                    <a:bodyPr/>
                    <a:lstStyle/>
                    <a:p>
                      <a:r>
                        <a:rPr lang="en-US" sz="1800" b="1"/>
                        <a:t>LESS-GOOD</a:t>
                      </a:r>
                    </a:p>
                  </a:txBody>
                  <a:tcPr anchor="ctr"/>
                </a:tc>
                <a:tc>
                  <a:txBody>
                    <a:bodyPr/>
                    <a:lstStyle/>
                    <a:p>
                      <a:r>
                        <a:rPr lang="en-US" sz="1800" b="1"/>
                        <a:t>LESS-BAD</a:t>
                      </a:r>
                    </a:p>
                  </a:txBody>
                  <a:tcPr anchor="ctr"/>
                </a:tc>
                <a:extLst>
                  <a:ext uri="{0D108BD9-81ED-4DB2-BD59-A6C34878D82A}">
                    <a16:rowId xmlns:a16="http://schemas.microsoft.com/office/drawing/2014/main" val="10000"/>
                  </a:ext>
                </a:extLst>
              </a:tr>
              <a:tr h="365760">
                <a:tc>
                  <a:txBody>
                    <a:bodyPr/>
                    <a:lstStyle/>
                    <a:p>
                      <a:pPr algn="ctr"/>
                      <a:r>
                        <a:rPr lang="en-US" sz="1800"/>
                        <a:t>Câu</a:t>
                      </a:r>
                      <a:r>
                        <a:rPr lang="en-US" sz="1800" baseline="0"/>
                        <a:t> 1</a:t>
                      </a:r>
                      <a:endParaRPr lang="en-US" sz="1800"/>
                    </a:p>
                  </a:txBody>
                  <a:tcPr/>
                </a:tc>
                <a:tc>
                  <a:txBody>
                    <a:bodyPr/>
                    <a:lstStyle/>
                    <a:p>
                      <a:pPr algn="ctr"/>
                      <a:r>
                        <a:rPr lang="en-US" sz="1800"/>
                        <a:t>0</a:t>
                      </a:r>
                    </a:p>
                  </a:txBody>
                  <a:tcPr/>
                </a:tc>
                <a:tc>
                  <a:txBody>
                    <a:bodyPr/>
                    <a:lstStyle/>
                    <a:p>
                      <a:pPr algn="ctr"/>
                      <a:r>
                        <a:rPr lang="en-US" sz="1800"/>
                        <a:t>1</a:t>
                      </a:r>
                    </a:p>
                  </a:txBody>
                  <a:tcPr/>
                </a:tc>
                <a:tc>
                  <a:txBody>
                    <a:bodyPr/>
                    <a:lstStyle/>
                    <a:p>
                      <a:pPr algn="ctr"/>
                      <a:r>
                        <a:rPr lang="en-US" sz="1800"/>
                        <a:t>0</a:t>
                      </a:r>
                    </a:p>
                  </a:txBody>
                  <a:tcPr/>
                </a:tc>
                <a:tc>
                  <a:txBody>
                    <a:bodyPr/>
                    <a:lstStyle/>
                    <a:p>
                      <a:pPr algn="ctr"/>
                      <a:r>
                        <a:rPr lang="en-US" sz="1800"/>
                        <a:t>0</a:t>
                      </a:r>
                    </a:p>
                  </a:txBody>
                  <a:tcPr/>
                </a:tc>
                <a:extLst>
                  <a:ext uri="{0D108BD9-81ED-4DB2-BD59-A6C34878D82A}">
                    <a16:rowId xmlns:a16="http://schemas.microsoft.com/office/drawing/2014/main" val="10001"/>
                  </a:ext>
                </a:extLst>
              </a:tr>
              <a:tr h="365760">
                <a:tc>
                  <a:txBody>
                    <a:bodyPr/>
                    <a:lstStyle/>
                    <a:p>
                      <a:pPr algn="ctr"/>
                      <a:r>
                        <a:rPr lang="en-US" sz="1800"/>
                        <a:t>Câu</a:t>
                      </a:r>
                      <a:r>
                        <a:rPr lang="en-US" sz="1800" baseline="0"/>
                        <a:t> 2</a:t>
                      </a:r>
                      <a:endParaRPr lang="en-US" sz="1800"/>
                    </a:p>
                  </a:txBody>
                  <a:tcPr/>
                </a:tc>
                <a:tc>
                  <a:txBody>
                    <a:bodyPr/>
                    <a:lstStyle/>
                    <a:p>
                      <a:pPr algn="ctr"/>
                      <a:r>
                        <a:rPr lang="en-US" sz="1800"/>
                        <a:t>0</a:t>
                      </a:r>
                    </a:p>
                  </a:txBody>
                  <a:tcPr/>
                </a:tc>
                <a:tc>
                  <a:txBody>
                    <a:bodyPr/>
                    <a:lstStyle/>
                    <a:p>
                      <a:pPr algn="ctr"/>
                      <a:r>
                        <a:rPr lang="en-US" sz="1800"/>
                        <a:t>0</a:t>
                      </a:r>
                    </a:p>
                  </a:txBody>
                  <a:tcPr/>
                </a:tc>
                <a:tc>
                  <a:txBody>
                    <a:bodyPr/>
                    <a:lstStyle/>
                    <a:p>
                      <a:pPr algn="ctr"/>
                      <a:r>
                        <a:rPr lang="en-US" sz="1800"/>
                        <a:t>0</a:t>
                      </a:r>
                    </a:p>
                  </a:txBody>
                  <a:tcPr/>
                </a:tc>
                <a:tc>
                  <a:txBody>
                    <a:bodyPr/>
                    <a:lstStyle/>
                    <a:p>
                      <a:pPr algn="ctr"/>
                      <a:r>
                        <a:rPr lang="en-US" sz="1800"/>
                        <a:t>1</a:t>
                      </a:r>
                    </a:p>
                  </a:txBody>
                  <a:tcPr/>
                </a:tc>
                <a:extLst>
                  <a:ext uri="{0D108BD9-81ED-4DB2-BD59-A6C34878D82A}">
                    <a16:rowId xmlns:a16="http://schemas.microsoft.com/office/drawing/2014/main" val="10002"/>
                  </a:ext>
                </a:extLst>
              </a:tr>
              <a:tr h="365760">
                <a:tc>
                  <a:txBody>
                    <a:bodyPr/>
                    <a:lstStyle/>
                    <a:p>
                      <a:pPr algn="ctr"/>
                      <a:r>
                        <a:rPr lang="en-US" sz="1800"/>
                        <a:t>…</a:t>
                      </a:r>
                    </a:p>
                  </a:txBody>
                  <a:tcPr/>
                </a:tc>
                <a:tc>
                  <a:txBody>
                    <a:bodyPr/>
                    <a:lstStyle/>
                    <a:p>
                      <a:pPr algn="ctr"/>
                      <a:r>
                        <a:rPr lang="en-US" sz="1800"/>
                        <a:t>…</a:t>
                      </a:r>
                    </a:p>
                  </a:txBody>
                  <a:tcPr/>
                </a:tc>
                <a:tc>
                  <a:txBody>
                    <a:bodyPr/>
                    <a:lstStyle/>
                    <a:p>
                      <a:pPr algn="ctr"/>
                      <a:r>
                        <a:rPr lang="en-US" sz="1800"/>
                        <a:t>…</a:t>
                      </a:r>
                    </a:p>
                  </a:txBody>
                  <a:tcPr/>
                </a:tc>
                <a:tc>
                  <a:txBody>
                    <a:bodyPr/>
                    <a:lstStyle/>
                    <a:p>
                      <a:pPr algn="ctr"/>
                      <a:r>
                        <a:rPr lang="en-US" sz="1800"/>
                        <a:t>…</a:t>
                      </a:r>
                    </a:p>
                  </a:txBody>
                  <a:tcPr/>
                </a:tc>
                <a:tc>
                  <a:txBody>
                    <a:bodyPr/>
                    <a:lstStyle/>
                    <a:p>
                      <a:pPr algn="ctr"/>
                      <a:r>
                        <a:rPr lang="en-US" sz="1800"/>
                        <a:t>…</a:t>
                      </a:r>
                    </a:p>
                  </a:txBody>
                  <a:tcPr/>
                </a:tc>
                <a:extLst>
                  <a:ext uri="{0D108BD9-81ED-4DB2-BD59-A6C34878D82A}">
                    <a16:rowId xmlns:a16="http://schemas.microsoft.com/office/drawing/2014/main" val="10003"/>
                  </a:ext>
                </a:extLst>
              </a:tr>
            </a:tbl>
          </a:graphicData>
        </a:graphic>
      </p:graphicFrame>
      <p:grpSp>
        <p:nvGrpSpPr>
          <p:cNvPr id="35" name="Group 34"/>
          <p:cNvGrpSpPr/>
          <p:nvPr/>
        </p:nvGrpSpPr>
        <p:grpSpPr>
          <a:xfrm>
            <a:off x="5488945" y="5303848"/>
            <a:ext cx="3607430" cy="999614"/>
            <a:chOff x="651204" y="1922746"/>
            <a:chExt cx="7859351" cy="2177816"/>
          </a:xfrm>
        </p:grpSpPr>
        <p:sp>
          <p:nvSpPr>
            <p:cNvPr id="36" name="Rounded Rectangle 43"/>
            <p:cNvSpPr/>
            <p:nvPr/>
          </p:nvSpPr>
          <p:spPr>
            <a:xfrm>
              <a:off x="651204" y="1926833"/>
              <a:ext cx="1709956" cy="796360"/>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Tiền</a:t>
              </a:r>
              <a:r>
                <a:rPr lang="en-US" sz="1000" dirty="0">
                  <a:solidFill>
                    <a:schemeClr val="tx1"/>
                  </a:solidFill>
                </a:rPr>
                <a:t> </a:t>
              </a:r>
              <a:r>
                <a:rPr lang="en-US" sz="1000" dirty="0" err="1">
                  <a:solidFill>
                    <a:schemeClr val="tx1"/>
                  </a:solidFill>
                </a:rPr>
                <a:t>xử</a:t>
              </a:r>
              <a:r>
                <a:rPr lang="en-US" sz="1000" dirty="0">
                  <a:solidFill>
                    <a:schemeClr val="tx1"/>
                  </a:solidFill>
                </a:rPr>
                <a:t> </a:t>
              </a:r>
              <a:r>
                <a:rPr lang="en-US" sz="1000" dirty="0" err="1">
                  <a:solidFill>
                    <a:schemeClr val="tx1"/>
                  </a:solidFill>
                </a:rPr>
                <a:t>lý</a:t>
              </a:r>
              <a:r>
                <a:rPr lang="en-US" sz="1000" dirty="0">
                  <a:solidFill>
                    <a:schemeClr val="tx1"/>
                  </a:solidFill>
                </a:rPr>
                <a:t> </a:t>
              </a:r>
              <a:br>
                <a:rPr lang="en-US" sz="1000" dirty="0">
                  <a:solidFill>
                    <a:schemeClr val="tx1"/>
                  </a:solidFill>
                </a:rPr>
              </a:br>
              <a:r>
                <a:rPr lang="en-US" sz="1000" dirty="0" err="1">
                  <a:solidFill>
                    <a:schemeClr val="tx1"/>
                  </a:solidFill>
                </a:rPr>
                <a:t>dữ</a:t>
              </a:r>
              <a:r>
                <a:rPr lang="en-US" sz="1000" dirty="0">
                  <a:solidFill>
                    <a:schemeClr val="tx1"/>
                  </a:solidFill>
                </a:rPr>
                <a:t> </a:t>
              </a:r>
              <a:r>
                <a:rPr lang="en-US" sz="1000" dirty="0" err="1">
                  <a:solidFill>
                    <a:schemeClr val="tx1"/>
                  </a:solidFill>
                </a:rPr>
                <a:t>liệu</a:t>
              </a:r>
              <a:endParaRPr lang="en-US" sz="1000" dirty="0">
                <a:solidFill>
                  <a:schemeClr val="tx1"/>
                </a:solidFill>
              </a:endParaRPr>
            </a:p>
          </p:txBody>
        </p:sp>
        <p:cxnSp>
          <p:nvCxnSpPr>
            <p:cNvPr id="37" name="Straight Arrow Connector 36"/>
            <p:cNvCxnSpPr>
              <a:stCxn id="36" idx="3"/>
              <a:endCxn id="62" idx="1"/>
            </p:cNvCxnSpPr>
            <p:nvPr/>
          </p:nvCxnSpPr>
          <p:spPr>
            <a:xfrm>
              <a:off x="2361160" y="2325013"/>
              <a:ext cx="426396"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38" name="Rounded Rectangle 57"/>
            <p:cNvSpPr/>
            <p:nvPr/>
          </p:nvSpPr>
          <p:spPr>
            <a:xfrm>
              <a:off x="6713784" y="1922746"/>
              <a:ext cx="1796771" cy="800445"/>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err="1">
                  <a:solidFill>
                    <a:schemeClr val="tx1"/>
                  </a:solidFill>
                </a:rPr>
                <a:t>Huấn</a:t>
              </a:r>
              <a:r>
                <a:rPr lang="en-US" sz="1000">
                  <a:solidFill>
                    <a:schemeClr val="tx1"/>
                  </a:solidFill>
                </a:rPr>
                <a:t> luyện với SVM</a:t>
              </a:r>
              <a:endParaRPr lang="en-US" sz="1000" dirty="0">
                <a:solidFill>
                  <a:schemeClr val="tx1"/>
                </a:solidFill>
              </a:endParaRPr>
            </a:p>
          </p:txBody>
        </p:sp>
        <p:cxnSp>
          <p:nvCxnSpPr>
            <p:cNvPr id="39" name="Straight Arrow Connector 38"/>
            <p:cNvCxnSpPr>
              <a:stCxn id="45" idx="3"/>
              <a:endCxn id="38" idx="1"/>
            </p:cNvCxnSpPr>
            <p:nvPr/>
          </p:nvCxnSpPr>
          <p:spPr>
            <a:xfrm>
              <a:off x="6367245" y="2322970"/>
              <a:ext cx="346539"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grpSp>
          <p:nvGrpSpPr>
            <p:cNvPr id="40" name="Group 39"/>
            <p:cNvGrpSpPr/>
            <p:nvPr/>
          </p:nvGrpSpPr>
          <p:grpSpPr>
            <a:xfrm>
              <a:off x="1478458" y="1922746"/>
              <a:ext cx="6705509" cy="2177816"/>
              <a:chOff x="1478458" y="1922746"/>
              <a:chExt cx="6705509" cy="2177816"/>
            </a:xfrm>
          </p:grpSpPr>
          <p:sp>
            <p:nvSpPr>
              <p:cNvPr id="41" name="Rounded Rectangle 46"/>
              <p:cNvSpPr/>
              <p:nvPr/>
            </p:nvSpPr>
            <p:spPr>
              <a:xfrm>
                <a:off x="1478458" y="3390551"/>
                <a:ext cx="1342166" cy="710011"/>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N-gram</a:t>
                </a:r>
              </a:p>
            </p:txBody>
          </p:sp>
          <p:sp>
            <p:nvSpPr>
              <p:cNvPr id="42" name="Rounded Rectangle 47"/>
              <p:cNvSpPr/>
              <p:nvPr/>
            </p:nvSpPr>
            <p:spPr>
              <a:xfrm>
                <a:off x="5026109" y="3387025"/>
                <a:ext cx="1523430" cy="710399"/>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Phủ định</a:t>
                </a:r>
              </a:p>
            </p:txBody>
          </p:sp>
          <p:sp>
            <p:nvSpPr>
              <p:cNvPr id="43" name="Rounded Rectangle 48"/>
              <p:cNvSpPr/>
              <p:nvPr/>
            </p:nvSpPr>
            <p:spPr>
              <a:xfrm>
                <a:off x="2977315" y="3388490"/>
                <a:ext cx="1818686" cy="707473"/>
              </a:xfrm>
              <a:prstGeom prst="roundRect">
                <a:avLst/>
              </a:prstGeom>
              <a:ln w="28575">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Chuyển đổi trạng thái</a:t>
                </a:r>
              </a:p>
            </p:txBody>
          </p:sp>
          <p:sp>
            <p:nvSpPr>
              <p:cNvPr id="44" name="Rounded Rectangle 49"/>
              <p:cNvSpPr/>
              <p:nvPr/>
            </p:nvSpPr>
            <p:spPr>
              <a:xfrm>
                <a:off x="6855570" y="3396479"/>
                <a:ext cx="1328397" cy="69149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SO-CAL</a:t>
                </a:r>
              </a:p>
            </p:txBody>
          </p:sp>
          <p:sp>
            <p:nvSpPr>
              <p:cNvPr id="45" name="Rounded Rectangle 50"/>
              <p:cNvSpPr/>
              <p:nvPr/>
            </p:nvSpPr>
            <p:spPr>
              <a:xfrm>
                <a:off x="4902564" y="1922746"/>
                <a:ext cx="1464683" cy="800445"/>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Kết</a:t>
                </a:r>
                <a:r>
                  <a:rPr lang="en-US" sz="1000" dirty="0">
                    <a:solidFill>
                      <a:schemeClr val="tx1"/>
                    </a:solidFill>
                  </a:rPr>
                  <a:t> </a:t>
                </a:r>
                <a:r>
                  <a:rPr lang="en-US" sz="1000" dirty="0" err="1">
                    <a:solidFill>
                      <a:schemeClr val="tx1"/>
                    </a:solidFill>
                  </a:rPr>
                  <a:t>hợp</a:t>
                </a:r>
                <a:endParaRPr lang="en-US" sz="1000" dirty="0">
                  <a:solidFill>
                    <a:schemeClr val="tx1"/>
                  </a:solidFill>
                </a:endParaRPr>
              </a:p>
            </p:txBody>
          </p:sp>
          <p:cxnSp>
            <p:nvCxnSpPr>
              <p:cNvPr id="46" name="Straight Arrow Connector 45"/>
              <p:cNvCxnSpPr>
                <a:stCxn id="62" idx="2"/>
                <a:endCxn id="41" idx="0"/>
              </p:cNvCxnSpPr>
              <p:nvPr/>
            </p:nvCxnSpPr>
            <p:spPr>
              <a:xfrm flipH="1">
                <a:off x="2149541" y="2723191"/>
                <a:ext cx="1482323" cy="66736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62" idx="3"/>
                <a:endCxn id="45" idx="1"/>
              </p:cNvCxnSpPr>
              <p:nvPr/>
            </p:nvCxnSpPr>
            <p:spPr>
              <a:xfrm flipV="1">
                <a:off x="4476170" y="2322970"/>
                <a:ext cx="426394" cy="204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62" idx="2"/>
                <a:endCxn id="43" idx="0"/>
              </p:cNvCxnSpPr>
              <p:nvPr/>
            </p:nvCxnSpPr>
            <p:spPr>
              <a:xfrm>
                <a:off x="3631864" y="2723191"/>
                <a:ext cx="254794" cy="665299"/>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62" idx="2"/>
                <a:endCxn id="42" idx="0"/>
              </p:cNvCxnSpPr>
              <p:nvPr/>
            </p:nvCxnSpPr>
            <p:spPr>
              <a:xfrm>
                <a:off x="3631864" y="2723191"/>
                <a:ext cx="2155960" cy="66383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62" idx="2"/>
                <a:endCxn id="44" idx="0"/>
              </p:cNvCxnSpPr>
              <p:nvPr/>
            </p:nvCxnSpPr>
            <p:spPr>
              <a:xfrm>
                <a:off x="3631864" y="2723191"/>
                <a:ext cx="3887904" cy="673288"/>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62" name="Rounded Rectangle 60"/>
              <p:cNvSpPr/>
              <p:nvPr/>
            </p:nvSpPr>
            <p:spPr>
              <a:xfrm>
                <a:off x="2787556" y="1926833"/>
                <a:ext cx="1688613" cy="796358"/>
              </a:xfrm>
              <a:prstGeom prst="roundRect">
                <a:avLst/>
              </a:prstGeom>
              <a:ln w="28575">
                <a:solidFill>
                  <a:srgbClr val="FF0000"/>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err="1">
                    <a:solidFill>
                      <a:schemeClr val="tx1"/>
                    </a:solidFill>
                  </a:rPr>
                  <a:t>Rút</a:t>
                </a:r>
                <a:r>
                  <a:rPr lang="en-US" altLang="zh-CN" sz="1000" dirty="0">
                    <a:solidFill>
                      <a:schemeClr val="tx1"/>
                    </a:solidFill>
                  </a:rPr>
                  <a:t> </a:t>
                </a:r>
                <a:r>
                  <a:rPr lang="en-US" altLang="zh-CN" sz="1000" dirty="0" err="1">
                    <a:solidFill>
                      <a:schemeClr val="tx1"/>
                    </a:solidFill>
                  </a:rPr>
                  <a:t>trích</a:t>
                </a:r>
                <a:r>
                  <a:rPr lang="en-US" altLang="zh-CN" sz="1000" dirty="0">
                    <a:solidFill>
                      <a:schemeClr val="tx1"/>
                    </a:solidFill>
                  </a:rPr>
                  <a:t> </a:t>
                </a:r>
                <a:r>
                  <a:rPr lang="en-US" altLang="zh-CN" sz="1000" dirty="0" err="1">
                    <a:solidFill>
                      <a:schemeClr val="tx1"/>
                    </a:solidFill>
                  </a:rPr>
                  <a:t>đặc</a:t>
                </a:r>
                <a:r>
                  <a:rPr lang="en-US" altLang="zh-CN" sz="1000" dirty="0">
                    <a:solidFill>
                      <a:schemeClr val="tx1"/>
                    </a:solidFill>
                  </a:rPr>
                  <a:t> </a:t>
                </a:r>
                <a:r>
                  <a:rPr lang="en-US" altLang="zh-CN" sz="1000" dirty="0" err="1">
                    <a:solidFill>
                      <a:schemeClr val="tx1"/>
                    </a:solidFill>
                  </a:rPr>
                  <a:t>trưng</a:t>
                </a:r>
                <a:endParaRPr lang="en-US" altLang="zh-CN" sz="1000" dirty="0">
                  <a:solidFill>
                    <a:schemeClr val="tx1"/>
                  </a:solidFill>
                </a:endParaRPr>
              </a:p>
            </p:txBody>
          </p:sp>
        </p:grpSp>
      </p:grpSp>
    </p:spTree>
    <p:extLst>
      <p:ext uri="{BB962C8B-B14F-4D97-AF65-F5344CB8AC3E}">
        <p14:creationId xmlns:p14="http://schemas.microsoft.com/office/powerpoint/2010/main" val="401619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28"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0385" y="772160"/>
            <a:ext cx="9307902" cy="447226"/>
          </a:xfrm>
          <a:prstGeom prst="rect">
            <a:avLst/>
          </a:prstGeom>
          <a:solidFill>
            <a:schemeClr val="accent5">
              <a:lumMod val="50000"/>
            </a:schemeClr>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13</a:t>
            </a:fld>
            <a:endParaRPr lang="zh-CN" altLang="en-US"/>
          </a:p>
        </p:txBody>
      </p:sp>
      <p:sp>
        <p:nvSpPr>
          <p:cNvPr id="7" name="Title 5"/>
          <p:cNvSpPr>
            <a:spLocks noGrp="1"/>
          </p:cNvSpPr>
          <p:nvPr>
            <p:ph type="title"/>
          </p:nvPr>
        </p:nvSpPr>
        <p:spPr>
          <a:xfrm>
            <a:off x="345439" y="77894"/>
            <a:ext cx="4324215" cy="772160"/>
          </a:xfrm>
        </p:spPr>
        <p:txBody>
          <a:bodyPr>
            <a:normAutofit/>
          </a:bodyPr>
          <a:lstStyle/>
          <a:p>
            <a:r>
              <a:rPr lang="vi-VN" sz="4000" dirty="0">
                <a:solidFill>
                  <a:schemeClr val="bg1"/>
                </a:solidFill>
                <a:latin typeface="Candara" panose="020E0502030303020204" pitchFamily="34" charset="0"/>
              </a:rPr>
              <a:t>Rút trích đặc trưng</a:t>
            </a:r>
            <a:endParaRPr lang="en-US" sz="3600" b="1" dirty="0">
              <a:solidFill>
                <a:schemeClr val="bg1"/>
              </a:solidFill>
              <a:latin typeface="Candara" panose="020E0502030303020204" pitchFamily="34" charset="0"/>
            </a:endParaRPr>
          </a:p>
        </p:txBody>
      </p:sp>
      <p:sp>
        <p:nvSpPr>
          <p:cNvPr id="5" name="TextBox 4"/>
          <p:cNvSpPr txBox="1"/>
          <p:nvPr/>
        </p:nvSpPr>
        <p:spPr>
          <a:xfrm>
            <a:off x="384106" y="838974"/>
            <a:ext cx="7543801" cy="369332"/>
          </a:xfrm>
          <a:prstGeom prst="rect">
            <a:avLst/>
          </a:prstGeom>
          <a:noFill/>
        </p:spPr>
        <p:txBody>
          <a:bodyPr wrap="square" rtlCol="0">
            <a:spAutoFit/>
          </a:bodyPr>
          <a:lstStyle/>
          <a:p>
            <a:r>
              <a:rPr lang="en-US" altLang="zh-CN" b="1" dirty="0">
                <a:solidFill>
                  <a:schemeClr val="bg1"/>
                </a:solidFill>
                <a:latin typeface="Candara" panose="020E0502030303020204" pitchFamily="34" charset="0"/>
              </a:rPr>
              <a:t>ĐẶC TRƯNG PHỦ ĐỊNH</a:t>
            </a:r>
            <a:endParaRPr lang="zh-CN" altLang="en-US" dirty="0">
              <a:solidFill>
                <a:schemeClr val="bg1"/>
              </a:solidFill>
            </a:endParaRPr>
          </a:p>
        </p:txBody>
      </p:sp>
      <p:sp>
        <p:nvSpPr>
          <p:cNvPr id="11" name="Rectangle 10"/>
          <p:cNvSpPr/>
          <p:nvPr/>
        </p:nvSpPr>
        <p:spPr>
          <a:xfrm>
            <a:off x="389991" y="1496178"/>
            <a:ext cx="8201917" cy="707886"/>
          </a:xfrm>
          <a:prstGeom prst="rect">
            <a:avLst/>
          </a:prstGeom>
        </p:spPr>
        <p:txBody>
          <a:bodyPr wrap="square">
            <a:spAutoFit/>
          </a:bodyPr>
          <a:lstStyle/>
          <a:p>
            <a:pPr algn="just"/>
            <a:r>
              <a:rPr lang="en-US" sz="2000" i="1" dirty="0"/>
              <a:t>“Patients subjectively reported significantly greater relief from symptoms with </a:t>
            </a:r>
            <a:r>
              <a:rPr lang="en-US" sz="2000" i="1" dirty="0" err="1"/>
              <a:t>Debacterol</a:t>
            </a:r>
            <a:r>
              <a:rPr lang="en-US" sz="2000" i="1" dirty="0"/>
              <a:t> than with </a:t>
            </a:r>
            <a:r>
              <a:rPr lang="en-US" sz="2000" i="1" dirty="0" err="1"/>
              <a:t>Kenalog</a:t>
            </a:r>
            <a:r>
              <a:rPr lang="en-US" sz="2000" i="1" dirty="0"/>
              <a:t>-in-</a:t>
            </a:r>
            <a:r>
              <a:rPr lang="en-US" sz="2000" i="1" dirty="0" err="1"/>
              <a:t>Orabase</a:t>
            </a:r>
            <a:r>
              <a:rPr lang="en-US" sz="2000" i="1" dirty="0"/>
              <a:t> or </a:t>
            </a:r>
            <a:r>
              <a:rPr lang="en-US" sz="2000" i="1" u="sng" dirty="0">
                <a:solidFill>
                  <a:srgbClr val="FF0000"/>
                </a:solidFill>
              </a:rPr>
              <a:t>no</a:t>
            </a:r>
            <a:r>
              <a:rPr lang="en-US" sz="2000" i="1" dirty="0"/>
              <a:t> </a:t>
            </a:r>
            <a:r>
              <a:rPr lang="en-US" sz="2000" i="1" u="sng" dirty="0">
                <a:solidFill>
                  <a:srgbClr val="7030A0"/>
                </a:solidFill>
              </a:rPr>
              <a:t>treatment</a:t>
            </a:r>
            <a:r>
              <a:rPr lang="en-US" sz="2000" i="1" dirty="0"/>
              <a:t>.”</a:t>
            </a:r>
          </a:p>
        </p:txBody>
      </p:sp>
      <p:sp>
        <p:nvSpPr>
          <p:cNvPr id="9" name="Speech Bubble: Oval 8"/>
          <p:cNvSpPr/>
          <p:nvPr/>
        </p:nvSpPr>
        <p:spPr>
          <a:xfrm>
            <a:off x="3512566" y="2635148"/>
            <a:ext cx="1459484" cy="653085"/>
          </a:xfrm>
          <a:prstGeom prst="wedgeEllipseCallout">
            <a:avLst>
              <a:gd name="adj1" fmla="val 62416"/>
              <a:gd name="adj2" fmla="val -11741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Từ</a:t>
            </a:r>
            <a:br>
              <a:rPr lang="en-US" dirty="0"/>
            </a:br>
            <a:r>
              <a:rPr lang="en-US" dirty="0" err="1"/>
              <a:t>phủ</a:t>
            </a:r>
            <a:r>
              <a:rPr lang="en-US" dirty="0"/>
              <a:t> </a:t>
            </a:r>
            <a:r>
              <a:rPr lang="en-US" dirty="0" err="1"/>
              <a:t>định</a:t>
            </a:r>
            <a:endParaRPr lang="en-US" dirty="0"/>
          </a:p>
        </p:txBody>
      </p:sp>
      <p:sp>
        <p:nvSpPr>
          <p:cNvPr id="13" name="Speech Bubble: Oval 12"/>
          <p:cNvSpPr/>
          <p:nvPr/>
        </p:nvSpPr>
        <p:spPr>
          <a:xfrm>
            <a:off x="5947083" y="2706799"/>
            <a:ext cx="1491942" cy="813334"/>
          </a:xfrm>
          <a:prstGeom prst="wedgeEllipseCallout">
            <a:avLst>
              <a:gd name="adj1" fmla="val -48079"/>
              <a:gd name="adj2" fmla="val -11635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Từ</a:t>
            </a:r>
            <a:r>
              <a:rPr lang="en-US" dirty="0"/>
              <a:t> </a:t>
            </a:r>
            <a:r>
              <a:rPr lang="en-US" dirty="0" err="1"/>
              <a:t>bị</a:t>
            </a:r>
            <a:r>
              <a:rPr lang="en-US" dirty="0"/>
              <a:t> </a:t>
            </a:r>
            <a:r>
              <a:rPr lang="en-US" dirty="0" err="1"/>
              <a:t>phủ</a:t>
            </a:r>
            <a:r>
              <a:rPr lang="en-US" dirty="0"/>
              <a:t> </a:t>
            </a:r>
            <a:r>
              <a:rPr lang="en-US" dirty="0" err="1"/>
              <a:t>định</a:t>
            </a:r>
            <a:endParaRPr lang="en-US" dirty="0"/>
          </a:p>
        </p:txBody>
      </p:sp>
      <p:sp>
        <p:nvSpPr>
          <p:cNvPr id="27" name="Rectangle 26"/>
          <p:cNvSpPr/>
          <p:nvPr/>
        </p:nvSpPr>
        <p:spPr>
          <a:xfrm>
            <a:off x="416526" y="3735058"/>
            <a:ext cx="5927123" cy="1292662"/>
          </a:xfrm>
          <a:prstGeom prst="rect">
            <a:avLst/>
          </a:prstGeom>
        </p:spPr>
        <p:txBody>
          <a:bodyPr wrap="square">
            <a:spAutoFit/>
          </a:bodyPr>
          <a:lstStyle/>
          <a:p>
            <a:pPr>
              <a:lnSpc>
                <a:spcPct val="150000"/>
              </a:lnSpc>
            </a:pPr>
            <a:r>
              <a:rPr lang="en-US" altLang="zh-CN" sz="2000" dirty="0" err="1"/>
              <a:t>Giải</a:t>
            </a:r>
            <a:r>
              <a:rPr lang="en-US" altLang="zh-CN" sz="2000" dirty="0"/>
              <a:t> </a:t>
            </a:r>
            <a:r>
              <a:rPr lang="en-US" altLang="zh-CN" sz="2000" dirty="0" err="1"/>
              <a:t>thuật</a:t>
            </a:r>
            <a:r>
              <a:rPr lang="en-US" altLang="zh-CN" sz="2000" dirty="0"/>
              <a:t> </a:t>
            </a:r>
            <a:r>
              <a:rPr lang="en-US" altLang="zh-CN" sz="2000" dirty="0" err="1"/>
              <a:t>xử</a:t>
            </a:r>
            <a:r>
              <a:rPr lang="en-US" altLang="zh-CN" sz="2000" dirty="0"/>
              <a:t> </a:t>
            </a:r>
            <a:r>
              <a:rPr lang="en-US" altLang="zh-CN" sz="2000" dirty="0" err="1"/>
              <a:t>lý</a:t>
            </a:r>
            <a:r>
              <a:rPr lang="en-US" altLang="zh-CN" sz="2000" dirty="0"/>
              <a:t> </a:t>
            </a:r>
            <a:r>
              <a:rPr lang="en-US" altLang="zh-CN" sz="2000" err="1"/>
              <a:t>phủ</a:t>
            </a:r>
            <a:r>
              <a:rPr lang="en-US" altLang="zh-CN" sz="2000"/>
              <a:t> định NegEx:</a:t>
            </a:r>
            <a:endParaRPr lang="en-US" altLang="zh-CN" sz="2000" dirty="0"/>
          </a:p>
          <a:p>
            <a:pPr marL="800100" lvl="1" indent="-342900">
              <a:lnSpc>
                <a:spcPct val="120000"/>
              </a:lnSpc>
              <a:buFont typeface="Arial" panose="020B0604020202020204" pitchFamily="34" charset="0"/>
              <a:buChar char="•"/>
            </a:pPr>
            <a:r>
              <a:rPr lang="en-US" altLang="zh-CN" sz="2000" dirty="0" err="1"/>
              <a:t>Xác</a:t>
            </a:r>
            <a:r>
              <a:rPr lang="en-US" altLang="zh-CN" sz="2000" dirty="0"/>
              <a:t> </a:t>
            </a:r>
            <a:r>
              <a:rPr lang="en-US" altLang="zh-CN" sz="2000" dirty="0" err="1"/>
              <a:t>định</a:t>
            </a:r>
            <a:r>
              <a:rPr lang="en-US" altLang="zh-CN" sz="2000" dirty="0"/>
              <a:t> </a:t>
            </a:r>
            <a:r>
              <a:rPr lang="en-US" altLang="zh-CN" sz="2000" dirty="0" err="1"/>
              <a:t>từ</a:t>
            </a:r>
            <a:r>
              <a:rPr lang="en-US" altLang="zh-CN" sz="2000" dirty="0"/>
              <a:t> </a:t>
            </a:r>
            <a:r>
              <a:rPr lang="en-US" altLang="zh-CN" sz="2000" err="1"/>
              <a:t>phủ</a:t>
            </a:r>
            <a:r>
              <a:rPr lang="en-US" altLang="zh-CN" sz="2000"/>
              <a:t> định </a:t>
            </a:r>
          </a:p>
          <a:p>
            <a:pPr marL="800100" lvl="1" indent="-342900">
              <a:lnSpc>
                <a:spcPct val="120000"/>
              </a:lnSpc>
              <a:buFont typeface="Arial" panose="020B0604020202020204" pitchFamily="34" charset="0"/>
              <a:buChar char="•"/>
            </a:pPr>
            <a:r>
              <a:rPr lang="en-US" altLang="zh-CN" sz="2000"/>
              <a:t>Xác định tầm </a:t>
            </a:r>
            <a:r>
              <a:rPr lang="en-US" altLang="zh-CN" sz="2000" dirty="0" err="1"/>
              <a:t>vực</a:t>
            </a:r>
            <a:r>
              <a:rPr lang="en-US" altLang="zh-CN" sz="2000" dirty="0"/>
              <a:t> </a:t>
            </a:r>
            <a:r>
              <a:rPr lang="en-US" altLang="zh-CN" sz="2000" err="1"/>
              <a:t>phủ</a:t>
            </a:r>
            <a:r>
              <a:rPr lang="en-US" altLang="zh-CN" sz="2000"/>
              <a:t> định</a:t>
            </a:r>
            <a:endParaRPr lang="en-US" altLang="zh-CN" sz="2000" dirty="0"/>
          </a:p>
        </p:txBody>
      </p:sp>
      <p:grpSp>
        <p:nvGrpSpPr>
          <p:cNvPr id="35" name="Group 34"/>
          <p:cNvGrpSpPr/>
          <p:nvPr/>
        </p:nvGrpSpPr>
        <p:grpSpPr>
          <a:xfrm>
            <a:off x="5488945" y="5303848"/>
            <a:ext cx="3607430" cy="999614"/>
            <a:chOff x="651204" y="1922746"/>
            <a:chExt cx="7859351" cy="2177816"/>
          </a:xfrm>
        </p:grpSpPr>
        <p:sp>
          <p:nvSpPr>
            <p:cNvPr id="36" name="Rounded Rectangle 43"/>
            <p:cNvSpPr/>
            <p:nvPr/>
          </p:nvSpPr>
          <p:spPr>
            <a:xfrm>
              <a:off x="651204" y="1926833"/>
              <a:ext cx="1709956" cy="796360"/>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Tiền</a:t>
              </a:r>
              <a:r>
                <a:rPr lang="en-US" sz="1000" dirty="0">
                  <a:solidFill>
                    <a:schemeClr val="tx1"/>
                  </a:solidFill>
                </a:rPr>
                <a:t> </a:t>
              </a:r>
              <a:r>
                <a:rPr lang="en-US" sz="1000" dirty="0" err="1">
                  <a:solidFill>
                    <a:schemeClr val="tx1"/>
                  </a:solidFill>
                </a:rPr>
                <a:t>xử</a:t>
              </a:r>
              <a:r>
                <a:rPr lang="en-US" sz="1000" dirty="0">
                  <a:solidFill>
                    <a:schemeClr val="tx1"/>
                  </a:solidFill>
                </a:rPr>
                <a:t> </a:t>
              </a:r>
              <a:r>
                <a:rPr lang="en-US" sz="1000" dirty="0" err="1">
                  <a:solidFill>
                    <a:schemeClr val="tx1"/>
                  </a:solidFill>
                </a:rPr>
                <a:t>lý</a:t>
              </a:r>
              <a:r>
                <a:rPr lang="en-US" sz="1000" dirty="0">
                  <a:solidFill>
                    <a:schemeClr val="tx1"/>
                  </a:solidFill>
                </a:rPr>
                <a:t> </a:t>
              </a:r>
              <a:br>
                <a:rPr lang="en-US" sz="1000" dirty="0">
                  <a:solidFill>
                    <a:schemeClr val="tx1"/>
                  </a:solidFill>
                </a:rPr>
              </a:br>
              <a:r>
                <a:rPr lang="en-US" sz="1000" dirty="0" err="1">
                  <a:solidFill>
                    <a:schemeClr val="tx1"/>
                  </a:solidFill>
                </a:rPr>
                <a:t>dữ</a:t>
              </a:r>
              <a:r>
                <a:rPr lang="en-US" sz="1000" dirty="0">
                  <a:solidFill>
                    <a:schemeClr val="tx1"/>
                  </a:solidFill>
                </a:rPr>
                <a:t> </a:t>
              </a:r>
              <a:r>
                <a:rPr lang="en-US" sz="1000" dirty="0" err="1">
                  <a:solidFill>
                    <a:schemeClr val="tx1"/>
                  </a:solidFill>
                </a:rPr>
                <a:t>liệu</a:t>
              </a:r>
              <a:endParaRPr lang="en-US" sz="1000" dirty="0">
                <a:solidFill>
                  <a:schemeClr val="tx1"/>
                </a:solidFill>
              </a:endParaRPr>
            </a:p>
          </p:txBody>
        </p:sp>
        <p:cxnSp>
          <p:nvCxnSpPr>
            <p:cNvPr id="37" name="Straight Arrow Connector 36"/>
            <p:cNvCxnSpPr>
              <a:stCxn id="36" idx="3"/>
              <a:endCxn id="72" idx="1"/>
            </p:cNvCxnSpPr>
            <p:nvPr/>
          </p:nvCxnSpPr>
          <p:spPr>
            <a:xfrm>
              <a:off x="2361160" y="2325013"/>
              <a:ext cx="426396"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38" name="Rounded Rectangle 57"/>
            <p:cNvSpPr/>
            <p:nvPr/>
          </p:nvSpPr>
          <p:spPr>
            <a:xfrm>
              <a:off x="6713784" y="1922746"/>
              <a:ext cx="1796771" cy="800445"/>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err="1">
                  <a:solidFill>
                    <a:schemeClr val="tx1"/>
                  </a:solidFill>
                </a:rPr>
                <a:t>Huấn</a:t>
              </a:r>
              <a:r>
                <a:rPr lang="en-US" sz="1000">
                  <a:solidFill>
                    <a:schemeClr val="tx1"/>
                  </a:solidFill>
                </a:rPr>
                <a:t> luyện với SVM</a:t>
              </a:r>
              <a:endParaRPr lang="en-US" sz="1000" dirty="0">
                <a:solidFill>
                  <a:schemeClr val="tx1"/>
                </a:solidFill>
              </a:endParaRPr>
            </a:p>
          </p:txBody>
        </p:sp>
        <p:cxnSp>
          <p:nvCxnSpPr>
            <p:cNvPr id="39" name="Straight Arrow Connector 38"/>
            <p:cNvCxnSpPr>
              <a:stCxn id="66" idx="3"/>
              <a:endCxn id="38" idx="1"/>
            </p:cNvCxnSpPr>
            <p:nvPr/>
          </p:nvCxnSpPr>
          <p:spPr>
            <a:xfrm>
              <a:off x="6367245" y="2322970"/>
              <a:ext cx="346539"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grpSp>
          <p:nvGrpSpPr>
            <p:cNvPr id="61" name="Group 60"/>
            <p:cNvGrpSpPr/>
            <p:nvPr/>
          </p:nvGrpSpPr>
          <p:grpSpPr>
            <a:xfrm>
              <a:off x="1478458" y="1922746"/>
              <a:ext cx="6705509" cy="2177816"/>
              <a:chOff x="1478458" y="1922746"/>
              <a:chExt cx="6705509" cy="2177816"/>
            </a:xfrm>
          </p:grpSpPr>
          <p:sp>
            <p:nvSpPr>
              <p:cNvPr id="62" name="Rounded Rectangle 46"/>
              <p:cNvSpPr/>
              <p:nvPr/>
            </p:nvSpPr>
            <p:spPr>
              <a:xfrm>
                <a:off x="1478458" y="3390551"/>
                <a:ext cx="1342166" cy="710011"/>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N-gram</a:t>
                </a:r>
              </a:p>
            </p:txBody>
          </p:sp>
          <p:sp>
            <p:nvSpPr>
              <p:cNvPr id="63" name="Rounded Rectangle 47"/>
              <p:cNvSpPr/>
              <p:nvPr/>
            </p:nvSpPr>
            <p:spPr>
              <a:xfrm>
                <a:off x="5026109" y="3387025"/>
                <a:ext cx="1523430" cy="710399"/>
              </a:xfrm>
              <a:prstGeom prst="roundRect">
                <a:avLst/>
              </a:prstGeom>
              <a:ln w="28575">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Phủ định</a:t>
                </a:r>
              </a:p>
            </p:txBody>
          </p:sp>
          <p:sp>
            <p:nvSpPr>
              <p:cNvPr id="64" name="Rounded Rectangle 48"/>
              <p:cNvSpPr/>
              <p:nvPr/>
            </p:nvSpPr>
            <p:spPr>
              <a:xfrm>
                <a:off x="2977315" y="3388490"/>
                <a:ext cx="1818686" cy="70747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Chuyển đổi trạng thái</a:t>
                </a:r>
              </a:p>
            </p:txBody>
          </p:sp>
          <p:sp>
            <p:nvSpPr>
              <p:cNvPr id="65" name="Rounded Rectangle 49"/>
              <p:cNvSpPr/>
              <p:nvPr/>
            </p:nvSpPr>
            <p:spPr>
              <a:xfrm>
                <a:off x="6855570" y="3396479"/>
                <a:ext cx="1328397" cy="69149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SO-CAL</a:t>
                </a:r>
              </a:p>
            </p:txBody>
          </p:sp>
          <p:sp>
            <p:nvSpPr>
              <p:cNvPr id="66" name="Rounded Rectangle 50"/>
              <p:cNvSpPr/>
              <p:nvPr/>
            </p:nvSpPr>
            <p:spPr>
              <a:xfrm>
                <a:off x="4902564" y="1922746"/>
                <a:ext cx="1464683" cy="800445"/>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Kết</a:t>
                </a:r>
                <a:r>
                  <a:rPr lang="en-US" sz="1000" dirty="0">
                    <a:solidFill>
                      <a:schemeClr val="tx1"/>
                    </a:solidFill>
                  </a:rPr>
                  <a:t> </a:t>
                </a:r>
                <a:r>
                  <a:rPr lang="en-US" sz="1000" dirty="0" err="1">
                    <a:solidFill>
                      <a:schemeClr val="tx1"/>
                    </a:solidFill>
                  </a:rPr>
                  <a:t>hợp</a:t>
                </a:r>
                <a:endParaRPr lang="en-US" sz="1000" dirty="0">
                  <a:solidFill>
                    <a:schemeClr val="tx1"/>
                  </a:solidFill>
                </a:endParaRPr>
              </a:p>
            </p:txBody>
          </p:sp>
          <p:cxnSp>
            <p:nvCxnSpPr>
              <p:cNvPr id="67" name="Straight Arrow Connector 66"/>
              <p:cNvCxnSpPr>
                <a:stCxn id="72" idx="2"/>
                <a:endCxn id="62" idx="0"/>
              </p:cNvCxnSpPr>
              <p:nvPr/>
            </p:nvCxnSpPr>
            <p:spPr>
              <a:xfrm flipH="1">
                <a:off x="2149541" y="2723191"/>
                <a:ext cx="1482323" cy="66736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68" name="Straight Arrow Connector 67"/>
              <p:cNvCxnSpPr>
                <a:stCxn id="72" idx="3"/>
                <a:endCxn id="66" idx="1"/>
              </p:cNvCxnSpPr>
              <p:nvPr/>
            </p:nvCxnSpPr>
            <p:spPr>
              <a:xfrm flipV="1">
                <a:off x="4476170" y="2322970"/>
                <a:ext cx="426394" cy="204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72" idx="2"/>
                <a:endCxn id="64" idx="0"/>
              </p:cNvCxnSpPr>
              <p:nvPr/>
            </p:nvCxnSpPr>
            <p:spPr>
              <a:xfrm>
                <a:off x="3631864" y="2723191"/>
                <a:ext cx="254794" cy="665299"/>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72" idx="2"/>
                <a:endCxn id="63" idx="0"/>
              </p:cNvCxnSpPr>
              <p:nvPr/>
            </p:nvCxnSpPr>
            <p:spPr>
              <a:xfrm>
                <a:off x="3631864" y="2723191"/>
                <a:ext cx="2155960" cy="66383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71" name="Straight Arrow Connector 70"/>
              <p:cNvCxnSpPr>
                <a:stCxn id="72" idx="2"/>
                <a:endCxn id="65" idx="0"/>
              </p:cNvCxnSpPr>
              <p:nvPr/>
            </p:nvCxnSpPr>
            <p:spPr>
              <a:xfrm>
                <a:off x="3631864" y="2723191"/>
                <a:ext cx="3887904" cy="673288"/>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72" name="Rounded Rectangle 60"/>
              <p:cNvSpPr/>
              <p:nvPr/>
            </p:nvSpPr>
            <p:spPr>
              <a:xfrm>
                <a:off x="2787556" y="1926833"/>
                <a:ext cx="1688613" cy="796358"/>
              </a:xfrm>
              <a:prstGeom prst="roundRect">
                <a:avLst/>
              </a:prstGeom>
              <a:ln w="28575">
                <a:solidFill>
                  <a:srgbClr val="FF0000"/>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err="1">
                    <a:solidFill>
                      <a:schemeClr val="tx1"/>
                    </a:solidFill>
                  </a:rPr>
                  <a:t>Rút</a:t>
                </a:r>
                <a:r>
                  <a:rPr lang="en-US" altLang="zh-CN" sz="1000" dirty="0">
                    <a:solidFill>
                      <a:schemeClr val="tx1"/>
                    </a:solidFill>
                  </a:rPr>
                  <a:t> </a:t>
                </a:r>
                <a:r>
                  <a:rPr lang="en-US" altLang="zh-CN" sz="1000" dirty="0" err="1">
                    <a:solidFill>
                      <a:schemeClr val="tx1"/>
                    </a:solidFill>
                  </a:rPr>
                  <a:t>trích</a:t>
                </a:r>
                <a:r>
                  <a:rPr lang="en-US" altLang="zh-CN" sz="1000" dirty="0">
                    <a:solidFill>
                      <a:schemeClr val="tx1"/>
                    </a:solidFill>
                  </a:rPr>
                  <a:t> </a:t>
                </a:r>
                <a:r>
                  <a:rPr lang="en-US" altLang="zh-CN" sz="1000" dirty="0" err="1">
                    <a:solidFill>
                      <a:schemeClr val="tx1"/>
                    </a:solidFill>
                  </a:rPr>
                  <a:t>đặc</a:t>
                </a:r>
                <a:r>
                  <a:rPr lang="en-US" altLang="zh-CN" sz="1000" dirty="0">
                    <a:solidFill>
                      <a:schemeClr val="tx1"/>
                    </a:solidFill>
                  </a:rPr>
                  <a:t> </a:t>
                </a:r>
                <a:r>
                  <a:rPr lang="en-US" altLang="zh-CN" sz="1000" dirty="0" err="1">
                    <a:solidFill>
                      <a:schemeClr val="tx1"/>
                    </a:solidFill>
                  </a:rPr>
                  <a:t>trưng</a:t>
                </a:r>
                <a:endParaRPr lang="en-US" altLang="zh-CN" sz="1000" dirty="0">
                  <a:solidFill>
                    <a:schemeClr val="tx1"/>
                  </a:solidFill>
                </a:endParaRPr>
              </a:p>
            </p:txBody>
          </p:sp>
        </p:grpSp>
      </p:grpSp>
      <p:sp>
        <p:nvSpPr>
          <p:cNvPr id="8" name="Rectangle 7"/>
          <p:cNvSpPr/>
          <p:nvPr/>
        </p:nvSpPr>
        <p:spPr>
          <a:xfrm>
            <a:off x="39063" y="5609486"/>
            <a:ext cx="5384256" cy="738664"/>
          </a:xfrm>
          <a:prstGeom prst="rect">
            <a:avLst/>
          </a:prstGeom>
        </p:spPr>
        <p:txBody>
          <a:bodyPr wrap="square">
            <a:spAutoFit/>
          </a:bodyPr>
          <a:lstStyle/>
          <a:p>
            <a:pPr algn="just"/>
            <a:r>
              <a:rPr lang="en-US" sz="1400"/>
              <a:t>H. Tanushi, H. Dalianis, M. Duneld, M. Kvist, M. Skeppstedt, and</a:t>
            </a:r>
            <a:br>
              <a:rPr lang="en-US" sz="1400"/>
            </a:br>
            <a:r>
              <a:rPr lang="en-US" sz="1400"/>
              <a:t>S. Velupillai, “Negation Scope Delimitation in Clinical Text Using Three Approaches: NegEx, PyConTextNLP and SynNeg,” 2013.</a:t>
            </a:r>
          </a:p>
        </p:txBody>
      </p:sp>
    </p:spTree>
    <p:extLst>
      <p:ext uri="{BB962C8B-B14F-4D97-AF65-F5344CB8AC3E}">
        <p14:creationId xmlns:p14="http://schemas.microsoft.com/office/powerpoint/2010/main" val="292801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0385" y="772160"/>
            <a:ext cx="9307902" cy="447226"/>
          </a:xfrm>
          <a:prstGeom prst="rect">
            <a:avLst/>
          </a:prstGeom>
          <a:solidFill>
            <a:schemeClr val="accent5">
              <a:lumMod val="50000"/>
            </a:schemeClr>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14</a:t>
            </a:fld>
            <a:endParaRPr lang="zh-CN" altLang="en-US"/>
          </a:p>
        </p:txBody>
      </p:sp>
      <p:sp>
        <p:nvSpPr>
          <p:cNvPr id="7" name="Title 5"/>
          <p:cNvSpPr>
            <a:spLocks noGrp="1"/>
          </p:cNvSpPr>
          <p:nvPr>
            <p:ph type="title"/>
          </p:nvPr>
        </p:nvSpPr>
        <p:spPr>
          <a:xfrm>
            <a:off x="345439" y="77894"/>
            <a:ext cx="4324215" cy="772160"/>
          </a:xfrm>
        </p:spPr>
        <p:txBody>
          <a:bodyPr>
            <a:normAutofit/>
          </a:bodyPr>
          <a:lstStyle/>
          <a:p>
            <a:r>
              <a:rPr lang="vi-VN" sz="4000" dirty="0">
                <a:solidFill>
                  <a:schemeClr val="bg1"/>
                </a:solidFill>
                <a:latin typeface="Candara" panose="020E0502030303020204" pitchFamily="34" charset="0"/>
              </a:rPr>
              <a:t>Rút trích đặc trưng</a:t>
            </a:r>
            <a:endParaRPr lang="en-US" sz="3600" b="1" dirty="0">
              <a:solidFill>
                <a:schemeClr val="bg1"/>
              </a:solidFill>
              <a:latin typeface="Candara" panose="020E0502030303020204" pitchFamily="34" charset="0"/>
            </a:endParaRPr>
          </a:p>
        </p:txBody>
      </p:sp>
      <p:sp>
        <p:nvSpPr>
          <p:cNvPr id="5" name="TextBox 4"/>
          <p:cNvSpPr txBox="1"/>
          <p:nvPr/>
        </p:nvSpPr>
        <p:spPr>
          <a:xfrm>
            <a:off x="384107" y="838974"/>
            <a:ext cx="4480856" cy="369332"/>
          </a:xfrm>
          <a:prstGeom prst="rect">
            <a:avLst/>
          </a:prstGeom>
          <a:noFill/>
        </p:spPr>
        <p:txBody>
          <a:bodyPr wrap="square" rtlCol="0">
            <a:spAutoFit/>
          </a:bodyPr>
          <a:lstStyle/>
          <a:p>
            <a:r>
              <a:rPr lang="en-US" altLang="zh-CN" b="1" dirty="0">
                <a:solidFill>
                  <a:schemeClr val="bg1"/>
                </a:solidFill>
                <a:latin typeface="Candara" panose="020E0502030303020204" pitchFamily="34" charset="0"/>
              </a:rPr>
              <a:t>ĐẶC TRƯNG PHỦ ĐỊNH</a:t>
            </a:r>
            <a:endParaRPr lang="zh-CN" altLang="en-US" dirty="0">
              <a:solidFill>
                <a:schemeClr val="bg1"/>
              </a:solidFill>
            </a:endParaRPr>
          </a:p>
        </p:txBody>
      </p:sp>
      <p:grpSp>
        <p:nvGrpSpPr>
          <p:cNvPr id="9" name="Group 8"/>
          <p:cNvGrpSpPr/>
          <p:nvPr/>
        </p:nvGrpSpPr>
        <p:grpSpPr>
          <a:xfrm>
            <a:off x="384107" y="1426419"/>
            <a:ext cx="8456363" cy="4880429"/>
            <a:chOff x="384107" y="1426419"/>
            <a:chExt cx="8456363" cy="4880429"/>
          </a:xfrm>
        </p:grpSpPr>
        <p:grpSp>
          <p:nvGrpSpPr>
            <p:cNvPr id="34" name="Group 33"/>
            <p:cNvGrpSpPr/>
            <p:nvPr/>
          </p:nvGrpSpPr>
          <p:grpSpPr>
            <a:xfrm>
              <a:off x="384107" y="1426419"/>
              <a:ext cx="8456363" cy="4880429"/>
              <a:chOff x="2768490" y="1455345"/>
              <a:chExt cx="8456363" cy="4880429"/>
            </a:xfrm>
          </p:grpSpPr>
          <p:sp>
            <p:nvSpPr>
              <p:cNvPr id="35" name="Down Arrow 34"/>
              <p:cNvSpPr/>
              <p:nvPr/>
            </p:nvSpPr>
            <p:spPr>
              <a:xfrm>
                <a:off x="7255048" y="3172799"/>
                <a:ext cx="294063" cy="384906"/>
              </a:xfrm>
              <a:prstGeom prst="down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Content Placeholder 2"/>
              <p:cNvSpPr txBox="1"/>
              <p:nvPr/>
            </p:nvSpPr>
            <p:spPr>
              <a:xfrm>
                <a:off x="2768490" y="1455345"/>
                <a:ext cx="8456363" cy="4880429"/>
              </a:xfrm>
              <a:prstGeom prst="rect">
                <a:avLst/>
              </a:prstGeom>
              <a:solidFill>
                <a:schemeClr val="bg1"/>
              </a:solidFill>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lvl="1">
                  <a:lnSpc>
                    <a:spcPct val="150000"/>
                  </a:lnSpc>
                </a:pPr>
                <a:r>
                  <a:rPr lang="en-US" sz="2000" dirty="0" err="1"/>
                  <a:t>Cách</a:t>
                </a:r>
                <a:r>
                  <a:rPr lang="en-US" sz="2000" dirty="0"/>
                  <a:t> 1: </a:t>
                </a:r>
                <a:r>
                  <a:rPr lang="en-US" sz="2000" dirty="0" err="1"/>
                  <a:t>Gắn</a:t>
                </a:r>
                <a:r>
                  <a:rPr lang="en-US" sz="2000" dirty="0"/>
                  <a:t> </a:t>
                </a:r>
                <a:r>
                  <a:rPr lang="en-US" sz="2000" dirty="0" err="1"/>
                  <a:t>nhãn</a:t>
                </a:r>
                <a:r>
                  <a:rPr lang="en-US" sz="2000" dirty="0"/>
                  <a:t> </a:t>
                </a:r>
                <a:r>
                  <a:rPr lang="en-US" sz="2000" dirty="0">
                    <a:solidFill>
                      <a:srgbClr val="FF0000"/>
                    </a:solidFill>
                    <a:latin typeface="Courier New" panose="02070309020205020404" pitchFamily="49" charset="0"/>
                    <a:cs typeface="Courier New" panose="02070309020205020404" pitchFamily="49" charset="0"/>
                  </a:rPr>
                  <a:t>_NEG</a:t>
                </a:r>
                <a:r>
                  <a:rPr lang="en-US" sz="2000" dirty="0">
                    <a:solidFill>
                      <a:srgbClr val="FF0000"/>
                    </a:solidFill>
                    <a:latin typeface="+mj-lt"/>
                    <a:cs typeface="Courier New" panose="02070309020205020404" pitchFamily="49" charset="0"/>
                  </a:rPr>
                  <a:t> </a:t>
                </a:r>
                <a:r>
                  <a:rPr lang="en-US" sz="2000" dirty="0" err="1"/>
                  <a:t>cho</a:t>
                </a:r>
                <a:r>
                  <a:rPr lang="en-US" sz="2000" dirty="0"/>
                  <a:t> </a:t>
                </a:r>
                <a:r>
                  <a:rPr lang="en-US" sz="2000" dirty="0" err="1"/>
                  <a:t>từ</a:t>
                </a:r>
                <a:r>
                  <a:rPr lang="en-US" sz="2000" dirty="0"/>
                  <a:t> </a:t>
                </a:r>
                <a:r>
                  <a:rPr lang="en-US" sz="2000" dirty="0" err="1"/>
                  <a:t>bị</a:t>
                </a:r>
                <a:r>
                  <a:rPr lang="en-US" sz="2000" dirty="0"/>
                  <a:t> </a:t>
                </a:r>
                <a:r>
                  <a:rPr lang="en-US" sz="2000" dirty="0" err="1"/>
                  <a:t>phủ</a:t>
                </a:r>
                <a:r>
                  <a:rPr lang="en-US" sz="2000" dirty="0"/>
                  <a:t> </a:t>
                </a:r>
                <a:r>
                  <a:rPr lang="en-US" sz="2000" dirty="0" err="1"/>
                  <a:t>định</a:t>
                </a:r>
                <a:endParaRPr lang="en-US" sz="2000" dirty="0"/>
              </a:p>
              <a:p>
                <a:pPr marL="171450" lvl="1">
                  <a:lnSpc>
                    <a:spcPct val="150000"/>
                  </a:lnSpc>
                </a:pPr>
                <a:r>
                  <a:rPr lang="en-US" altLang="zh-CN" sz="2000" dirty="0" err="1"/>
                  <a:t>Cách</a:t>
                </a:r>
                <a:r>
                  <a:rPr lang="en-US" altLang="zh-CN" sz="2000" dirty="0"/>
                  <a:t> 2: </a:t>
                </a:r>
                <a:r>
                  <a:rPr lang="en-US" altLang="zh-CN" sz="2000" dirty="0" err="1"/>
                  <a:t>Gắn</a:t>
                </a:r>
                <a:r>
                  <a:rPr lang="en-US" altLang="zh-CN" sz="2000" dirty="0"/>
                  <a:t> </a:t>
                </a:r>
                <a:r>
                  <a:rPr lang="en-US" altLang="zh-CN" sz="2000" dirty="0" err="1"/>
                  <a:t>nhãn</a:t>
                </a:r>
                <a:r>
                  <a:rPr lang="en-US" altLang="zh-CN" sz="2000" dirty="0"/>
                  <a:t> </a:t>
                </a:r>
                <a:r>
                  <a:rPr lang="en-US" altLang="zh-CN" sz="2000" dirty="0">
                    <a:solidFill>
                      <a:srgbClr val="FF0000"/>
                    </a:solidFill>
                    <a:latin typeface="Courier New" panose="02070309020205020404" pitchFamily="49" charset="0"/>
                    <a:cs typeface="Courier New" panose="02070309020205020404" pitchFamily="49" charset="0"/>
                  </a:rPr>
                  <a:t>NEGATION</a:t>
                </a:r>
                <a:r>
                  <a:rPr lang="en-US" altLang="zh-CN" sz="2000" dirty="0">
                    <a:solidFill>
                      <a:srgbClr val="FF0000"/>
                    </a:solidFill>
                    <a:cs typeface="Courier New" panose="02070309020205020404" pitchFamily="49" charset="0"/>
                  </a:rPr>
                  <a:t> </a:t>
                </a:r>
                <a:r>
                  <a:rPr lang="en-US" altLang="zh-CN" sz="2000" dirty="0" err="1"/>
                  <a:t>cho</a:t>
                </a:r>
                <a:r>
                  <a:rPr lang="en-US" altLang="zh-CN" sz="2000" dirty="0"/>
                  <a:t> </a:t>
                </a:r>
                <a:r>
                  <a:rPr lang="en-US" altLang="zh-CN" sz="2000" dirty="0" err="1"/>
                  <a:t>từ</a:t>
                </a:r>
                <a:r>
                  <a:rPr lang="en-US" altLang="zh-CN" sz="2000" dirty="0"/>
                  <a:t> </a:t>
                </a:r>
                <a:r>
                  <a:rPr lang="en-US" altLang="zh-CN" sz="2000" dirty="0" err="1"/>
                  <a:t>phủ</a:t>
                </a:r>
                <a:r>
                  <a:rPr lang="en-US" altLang="zh-CN" sz="2000" dirty="0"/>
                  <a:t> </a:t>
                </a:r>
                <a:r>
                  <a:rPr lang="en-US" altLang="zh-CN" sz="2000" dirty="0" err="1"/>
                  <a:t>định</a:t>
                </a:r>
                <a:endParaRPr lang="en-US" altLang="zh-CN" sz="2000" dirty="0"/>
              </a:p>
              <a:p>
                <a:pPr marL="168275" indent="0">
                  <a:spcAft>
                    <a:spcPts val="600"/>
                  </a:spcAft>
                  <a:buNone/>
                </a:pPr>
                <a:r>
                  <a:rPr lang="en-US" altLang="zh-CN" sz="1800" i="1" dirty="0"/>
                  <a:t>“Patients subjectively reported significantly greater relief from symptoms with </a:t>
                </a:r>
                <a:r>
                  <a:rPr lang="en-US" altLang="zh-CN" sz="1800" i="1" dirty="0" err="1"/>
                  <a:t>Debacterol</a:t>
                </a:r>
                <a:r>
                  <a:rPr lang="en-US" altLang="zh-CN" sz="1800" i="1" dirty="0"/>
                  <a:t> than with </a:t>
                </a:r>
                <a:r>
                  <a:rPr lang="en-US" altLang="zh-CN" sz="1800" i="1" dirty="0" err="1"/>
                  <a:t>Kenalog</a:t>
                </a:r>
                <a:r>
                  <a:rPr lang="en-US" altLang="zh-CN" sz="1800" i="1" dirty="0"/>
                  <a:t>-in-</a:t>
                </a:r>
                <a:r>
                  <a:rPr lang="en-US" altLang="zh-CN" sz="1800" i="1" dirty="0" err="1"/>
                  <a:t>Orabase</a:t>
                </a:r>
                <a:r>
                  <a:rPr lang="en-US" altLang="zh-CN" sz="1800" i="1" dirty="0"/>
                  <a:t> or </a:t>
                </a:r>
                <a:r>
                  <a:rPr lang="en-US" altLang="zh-CN" sz="1800" b="1" i="1" dirty="0">
                    <a:solidFill>
                      <a:srgbClr val="FF0000"/>
                    </a:solidFill>
                  </a:rPr>
                  <a:t>no</a:t>
                </a:r>
                <a:r>
                  <a:rPr lang="en-US" altLang="zh-CN" sz="1800" i="1" dirty="0"/>
                  <a:t> </a:t>
                </a:r>
                <a:r>
                  <a:rPr lang="en-US" altLang="zh-CN" sz="1800" b="1" i="1" dirty="0"/>
                  <a:t>treatment</a:t>
                </a:r>
                <a:r>
                  <a:rPr lang="en-US" altLang="zh-CN" sz="1800" i="1" dirty="0"/>
                  <a:t>.”</a:t>
                </a:r>
              </a:p>
              <a:p>
                <a:pPr marL="168275" indent="0">
                  <a:spcAft>
                    <a:spcPts val="600"/>
                  </a:spcAft>
                  <a:buNone/>
                </a:pPr>
                <a:endParaRPr lang="en-US" altLang="zh-CN" sz="1800" i="1" dirty="0"/>
              </a:p>
              <a:p>
                <a:pPr marL="168275" indent="0">
                  <a:spcAft>
                    <a:spcPts val="1200"/>
                  </a:spcAft>
                  <a:buNone/>
                </a:pPr>
                <a:r>
                  <a:rPr lang="en-US" altLang="zh-CN" sz="1800" i="1" dirty="0"/>
                  <a:t>“Patients subjectively reported significantly greater relief from symptoms with </a:t>
                </a:r>
                <a:r>
                  <a:rPr lang="en-US" altLang="zh-CN" sz="1800" i="1" dirty="0" err="1"/>
                  <a:t>Debacterol</a:t>
                </a:r>
                <a:r>
                  <a:rPr lang="en-US" altLang="zh-CN" sz="1800" i="1" dirty="0"/>
                  <a:t> than with </a:t>
                </a:r>
                <a:r>
                  <a:rPr lang="en-US" altLang="zh-CN" sz="1800" i="1" dirty="0" err="1"/>
                  <a:t>Kenalog</a:t>
                </a:r>
                <a:r>
                  <a:rPr lang="en-US" altLang="zh-CN" sz="1800" i="1" dirty="0"/>
                  <a:t>-in-</a:t>
                </a:r>
                <a:r>
                  <a:rPr lang="en-US" altLang="zh-CN" sz="1800" i="1" dirty="0" err="1"/>
                  <a:t>Orabase</a:t>
                </a:r>
                <a:r>
                  <a:rPr lang="en-US" altLang="zh-CN" sz="1800" i="1" dirty="0"/>
                  <a:t> or </a:t>
                </a:r>
                <a:r>
                  <a:rPr lang="en-US" altLang="zh-CN" sz="1800" i="1" dirty="0">
                    <a:solidFill>
                      <a:srgbClr val="FF0000"/>
                    </a:solidFill>
                    <a:cs typeface="Courier New" panose="02070309020205020404" pitchFamily="49" charset="0"/>
                  </a:rPr>
                  <a:t>NEGATION </a:t>
                </a:r>
                <a:r>
                  <a:rPr lang="en-US" altLang="zh-CN" sz="1800" i="1" dirty="0"/>
                  <a:t>treatment.”</a:t>
                </a:r>
              </a:p>
              <a:p>
                <a:pPr marL="171450" lvl="1"/>
                <a:endParaRPr lang="en-US" sz="2400" dirty="0"/>
              </a:p>
            </p:txBody>
          </p:sp>
        </p:grpSp>
        <p:sp>
          <p:nvSpPr>
            <p:cNvPr id="37" name="Down Arrow 36"/>
            <p:cNvSpPr/>
            <p:nvPr/>
          </p:nvSpPr>
          <p:spPr>
            <a:xfrm>
              <a:off x="4764664" y="3143873"/>
              <a:ext cx="294063" cy="384906"/>
            </a:xfrm>
            <a:prstGeom prst="down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Group 38"/>
          <p:cNvGrpSpPr/>
          <p:nvPr/>
        </p:nvGrpSpPr>
        <p:grpSpPr>
          <a:xfrm>
            <a:off x="384107" y="1423877"/>
            <a:ext cx="8456363" cy="4039932"/>
            <a:chOff x="-2611129" y="4183600"/>
            <a:chExt cx="8456363" cy="4039932"/>
          </a:xfrm>
        </p:grpSpPr>
        <p:sp>
          <p:nvSpPr>
            <p:cNvPr id="40" name="Content Placeholder 2"/>
            <p:cNvSpPr txBox="1"/>
            <p:nvPr/>
          </p:nvSpPr>
          <p:spPr>
            <a:xfrm>
              <a:off x="-2611129" y="4183600"/>
              <a:ext cx="8456363" cy="4039932"/>
            </a:xfrm>
            <a:prstGeom prst="rect">
              <a:avLst/>
            </a:prstGeom>
            <a:solidFill>
              <a:schemeClr val="bg1"/>
            </a:solidFill>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lvl="1">
                <a:lnSpc>
                  <a:spcPct val="150000"/>
                </a:lnSpc>
              </a:pPr>
              <a:r>
                <a:rPr lang="en-US" sz="2000" dirty="0" err="1"/>
                <a:t>Cách</a:t>
              </a:r>
              <a:r>
                <a:rPr lang="en-US" sz="2000" dirty="0"/>
                <a:t> 1: </a:t>
              </a:r>
              <a:r>
                <a:rPr lang="en-US" sz="2000" dirty="0" err="1"/>
                <a:t>Gắn</a:t>
              </a:r>
              <a:r>
                <a:rPr lang="en-US" sz="2000" dirty="0"/>
                <a:t> </a:t>
              </a:r>
              <a:r>
                <a:rPr lang="en-US" sz="2000" dirty="0" err="1"/>
                <a:t>nhãn</a:t>
              </a:r>
              <a:r>
                <a:rPr lang="en-US" sz="2000" dirty="0"/>
                <a:t> </a:t>
              </a:r>
              <a:r>
                <a:rPr lang="en-US" sz="2000" dirty="0">
                  <a:solidFill>
                    <a:srgbClr val="FF0000"/>
                  </a:solidFill>
                  <a:latin typeface="Courier New" panose="02070309020205020404" pitchFamily="49" charset="0"/>
                  <a:cs typeface="Courier New" panose="02070309020205020404" pitchFamily="49" charset="0"/>
                </a:rPr>
                <a:t>_NEG</a:t>
              </a:r>
              <a:r>
                <a:rPr lang="en-US" sz="2000" dirty="0">
                  <a:solidFill>
                    <a:srgbClr val="FF0000"/>
                  </a:solidFill>
                  <a:latin typeface="+mj-lt"/>
                  <a:cs typeface="Courier New" panose="02070309020205020404" pitchFamily="49" charset="0"/>
                </a:rPr>
                <a:t> </a:t>
              </a:r>
              <a:r>
                <a:rPr lang="en-US" sz="2000" dirty="0" err="1"/>
                <a:t>cho</a:t>
              </a:r>
              <a:r>
                <a:rPr lang="en-US" sz="2000" dirty="0"/>
                <a:t> </a:t>
              </a:r>
              <a:r>
                <a:rPr lang="en-US" sz="2000" dirty="0" err="1"/>
                <a:t>từ</a:t>
              </a:r>
              <a:r>
                <a:rPr lang="en-US" sz="2000" dirty="0"/>
                <a:t> </a:t>
              </a:r>
              <a:r>
                <a:rPr lang="en-US" sz="2000" dirty="0" err="1"/>
                <a:t>bị</a:t>
              </a:r>
              <a:r>
                <a:rPr lang="en-US" sz="2000" dirty="0"/>
                <a:t> </a:t>
              </a:r>
              <a:r>
                <a:rPr lang="en-US" sz="2000" dirty="0" err="1"/>
                <a:t>phủ</a:t>
              </a:r>
              <a:r>
                <a:rPr lang="en-US" sz="2000" dirty="0"/>
                <a:t> </a:t>
              </a:r>
              <a:r>
                <a:rPr lang="en-US" sz="2000" dirty="0" err="1"/>
                <a:t>định</a:t>
              </a:r>
              <a:endParaRPr lang="en-US" sz="2000" dirty="0"/>
            </a:p>
            <a:p>
              <a:pPr marL="168275" indent="0">
                <a:spcAft>
                  <a:spcPts val="600"/>
                </a:spcAft>
                <a:buNone/>
              </a:pPr>
              <a:r>
                <a:rPr lang="en-US" altLang="zh-CN" sz="1800" i="1" dirty="0"/>
                <a:t>“Patients subjectively reported significantly greater relief from symptoms with </a:t>
              </a:r>
              <a:r>
                <a:rPr lang="en-US" altLang="zh-CN" sz="1800" i="1" dirty="0" err="1"/>
                <a:t>Debacterol</a:t>
              </a:r>
              <a:r>
                <a:rPr lang="en-US" altLang="zh-CN" sz="1800" i="1" dirty="0"/>
                <a:t> than with </a:t>
              </a:r>
              <a:r>
                <a:rPr lang="en-US" altLang="zh-CN" sz="1800" i="1" dirty="0" err="1"/>
                <a:t>Kenalog</a:t>
              </a:r>
              <a:r>
                <a:rPr lang="en-US" altLang="zh-CN" sz="1800" i="1" dirty="0"/>
                <a:t>-in-</a:t>
              </a:r>
              <a:r>
                <a:rPr lang="en-US" altLang="zh-CN" sz="1800" i="1" dirty="0" err="1"/>
                <a:t>Orabase</a:t>
              </a:r>
              <a:r>
                <a:rPr lang="en-US" altLang="zh-CN" sz="1800" i="1" dirty="0"/>
                <a:t> or </a:t>
              </a:r>
              <a:r>
                <a:rPr lang="en-US" altLang="zh-CN" sz="1800" b="1" i="1" dirty="0"/>
                <a:t>no </a:t>
              </a:r>
              <a:r>
                <a:rPr lang="en-US" altLang="zh-CN" sz="1800" b="1" i="1" dirty="0">
                  <a:solidFill>
                    <a:srgbClr val="FF0000"/>
                  </a:solidFill>
                </a:rPr>
                <a:t>treatment</a:t>
              </a:r>
              <a:r>
                <a:rPr lang="en-US" altLang="zh-CN" sz="1800" i="1" dirty="0"/>
                <a:t>.”</a:t>
              </a:r>
            </a:p>
            <a:p>
              <a:pPr marL="168275" indent="0">
                <a:spcAft>
                  <a:spcPts val="600"/>
                </a:spcAft>
                <a:buNone/>
              </a:pPr>
              <a:endParaRPr lang="en-US" altLang="zh-CN" sz="1800" i="1" dirty="0"/>
            </a:p>
            <a:p>
              <a:pPr marL="168275" indent="0">
                <a:spcAft>
                  <a:spcPts val="1200"/>
                </a:spcAft>
                <a:buNone/>
              </a:pPr>
              <a:r>
                <a:rPr lang="en-US" altLang="zh-CN" sz="1800" i="1" dirty="0"/>
                <a:t>“Patients subjectively reported significantly greater relief from symptoms with </a:t>
              </a:r>
              <a:r>
                <a:rPr lang="en-US" altLang="zh-CN" sz="1800" i="1" dirty="0" err="1"/>
                <a:t>Debacterol</a:t>
              </a:r>
              <a:r>
                <a:rPr lang="en-US" altLang="zh-CN" sz="1800" i="1" dirty="0"/>
                <a:t> than with </a:t>
              </a:r>
              <a:r>
                <a:rPr lang="en-US" altLang="zh-CN" sz="1800" i="1" dirty="0" err="1"/>
                <a:t>Kenalog</a:t>
              </a:r>
              <a:r>
                <a:rPr lang="en-US" altLang="zh-CN" sz="1800" i="1" dirty="0"/>
                <a:t>-in-</a:t>
              </a:r>
              <a:r>
                <a:rPr lang="en-US" altLang="zh-CN" sz="1800" i="1" dirty="0" err="1"/>
                <a:t>Orabase</a:t>
              </a:r>
              <a:r>
                <a:rPr lang="en-US" altLang="zh-CN" sz="1800" i="1" dirty="0"/>
                <a:t> or no </a:t>
              </a:r>
              <a:r>
                <a:rPr lang="en-US" altLang="zh-CN" sz="1800" i="1" dirty="0" err="1">
                  <a:solidFill>
                    <a:srgbClr val="FF0000"/>
                  </a:solidFill>
                </a:rPr>
                <a:t>treatment</a:t>
              </a:r>
              <a:r>
                <a:rPr lang="en-US" altLang="zh-CN" sz="1800" i="1" dirty="0" err="1">
                  <a:solidFill>
                    <a:srgbClr val="FF0000"/>
                  </a:solidFill>
                  <a:cs typeface="Courier New" panose="02070309020205020404" pitchFamily="49" charset="0"/>
                </a:rPr>
                <a:t>_NEG</a:t>
              </a:r>
              <a:r>
                <a:rPr lang="en-US" altLang="zh-CN" sz="1800" i="1" dirty="0"/>
                <a:t>.”</a:t>
              </a:r>
              <a:endParaRPr lang="en-US" sz="1800" i="1" dirty="0"/>
            </a:p>
            <a:p>
              <a:pPr marL="171450" lvl="1">
                <a:lnSpc>
                  <a:spcPct val="150000"/>
                </a:lnSpc>
              </a:pPr>
              <a:r>
                <a:rPr lang="en-US" altLang="zh-CN" sz="2000" dirty="0" err="1"/>
                <a:t>Cách</a:t>
              </a:r>
              <a:r>
                <a:rPr lang="en-US" altLang="zh-CN" sz="2000" dirty="0"/>
                <a:t> 2: </a:t>
              </a:r>
              <a:r>
                <a:rPr lang="en-US" altLang="zh-CN" sz="2000" dirty="0" err="1"/>
                <a:t>Gắn</a:t>
              </a:r>
              <a:r>
                <a:rPr lang="en-US" altLang="zh-CN" sz="2000" dirty="0"/>
                <a:t> </a:t>
              </a:r>
              <a:r>
                <a:rPr lang="en-US" altLang="zh-CN" sz="2000" dirty="0" err="1"/>
                <a:t>nhãn</a:t>
              </a:r>
              <a:r>
                <a:rPr lang="en-US" altLang="zh-CN" sz="2000" dirty="0"/>
                <a:t> </a:t>
              </a:r>
              <a:r>
                <a:rPr lang="en-US" altLang="zh-CN" sz="2000" dirty="0">
                  <a:solidFill>
                    <a:srgbClr val="FF0000"/>
                  </a:solidFill>
                  <a:latin typeface="Courier New" panose="02070309020205020404" pitchFamily="49" charset="0"/>
                  <a:cs typeface="Courier New" panose="02070309020205020404" pitchFamily="49" charset="0"/>
                </a:rPr>
                <a:t>NEGATION</a:t>
              </a:r>
              <a:r>
                <a:rPr lang="en-US" altLang="zh-CN" sz="2000" dirty="0">
                  <a:solidFill>
                    <a:srgbClr val="FF0000"/>
                  </a:solidFill>
                  <a:cs typeface="Courier New" panose="02070309020205020404" pitchFamily="49" charset="0"/>
                </a:rPr>
                <a:t> </a:t>
              </a:r>
              <a:r>
                <a:rPr lang="en-US" altLang="zh-CN" sz="2000" dirty="0" err="1"/>
                <a:t>cho</a:t>
              </a:r>
              <a:r>
                <a:rPr lang="en-US" altLang="zh-CN" sz="2000" dirty="0"/>
                <a:t> </a:t>
              </a:r>
              <a:r>
                <a:rPr lang="en-US" altLang="zh-CN" sz="2000" dirty="0" err="1"/>
                <a:t>từ</a:t>
              </a:r>
              <a:r>
                <a:rPr lang="en-US" altLang="zh-CN" sz="2000" dirty="0"/>
                <a:t> </a:t>
              </a:r>
              <a:r>
                <a:rPr lang="en-US" altLang="zh-CN" sz="2000" dirty="0" err="1"/>
                <a:t>phủ</a:t>
              </a:r>
              <a:r>
                <a:rPr lang="en-US" altLang="zh-CN" sz="2000" dirty="0"/>
                <a:t> </a:t>
              </a:r>
              <a:r>
                <a:rPr lang="en-US" altLang="zh-CN" sz="2000" dirty="0" err="1"/>
                <a:t>định</a:t>
              </a:r>
              <a:endParaRPr lang="en-US" altLang="zh-CN" sz="2000" dirty="0"/>
            </a:p>
            <a:p>
              <a:pPr marL="171450" lvl="1"/>
              <a:endParaRPr lang="en-US" sz="2400" dirty="0"/>
            </a:p>
          </p:txBody>
        </p:sp>
        <p:sp>
          <p:nvSpPr>
            <p:cNvPr id="41" name="Down Arrow 40"/>
            <p:cNvSpPr/>
            <p:nvPr/>
          </p:nvSpPr>
          <p:spPr>
            <a:xfrm>
              <a:off x="2466114" y="5374278"/>
              <a:ext cx="294063" cy="384906"/>
            </a:xfrm>
            <a:prstGeom prst="down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Content Placeholder 2"/>
          <p:cNvSpPr txBox="1"/>
          <p:nvPr/>
        </p:nvSpPr>
        <p:spPr>
          <a:xfrm>
            <a:off x="384107" y="1435279"/>
            <a:ext cx="8456363" cy="4039932"/>
          </a:xfrm>
          <a:prstGeom prst="rect">
            <a:avLst/>
          </a:prstGeom>
          <a:solidFill>
            <a:schemeClr val="bg1"/>
          </a:solidFill>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lvl="1">
              <a:lnSpc>
                <a:spcPct val="150000"/>
              </a:lnSpc>
            </a:pPr>
            <a:r>
              <a:rPr lang="en-US" sz="2000" dirty="0" err="1"/>
              <a:t>Cách</a:t>
            </a:r>
            <a:r>
              <a:rPr lang="en-US" sz="2000" dirty="0"/>
              <a:t> 1: </a:t>
            </a:r>
            <a:r>
              <a:rPr lang="en-US" sz="2000" dirty="0" err="1"/>
              <a:t>Gắn</a:t>
            </a:r>
            <a:r>
              <a:rPr lang="en-US" sz="2000" dirty="0"/>
              <a:t> </a:t>
            </a:r>
            <a:r>
              <a:rPr lang="en-US" sz="2000" dirty="0" err="1"/>
              <a:t>nhãn</a:t>
            </a:r>
            <a:r>
              <a:rPr lang="en-US" sz="2000" dirty="0"/>
              <a:t> </a:t>
            </a:r>
            <a:r>
              <a:rPr lang="en-US" sz="2000" dirty="0">
                <a:solidFill>
                  <a:srgbClr val="FF0000"/>
                </a:solidFill>
                <a:latin typeface="Courier New" panose="02070309020205020404" pitchFamily="49" charset="0"/>
                <a:cs typeface="Courier New" panose="02070309020205020404" pitchFamily="49" charset="0"/>
              </a:rPr>
              <a:t>_NEG</a:t>
            </a:r>
            <a:r>
              <a:rPr lang="en-US" sz="2000" dirty="0">
                <a:solidFill>
                  <a:srgbClr val="FF0000"/>
                </a:solidFill>
                <a:latin typeface="+mj-lt"/>
                <a:cs typeface="Courier New" panose="02070309020205020404" pitchFamily="49" charset="0"/>
              </a:rPr>
              <a:t> </a:t>
            </a:r>
            <a:r>
              <a:rPr lang="en-US" sz="2000" dirty="0" err="1"/>
              <a:t>cho</a:t>
            </a:r>
            <a:r>
              <a:rPr lang="en-US" sz="2000" dirty="0"/>
              <a:t> </a:t>
            </a:r>
            <a:r>
              <a:rPr lang="en-US" sz="2000" dirty="0" err="1"/>
              <a:t>từ</a:t>
            </a:r>
            <a:r>
              <a:rPr lang="en-US" sz="2000" dirty="0"/>
              <a:t> </a:t>
            </a:r>
            <a:r>
              <a:rPr lang="en-US" sz="2000" dirty="0" err="1"/>
              <a:t>bị</a:t>
            </a:r>
            <a:r>
              <a:rPr lang="en-US" sz="2000" dirty="0"/>
              <a:t> </a:t>
            </a:r>
            <a:r>
              <a:rPr lang="en-US" sz="2000" dirty="0" err="1"/>
              <a:t>phủ</a:t>
            </a:r>
            <a:r>
              <a:rPr lang="en-US" sz="2000" dirty="0"/>
              <a:t> </a:t>
            </a:r>
            <a:r>
              <a:rPr lang="en-US" sz="2000" dirty="0" err="1"/>
              <a:t>định</a:t>
            </a:r>
            <a:endParaRPr lang="en-US" sz="2000" dirty="0"/>
          </a:p>
          <a:p>
            <a:pPr marL="171450" lvl="1">
              <a:lnSpc>
                <a:spcPct val="150000"/>
              </a:lnSpc>
            </a:pPr>
            <a:r>
              <a:rPr lang="en-US" altLang="zh-CN" sz="2000" dirty="0" err="1"/>
              <a:t>Cách</a:t>
            </a:r>
            <a:r>
              <a:rPr lang="en-US" altLang="zh-CN" sz="2000" dirty="0"/>
              <a:t> 2: </a:t>
            </a:r>
            <a:r>
              <a:rPr lang="en-US" altLang="zh-CN" sz="2000" dirty="0" err="1"/>
              <a:t>Gắn</a:t>
            </a:r>
            <a:r>
              <a:rPr lang="en-US" altLang="zh-CN" sz="2000" dirty="0"/>
              <a:t> </a:t>
            </a:r>
            <a:r>
              <a:rPr lang="en-US" altLang="zh-CN" sz="2000" dirty="0" err="1"/>
              <a:t>nhãn</a:t>
            </a:r>
            <a:r>
              <a:rPr lang="en-US" altLang="zh-CN" sz="2000" dirty="0"/>
              <a:t> </a:t>
            </a:r>
            <a:r>
              <a:rPr lang="en-US" altLang="zh-CN" sz="2000" dirty="0">
                <a:solidFill>
                  <a:srgbClr val="FF0000"/>
                </a:solidFill>
                <a:latin typeface="Courier New" panose="02070309020205020404" pitchFamily="49" charset="0"/>
                <a:cs typeface="Courier New" panose="02070309020205020404" pitchFamily="49" charset="0"/>
              </a:rPr>
              <a:t>NEGATION</a:t>
            </a:r>
            <a:r>
              <a:rPr lang="en-US" altLang="zh-CN" sz="2000" dirty="0">
                <a:solidFill>
                  <a:srgbClr val="FF0000"/>
                </a:solidFill>
                <a:cs typeface="Courier New" panose="02070309020205020404" pitchFamily="49" charset="0"/>
              </a:rPr>
              <a:t> </a:t>
            </a:r>
            <a:r>
              <a:rPr lang="en-US" altLang="zh-CN" sz="2000" dirty="0" err="1"/>
              <a:t>cho</a:t>
            </a:r>
            <a:r>
              <a:rPr lang="en-US" altLang="zh-CN" sz="2000" dirty="0"/>
              <a:t> </a:t>
            </a:r>
            <a:r>
              <a:rPr lang="en-US" altLang="zh-CN" sz="2000" dirty="0" err="1"/>
              <a:t>từ</a:t>
            </a:r>
            <a:r>
              <a:rPr lang="en-US" altLang="zh-CN" sz="2000" dirty="0"/>
              <a:t> </a:t>
            </a:r>
            <a:r>
              <a:rPr lang="en-US" altLang="zh-CN" sz="2000" dirty="0" err="1"/>
              <a:t>phủ</a:t>
            </a:r>
            <a:r>
              <a:rPr lang="en-US" altLang="zh-CN" sz="2000" dirty="0"/>
              <a:t> </a:t>
            </a:r>
            <a:r>
              <a:rPr lang="en-US" altLang="zh-CN" sz="2000" dirty="0" err="1"/>
              <a:t>định</a:t>
            </a:r>
            <a:endParaRPr lang="en-US" altLang="zh-CN" sz="2000" dirty="0"/>
          </a:p>
          <a:p>
            <a:pPr marL="171450" lvl="1"/>
            <a:endParaRPr lang="en-US" sz="2400" dirty="0"/>
          </a:p>
        </p:txBody>
      </p:sp>
      <p:grpSp>
        <p:nvGrpSpPr>
          <p:cNvPr id="60" name="Group 59"/>
          <p:cNvGrpSpPr/>
          <p:nvPr/>
        </p:nvGrpSpPr>
        <p:grpSpPr>
          <a:xfrm>
            <a:off x="5488945" y="5303848"/>
            <a:ext cx="3607430" cy="999614"/>
            <a:chOff x="651204" y="1922746"/>
            <a:chExt cx="7859351" cy="2177816"/>
          </a:xfrm>
        </p:grpSpPr>
        <p:sp>
          <p:nvSpPr>
            <p:cNvPr id="61" name="Rounded Rectangle 43"/>
            <p:cNvSpPr/>
            <p:nvPr/>
          </p:nvSpPr>
          <p:spPr>
            <a:xfrm>
              <a:off x="651204" y="1926833"/>
              <a:ext cx="1709956" cy="796360"/>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Tiền</a:t>
              </a:r>
              <a:r>
                <a:rPr lang="en-US" sz="1000" dirty="0">
                  <a:solidFill>
                    <a:schemeClr val="tx1"/>
                  </a:solidFill>
                </a:rPr>
                <a:t> </a:t>
              </a:r>
              <a:r>
                <a:rPr lang="en-US" sz="1000" dirty="0" err="1">
                  <a:solidFill>
                    <a:schemeClr val="tx1"/>
                  </a:solidFill>
                </a:rPr>
                <a:t>xử</a:t>
              </a:r>
              <a:r>
                <a:rPr lang="en-US" sz="1000" dirty="0">
                  <a:solidFill>
                    <a:schemeClr val="tx1"/>
                  </a:solidFill>
                </a:rPr>
                <a:t> </a:t>
              </a:r>
              <a:r>
                <a:rPr lang="en-US" sz="1000" dirty="0" err="1">
                  <a:solidFill>
                    <a:schemeClr val="tx1"/>
                  </a:solidFill>
                </a:rPr>
                <a:t>lý</a:t>
              </a:r>
              <a:r>
                <a:rPr lang="en-US" sz="1000" dirty="0">
                  <a:solidFill>
                    <a:schemeClr val="tx1"/>
                  </a:solidFill>
                </a:rPr>
                <a:t> </a:t>
              </a:r>
              <a:br>
                <a:rPr lang="en-US" sz="1000" dirty="0">
                  <a:solidFill>
                    <a:schemeClr val="tx1"/>
                  </a:solidFill>
                </a:rPr>
              </a:br>
              <a:r>
                <a:rPr lang="en-US" sz="1000" dirty="0" err="1">
                  <a:solidFill>
                    <a:schemeClr val="tx1"/>
                  </a:solidFill>
                </a:rPr>
                <a:t>dữ</a:t>
              </a:r>
              <a:r>
                <a:rPr lang="en-US" sz="1000" dirty="0">
                  <a:solidFill>
                    <a:schemeClr val="tx1"/>
                  </a:solidFill>
                </a:rPr>
                <a:t> </a:t>
              </a:r>
              <a:r>
                <a:rPr lang="en-US" sz="1000" dirty="0" err="1">
                  <a:solidFill>
                    <a:schemeClr val="tx1"/>
                  </a:solidFill>
                </a:rPr>
                <a:t>liệu</a:t>
              </a:r>
              <a:endParaRPr lang="en-US" sz="1000" dirty="0">
                <a:solidFill>
                  <a:schemeClr val="tx1"/>
                </a:solidFill>
              </a:endParaRPr>
            </a:p>
          </p:txBody>
        </p:sp>
        <p:cxnSp>
          <p:nvCxnSpPr>
            <p:cNvPr id="62" name="Straight Arrow Connector 61"/>
            <p:cNvCxnSpPr>
              <a:stCxn id="61" idx="3"/>
              <a:endCxn id="76" idx="1"/>
            </p:cNvCxnSpPr>
            <p:nvPr/>
          </p:nvCxnSpPr>
          <p:spPr>
            <a:xfrm>
              <a:off x="2361160" y="2325013"/>
              <a:ext cx="426396"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63" name="Rounded Rectangle 57"/>
            <p:cNvSpPr/>
            <p:nvPr/>
          </p:nvSpPr>
          <p:spPr>
            <a:xfrm>
              <a:off x="6713784" y="1922746"/>
              <a:ext cx="1796771" cy="800445"/>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Huấn</a:t>
              </a:r>
              <a:r>
                <a:rPr lang="en-US" sz="1000" dirty="0">
                  <a:solidFill>
                    <a:schemeClr val="tx1"/>
                  </a:solidFill>
                </a:rPr>
                <a:t> </a:t>
              </a:r>
              <a:r>
                <a:rPr lang="en-US" sz="1000" dirty="0" err="1">
                  <a:solidFill>
                    <a:schemeClr val="tx1"/>
                  </a:solidFill>
                </a:rPr>
                <a:t>luyện</a:t>
              </a:r>
              <a:r>
                <a:rPr lang="en-US" sz="1000" dirty="0">
                  <a:solidFill>
                    <a:schemeClr val="tx1"/>
                  </a:solidFill>
                </a:rPr>
                <a:t> </a:t>
              </a:r>
              <a:r>
                <a:rPr lang="en-US" sz="1000" dirty="0" err="1">
                  <a:solidFill>
                    <a:schemeClr val="tx1"/>
                  </a:solidFill>
                </a:rPr>
                <a:t>với</a:t>
              </a:r>
              <a:r>
                <a:rPr lang="en-US" sz="1000" dirty="0">
                  <a:solidFill>
                    <a:schemeClr val="tx1"/>
                  </a:solidFill>
                </a:rPr>
                <a:t> SVM</a:t>
              </a:r>
            </a:p>
          </p:txBody>
        </p:sp>
        <p:cxnSp>
          <p:nvCxnSpPr>
            <p:cNvPr id="64" name="Straight Arrow Connector 63"/>
            <p:cNvCxnSpPr>
              <a:stCxn id="70" idx="3"/>
              <a:endCxn id="63" idx="1"/>
            </p:cNvCxnSpPr>
            <p:nvPr/>
          </p:nvCxnSpPr>
          <p:spPr>
            <a:xfrm>
              <a:off x="6367245" y="2322970"/>
              <a:ext cx="346539"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grpSp>
          <p:nvGrpSpPr>
            <p:cNvPr id="65" name="Group 64"/>
            <p:cNvGrpSpPr/>
            <p:nvPr/>
          </p:nvGrpSpPr>
          <p:grpSpPr>
            <a:xfrm>
              <a:off x="1478458" y="1922746"/>
              <a:ext cx="6705509" cy="2177816"/>
              <a:chOff x="1478458" y="1922746"/>
              <a:chExt cx="6705509" cy="2177816"/>
            </a:xfrm>
          </p:grpSpPr>
          <p:sp>
            <p:nvSpPr>
              <p:cNvPr id="66" name="Rounded Rectangle 46"/>
              <p:cNvSpPr/>
              <p:nvPr/>
            </p:nvSpPr>
            <p:spPr>
              <a:xfrm>
                <a:off x="1478458" y="3390551"/>
                <a:ext cx="1342166" cy="710011"/>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N-gram</a:t>
                </a:r>
              </a:p>
            </p:txBody>
          </p:sp>
          <p:sp>
            <p:nvSpPr>
              <p:cNvPr id="67" name="Rounded Rectangle 47"/>
              <p:cNvSpPr/>
              <p:nvPr/>
            </p:nvSpPr>
            <p:spPr>
              <a:xfrm>
                <a:off x="5026109" y="3387025"/>
                <a:ext cx="1523430" cy="710399"/>
              </a:xfrm>
              <a:prstGeom prst="roundRect">
                <a:avLst/>
              </a:prstGeom>
              <a:ln w="28575">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Phủ định</a:t>
                </a:r>
              </a:p>
            </p:txBody>
          </p:sp>
          <p:sp>
            <p:nvSpPr>
              <p:cNvPr id="68" name="Rounded Rectangle 48"/>
              <p:cNvSpPr/>
              <p:nvPr/>
            </p:nvSpPr>
            <p:spPr>
              <a:xfrm>
                <a:off x="2977315" y="3388490"/>
                <a:ext cx="1818686" cy="70747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Chuyển đổi trạng thái</a:t>
                </a:r>
              </a:p>
            </p:txBody>
          </p:sp>
          <p:sp>
            <p:nvSpPr>
              <p:cNvPr id="69" name="Rounded Rectangle 49"/>
              <p:cNvSpPr/>
              <p:nvPr/>
            </p:nvSpPr>
            <p:spPr>
              <a:xfrm>
                <a:off x="6855570" y="3396479"/>
                <a:ext cx="1328397" cy="69149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SO-CAL</a:t>
                </a:r>
              </a:p>
            </p:txBody>
          </p:sp>
          <p:sp>
            <p:nvSpPr>
              <p:cNvPr id="70" name="Rounded Rectangle 50"/>
              <p:cNvSpPr/>
              <p:nvPr/>
            </p:nvSpPr>
            <p:spPr>
              <a:xfrm>
                <a:off x="4902564" y="1922746"/>
                <a:ext cx="1464683" cy="800445"/>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Kết</a:t>
                </a:r>
                <a:r>
                  <a:rPr lang="en-US" sz="1000" dirty="0">
                    <a:solidFill>
                      <a:schemeClr val="tx1"/>
                    </a:solidFill>
                  </a:rPr>
                  <a:t> </a:t>
                </a:r>
                <a:r>
                  <a:rPr lang="en-US" sz="1000" dirty="0" err="1">
                    <a:solidFill>
                      <a:schemeClr val="tx1"/>
                    </a:solidFill>
                  </a:rPr>
                  <a:t>hợp</a:t>
                </a:r>
                <a:endParaRPr lang="en-US" sz="1000" dirty="0">
                  <a:solidFill>
                    <a:schemeClr val="tx1"/>
                  </a:solidFill>
                </a:endParaRPr>
              </a:p>
            </p:txBody>
          </p:sp>
          <p:cxnSp>
            <p:nvCxnSpPr>
              <p:cNvPr id="71" name="Straight Arrow Connector 70"/>
              <p:cNvCxnSpPr>
                <a:stCxn id="76" idx="2"/>
                <a:endCxn id="66" idx="0"/>
              </p:cNvCxnSpPr>
              <p:nvPr/>
            </p:nvCxnSpPr>
            <p:spPr>
              <a:xfrm flipH="1">
                <a:off x="2149541" y="2723191"/>
                <a:ext cx="1482323" cy="66736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72" name="Straight Arrow Connector 71"/>
              <p:cNvCxnSpPr>
                <a:stCxn id="76" idx="3"/>
                <a:endCxn id="70" idx="1"/>
              </p:cNvCxnSpPr>
              <p:nvPr/>
            </p:nvCxnSpPr>
            <p:spPr>
              <a:xfrm flipV="1">
                <a:off x="4476170" y="2322970"/>
                <a:ext cx="426394" cy="204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73" name="Straight Arrow Connector 72"/>
              <p:cNvCxnSpPr>
                <a:stCxn id="76" idx="2"/>
                <a:endCxn id="68" idx="0"/>
              </p:cNvCxnSpPr>
              <p:nvPr/>
            </p:nvCxnSpPr>
            <p:spPr>
              <a:xfrm>
                <a:off x="3631864" y="2723191"/>
                <a:ext cx="254794" cy="665299"/>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76" idx="2"/>
                <a:endCxn id="67" idx="0"/>
              </p:cNvCxnSpPr>
              <p:nvPr/>
            </p:nvCxnSpPr>
            <p:spPr>
              <a:xfrm>
                <a:off x="3631864" y="2723191"/>
                <a:ext cx="2155960" cy="66383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75" name="Straight Arrow Connector 74"/>
              <p:cNvCxnSpPr>
                <a:stCxn id="76" idx="2"/>
                <a:endCxn id="69" idx="0"/>
              </p:cNvCxnSpPr>
              <p:nvPr/>
            </p:nvCxnSpPr>
            <p:spPr>
              <a:xfrm>
                <a:off x="3631864" y="2723191"/>
                <a:ext cx="3887904" cy="673288"/>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76" name="Rounded Rectangle 60"/>
              <p:cNvSpPr/>
              <p:nvPr/>
            </p:nvSpPr>
            <p:spPr>
              <a:xfrm>
                <a:off x="2787556" y="1926833"/>
                <a:ext cx="1688613" cy="796358"/>
              </a:xfrm>
              <a:prstGeom prst="roundRect">
                <a:avLst/>
              </a:prstGeom>
              <a:ln w="28575">
                <a:solidFill>
                  <a:srgbClr val="FF0000"/>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err="1">
                    <a:solidFill>
                      <a:schemeClr val="tx1"/>
                    </a:solidFill>
                  </a:rPr>
                  <a:t>Rút</a:t>
                </a:r>
                <a:r>
                  <a:rPr lang="en-US" altLang="zh-CN" sz="1000" dirty="0">
                    <a:solidFill>
                      <a:schemeClr val="tx1"/>
                    </a:solidFill>
                  </a:rPr>
                  <a:t> </a:t>
                </a:r>
                <a:r>
                  <a:rPr lang="en-US" altLang="zh-CN" sz="1000" dirty="0" err="1">
                    <a:solidFill>
                      <a:schemeClr val="tx1"/>
                    </a:solidFill>
                  </a:rPr>
                  <a:t>trích</a:t>
                </a:r>
                <a:r>
                  <a:rPr lang="en-US" altLang="zh-CN" sz="1000" dirty="0">
                    <a:solidFill>
                      <a:schemeClr val="tx1"/>
                    </a:solidFill>
                  </a:rPr>
                  <a:t> </a:t>
                </a:r>
                <a:r>
                  <a:rPr lang="en-US" altLang="zh-CN" sz="1000" dirty="0" err="1">
                    <a:solidFill>
                      <a:schemeClr val="tx1"/>
                    </a:solidFill>
                  </a:rPr>
                  <a:t>đặc</a:t>
                </a:r>
                <a:r>
                  <a:rPr lang="en-US" altLang="zh-CN" sz="1000" dirty="0">
                    <a:solidFill>
                      <a:schemeClr val="tx1"/>
                    </a:solidFill>
                  </a:rPr>
                  <a:t> </a:t>
                </a:r>
                <a:r>
                  <a:rPr lang="en-US" altLang="zh-CN" sz="1000" dirty="0" err="1">
                    <a:solidFill>
                      <a:schemeClr val="tx1"/>
                    </a:solidFill>
                  </a:rPr>
                  <a:t>trưng</a:t>
                </a:r>
                <a:endParaRPr lang="en-US" altLang="zh-CN" sz="1000" dirty="0">
                  <a:solidFill>
                    <a:schemeClr val="tx1"/>
                  </a:solidFill>
                </a:endParaRPr>
              </a:p>
            </p:txBody>
          </p:sp>
        </p:grpSp>
      </p:grpSp>
    </p:spTree>
    <p:extLst>
      <p:ext uri="{BB962C8B-B14F-4D97-AF65-F5344CB8AC3E}">
        <p14:creationId xmlns:p14="http://schemas.microsoft.com/office/powerpoint/2010/main" val="781991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3" name="Content Placeholder 2"/>
              <p:cNvSpPr txBox="1">
                <a:spLocks/>
              </p:cNvSpPr>
              <p:nvPr/>
            </p:nvSpPr>
            <p:spPr>
              <a:xfrm>
                <a:off x="-1202138" y="2746797"/>
                <a:ext cx="7737849" cy="50277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01168" lvl="1" indent="0">
                  <a:buNone/>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m:rPr>
                              <m:nor/>
                            </m:rPr>
                            <a:rPr lang="en-US" altLang="zh-CN" sz="2000" b="0" i="1" smtClean="0">
                              <a:latin typeface="Cambria Math" panose="02040503050406030204" pitchFamily="18" charset="0"/>
                            </a:rPr>
                            <m:t>Đ</m:t>
                          </m:r>
                          <m:r>
                            <m:rPr>
                              <m:nor/>
                            </m:rPr>
                            <a:rPr lang="en-US" altLang="zh-CN" sz="2000" b="0" i="1" smtClean="0">
                              <a:latin typeface="Cambria Math" panose="02040503050406030204" pitchFamily="18" charset="0"/>
                            </a:rPr>
                            <m:t>i</m:t>
                          </m:r>
                          <m:r>
                            <m:rPr>
                              <m:nor/>
                            </m:rPr>
                            <a:rPr lang="en-US" altLang="zh-CN" sz="2000" b="0" i="1" smtClean="0">
                              <a:latin typeface="Cambria Math" panose="02040503050406030204" pitchFamily="18" charset="0"/>
                            </a:rPr>
                            <m:t>ể</m:t>
                          </m:r>
                          <m:r>
                            <m:rPr>
                              <m:nor/>
                            </m:rPr>
                            <a:rPr lang="en-US" altLang="zh-CN" sz="2000" b="0" i="1" smtClean="0">
                              <a:latin typeface="Cambria Math" panose="02040503050406030204" pitchFamily="18" charset="0"/>
                            </a:rPr>
                            <m:t>m</m:t>
                          </m:r>
                          <m:r>
                            <m:rPr>
                              <m:nor/>
                            </m:rPr>
                            <a:rPr lang="en-US" altLang="zh-CN" sz="2000" b="0" i="1" smtClean="0">
                              <a:latin typeface="Cambria Math" panose="02040503050406030204" pitchFamily="18" charset="0"/>
                            </a:rPr>
                            <m:t> </m:t>
                          </m:r>
                          <m:r>
                            <m:rPr>
                              <m:nor/>
                            </m:rPr>
                            <a:rPr lang="en-US" altLang="zh-CN" sz="2000" b="0" i="1" smtClean="0">
                              <a:latin typeface="Cambria Math" panose="02040503050406030204" pitchFamily="18" charset="0"/>
                            </a:rPr>
                            <m:t>s</m:t>
                          </m:r>
                          <m:r>
                            <m:rPr>
                              <m:nor/>
                            </m:rPr>
                            <a:rPr lang="en-US" altLang="zh-CN" sz="2000" b="0" i="1" smtClean="0">
                              <a:latin typeface="Cambria Math" panose="02040503050406030204" pitchFamily="18" charset="0"/>
                            </a:rPr>
                            <m:t>ố</m:t>
                          </m:r>
                        </m:e>
                        <m:sub>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â</m:t>
                          </m:r>
                          <m:r>
                            <a:rPr lang="en-US" altLang="zh-CN" sz="2000" b="0" i="1" smtClean="0">
                              <a:latin typeface="Cambria Math" panose="02040503050406030204" pitchFamily="18" charset="0"/>
                            </a:rPr>
                            <m:t>𝑢</m:t>
                          </m:r>
                        </m:sub>
                      </m:sSub>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sSub>
                        <m:sSubPr>
                          <m:ctrlPr>
                            <a:rPr lang="en-US" sz="2000" i="1" smtClean="0">
                              <a:solidFill>
                                <a:srgbClr val="FF0000"/>
                              </a:solidFill>
                              <a:latin typeface="Cambria Math" panose="02040503050406030204" pitchFamily="18" charset="0"/>
                            </a:rPr>
                          </m:ctrlPr>
                        </m:sSubPr>
                        <m:e>
                          <m:r>
                            <m:rPr>
                              <m:nor/>
                            </m:rPr>
                            <a:rPr lang="en-US" sz="2000" b="0" i="1" smtClean="0">
                              <a:solidFill>
                                <a:srgbClr val="FF0000"/>
                              </a:solidFill>
                              <a:latin typeface="Cambria Math" panose="02040503050406030204" pitchFamily="18" charset="0"/>
                            </a:rPr>
                            <m:t>Đ</m:t>
                          </m:r>
                          <m:r>
                            <m:rPr>
                              <m:nor/>
                            </m:rPr>
                            <a:rPr lang="en-US" sz="2000" b="0" i="1" smtClean="0">
                              <a:solidFill>
                                <a:srgbClr val="FF0000"/>
                              </a:solidFill>
                              <a:latin typeface="Cambria Math" panose="02040503050406030204" pitchFamily="18" charset="0"/>
                            </a:rPr>
                            <m:t>i</m:t>
                          </m:r>
                          <m:r>
                            <m:rPr>
                              <m:nor/>
                            </m:rPr>
                            <a:rPr lang="en-US" sz="2000" b="0" i="1" smtClean="0">
                              <a:solidFill>
                                <a:srgbClr val="FF0000"/>
                              </a:solidFill>
                              <a:latin typeface="Cambria Math" panose="02040503050406030204" pitchFamily="18" charset="0"/>
                            </a:rPr>
                            <m:t>ể</m:t>
                          </m:r>
                          <m:r>
                            <m:rPr>
                              <m:nor/>
                            </m:rPr>
                            <a:rPr lang="en-US" sz="2000" b="0" i="1" smtClean="0">
                              <a:solidFill>
                                <a:srgbClr val="FF0000"/>
                              </a:solidFill>
                              <a:latin typeface="Cambria Math" panose="02040503050406030204" pitchFamily="18" charset="0"/>
                            </a:rPr>
                            <m:t>m</m:t>
                          </m:r>
                          <m:r>
                            <m:rPr>
                              <m:nor/>
                            </m:rPr>
                            <a:rPr lang="en-US" sz="2000" b="0" i="1" smtClean="0">
                              <a:solidFill>
                                <a:srgbClr val="FF0000"/>
                              </a:solidFill>
                              <a:latin typeface="Cambria Math" panose="02040503050406030204" pitchFamily="18" charset="0"/>
                            </a:rPr>
                            <m:t> </m:t>
                          </m:r>
                          <m:r>
                            <m:rPr>
                              <m:nor/>
                            </m:rPr>
                            <a:rPr lang="en-US" sz="2000" b="0" i="1" smtClean="0">
                              <a:solidFill>
                                <a:srgbClr val="FF0000"/>
                              </a:solidFill>
                              <a:latin typeface="Cambria Math" panose="02040503050406030204" pitchFamily="18" charset="0"/>
                            </a:rPr>
                            <m:t>s</m:t>
                          </m:r>
                          <m:r>
                            <m:rPr>
                              <m:nor/>
                            </m:rPr>
                            <a:rPr lang="en-US" sz="2000" b="0" i="1" smtClean="0">
                              <a:solidFill>
                                <a:srgbClr val="FF0000"/>
                              </a:solidFill>
                              <a:latin typeface="Cambria Math" panose="02040503050406030204" pitchFamily="18" charset="0"/>
                            </a:rPr>
                            <m:t>ố</m:t>
                          </m:r>
                        </m:e>
                        <m:sub>
                          <m:r>
                            <a:rPr lang="en-US" sz="2000" i="1">
                              <a:solidFill>
                                <a:srgbClr val="FF0000"/>
                              </a:solidFill>
                              <a:latin typeface="Cambria Math" panose="02040503050406030204" pitchFamily="18" charset="0"/>
                            </a:rPr>
                            <m:t>𝑡</m:t>
                          </m:r>
                          <m:r>
                            <a:rPr lang="en-US" sz="2000" i="1">
                              <a:solidFill>
                                <a:srgbClr val="FF0000"/>
                              </a:solidFill>
                              <a:latin typeface="Cambria Math" panose="02040503050406030204" pitchFamily="18" charset="0"/>
                            </a:rPr>
                            <m:t>ừ</m:t>
                          </m:r>
                        </m:sub>
                      </m:sSub>
                      <m:r>
                        <a:rPr lang="en-US" sz="2000" i="1">
                          <a:latin typeface="Cambria Math" panose="02040503050406030204" pitchFamily="18" charset="0"/>
                        </a:rPr>
                        <m:t>)</m:t>
                      </m:r>
                    </m:oMath>
                  </m:oMathPara>
                </a14:m>
                <a:endParaRPr lang="en-US" sz="2000"/>
              </a:p>
            </p:txBody>
          </p:sp>
        </mc:Choice>
        <mc:Fallback xmlns="">
          <p:sp>
            <p:nvSpPr>
              <p:cNvPr id="53" name="Content Placeholder 2"/>
              <p:cNvSpPr txBox="1">
                <a:spLocks noRot="1" noChangeAspect="1" noMove="1" noResize="1" noEditPoints="1" noAdjustHandles="1" noChangeArrowheads="1" noChangeShapeType="1" noTextEdit="1"/>
              </p:cNvSpPr>
              <p:nvPr/>
            </p:nvSpPr>
            <p:spPr>
              <a:xfrm>
                <a:off x="-1202138" y="2746797"/>
                <a:ext cx="7737849" cy="502770"/>
              </a:xfrm>
              <a:prstGeom prst="rect">
                <a:avLst/>
              </a:prstGeom>
              <a:blipFill>
                <a:blip r:embed="rId3"/>
                <a:stretch>
                  <a:fillRect t="-1220"/>
                </a:stretch>
              </a:blipFill>
            </p:spPr>
            <p:txBody>
              <a:bodyPr/>
              <a:lstStyle/>
              <a:p>
                <a:r>
                  <a:rPr lang="en-US">
                    <a:noFill/>
                  </a:rPr>
                  <a:t> </a:t>
                </a:r>
              </a:p>
            </p:txBody>
          </p:sp>
        </mc:Fallback>
      </mc:AlternateContent>
      <p:sp>
        <p:nvSpPr>
          <p:cNvPr id="10" name="Rectangle 9"/>
          <p:cNvSpPr/>
          <p:nvPr/>
        </p:nvSpPr>
        <p:spPr>
          <a:xfrm>
            <a:off x="-60385" y="772160"/>
            <a:ext cx="9307902" cy="447226"/>
          </a:xfrm>
          <a:prstGeom prst="rect">
            <a:avLst/>
          </a:prstGeom>
          <a:solidFill>
            <a:schemeClr val="accent5">
              <a:lumMod val="50000"/>
            </a:schemeClr>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15</a:t>
            </a:fld>
            <a:endParaRPr lang="zh-CN" altLang="en-US"/>
          </a:p>
        </p:txBody>
      </p:sp>
      <p:sp>
        <p:nvSpPr>
          <p:cNvPr id="7" name="Title 5"/>
          <p:cNvSpPr>
            <a:spLocks noGrp="1"/>
          </p:cNvSpPr>
          <p:nvPr>
            <p:ph type="title"/>
          </p:nvPr>
        </p:nvSpPr>
        <p:spPr>
          <a:xfrm>
            <a:off x="345439" y="77894"/>
            <a:ext cx="4324215" cy="772160"/>
          </a:xfrm>
        </p:spPr>
        <p:txBody>
          <a:bodyPr>
            <a:normAutofit/>
          </a:bodyPr>
          <a:lstStyle/>
          <a:p>
            <a:r>
              <a:rPr lang="vi-VN" sz="4000" dirty="0">
                <a:solidFill>
                  <a:schemeClr val="bg1"/>
                </a:solidFill>
                <a:latin typeface="Candara" panose="020E0502030303020204" pitchFamily="34" charset="0"/>
              </a:rPr>
              <a:t>Rút trích đặc trưng</a:t>
            </a:r>
            <a:endParaRPr lang="en-US" sz="3600" b="1" dirty="0">
              <a:solidFill>
                <a:schemeClr val="bg1"/>
              </a:solidFill>
              <a:latin typeface="Candara" panose="020E0502030303020204" pitchFamily="34" charset="0"/>
            </a:endParaRPr>
          </a:p>
        </p:txBody>
      </p:sp>
      <p:sp>
        <p:nvSpPr>
          <p:cNvPr id="5" name="TextBox 4"/>
          <p:cNvSpPr txBox="1"/>
          <p:nvPr/>
        </p:nvSpPr>
        <p:spPr>
          <a:xfrm>
            <a:off x="384106" y="838974"/>
            <a:ext cx="8456363" cy="400110"/>
          </a:xfrm>
          <a:prstGeom prst="rect">
            <a:avLst/>
          </a:prstGeom>
          <a:noFill/>
        </p:spPr>
        <p:txBody>
          <a:bodyPr wrap="square" rtlCol="0">
            <a:spAutoFit/>
          </a:bodyPr>
          <a:lstStyle/>
          <a:p>
            <a:r>
              <a:rPr lang="en-US" altLang="zh-CN" sz="2000" b="1">
                <a:solidFill>
                  <a:schemeClr val="bg1"/>
                </a:solidFill>
                <a:latin typeface="Candara" panose="020E0502030303020204" pitchFamily="34" charset="0"/>
              </a:rPr>
              <a:t>ĐẶC TRƯNG SO-CAL (Semantic Orientation CALculator)</a:t>
            </a:r>
            <a:endParaRPr lang="zh-CN" altLang="en-US" sz="2000" dirty="0">
              <a:solidFill>
                <a:schemeClr val="bg1"/>
              </a:solidFill>
            </a:endParaRPr>
          </a:p>
        </p:txBody>
      </p:sp>
      <mc:AlternateContent xmlns:mc="http://schemas.openxmlformats.org/markup-compatibility/2006" xmlns:a14="http://schemas.microsoft.com/office/drawing/2010/main">
        <mc:Choice Requires="a14">
          <p:sp>
            <p:nvSpPr>
              <p:cNvPr id="11" name="Content Placeholder 2"/>
              <p:cNvSpPr txBox="1">
                <a:spLocks/>
              </p:cNvSpPr>
              <p:nvPr/>
            </p:nvSpPr>
            <p:spPr>
              <a:xfrm>
                <a:off x="-1192805" y="2740712"/>
                <a:ext cx="7737849" cy="50277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01168" lvl="1" indent="0">
                  <a:buNone/>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m:rPr>
                              <m:nor/>
                            </m:rPr>
                            <a:rPr lang="en-US" altLang="zh-CN" sz="2000" b="0" i="1" smtClean="0">
                              <a:latin typeface="Cambria Math" panose="02040503050406030204" pitchFamily="18" charset="0"/>
                            </a:rPr>
                            <m:t>Đ</m:t>
                          </m:r>
                          <m:r>
                            <m:rPr>
                              <m:nor/>
                            </m:rPr>
                            <a:rPr lang="en-US" altLang="zh-CN" sz="2000" b="0" i="1" smtClean="0">
                              <a:latin typeface="Cambria Math" panose="02040503050406030204" pitchFamily="18" charset="0"/>
                            </a:rPr>
                            <m:t>i</m:t>
                          </m:r>
                          <m:r>
                            <m:rPr>
                              <m:nor/>
                            </m:rPr>
                            <a:rPr lang="en-US" altLang="zh-CN" sz="2000" b="0" i="1" smtClean="0">
                              <a:latin typeface="Cambria Math" panose="02040503050406030204" pitchFamily="18" charset="0"/>
                            </a:rPr>
                            <m:t>ể</m:t>
                          </m:r>
                          <m:r>
                            <m:rPr>
                              <m:nor/>
                            </m:rPr>
                            <a:rPr lang="en-US" altLang="zh-CN" sz="2000" b="0" i="1" smtClean="0">
                              <a:latin typeface="Cambria Math" panose="02040503050406030204" pitchFamily="18" charset="0"/>
                            </a:rPr>
                            <m:t>m</m:t>
                          </m:r>
                          <m:r>
                            <m:rPr>
                              <m:nor/>
                            </m:rPr>
                            <a:rPr lang="en-US" altLang="zh-CN" sz="2000" b="0" i="1" smtClean="0">
                              <a:latin typeface="Cambria Math" panose="02040503050406030204" pitchFamily="18" charset="0"/>
                            </a:rPr>
                            <m:t> </m:t>
                          </m:r>
                          <m:r>
                            <m:rPr>
                              <m:nor/>
                            </m:rPr>
                            <a:rPr lang="en-US" altLang="zh-CN" sz="2000" b="0" i="1" smtClean="0">
                              <a:latin typeface="Cambria Math" panose="02040503050406030204" pitchFamily="18" charset="0"/>
                            </a:rPr>
                            <m:t>s</m:t>
                          </m:r>
                          <m:r>
                            <m:rPr>
                              <m:nor/>
                            </m:rPr>
                            <a:rPr lang="en-US" altLang="zh-CN" sz="2000" b="0" i="1" smtClean="0">
                              <a:latin typeface="Cambria Math" panose="02040503050406030204" pitchFamily="18" charset="0"/>
                            </a:rPr>
                            <m:t>ố</m:t>
                          </m:r>
                        </m:e>
                        <m:sub>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â</m:t>
                          </m:r>
                          <m:r>
                            <a:rPr lang="en-US" altLang="zh-CN" sz="2000" b="0" i="1" smtClean="0">
                              <a:latin typeface="Cambria Math" panose="02040503050406030204" pitchFamily="18" charset="0"/>
                            </a:rPr>
                            <m:t>𝑢</m:t>
                          </m:r>
                        </m:sub>
                      </m:sSub>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sSub>
                        <m:sSubPr>
                          <m:ctrlPr>
                            <a:rPr lang="en-US" sz="2000" i="1" smtClean="0">
                              <a:latin typeface="Cambria Math" panose="02040503050406030204" pitchFamily="18" charset="0"/>
                            </a:rPr>
                          </m:ctrlPr>
                        </m:sSubPr>
                        <m:e>
                          <m:r>
                            <m:rPr>
                              <m:nor/>
                            </m:rPr>
                            <a:rPr lang="en-US" sz="2000" b="0" i="1" smtClean="0">
                              <a:latin typeface="Cambria Math" panose="02040503050406030204" pitchFamily="18" charset="0"/>
                            </a:rPr>
                            <m:t>Đ</m:t>
                          </m:r>
                          <m:r>
                            <m:rPr>
                              <m:nor/>
                            </m:rPr>
                            <a:rPr lang="en-US" sz="2000" b="0" i="1" smtClean="0">
                              <a:latin typeface="Cambria Math" panose="02040503050406030204" pitchFamily="18" charset="0"/>
                            </a:rPr>
                            <m:t>i</m:t>
                          </m:r>
                          <m:r>
                            <m:rPr>
                              <m:nor/>
                            </m:rPr>
                            <a:rPr lang="en-US" sz="2000" b="0" i="1" smtClean="0">
                              <a:latin typeface="Cambria Math" panose="02040503050406030204" pitchFamily="18" charset="0"/>
                            </a:rPr>
                            <m:t>ể</m:t>
                          </m:r>
                          <m:r>
                            <m:rPr>
                              <m:nor/>
                            </m:rPr>
                            <a:rPr lang="en-US" sz="2000" b="0" i="1" smtClean="0">
                              <a:latin typeface="Cambria Math" panose="02040503050406030204" pitchFamily="18" charset="0"/>
                            </a:rPr>
                            <m:t>m</m:t>
                          </m:r>
                          <m:r>
                            <m:rPr>
                              <m:nor/>
                            </m:rPr>
                            <a:rPr lang="en-US" sz="2000" b="0" i="1" smtClean="0">
                              <a:latin typeface="Cambria Math" panose="02040503050406030204" pitchFamily="18" charset="0"/>
                            </a:rPr>
                            <m:t> </m:t>
                          </m:r>
                          <m:r>
                            <m:rPr>
                              <m:nor/>
                            </m:rPr>
                            <a:rPr lang="en-US" sz="2000" b="0" i="1" smtClean="0">
                              <a:latin typeface="Cambria Math" panose="02040503050406030204" pitchFamily="18" charset="0"/>
                            </a:rPr>
                            <m:t>s</m:t>
                          </m:r>
                          <m:r>
                            <m:rPr>
                              <m:nor/>
                            </m:rPr>
                            <a:rPr lang="en-US" sz="2000" b="0" i="1" smtClean="0">
                              <a:latin typeface="Cambria Math" panose="02040503050406030204" pitchFamily="18" charset="0"/>
                            </a:rPr>
                            <m:t>ố</m:t>
                          </m:r>
                        </m:e>
                        <m:sub>
                          <m:r>
                            <a:rPr lang="en-US" sz="2000" i="1">
                              <a:latin typeface="Cambria Math" panose="02040503050406030204" pitchFamily="18" charset="0"/>
                            </a:rPr>
                            <m:t>𝑡</m:t>
                          </m:r>
                          <m:r>
                            <a:rPr lang="en-US" sz="2000" i="1">
                              <a:latin typeface="Cambria Math" panose="02040503050406030204" pitchFamily="18" charset="0"/>
                            </a:rPr>
                            <m:t>ừ</m:t>
                          </m:r>
                        </m:sub>
                      </m:sSub>
                      <m:r>
                        <a:rPr lang="en-US" sz="2000" i="1">
                          <a:latin typeface="Cambria Math" panose="02040503050406030204" pitchFamily="18" charset="0"/>
                        </a:rPr>
                        <m:t>)</m:t>
                      </m:r>
                    </m:oMath>
                  </m:oMathPara>
                </a14:m>
                <a:endParaRPr lang="en-US" sz="200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1192805" y="2740712"/>
                <a:ext cx="7737849" cy="502770"/>
              </a:xfrm>
              <a:prstGeom prst="rect">
                <a:avLst/>
              </a:prstGeom>
              <a:blipFill>
                <a:blip r:embed="rId4"/>
                <a:stretch>
                  <a:fillRect t="-1220"/>
                </a:stretch>
              </a:blipFill>
            </p:spPr>
            <p:txBody>
              <a:bodyPr/>
              <a:lstStyle/>
              <a:p>
                <a:r>
                  <a:rPr lang="en-US">
                    <a:noFill/>
                  </a:rPr>
                  <a:t> </a:t>
                </a:r>
              </a:p>
            </p:txBody>
          </p:sp>
        </mc:Fallback>
      </mc:AlternateContent>
      <p:sp>
        <p:nvSpPr>
          <p:cNvPr id="9" name="Rectangle 8"/>
          <p:cNvSpPr/>
          <p:nvPr/>
        </p:nvSpPr>
        <p:spPr>
          <a:xfrm>
            <a:off x="499972" y="1553652"/>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i="1" dirty="0">
                <a:solidFill>
                  <a:srgbClr val="000000"/>
                </a:solidFill>
                <a:cs typeface="Arial" panose="020B0604020202020204" pitchFamily="34" charset="0"/>
              </a:rPr>
              <a:t>“Patients reported significantly greater relief from symptoms with </a:t>
            </a:r>
            <a:r>
              <a:rPr lang="en-US" i="1" dirty="0" err="1">
                <a:solidFill>
                  <a:srgbClr val="000000"/>
                </a:solidFill>
                <a:cs typeface="Arial" panose="020B0604020202020204" pitchFamily="34" charset="0"/>
              </a:rPr>
              <a:t>Debacterol</a:t>
            </a:r>
            <a:r>
              <a:rPr lang="en-US" i="1" dirty="0">
                <a:solidFill>
                  <a:srgbClr val="000000"/>
                </a:solidFill>
                <a:cs typeface="Arial" panose="020B0604020202020204" pitchFamily="34" charset="0"/>
              </a:rPr>
              <a:t> than with </a:t>
            </a:r>
            <a:r>
              <a:rPr lang="en-US" i="1" dirty="0" err="1">
                <a:solidFill>
                  <a:srgbClr val="000000"/>
                </a:solidFill>
                <a:cs typeface="Arial" panose="020B0604020202020204" pitchFamily="34" charset="0"/>
              </a:rPr>
              <a:t>Kenalog</a:t>
            </a:r>
            <a:r>
              <a:rPr lang="en-US" i="1" dirty="0">
                <a:solidFill>
                  <a:srgbClr val="000000"/>
                </a:solidFill>
                <a:cs typeface="Arial" panose="020B0604020202020204" pitchFamily="34" charset="0"/>
              </a:rPr>
              <a:t>-in-</a:t>
            </a:r>
            <a:r>
              <a:rPr lang="en-US" i="1" dirty="0" err="1">
                <a:solidFill>
                  <a:srgbClr val="000000"/>
                </a:solidFill>
                <a:cs typeface="Arial" panose="020B0604020202020204" pitchFamily="34" charset="0"/>
              </a:rPr>
              <a:t>Orabase</a:t>
            </a:r>
            <a:r>
              <a:rPr lang="en-US" i="1" dirty="0">
                <a:solidFill>
                  <a:srgbClr val="000000"/>
                </a:solidFill>
                <a:cs typeface="Arial" panose="020B0604020202020204" pitchFamily="34" charset="0"/>
              </a:rPr>
              <a:t>.”</a:t>
            </a:r>
            <a:endParaRPr lang="en-US" i="1" dirty="0">
              <a:cs typeface="Arial" panose="020B0604020202020204" pitchFamily="34" charset="0"/>
            </a:endParaRPr>
          </a:p>
        </p:txBody>
      </p:sp>
      <p:sp>
        <p:nvSpPr>
          <p:cNvPr id="33" name="Rectangle 32"/>
          <p:cNvSpPr/>
          <p:nvPr/>
        </p:nvSpPr>
        <p:spPr>
          <a:xfrm>
            <a:off x="5583932" y="1657838"/>
            <a:ext cx="1400729" cy="7105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SO-CAL</a:t>
            </a:r>
          </a:p>
        </p:txBody>
      </p:sp>
      <p:sp>
        <p:nvSpPr>
          <p:cNvPr id="34" name="Rectangle 33"/>
          <p:cNvSpPr/>
          <p:nvPr/>
        </p:nvSpPr>
        <p:spPr>
          <a:xfrm>
            <a:off x="7496621" y="1657838"/>
            <a:ext cx="1400729" cy="7105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2.0</a:t>
            </a:r>
          </a:p>
        </p:txBody>
      </p:sp>
      <p:cxnSp>
        <p:nvCxnSpPr>
          <p:cNvPr id="38" name="Straight Arrow Connector 37"/>
          <p:cNvCxnSpPr>
            <a:stCxn id="33" idx="3"/>
            <a:endCxn id="34" idx="1"/>
          </p:cNvCxnSpPr>
          <p:nvPr/>
        </p:nvCxnSpPr>
        <p:spPr>
          <a:xfrm>
            <a:off x="6984661" y="2013114"/>
            <a:ext cx="5119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8518" y="5620388"/>
            <a:ext cx="5196776" cy="738664"/>
          </a:xfrm>
          <a:prstGeom prst="rect">
            <a:avLst/>
          </a:prstGeom>
        </p:spPr>
        <p:txBody>
          <a:bodyPr wrap="square">
            <a:spAutoFit/>
          </a:bodyPr>
          <a:lstStyle/>
          <a:p>
            <a:r>
              <a:rPr lang="en-US" sz="1400"/>
              <a:t>M. Taboada, J. Brooke, M. Tofiloski, K. Voll, and M. Stede, “Lexicon-Based Methods for Sentiment Analysis,” </a:t>
            </a:r>
            <a:r>
              <a:rPr lang="en-US" sz="1400" i="1"/>
              <a:t>Assoc. Comput. Linguist.</a:t>
            </a:r>
            <a:r>
              <a:rPr lang="en-US" sz="1400"/>
              <a:t>, pp. 267–307, 2011.</a:t>
            </a:r>
          </a:p>
        </p:txBody>
      </p:sp>
      <p:cxnSp>
        <p:nvCxnSpPr>
          <p:cNvPr id="66" name="Straight Arrow Connector 65"/>
          <p:cNvCxnSpPr>
            <a:stCxn id="9" idx="3"/>
            <a:endCxn id="33" idx="1"/>
          </p:cNvCxnSpPr>
          <p:nvPr/>
        </p:nvCxnSpPr>
        <p:spPr>
          <a:xfrm flipV="1">
            <a:off x="5071972" y="2013114"/>
            <a:ext cx="511960" cy="22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5488945" y="5303848"/>
            <a:ext cx="3607430" cy="999614"/>
            <a:chOff x="651204" y="1922746"/>
            <a:chExt cx="7859351" cy="2177816"/>
          </a:xfrm>
        </p:grpSpPr>
        <p:sp>
          <p:nvSpPr>
            <p:cNvPr id="36" name="Rounded Rectangle 43"/>
            <p:cNvSpPr/>
            <p:nvPr/>
          </p:nvSpPr>
          <p:spPr>
            <a:xfrm>
              <a:off x="651204" y="1926833"/>
              <a:ext cx="1709956" cy="796360"/>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Tiền</a:t>
              </a:r>
              <a:r>
                <a:rPr lang="en-US" sz="1000" dirty="0">
                  <a:solidFill>
                    <a:schemeClr val="tx1"/>
                  </a:solidFill>
                </a:rPr>
                <a:t> </a:t>
              </a:r>
              <a:r>
                <a:rPr lang="en-US" sz="1000" dirty="0" err="1">
                  <a:solidFill>
                    <a:schemeClr val="tx1"/>
                  </a:solidFill>
                </a:rPr>
                <a:t>xử</a:t>
              </a:r>
              <a:r>
                <a:rPr lang="en-US" sz="1000" dirty="0">
                  <a:solidFill>
                    <a:schemeClr val="tx1"/>
                  </a:solidFill>
                </a:rPr>
                <a:t> </a:t>
              </a:r>
              <a:r>
                <a:rPr lang="en-US" sz="1000" dirty="0" err="1">
                  <a:solidFill>
                    <a:schemeClr val="tx1"/>
                  </a:solidFill>
                </a:rPr>
                <a:t>lý</a:t>
              </a:r>
              <a:r>
                <a:rPr lang="en-US" sz="1000" dirty="0">
                  <a:solidFill>
                    <a:schemeClr val="tx1"/>
                  </a:solidFill>
                </a:rPr>
                <a:t> </a:t>
              </a:r>
              <a:br>
                <a:rPr lang="en-US" sz="1000" dirty="0">
                  <a:solidFill>
                    <a:schemeClr val="tx1"/>
                  </a:solidFill>
                </a:rPr>
              </a:br>
              <a:r>
                <a:rPr lang="en-US" sz="1000" dirty="0" err="1">
                  <a:solidFill>
                    <a:schemeClr val="tx1"/>
                  </a:solidFill>
                </a:rPr>
                <a:t>dữ</a:t>
              </a:r>
              <a:r>
                <a:rPr lang="en-US" sz="1000" dirty="0">
                  <a:solidFill>
                    <a:schemeClr val="tx1"/>
                  </a:solidFill>
                </a:rPr>
                <a:t> </a:t>
              </a:r>
              <a:r>
                <a:rPr lang="en-US" sz="1000" dirty="0" err="1">
                  <a:solidFill>
                    <a:schemeClr val="tx1"/>
                  </a:solidFill>
                </a:rPr>
                <a:t>liệu</a:t>
              </a:r>
              <a:endParaRPr lang="en-US" sz="1000" dirty="0">
                <a:solidFill>
                  <a:schemeClr val="tx1"/>
                </a:solidFill>
              </a:endParaRPr>
            </a:p>
          </p:txBody>
        </p:sp>
        <p:cxnSp>
          <p:nvCxnSpPr>
            <p:cNvPr id="37" name="Straight Arrow Connector 36"/>
            <p:cNvCxnSpPr>
              <a:stCxn id="36" idx="3"/>
              <a:endCxn id="68" idx="1"/>
            </p:cNvCxnSpPr>
            <p:nvPr/>
          </p:nvCxnSpPr>
          <p:spPr>
            <a:xfrm>
              <a:off x="2361160" y="2325013"/>
              <a:ext cx="426396"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39" name="Rounded Rectangle 57"/>
            <p:cNvSpPr/>
            <p:nvPr/>
          </p:nvSpPr>
          <p:spPr>
            <a:xfrm>
              <a:off x="6713784" y="1922746"/>
              <a:ext cx="1796771" cy="800445"/>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err="1">
                  <a:solidFill>
                    <a:schemeClr val="tx1"/>
                  </a:solidFill>
                </a:rPr>
                <a:t>Huấn</a:t>
              </a:r>
              <a:r>
                <a:rPr lang="en-US" sz="1000">
                  <a:solidFill>
                    <a:schemeClr val="tx1"/>
                  </a:solidFill>
                </a:rPr>
                <a:t> luyện với SVM</a:t>
              </a:r>
              <a:endParaRPr lang="en-US" sz="1000" dirty="0">
                <a:solidFill>
                  <a:schemeClr val="tx1"/>
                </a:solidFill>
              </a:endParaRPr>
            </a:p>
          </p:txBody>
        </p:sp>
        <p:cxnSp>
          <p:nvCxnSpPr>
            <p:cNvPr id="40" name="Straight Arrow Connector 39"/>
            <p:cNvCxnSpPr>
              <a:stCxn id="47" idx="3"/>
              <a:endCxn id="39" idx="1"/>
            </p:cNvCxnSpPr>
            <p:nvPr/>
          </p:nvCxnSpPr>
          <p:spPr>
            <a:xfrm>
              <a:off x="6367245" y="2322970"/>
              <a:ext cx="346539"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grpSp>
          <p:nvGrpSpPr>
            <p:cNvPr id="42" name="Group 41"/>
            <p:cNvGrpSpPr/>
            <p:nvPr/>
          </p:nvGrpSpPr>
          <p:grpSpPr>
            <a:xfrm>
              <a:off x="1478458" y="1922746"/>
              <a:ext cx="6705509" cy="2177816"/>
              <a:chOff x="1478458" y="1922746"/>
              <a:chExt cx="6705509" cy="2177816"/>
            </a:xfrm>
          </p:grpSpPr>
          <p:sp>
            <p:nvSpPr>
              <p:cNvPr id="43" name="Rounded Rectangle 46"/>
              <p:cNvSpPr/>
              <p:nvPr/>
            </p:nvSpPr>
            <p:spPr>
              <a:xfrm>
                <a:off x="1478458" y="3390551"/>
                <a:ext cx="1342166" cy="710011"/>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N-gram</a:t>
                </a:r>
              </a:p>
            </p:txBody>
          </p:sp>
          <p:sp>
            <p:nvSpPr>
              <p:cNvPr id="44" name="Rounded Rectangle 47"/>
              <p:cNvSpPr/>
              <p:nvPr/>
            </p:nvSpPr>
            <p:spPr>
              <a:xfrm>
                <a:off x="5026109" y="3387025"/>
                <a:ext cx="1523430" cy="710399"/>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Phủ định</a:t>
                </a:r>
              </a:p>
            </p:txBody>
          </p:sp>
          <p:sp>
            <p:nvSpPr>
              <p:cNvPr id="45" name="Rounded Rectangle 48"/>
              <p:cNvSpPr/>
              <p:nvPr/>
            </p:nvSpPr>
            <p:spPr>
              <a:xfrm>
                <a:off x="2977315" y="3388490"/>
                <a:ext cx="1818686" cy="70747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Chuyển đổi trạng thái</a:t>
                </a:r>
              </a:p>
            </p:txBody>
          </p:sp>
          <p:sp>
            <p:nvSpPr>
              <p:cNvPr id="46" name="Rounded Rectangle 49"/>
              <p:cNvSpPr/>
              <p:nvPr/>
            </p:nvSpPr>
            <p:spPr>
              <a:xfrm>
                <a:off x="6855570" y="3396479"/>
                <a:ext cx="1328397" cy="691495"/>
              </a:xfrm>
              <a:prstGeom prst="roundRect">
                <a:avLst/>
              </a:prstGeom>
              <a:ln w="28575">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SO-CAL</a:t>
                </a:r>
              </a:p>
            </p:txBody>
          </p:sp>
          <p:sp>
            <p:nvSpPr>
              <p:cNvPr id="47" name="Rounded Rectangle 50"/>
              <p:cNvSpPr/>
              <p:nvPr/>
            </p:nvSpPr>
            <p:spPr>
              <a:xfrm>
                <a:off x="4902564" y="1922746"/>
                <a:ext cx="1464683" cy="800445"/>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Kết</a:t>
                </a:r>
                <a:r>
                  <a:rPr lang="en-US" sz="1000" dirty="0">
                    <a:solidFill>
                      <a:schemeClr val="tx1"/>
                    </a:solidFill>
                  </a:rPr>
                  <a:t> </a:t>
                </a:r>
                <a:r>
                  <a:rPr lang="en-US" sz="1000" dirty="0" err="1">
                    <a:solidFill>
                      <a:schemeClr val="tx1"/>
                    </a:solidFill>
                  </a:rPr>
                  <a:t>hợp</a:t>
                </a:r>
                <a:endParaRPr lang="en-US" sz="1000" dirty="0">
                  <a:solidFill>
                    <a:schemeClr val="tx1"/>
                  </a:solidFill>
                </a:endParaRPr>
              </a:p>
            </p:txBody>
          </p:sp>
          <p:cxnSp>
            <p:nvCxnSpPr>
              <p:cNvPr id="48" name="Straight Arrow Connector 47"/>
              <p:cNvCxnSpPr>
                <a:stCxn id="68" idx="2"/>
                <a:endCxn id="43" idx="0"/>
              </p:cNvCxnSpPr>
              <p:nvPr/>
            </p:nvCxnSpPr>
            <p:spPr>
              <a:xfrm flipH="1">
                <a:off x="2149541" y="2723191"/>
                <a:ext cx="1482323" cy="66736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68" idx="3"/>
                <a:endCxn id="47" idx="1"/>
              </p:cNvCxnSpPr>
              <p:nvPr/>
            </p:nvCxnSpPr>
            <p:spPr>
              <a:xfrm flipV="1">
                <a:off x="4476170" y="2322970"/>
                <a:ext cx="426394" cy="204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68" idx="2"/>
                <a:endCxn id="45" idx="0"/>
              </p:cNvCxnSpPr>
              <p:nvPr/>
            </p:nvCxnSpPr>
            <p:spPr>
              <a:xfrm>
                <a:off x="3631864" y="2723191"/>
                <a:ext cx="254794" cy="665299"/>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68" idx="2"/>
                <a:endCxn id="44" idx="0"/>
              </p:cNvCxnSpPr>
              <p:nvPr/>
            </p:nvCxnSpPr>
            <p:spPr>
              <a:xfrm>
                <a:off x="3631864" y="2723191"/>
                <a:ext cx="2155960" cy="66383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68" idx="2"/>
                <a:endCxn id="46" idx="0"/>
              </p:cNvCxnSpPr>
              <p:nvPr/>
            </p:nvCxnSpPr>
            <p:spPr>
              <a:xfrm>
                <a:off x="3631864" y="2723191"/>
                <a:ext cx="3887904" cy="673288"/>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68" name="Rounded Rectangle 60"/>
              <p:cNvSpPr/>
              <p:nvPr/>
            </p:nvSpPr>
            <p:spPr>
              <a:xfrm>
                <a:off x="2787556" y="1926833"/>
                <a:ext cx="1688613" cy="796358"/>
              </a:xfrm>
              <a:prstGeom prst="roundRect">
                <a:avLst/>
              </a:prstGeom>
              <a:ln w="28575">
                <a:solidFill>
                  <a:srgbClr val="FF0000"/>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err="1">
                    <a:solidFill>
                      <a:schemeClr val="tx1"/>
                    </a:solidFill>
                  </a:rPr>
                  <a:t>Rút</a:t>
                </a:r>
                <a:r>
                  <a:rPr lang="en-US" altLang="zh-CN" sz="1000" dirty="0">
                    <a:solidFill>
                      <a:schemeClr val="tx1"/>
                    </a:solidFill>
                  </a:rPr>
                  <a:t> </a:t>
                </a:r>
                <a:r>
                  <a:rPr lang="en-US" altLang="zh-CN" sz="1000" dirty="0" err="1">
                    <a:solidFill>
                      <a:schemeClr val="tx1"/>
                    </a:solidFill>
                  </a:rPr>
                  <a:t>trích</a:t>
                </a:r>
                <a:r>
                  <a:rPr lang="en-US" altLang="zh-CN" sz="1000" dirty="0">
                    <a:solidFill>
                      <a:schemeClr val="tx1"/>
                    </a:solidFill>
                  </a:rPr>
                  <a:t> </a:t>
                </a:r>
                <a:r>
                  <a:rPr lang="en-US" altLang="zh-CN" sz="1000" dirty="0" err="1">
                    <a:solidFill>
                      <a:schemeClr val="tx1"/>
                    </a:solidFill>
                  </a:rPr>
                  <a:t>đặc</a:t>
                </a:r>
                <a:r>
                  <a:rPr lang="en-US" altLang="zh-CN" sz="1000" dirty="0">
                    <a:solidFill>
                      <a:schemeClr val="tx1"/>
                    </a:solidFill>
                  </a:rPr>
                  <a:t> </a:t>
                </a:r>
                <a:r>
                  <a:rPr lang="en-US" altLang="zh-CN" sz="1000" dirty="0" err="1">
                    <a:solidFill>
                      <a:schemeClr val="tx1"/>
                    </a:solidFill>
                  </a:rPr>
                  <a:t>trưng</a:t>
                </a:r>
                <a:endParaRPr lang="en-US" altLang="zh-CN" sz="1000" dirty="0">
                  <a:solidFill>
                    <a:schemeClr val="tx1"/>
                  </a:solidFill>
                </a:endParaRPr>
              </a:p>
            </p:txBody>
          </p:sp>
        </p:grpSp>
      </p:grpSp>
      <p:graphicFrame>
        <p:nvGraphicFramePr>
          <p:cNvPr id="52" name="Diagram 51"/>
          <p:cNvGraphicFramePr/>
          <p:nvPr>
            <p:extLst>
              <p:ext uri="{D42A27DB-BD31-4B8C-83A1-F6EECF244321}">
                <p14:modId xmlns:p14="http://schemas.microsoft.com/office/powerpoint/2010/main" val="97879928"/>
              </p:ext>
            </p:extLst>
          </p:nvPr>
        </p:nvGraphicFramePr>
        <p:xfrm>
          <a:off x="1098582" y="3251364"/>
          <a:ext cx="2817927" cy="15157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13" name="Group 12"/>
          <p:cNvGrpSpPr/>
          <p:nvPr/>
        </p:nvGrpSpPr>
        <p:grpSpPr>
          <a:xfrm>
            <a:off x="5348770" y="2628564"/>
            <a:ext cx="3335247" cy="2463668"/>
            <a:chOff x="5971125" y="2587551"/>
            <a:chExt cx="3335247" cy="2463668"/>
          </a:xfrm>
        </p:grpSpPr>
        <p:pic>
          <p:nvPicPr>
            <p:cNvPr id="55" name="Picture 54"/>
            <p:cNvPicPr>
              <a:picLocks noChangeAspect="1"/>
            </p:cNvPicPr>
            <p:nvPr/>
          </p:nvPicPr>
          <p:blipFill rotWithShape="1">
            <a:blip r:embed="rId10">
              <a:extLst>
                <a:ext uri="{BEBA8EAE-BF5A-486C-A8C5-ECC9F3942E4B}">
                  <a14:imgProps xmlns:a14="http://schemas.microsoft.com/office/drawing/2010/main">
                    <a14:imgLayer r:embed="rId11">
                      <a14:imgEffect>
                        <a14:sharpenSoften amount="50000"/>
                      </a14:imgEffect>
                    </a14:imgLayer>
                  </a14:imgProps>
                </a:ext>
              </a:extLst>
            </a:blip>
            <a:srcRect b="44565"/>
            <a:stretch/>
          </p:blipFill>
          <p:spPr>
            <a:xfrm>
              <a:off x="5971125" y="2587551"/>
              <a:ext cx="3335247" cy="2125114"/>
            </a:xfrm>
            <a:prstGeom prst="rect">
              <a:avLst/>
            </a:prstGeom>
          </p:spPr>
        </p:pic>
        <p:sp>
          <p:nvSpPr>
            <p:cNvPr id="12" name="TextBox 11"/>
            <p:cNvSpPr txBox="1"/>
            <p:nvPr/>
          </p:nvSpPr>
          <p:spPr>
            <a:xfrm>
              <a:off x="6516871" y="4712665"/>
              <a:ext cx="2164247" cy="338554"/>
            </a:xfrm>
            <a:prstGeom prst="rect">
              <a:avLst/>
            </a:prstGeom>
            <a:noFill/>
          </p:spPr>
          <p:txBody>
            <a:bodyPr wrap="none" rtlCol="0">
              <a:spAutoFit/>
            </a:bodyPr>
            <a:lstStyle/>
            <a:p>
              <a:r>
                <a:rPr lang="en-US" sz="1600"/>
                <a:t>Một số từ trong từ điển</a:t>
              </a:r>
            </a:p>
          </p:txBody>
        </p:sp>
      </p:grpSp>
    </p:spTree>
    <p:extLst>
      <p:ext uri="{BB962C8B-B14F-4D97-AF65-F5344CB8AC3E}">
        <p14:creationId xmlns:p14="http://schemas.microsoft.com/office/powerpoint/2010/main" val="178844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 grpId="0"/>
      <p:bldP spid="11" grpId="1"/>
      <p:bldGraphic spid="52"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61596" y="1131745"/>
            <a:ext cx="9082404" cy="5046794"/>
          </a:xfrm>
        </p:spPr>
        <p:txBody>
          <a:bodyPr>
            <a:noAutofit/>
          </a:bodyPr>
          <a:lstStyle/>
          <a:p>
            <a:pPr lvl="1">
              <a:lnSpc>
                <a:spcPct val="150000"/>
              </a:lnSpc>
            </a:pPr>
            <a:endParaRPr lang="en-US" sz="2000" dirty="0">
              <a:solidFill>
                <a:schemeClr val="tx1"/>
              </a:solidFill>
            </a:endParaRPr>
          </a:p>
          <a:p>
            <a:pPr marL="800100" lvl="1" indent="-457200">
              <a:lnSpc>
                <a:spcPct val="150000"/>
              </a:lnSpc>
              <a:spcBef>
                <a:spcPts val="0"/>
              </a:spcBef>
              <a:buFont typeface="+mj-lt"/>
              <a:buAutoNum type="arabicPeriod"/>
            </a:pPr>
            <a:r>
              <a:rPr lang="en-US" sz="2000" dirty="0" err="1">
                <a:solidFill>
                  <a:schemeClr val="tx1"/>
                </a:solidFill>
              </a:rPr>
              <a:t>Từ</a:t>
            </a:r>
            <a:r>
              <a:rPr lang="en-US" sz="2000" dirty="0">
                <a:solidFill>
                  <a:schemeClr val="tx1"/>
                </a:solidFill>
              </a:rPr>
              <a:t> </a:t>
            </a:r>
            <a:r>
              <a:rPr lang="en-US" sz="2000" dirty="0" err="1">
                <a:solidFill>
                  <a:schemeClr val="tx1"/>
                </a:solidFill>
              </a:rPr>
              <a:t>loại</a:t>
            </a:r>
            <a:r>
              <a:rPr lang="en-US" sz="2000" dirty="0">
                <a:solidFill>
                  <a:schemeClr val="tx1"/>
                </a:solidFill>
              </a:rPr>
              <a:t>: </a:t>
            </a:r>
            <a:r>
              <a:rPr lang="en-US" sz="2000" dirty="0" err="1">
                <a:solidFill>
                  <a:schemeClr val="tx1"/>
                </a:solidFill>
              </a:rPr>
              <a:t>tính</a:t>
            </a:r>
            <a:r>
              <a:rPr lang="en-US" sz="2000" dirty="0">
                <a:solidFill>
                  <a:schemeClr val="tx1"/>
                </a:solidFill>
              </a:rPr>
              <a:t> </a:t>
            </a:r>
            <a:r>
              <a:rPr lang="en-US" sz="2000" dirty="0" err="1">
                <a:solidFill>
                  <a:schemeClr val="tx1"/>
                </a:solidFill>
              </a:rPr>
              <a:t>từ</a:t>
            </a:r>
            <a:r>
              <a:rPr lang="en-US" sz="2000" dirty="0">
                <a:solidFill>
                  <a:schemeClr val="tx1"/>
                </a:solidFill>
              </a:rPr>
              <a:t>, </a:t>
            </a:r>
            <a:r>
              <a:rPr lang="en-US" sz="2000" dirty="0" err="1">
                <a:solidFill>
                  <a:schemeClr val="tx1"/>
                </a:solidFill>
              </a:rPr>
              <a:t>động</a:t>
            </a:r>
            <a:r>
              <a:rPr lang="en-US" sz="2000" dirty="0">
                <a:solidFill>
                  <a:schemeClr val="tx1"/>
                </a:solidFill>
              </a:rPr>
              <a:t> </a:t>
            </a:r>
            <a:r>
              <a:rPr lang="en-US" sz="2000" dirty="0" err="1">
                <a:solidFill>
                  <a:schemeClr val="tx1"/>
                </a:solidFill>
              </a:rPr>
              <a:t>từ</a:t>
            </a:r>
            <a:r>
              <a:rPr lang="en-US" sz="2000" dirty="0">
                <a:solidFill>
                  <a:schemeClr val="tx1"/>
                </a:solidFill>
              </a:rPr>
              <a:t>, </a:t>
            </a:r>
            <a:r>
              <a:rPr lang="en-US" sz="2000" dirty="0" err="1">
                <a:solidFill>
                  <a:schemeClr val="tx1"/>
                </a:solidFill>
              </a:rPr>
              <a:t>danh</a:t>
            </a:r>
            <a:r>
              <a:rPr lang="en-US" sz="2000" dirty="0">
                <a:solidFill>
                  <a:schemeClr val="tx1"/>
                </a:solidFill>
              </a:rPr>
              <a:t> </a:t>
            </a:r>
            <a:r>
              <a:rPr lang="en-US" sz="2000" dirty="0" err="1">
                <a:solidFill>
                  <a:schemeClr val="tx1"/>
                </a:solidFill>
              </a:rPr>
              <a:t>từ</a:t>
            </a:r>
            <a:r>
              <a:rPr lang="en-US" sz="2000" dirty="0">
                <a:solidFill>
                  <a:schemeClr val="tx1"/>
                </a:solidFill>
              </a:rPr>
              <a:t>, </a:t>
            </a:r>
            <a:r>
              <a:rPr lang="en-US" sz="2000" dirty="0" err="1">
                <a:solidFill>
                  <a:schemeClr val="tx1"/>
                </a:solidFill>
              </a:rPr>
              <a:t>trạng</a:t>
            </a:r>
            <a:r>
              <a:rPr lang="en-US" sz="2000" dirty="0">
                <a:solidFill>
                  <a:schemeClr val="tx1"/>
                </a:solidFill>
              </a:rPr>
              <a:t> </a:t>
            </a:r>
            <a:r>
              <a:rPr lang="en-US" sz="2000" dirty="0" err="1">
                <a:solidFill>
                  <a:schemeClr val="tx1"/>
                </a:solidFill>
              </a:rPr>
              <a:t>từ</a:t>
            </a:r>
            <a:endParaRPr lang="en-US" sz="2000" dirty="0">
              <a:solidFill>
                <a:schemeClr val="tx1"/>
              </a:solidFill>
            </a:endParaRPr>
          </a:p>
          <a:p>
            <a:pPr marL="800100" lvl="1" indent="-457200">
              <a:lnSpc>
                <a:spcPct val="150000"/>
              </a:lnSpc>
              <a:buFont typeface="+mj-lt"/>
              <a:buAutoNum type="arabicPeriod"/>
            </a:pPr>
            <a:endParaRPr lang="en-US" sz="2000" dirty="0"/>
          </a:p>
          <a:p>
            <a:pPr marL="800100" lvl="1" indent="-457200">
              <a:lnSpc>
                <a:spcPct val="150000"/>
              </a:lnSpc>
              <a:buFont typeface="+mj-lt"/>
              <a:buAutoNum type="arabicPeriod"/>
            </a:pPr>
            <a:endParaRPr lang="en-US" sz="2000" dirty="0"/>
          </a:p>
          <a:p>
            <a:pPr marL="384048" lvl="2" indent="0">
              <a:lnSpc>
                <a:spcPct val="100000"/>
              </a:lnSpc>
              <a:spcBef>
                <a:spcPts val="0"/>
              </a:spcBef>
              <a:buNone/>
            </a:pPr>
            <a:endParaRPr lang="en-US" sz="2000" dirty="0"/>
          </a:p>
          <a:p>
            <a:pPr marL="342900" lvl="1" indent="0">
              <a:lnSpc>
                <a:spcPct val="150000"/>
              </a:lnSpc>
              <a:buNone/>
            </a:pPr>
            <a:br>
              <a:rPr lang="en-US" sz="2000" dirty="0"/>
            </a:br>
            <a:endParaRPr lang="en-US" sz="2000" dirty="0">
              <a:solidFill>
                <a:schemeClr val="tx1"/>
              </a:solidFill>
            </a:endParaRPr>
          </a:p>
        </p:txBody>
      </p:sp>
      <p:sp>
        <p:nvSpPr>
          <p:cNvPr id="10" name="Rectangle 9"/>
          <p:cNvSpPr/>
          <p:nvPr/>
        </p:nvSpPr>
        <p:spPr>
          <a:xfrm>
            <a:off x="-60385" y="772160"/>
            <a:ext cx="9307902" cy="447226"/>
          </a:xfrm>
          <a:prstGeom prst="rect">
            <a:avLst/>
          </a:prstGeom>
          <a:solidFill>
            <a:schemeClr val="accent5">
              <a:lumMod val="50000"/>
            </a:schemeClr>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16</a:t>
            </a:fld>
            <a:endParaRPr lang="zh-CN" altLang="en-US"/>
          </a:p>
        </p:txBody>
      </p:sp>
      <p:sp>
        <p:nvSpPr>
          <p:cNvPr id="7" name="Title 5"/>
          <p:cNvSpPr>
            <a:spLocks noGrp="1"/>
          </p:cNvSpPr>
          <p:nvPr>
            <p:ph type="title"/>
          </p:nvPr>
        </p:nvSpPr>
        <p:spPr>
          <a:xfrm>
            <a:off x="345439" y="77894"/>
            <a:ext cx="4324215" cy="772160"/>
          </a:xfrm>
        </p:spPr>
        <p:txBody>
          <a:bodyPr>
            <a:normAutofit/>
          </a:bodyPr>
          <a:lstStyle/>
          <a:p>
            <a:r>
              <a:rPr lang="vi-VN" sz="4000" dirty="0">
                <a:solidFill>
                  <a:schemeClr val="bg1"/>
                </a:solidFill>
                <a:latin typeface="Candara" panose="020E0502030303020204" pitchFamily="34" charset="0"/>
              </a:rPr>
              <a:t>Rút trích đặc trưng</a:t>
            </a:r>
            <a:endParaRPr lang="en-US" sz="3600" b="1" dirty="0">
              <a:solidFill>
                <a:schemeClr val="bg1"/>
              </a:solidFill>
              <a:latin typeface="Candara" panose="020E0502030303020204" pitchFamily="34" charset="0"/>
            </a:endParaRPr>
          </a:p>
        </p:txBody>
      </p:sp>
      <p:sp>
        <p:nvSpPr>
          <p:cNvPr id="5" name="TextBox 4"/>
          <p:cNvSpPr txBox="1"/>
          <p:nvPr/>
        </p:nvSpPr>
        <p:spPr>
          <a:xfrm>
            <a:off x="384107" y="838974"/>
            <a:ext cx="4480856" cy="400110"/>
          </a:xfrm>
          <a:prstGeom prst="rect">
            <a:avLst/>
          </a:prstGeom>
          <a:noFill/>
        </p:spPr>
        <p:txBody>
          <a:bodyPr wrap="square" rtlCol="0">
            <a:spAutoFit/>
          </a:bodyPr>
          <a:lstStyle/>
          <a:p>
            <a:r>
              <a:rPr lang="en-US" altLang="zh-CN" sz="2000" b="1">
                <a:solidFill>
                  <a:schemeClr val="bg1"/>
                </a:solidFill>
                <a:latin typeface="Candara" panose="020E0502030303020204" pitchFamily="34" charset="0"/>
              </a:rPr>
              <a:t>ĐẶC TRƯNG SO-CAL</a:t>
            </a:r>
            <a:endParaRPr lang="zh-CN" altLang="en-US" sz="2000" dirty="0">
              <a:solidFill>
                <a:schemeClr val="bg1"/>
              </a:solidFill>
            </a:endParaRPr>
          </a:p>
        </p:txBody>
      </p:sp>
      <mc:AlternateContent xmlns:mc="http://schemas.openxmlformats.org/markup-compatibility/2006" xmlns:a14="http://schemas.microsoft.com/office/drawing/2010/main">
        <mc:Choice Requires="a14">
          <p:sp>
            <p:nvSpPr>
              <p:cNvPr id="9" name="Rectangle 8"/>
              <p:cNvSpPr/>
              <p:nvPr/>
            </p:nvSpPr>
            <p:spPr>
              <a:xfrm>
                <a:off x="1443608" y="1310850"/>
                <a:ext cx="6299916" cy="400110"/>
              </a:xfrm>
              <a:prstGeom prst="rect">
                <a:avLst/>
              </a:prstGeom>
            </p:spPr>
            <p:txBody>
              <a:bodyPr wrap="square">
                <a:spAutoFit/>
              </a:bodyPr>
              <a:lstStyle/>
              <a:p>
                <a:pPr marL="201168" lvl="1" indent="0">
                  <a:buNone/>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m:rPr>
                              <m:nor/>
                            </m:rPr>
                            <a:rPr lang="en-US" altLang="zh-CN" sz="2000" b="0" i="1" smtClean="0">
                              <a:latin typeface="Cambria Math" panose="02040503050406030204" pitchFamily="18" charset="0"/>
                            </a:rPr>
                            <m:t>Đ</m:t>
                          </m:r>
                          <m:r>
                            <m:rPr>
                              <m:nor/>
                            </m:rPr>
                            <a:rPr lang="en-US" altLang="zh-CN" sz="2000" b="0" i="1" smtClean="0">
                              <a:latin typeface="Cambria Math" panose="02040503050406030204" pitchFamily="18" charset="0"/>
                            </a:rPr>
                            <m:t>i</m:t>
                          </m:r>
                          <m:r>
                            <m:rPr>
                              <m:nor/>
                            </m:rPr>
                            <a:rPr lang="en-US" altLang="zh-CN" sz="2000" b="0" i="1" smtClean="0">
                              <a:latin typeface="Cambria Math" panose="02040503050406030204" pitchFamily="18" charset="0"/>
                            </a:rPr>
                            <m:t>ể</m:t>
                          </m:r>
                          <m:r>
                            <m:rPr>
                              <m:nor/>
                            </m:rPr>
                            <a:rPr lang="en-US" altLang="zh-CN" sz="2000" b="0" i="1" smtClean="0">
                              <a:latin typeface="Cambria Math" panose="02040503050406030204" pitchFamily="18" charset="0"/>
                            </a:rPr>
                            <m:t>m</m:t>
                          </m:r>
                          <m:r>
                            <m:rPr>
                              <m:nor/>
                            </m:rPr>
                            <a:rPr lang="en-US" altLang="zh-CN" sz="2000" b="0" i="1" smtClean="0">
                              <a:latin typeface="Cambria Math" panose="02040503050406030204" pitchFamily="18" charset="0"/>
                            </a:rPr>
                            <m:t> </m:t>
                          </m:r>
                          <m:r>
                            <m:rPr>
                              <m:nor/>
                            </m:rPr>
                            <a:rPr lang="en-US" altLang="zh-CN" sz="2000" b="0" i="1" smtClean="0">
                              <a:latin typeface="Cambria Math" panose="02040503050406030204" pitchFamily="18" charset="0"/>
                            </a:rPr>
                            <m:t>s</m:t>
                          </m:r>
                          <m:r>
                            <m:rPr>
                              <m:nor/>
                            </m:rPr>
                            <a:rPr lang="en-US" altLang="zh-CN" sz="2000" b="0" i="1" smtClean="0">
                              <a:latin typeface="Cambria Math" panose="02040503050406030204" pitchFamily="18" charset="0"/>
                            </a:rPr>
                            <m:t>ố</m:t>
                          </m:r>
                        </m:e>
                        <m:sub>
                          <m:r>
                            <a:rPr lang="en-US" altLang="zh-CN" sz="2000" i="1">
                              <a:latin typeface="Cambria Math" panose="02040503050406030204" pitchFamily="18" charset="0"/>
                            </a:rPr>
                            <m:t>𝑐</m:t>
                          </m:r>
                          <m:r>
                            <a:rPr lang="en-US" altLang="zh-CN" sz="2000" i="1">
                              <a:latin typeface="Cambria Math" panose="02040503050406030204" pitchFamily="18" charset="0"/>
                            </a:rPr>
                            <m:t>â</m:t>
                          </m:r>
                          <m:r>
                            <a:rPr lang="en-US" altLang="zh-CN" sz="2000" i="1">
                              <a:latin typeface="Cambria Math" panose="02040503050406030204" pitchFamily="18" charset="0"/>
                            </a:rPr>
                            <m:t>𝑢</m:t>
                          </m:r>
                        </m:sub>
                      </m:sSub>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sSub>
                        <m:sSubPr>
                          <m:ctrlPr>
                            <a:rPr lang="en-US" sz="2000" i="1" smtClean="0">
                              <a:solidFill>
                                <a:srgbClr val="FF0000"/>
                              </a:solidFill>
                              <a:latin typeface="Cambria Math" panose="02040503050406030204" pitchFamily="18" charset="0"/>
                            </a:rPr>
                          </m:ctrlPr>
                        </m:sSubPr>
                        <m:e>
                          <m:r>
                            <m:rPr>
                              <m:nor/>
                            </m:rPr>
                            <a:rPr lang="en-US" sz="2000" b="0" i="1" smtClean="0">
                              <a:solidFill>
                                <a:srgbClr val="FF0000"/>
                              </a:solidFill>
                              <a:latin typeface="Cambria Math" panose="02040503050406030204" pitchFamily="18" charset="0"/>
                            </a:rPr>
                            <m:t>Đ</m:t>
                          </m:r>
                          <m:r>
                            <m:rPr>
                              <m:nor/>
                            </m:rPr>
                            <a:rPr lang="en-US" sz="2000" b="0" i="1" smtClean="0">
                              <a:solidFill>
                                <a:srgbClr val="FF0000"/>
                              </a:solidFill>
                              <a:latin typeface="Cambria Math" panose="02040503050406030204" pitchFamily="18" charset="0"/>
                            </a:rPr>
                            <m:t>i</m:t>
                          </m:r>
                          <m:r>
                            <m:rPr>
                              <m:nor/>
                            </m:rPr>
                            <a:rPr lang="en-US" sz="2000" b="0" i="1" smtClean="0">
                              <a:solidFill>
                                <a:srgbClr val="FF0000"/>
                              </a:solidFill>
                              <a:latin typeface="Cambria Math" panose="02040503050406030204" pitchFamily="18" charset="0"/>
                            </a:rPr>
                            <m:t>ể</m:t>
                          </m:r>
                          <m:r>
                            <m:rPr>
                              <m:nor/>
                            </m:rPr>
                            <a:rPr lang="en-US" sz="2000" b="0" i="1" smtClean="0">
                              <a:solidFill>
                                <a:srgbClr val="FF0000"/>
                              </a:solidFill>
                              <a:latin typeface="Cambria Math" panose="02040503050406030204" pitchFamily="18" charset="0"/>
                            </a:rPr>
                            <m:t>m</m:t>
                          </m:r>
                          <m:r>
                            <m:rPr>
                              <m:nor/>
                            </m:rPr>
                            <a:rPr lang="en-US" sz="2000" b="0" i="1" smtClean="0">
                              <a:solidFill>
                                <a:srgbClr val="FF0000"/>
                              </a:solidFill>
                              <a:latin typeface="Cambria Math" panose="02040503050406030204" pitchFamily="18" charset="0"/>
                            </a:rPr>
                            <m:t> </m:t>
                          </m:r>
                          <m:r>
                            <m:rPr>
                              <m:nor/>
                            </m:rPr>
                            <a:rPr lang="en-US" sz="2000" b="0" i="1" smtClean="0">
                              <a:solidFill>
                                <a:srgbClr val="FF0000"/>
                              </a:solidFill>
                              <a:latin typeface="Cambria Math" panose="02040503050406030204" pitchFamily="18" charset="0"/>
                            </a:rPr>
                            <m:t>s</m:t>
                          </m:r>
                          <m:r>
                            <m:rPr>
                              <m:nor/>
                            </m:rPr>
                            <a:rPr lang="en-US" sz="2000" b="0" i="1" smtClean="0">
                              <a:solidFill>
                                <a:srgbClr val="FF0000"/>
                              </a:solidFill>
                              <a:latin typeface="Cambria Math" panose="02040503050406030204" pitchFamily="18" charset="0"/>
                            </a:rPr>
                            <m:t>ố</m:t>
                          </m:r>
                        </m:e>
                        <m:sub>
                          <m:r>
                            <a:rPr lang="en-US" sz="2000" i="1">
                              <a:solidFill>
                                <a:srgbClr val="FF0000"/>
                              </a:solidFill>
                              <a:latin typeface="Cambria Math" panose="02040503050406030204" pitchFamily="18" charset="0"/>
                            </a:rPr>
                            <m:t>𝑡</m:t>
                          </m:r>
                          <m:r>
                            <a:rPr lang="en-US" sz="2000" i="1">
                              <a:solidFill>
                                <a:srgbClr val="FF0000"/>
                              </a:solidFill>
                              <a:latin typeface="Cambria Math" panose="02040503050406030204" pitchFamily="18" charset="0"/>
                            </a:rPr>
                            <m:t>ừ</m:t>
                          </m:r>
                        </m:sub>
                      </m:sSub>
                      <m:r>
                        <a:rPr lang="en-US" sz="2000" i="1">
                          <a:latin typeface="Cambria Math" panose="02040503050406030204" pitchFamily="18" charset="0"/>
                        </a:rPr>
                        <m:t>)</m:t>
                      </m:r>
                    </m:oMath>
                  </m:oMathPara>
                </a14:m>
                <a:endParaRPr lang="en-US" sz="2000" dirty="0"/>
              </a:p>
            </p:txBody>
          </p:sp>
        </mc:Choice>
        <mc:Fallback xmlns="">
          <p:sp>
            <p:nvSpPr>
              <p:cNvPr id="9" name="Rectangle 8"/>
              <p:cNvSpPr>
                <a:spLocks noRot="1" noChangeAspect="1" noMove="1" noResize="1" noEditPoints="1" noAdjustHandles="1" noChangeArrowheads="1" noChangeShapeType="1" noTextEdit="1"/>
              </p:cNvSpPr>
              <p:nvPr/>
            </p:nvSpPr>
            <p:spPr>
              <a:xfrm>
                <a:off x="1443608" y="1310850"/>
                <a:ext cx="6299916" cy="400110"/>
              </a:xfrm>
              <a:prstGeom prst="rect">
                <a:avLst/>
              </a:prstGeom>
              <a:blipFill rotWithShape="0">
                <a:blip r:embed="rId3"/>
                <a:stretch>
                  <a:fillRect b="-15152"/>
                </a:stretch>
              </a:blipFill>
            </p:spPr>
            <p:txBody>
              <a:bodyPr/>
              <a:lstStyle/>
              <a:p>
                <a:r>
                  <a:rPr lang="zh-CN" altLang="en-US">
                    <a:noFill/>
                  </a:rPr>
                  <a:t> </a:t>
                </a:r>
              </a:p>
            </p:txBody>
          </p:sp>
        </mc:Fallback>
      </mc:AlternateContent>
      <p:sp>
        <p:nvSpPr>
          <p:cNvPr id="8" name="TextBox 7"/>
          <p:cNvSpPr txBox="1"/>
          <p:nvPr/>
        </p:nvSpPr>
        <p:spPr>
          <a:xfrm>
            <a:off x="1050256" y="2035318"/>
            <a:ext cx="2914580" cy="1431161"/>
          </a:xfrm>
          <a:prstGeom prst="rect">
            <a:avLst/>
          </a:prstGeom>
          <a:noFill/>
        </p:spPr>
        <p:txBody>
          <a:bodyPr wrap="none" rtlCol="0">
            <a:spAutoFit/>
          </a:bodyPr>
          <a:lstStyle/>
          <a:p>
            <a:pPr>
              <a:spcAft>
                <a:spcPts val="600"/>
              </a:spcAft>
            </a:pPr>
            <a:r>
              <a:rPr lang="en-US" dirty="0" err="1"/>
              <a:t>Từ</a:t>
            </a:r>
            <a:r>
              <a:rPr lang="en-US" dirty="0"/>
              <a:t> “</a:t>
            </a:r>
            <a:r>
              <a:rPr lang="en-US" b="1" i="1" dirty="0"/>
              <a:t>novel</a:t>
            </a:r>
            <a:r>
              <a:rPr lang="en-US" dirty="0"/>
              <a:t>”:</a:t>
            </a:r>
          </a:p>
          <a:p>
            <a:pPr marL="285750" indent="-285750">
              <a:spcAft>
                <a:spcPts val="600"/>
              </a:spcAft>
              <a:buFont typeface="Arial" panose="020B0604020202020204" pitchFamily="34" charset="0"/>
              <a:buChar char="•"/>
            </a:pPr>
            <a:r>
              <a:rPr lang="en-US" dirty="0" err="1"/>
              <a:t>Danh</a:t>
            </a:r>
            <a:r>
              <a:rPr lang="en-US" dirty="0"/>
              <a:t> </a:t>
            </a:r>
            <a:r>
              <a:rPr lang="en-US" dirty="0" err="1"/>
              <a:t>từ</a:t>
            </a:r>
            <a:r>
              <a:rPr lang="en-US" dirty="0"/>
              <a:t>: </a:t>
            </a:r>
            <a:r>
              <a:rPr lang="en-US" dirty="0" err="1"/>
              <a:t>trung</a:t>
            </a:r>
            <a:r>
              <a:rPr lang="en-US" dirty="0"/>
              <a:t> </a:t>
            </a:r>
            <a:r>
              <a:rPr lang="en-US" dirty="0" err="1"/>
              <a:t>tính</a:t>
            </a:r>
            <a:r>
              <a:rPr lang="en-US" dirty="0"/>
              <a:t> </a:t>
            </a:r>
            <a:r>
              <a:rPr lang="en-US" dirty="0">
                <a:sym typeface="Wingdings" panose="05000000000000000000" pitchFamily="2" charset="2"/>
              </a:rPr>
              <a:t> 0.0</a:t>
            </a:r>
          </a:p>
          <a:p>
            <a:pPr marL="285750" indent="-285750">
              <a:spcAft>
                <a:spcPts val="600"/>
              </a:spcAft>
              <a:buFont typeface="Arial" panose="020B0604020202020204" pitchFamily="34" charset="0"/>
              <a:buChar char="•"/>
            </a:pPr>
            <a:r>
              <a:rPr lang="en-US" dirty="0" err="1">
                <a:sym typeface="Wingdings" panose="05000000000000000000" pitchFamily="2" charset="2"/>
              </a:rPr>
              <a:t>Tính</a:t>
            </a:r>
            <a:r>
              <a:rPr lang="en-US" dirty="0">
                <a:sym typeface="Wingdings" panose="05000000000000000000" pitchFamily="2" charset="2"/>
              </a:rPr>
              <a:t> </a:t>
            </a:r>
            <a:r>
              <a:rPr lang="en-US" dirty="0" err="1">
                <a:sym typeface="Wingdings" panose="05000000000000000000" pitchFamily="2" charset="2"/>
              </a:rPr>
              <a:t>từ</a:t>
            </a:r>
            <a:r>
              <a:rPr lang="en-US" dirty="0">
                <a:sym typeface="Wingdings" panose="05000000000000000000" pitchFamily="2" charset="2"/>
              </a:rPr>
              <a:t>: </a:t>
            </a:r>
            <a:r>
              <a:rPr lang="en-US" dirty="0" err="1">
                <a:sym typeface="Wingdings" panose="05000000000000000000" pitchFamily="2" charset="2"/>
              </a:rPr>
              <a:t>tích</a:t>
            </a:r>
            <a:r>
              <a:rPr lang="en-US" dirty="0">
                <a:sym typeface="Wingdings" panose="05000000000000000000" pitchFamily="2" charset="2"/>
              </a:rPr>
              <a:t> </a:t>
            </a:r>
            <a:r>
              <a:rPr lang="en-US" dirty="0" err="1">
                <a:sym typeface="Wingdings" panose="05000000000000000000" pitchFamily="2" charset="2"/>
              </a:rPr>
              <a:t>cực</a:t>
            </a:r>
            <a:r>
              <a:rPr lang="en-US" dirty="0">
                <a:sym typeface="Wingdings" panose="05000000000000000000" pitchFamily="2" charset="2"/>
              </a:rPr>
              <a:t>  1.0</a:t>
            </a:r>
          </a:p>
          <a:p>
            <a:endParaRPr lang="en-US" dirty="0"/>
          </a:p>
        </p:txBody>
      </p:sp>
      <p:grpSp>
        <p:nvGrpSpPr>
          <p:cNvPr id="64" name="Group 63"/>
          <p:cNvGrpSpPr/>
          <p:nvPr/>
        </p:nvGrpSpPr>
        <p:grpSpPr>
          <a:xfrm>
            <a:off x="5488945" y="5303848"/>
            <a:ext cx="3607430" cy="999614"/>
            <a:chOff x="651204" y="1922746"/>
            <a:chExt cx="7859351" cy="2177816"/>
          </a:xfrm>
        </p:grpSpPr>
        <p:sp>
          <p:nvSpPr>
            <p:cNvPr id="65" name="Rounded Rectangle 43"/>
            <p:cNvSpPr/>
            <p:nvPr/>
          </p:nvSpPr>
          <p:spPr>
            <a:xfrm>
              <a:off x="651204" y="1926833"/>
              <a:ext cx="1709956" cy="796360"/>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Tiền</a:t>
              </a:r>
              <a:r>
                <a:rPr lang="en-US" sz="1000" dirty="0">
                  <a:solidFill>
                    <a:schemeClr val="tx1"/>
                  </a:solidFill>
                </a:rPr>
                <a:t> </a:t>
              </a:r>
              <a:r>
                <a:rPr lang="en-US" sz="1000" dirty="0" err="1">
                  <a:solidFill>
                    <a:schemeClr val="tx1"/>
                  </a:solidFill>
                </a:rPr>
                <a:t>xử</a:t>
              </a:r>
              <a:r>
                <a:rPr lang="en-US" sz="1000" dirty="0">
                  <a:solidFill>
                    <a:schemeClr val="tx1"/>
                  </a:solidFill>
                </a:rPr>
                <a:t> </a:t>
              </a:r>
              <a:r>
                <a:rPr lang="en-US" sz="1000" dirty="0" err="1">
                  <a:solidFill>
                    <a:schemeClr val="tx1"/>
                  </a:solidFill>
                </a:rPr>
                <a:t>lý</a:t>
              </a:r>
              <a:r>
                <a:rPr lang="en-US" sz="1000" dirty="0">
                  <a:solidFill>
                    <a:schemeClr val="tx1"/>
                  </a:solidFill>
                </a:rPr>
                <a:t> </a:t>
              </a:r>
              <a:br>
                <a:rPr lang="en-US" sz="1000" dirty="0">
                  <a:solidFill>
                    <a:schemeClr val="tx1"/>
                  </a:solidFill>
                </a:rPr>
              </a:br>
              <a:r>
                <a:rPr lang="en-US" sz="1000" dirty="0" err="1">
                  <a:solidFill>
                    <a:schemeClr val="tx1"/>
                  </a:solidFill>
                </a:rPr>
                <a:t>dữ</a:t>
              </a:r>
              <a:r>
                <a:rPr lang="en-US" sz="1000" dirty="0">
                  <a:solidFill>
                    <a:schemeClr val="tx1"/>
                  </a:solidFill>
                </a:rPr>
                <a:t> </a:t>
              </a:r>
              <a:r>
                <a:rPr lang="en-US" sz="1000" dirty="0" err="1">
                  <a:solidFill>
                    <a:schemeClr val="tx1"/>
                  </a:solidFill>
                </a:rPr>
                <a:t>liệu</a:t>
              </a:r>
              <a:endParaRPr lang="en-US" sz="1000" dirty="0">
                <a:solidFill>
                  <a:schemeClr val="tx1"/>
                </a:solidFill>
              </a:endParaRPr>
            </a:p>
          </p:txBody>
        </p:sp>
        <p:cxnSp>
          <p:nvCxnSpPr>
            <p:cNvPr id="66" name="Straight Arrow Connector 65"/>
            <p:cNvCxnSpPr>
              <a:stCxn id="65" idx="3"/>
              <a:endCxn id="80" idx="1"/>
            </p:cNvCxnSpPr>
            <p:nvPr/>
          </p:nvCxnSpPr>
          <p:spPr>
            <a:xfrm>
              <a:off x="2361160" y="2325013"/>
              <a:ext cx="426396"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67" name="Rounded Rectangle 57"/>
            <p:cNvSpPr/>
            <p:nvPr/>
          </p:nvSpPr>
          <p:spPr>
            <a:xfrm>
              <a:off x="6713784" y="1922746"/>
              <a:ext cx="1796771" cy="800445"/>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err="1">
                  <a:solidFill>
                    <a:schemeClr val="tx1"/>
                  </a:solidFill>
                </a:rPr>
                <a:t>Huấn</a:t>
              </a:r>
              <a:r>
                <a:rPr lang="en-US" sz="1000">
                  <a:solidFill>
                    <a:schemeClr val="tx1"/>
                  </a:solidFill>
                </a:rPr>
                <a:t> luyện với SVM</a:t>
              </a:r>
              <a:endParaRPr lang="en-US" sz="1000" dirty="0">
                <a:solidFill>
                  <a:schemeClr val="tx1"/>
                </a:solidFill>
              </a:endParaRPr>
            </a:p>
          </p:txBody>
        </p:sp>
        <p:cxnSp>
          <p:nvCxnSpPr>
            <p:cNvPr id="68" name="Straight Arrow Connector 67"/>
            <p:cNvCxnSpPr>
              <a:stCxn id="74" idx="3"/>
              <a:endCxn id="67" idx="1"/>
            </p:cNvCxnSpPr>
            <p:nvPr/>
          </p:nvCxnSpPr>
          <p:spPr>
            <a:xfrm>
              <a:off x="6367245" y="2322970"/>
              <a:ext cx="346539"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grpSp>
          <p:nvGrpSpPr>
            <p:cNvPr id="69" name="Group 68"/>
            <p:cNvGrpSpPr/>
            <p:nvPr/>
          </p:nvGrpSpPr>
          <p:grpSpPr>
            <a:xfrm>
              <a:off x="1478458" y="1922746"/>
              <a:ext cx="6705509" cy="2177816"/>
              <a:chOff x="1478458" y="1922746"/>
              <a:chExt cx="6705509" cy="2177816"/>
            </a:xfrm>
          </p:grpSpPr>
          <p:sp>
            <p:nvSpPr>
              <p:cNvPr id="70" name="Rounded Rectangle 46"/>
              <p:cNvSpPr/>
              <p:nvPr/>
            </p:nvSpPr>
            <p:spPr>
              <a:xfrm>
                <a:off x="1478458" y="3390551"/>
                <a:ext cx="1342166" cy="710011"/>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N-gram</a:t>
                </a:r>
              </a:p>
            </p:txBody>
          </p:sp>
          <p:sp>
            <p:nvSpPr>
              <p:cNvPr id="71" name="Rounded Rectangle 47"/>
              <p:cNvSpPr/>
              <p:nvPr/>
            </p:nvSpPr>
            <p:spPr>
              <a:xfrm>
                <a:off x="5026109" y="3387025"/>
                <a:ext cx="1523430" cy="710399"/>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Phủ định</a:t>
                </a:r>
              </a:p>
            </p:txBody>
          </p:sp>
          <p:sp>
            <p:nvSpPr>
              <p:cNvPr id="72" name="Rounded Rectangle 48"/>
              <p:cNvSpPr/>
              <p:nvPr/>
            </p:nvSpPr>
            <p:spPr>
              <a:xfrm>
                <a:off x="2977315" y="3388490"/>
                <a:ext cx="1818686" cy="70747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Chuyển đổi trạng thái</a:t>
                </a:r>
              </a:p>
            </p:txBody>
          </p:sp>
          <p:sp>
            <p:nvSpPr>
              <p:cNvPr id="73" name="Rounded Rectangle 49"/>
              <p:cNvSpPr/>
              <p:nvPr/>
            </p:nvSpPr>
            <p:spPr>
              <a:xfrm>
                <a:off x="6855570" y="3396479"/>
                <a:ext cx="1328397" cy="691495"/>
              </a:xfrm>
              <a:prstGeom prst="roundRect">
                <a:avLst/>
              </a:prstGeom>
              <a:ln w="28575">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SO-CAL</a:t>
                </a:r>
              </a:p>
            </p:txBody>
          </p:sp>
          <p:sp>
            <p:nvSpPr>
              <p:cNvPr id="74" name="Rounded Rectangle 50"/>
              <p:cNvSpPr/>
              <p:nvPr/>
            </p:nvSpPr>
            <p:spPr>
              <a:xfrm>
                <a:off x="4902564" y="1922746"/>
                <a:ext cx="1464683" cy="800445"/>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Kết</a:t>
                </a:r>
                <a:r>
                  <a:rPr lang="en-US" sz="1000" dirty="0">
                    <a:solidFill>
                      <a:schemeClr val="tx1"/>
                    </a:solidFill>
                  </a:rPr>
                  <a:t> </a:t>
                </a:r>
                <a:r>
                  <a:rPr lang="en-US" sz="1000" dirty="0" err="1">
                    <a:solidFill>
                      <a:schemeClr val="tx1"/>
                    </a:solidFill>
                  </a:rPr>
                  <a:t>hợp</a:t>
                </a:r>
                <a:endParaRPr lang="en-US" sz="1000" dirty="0">
                  <a:solidFill>
                    <a:schemeClr val="tx1"/>
                  </a:solidFill>
                </a:endParaRPr>
              </a:p>
            </p:txBody>
          </p:sp>
          <p:cxnSp>
            <p:nvCxnSpPr>
              <p:cNvPr id="75" name="Straight Arrow Connector 74"/>
              <p:cNvCxnSpPr>
                <a:stCxn id="80" idx="2"/>
                <a:endCxn id="70" idx="0"/>
              </p:cNvCxnSpPr>
              <p:nvPr/>
            </p:nvCxnSpPr>
            <p:spPr>
              <a:xfrm flipH="1">
                <a:off x="2149541" y="2723191"/>
                <a:ext cx="1482323" cy="66736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80" idx="3"/>
                <a:endCxn id="74" idx="1"/>
              </p:cNvCxnSpPr>
              <p:nvPr/>
            </p:nvCxnSpPr>
            <p:spPr>
              <a:xfrm flipV="1">
                <a:off x="4476170" y="2322970"/>
                <a:ext cx="426394" cy="204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80" idx="2"/>
                <a:endCxn id="72" idx="0"/>
              </p:cNvCxnSpPr>
              <p:nvPr/>
            </p:nvCxnSpPr>
            <p:spPr>
              <a:xfrm>
                <a:off x="3631864" y="2723191"/>
                <a:ext cx="254794" cy="665299"/>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78" name="Straight Arrow Connector 77"/>
              <p:cNvCxnSpPr>
                <a:stCxn id="80" idx="2"/>
                <a:endCxn id="71" idx="0"/>
              </p:cNvCxnSpPr>
              <p:nvPr/>
            </p:nvCxnSpPr>
            <p:spPr>
              <a:xfrm>
                <a:off x="3631864" y="2723191"/>
                <a:ext cx="2155960" cy="66383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79" name="Straight Arrow Connector 78"/>
              <p:cNvCxnSpPr>
                <a:stCxn id="80" idx="2"/>
                <a:endCxn id="73" idx="0"/>
              </p:cNvCxnSpPr>
              <p:nvPr/>
            </p:nvCxnSpPr>
            <p:spPr>
              <a:xfrm>
                <a:off x="3631864" y="2723191"/>
                <a:ext cx="3887904" cy="673288"/>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80" name="Rounded Rectangle 60"/>
              <p:cNvSpPr/>
              <p:nvPr/>
            </p:nvSpPr>
            <p:spPr>
              <a:xfrm>
                <a:off x="2787556" y="1926833"/>
                <a:ext cx="1688613" cy="796358"/>
              </a:xfrm>
              <a:prstGeom prst="roundRect">
                <a:avLst/>
              </a:prstGeom>
              <a:ln w="28575">
                <a:solidFill>
                  <a:srgbClr val="FF0000"/>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err="1">
                    <a:solidFill>
                      <a:schemeClr val="tx1"/>
                    </a:solidFill>
                  </a:rPr>
                  <a:t>Rút</a:t>
                </a:r>
                <a:r>
                  <a:rPr lang="en-US" altLang="zh-CN" sz="1000" dirty="0">
                    <a:solidFill>
                      <a:schemeClr val="tx1"/>
                    </a:solidFill>
                  </a:rPr>
                  <a:t> </a:t>
                </a:r>
                <a:r>
                  <a:rPr lang="en-US" altLang="zh-CN" sz="1000" dirty="0" err="1">
                    <a:solidFill>
                      <a:schemeClr val="tx1"/>
                    </a:solidFill>
                  </a:rPr>
                  <a:t>trích</a:t>
                </a:r>
                <a:r>
                  <a:rPr lang="en-US" altLang="zh-CN" sz="1000" dirty="0">
                    <a:solidFill>
                      <a:schemeClr val="tx1"/>
                    </a:solidFill>
                  </a:rPr>
                  <a:t> </a:t>
                </a:r>
                <a:r>
                  <a:rPr lang="en-US" altLang="zh-CN" sz="1000" dirty="0" err="1">
                    <a:solidFill>
                      <a:schemeClr val="tx1"/>
                    </a:solidFill>
                  </a:rPr>
                  <a:t>đặc</a:t>
                </a:r>
                <a:r>
                  <a:rPr lang="en-US" altLang="zh-CN" sz="1000" dirty="0">
                    <a:solidFill>
                      <a:schemeClr val="tx1"/>
                    </a:solidFill>
                  </a:rPr>
                  <a:t> </a:t>
                </a:r>
                <a:r>
                  <a:rPr lang="en-US" altLang="zh-CN" sz="1000" dirty="0" err="1">
                    <a:solidFill>
                      <a:schemeClr val="tx1"/>
                    </a:solidFill>
                  </a:rPr>
                  <a:t>trưng</a:t>
                </a:r>
                <a:endParaRPr lang="en-US" altLang="zh-CN" sz="1000" dirty="0">
                  <a:solidFill>
                    <a:schemeClr val="tx1"/>
                  </a:solidFill>
                </a:endParaRPr>
              </a:p>
            </p:txBody>
          </p:sp>
        </p:grpSp>
      </p:grpSp>
      <mc:AlternateContent xmlns:mc="http://schemas.openxmlformats.org/markup-compatibility/2006" xmlns:a14="http://schemas.microsoft.com/office/drawing/2010/main">
        <mc:Choice Requires="a14">
          <p:sp>
            <p:nvSpPr>
              <p:cNvPr id="35" name="Rectangle 34"/>
              <p:cNvSpPr/>
              <p:nvPr/>
            </p:nvSpPr>
            <p:spPr>
              <a:xfrm>
                <a:off x="6176679" y="1459805"/>
                <a:ext cx="2769792" cy="1323439"/>
              </a:xfrm>
              <a:prstGeom prst="rect">
                <a:avLst/>
              </a:prstGeom>
              <a:ln>
                <a:solidFill>
                  <a:schemeClr val="tx1"/>
                </a:solidFill>
                <a:prstDash val="lgDash"/>
              </a:ln>
            </p:spPr>
            <p:txBody>
              <a:bodyPr wrap="square">
                <a:spAutoFit/>
              </a:bodyPr>
              <a:lstStyle/>
              <a:p>
                <a:pPr marL="0" lvl="2" algn="just">
                  <a:lnSpc>
                    <a:spcPct val="100000"/>
                  </a:lnSpc>
                  <a:spcBef>
                    <a:spcPts val="0"/>
                  </a:spcBef>
                  <a:buNone/>
                </a:pPr>
                <a:r>
                  <a:rPr lang="en-US" sz="2000" dirty="0" err="1"/>
                  <a:t>Hàm</a:t>
                </a:r>
                <a:r>
                  <a:rPr lang="en-US" sz="2000" dirty="0"/>
                  <a:t> </a:t>
                </a:r>
                <a14:m>
                  <m:oMath xmlns:m="http://schemas.openxmlformats.org/officeDocument/2006/math">
                    <m:r>
                      <a:rPr lang="en-US" sz="2000" b="1" i="1" smtClean="0">
                        <a:solidFill>
                          <a:srgbClr val="FF0000"/>
                        </a:solidFill>
                        <a:latin typeface="Cambria Math" panose="02040503050406030204" pitchFamily="18" charset="0"/>
                      </a:rPr>
                      <m:t>𝒇</m:t>
                    </m:r>
                    <m:r>
                      <a:rPr lang="en-US" sz="2000" b="1" i="1" smtClean="0">
                        <a:solidFill>
                          <a:srgbClr val="FF0000"/>
                        </a:solidFill>
                        <a:latin typeface="Cambria Math" panose="02040503050406030204" pitchFamily="18" charset="0"/>
                      </a:rPr>
                      <m:t> </m:t>
                    </m:r>
                  </m:oMath>
                </a14:m>
                <a:r>
                  <a:rPr lang="en-US" sz="2000" dirty="0"/>
                  <a:t>: </a:t>
                </a:r>
                <a:r>
                  <a:rPr lang="en-US" sz="2000" dirty="0" err="1"/>
                  <a:t>Điểm</a:t>
                </a:r>
                <a:r>
                  <a:rPr lang="en-US" sz="2000" dirty="0"/>
                  <a:t> </a:t>
                </a:r>
                <a:r>
                  <a:rPr lang="en-US" sz="2000" dirty="0" err="1"/>
                  <a:t>số</a:t>
                </a:r>
                <a:r>
                  <a:rPr lang="en-US" sz="2000" dirty="0"/>
                  <a:t> </a:t>
                </a:r>
                <a:r>
                  <a:rPr lang="en-US" sz="2000" dirty="0" err="1"/>
                  <a:t>của</a:t>
                </a:r>
                <a:r>
                  <a:rPr lang="en-US" sz="2000" dirty="0"/>
                  <a:t> </a:t>
                </a:r>
                <a:r>
                  <a:rPr lang="en-US" sz="2000" dirty="0" err="1"/>
                  <a:t>câu</a:t>
                </a:r>
                <a:r>
                  <a:rPr lang="en-US" sz="2000" dirty="0"/>
                  <a:t> </a:t>
                </a:r>
                <a:r>
                  <a:rPr lang="en-US" sz="2000" dirty="0" err="1"/>
                  <a:t>bằng</a:t>
                </a:r>
                <a:r>
                  <a:rPr lang="en-US" sz="2000" dirty="0"/>
                  <a:t> </a:t>
                </a:r>
                <a:r>
                  <a:rPr lang="en-US" sz="2000" dirty="0" err="1"/>
                  <a:t>trung</a:t>
                </a:r>
                <a:r>
                  <a:rPr lang="en-US" sz="2000" dirty="0"/>
                  <a:t> </a:t>
                </a:r>
                <a:r>
                  <a:rPr lang="en-US" sz="2000" dirty="0" err="1"/>
                  <a:t>bình</a:t>
                </a:r>
                <a:r>
                  <a:rPr lang="en-US" sz="2000" dirty="0"/>
                  <a:t> </a:t>
                </a:r>
                <a:r>
                  <a:rPr lang="en-US" sz="2000" dirty="0" err="1"/>
                  <a:t>cộng</a:t>
                </a:r>
                <a:r>
                  <a:rPr lang="en-US" sz="2000" dirty="0"/>
                  <a:t> </a:t>
                </a:r>
                <a:r>
                  <a:rPr lang="en-US" sz="2000" dirty="0" err="1"/>
                  <a:t>điểm</a:t>
                </a:r>
                <a:r>
                  <a:rPr lang="en-US" sz="2000" dirty="0"/>
                  <a:t> </a:t>
                </a:r>
                <a:r>
                  <a:rPr lang="en-US" sz="2000" dirty="0" err="1"/>
                  <a:t>số</a:t>
                </a:r>
                <a:r>
                  <a:rPr lang="en-US" sz="2000" dirty="0"/>
                  <a:t> </a:t>
                </a:r>
                <a:r>
                  <a:rPr lang="en-US" sz="2000" dirty="0" err="1"/>
                  <a:t>của</a:t>
                </a:r>
                <a:r>
                  <a:rPr lang="en-US" sz="2000" dirty="0"/>
                  <a:t> </a:t>
                </a:r>
                <a:r>
                  <a:rPr lang="en-US" sz="2000" dirty="0" err="1"/>
                  <a:t>các</a:t>
                </a:r>
                <a:r>
                  <a:rPr lang="en-US" sz="2000" dirty="0"/>
                  <a:t> </a:t>
                </a:r>
                <a:r>
                  <a:rPr lang="en-US" sz="2000" dirty="0" err="1"/>
                  <a:t>từ</a:t>
                </a:r>
                <a:r>
                  <a:rPr lang="en-US" sz="2000" dirty="0"/>
                  <a:t> </a:t>
                </a:r>
                <a:r>
                  <a:rPr lang="en-US" sz="2000" dirty="0" err="1"/>
                  <a:t>có</a:t>
                </a:r>
                <a:r>
                  <a:rPr lang="en-US" sz="2000" dirty="0"/>
                  <a:t> </a:t>
                </a:r>
                <a:r>
                  <a:rPr lang="en-US" sz="2000" dirty="0" err="1"/>
                  <a:t>giá</a:t>
                </a:r>
                <a:r>
                  <a:rPr lang="en-US" sz="2000" dirty="0"/>
                  <a:t> </a:t>
                </a:r>
                <a:r>
                  <a:rPr lang="en-US" sz="2000" dirty="0" err="1"/>
                  <a:t>trị</a:t>
                </a:r>
                <a:r>
                  <a:rPr lang="en-US" sz="2000" dirty="0"/>
                  <a:t> </a:t>
                </a:r>
                <a:r>
                  <a:rPr lang="en-US" sz="2000" dirty="0" err="1"/>
                  <a:t>khác</a:t>
                </a:r>
                <a:r>
                  <a:rPr lang="en-US" sz="2000" dirty="0"/>
                  <a:t> 0.</a:t>
                </a:r>
              </a:p>
            </p:txBody>
          </p:sp>
        </mc:Choice>
        <mc:Fallback xmlns="">
          <p:sp>
            <p:nvSpPr>
              <p:cNvPr id="35" name="Rectangle 34"/>
              <p:cNvSpPr>
                <a:spLocks noRot="1" noChangeAspect="1" noMove="1" noResize="1" noEditPoints="1" noAdjustHandles="1" noChangeArrowheads="1" noChangeShapeType="1" noTextEdit="1"/>
              </p:cNvSpPr>
              <p:nvPr/>
            </p:nvSpPr>
            <p:spPr>
              <a:xfrm>
                <a:off x="6176679" y="1459805"/>
                <a:ext cx="2769792" cy="1323439"/>
              </a:xfrm>
              <a:prstGeom prst="rect">
                <a:avLst/>
              </a:prstGeom>
              <a:blipFill rotWithShape="0">
                <a:blip r:embed="rId4"/>
                <a:stretch>
                  <a:fillRect l="-1969" t="-1818" r="-1969" b="-6364"/>
                </a:stretch>
              </a:blipFill>
              <a:ln>
                <a:solidFill>
                  <a:schemeClr val="tx1"/>
                </a:solidFill>
                <a:prstDash val="lg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Content Placeholder 2"/>
              <p:cNvSpPr txBox="1">
                <a:spLocks/>
              </p:cNvSpPr>
              <p:nvPr/>
            </p:nvSpPr>
            <p:spPr>
              <a:xfrm>
                <a:off x="61596" y="3303682"/>
                <a:ext cx="9082404" cy="1295088"/>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00100" lvl="1" indent="-457200">
                  <a:lnSpc>
                    <a:spcPct val="100000"/>
                  </a:lnSpc>
                  <a:spcBef>
                    <a:spcPts val="1200"/>
                  </a:spcBef>
                  <a:spcAft>
                    <a:spcPts val="600"/>
                  </a:spcAft>
                  <a:buFont typeface="+mj-lt"/>
                  <a:buAutoNum type="arabicPeriod" startAt="2"/>
                </a:pPr>
                <a:r>
                  <a:rPr lang="en-US" sz="2000" dirty="0"/>
                  <a:t>Tính </a:t>
                </a:r>
                <a:r>
                  <a:rPr lang="en-US" sz="2000" dirty="0" err="1"/>
                  <a:t>tăng</a:t>
                </a:r>
                <a:r>
                  <a:rPr lang="en-US" sz="2000" dirty="0"/>
                  <a:t> </a:t>
                </a:r>
                <a:r>
                  <a:rPr lang="en-US" sz="2000" dirty="0" err="1"/>
                  <a:t>cường</a:t>
                </a:r>
                <a:r>
                  <a:rPr lang="en-US" sz="2000" dirty="0"/>
                  <a:t>:</a:t>
                </a:r>
                <a:endParaRPr lang="en-US" sz="2000" i="1" dirty="0"/>
              </a:p>
              <a:p>
                <a:pPr marL="342900" lvl="1" indent="0">
                  <a:lnSpc>
                    <a:spcPct val="100000"/>
                  </a:lnSpc>
                  <a:spcBef>
                    <a:spcPts val="0"/>
                  </a:spcBef>
                  <a:spcAft>
                    <a:spcPts val="600"/>
                  </a:spcAft>
                  <a:buFont typeface="Arial" panose="020B0604020202020204" pitchFamily="34" charset="0"/>
                  <a:buNone/>
                </a:pPr>
                <a:r>
                  <a:rPr lang="en-US" sz="2000" i="1" dirty="0" err="1">
                    <a:solidFill>
                      <a:schemeClr val="bg1"/>
                    </a:solidFill>
                  </a:rPr>
                  <a:t>dsf</a:t>
                </a:r>
                <a14:m>
                  <m:oMath xmlns:m="http://schemas.openxmlformats.org/officeDocument/2006/math">
                    <m:sSub>
                      <m:sSubPr>
                        <m:ctrlPr>
                          <a:rPr lang="en-US" altLang="zh-CN" i="1">
                            <a:latin typeface="Cambria Math" panose="02040503050406030204" pitchFamily="18" charset="0"/>
                          </a:rPr>
                        </m:ctrlPr>
                      </m:sSubPr>
                      <m:e>
                        <m:r>
                          <m:rPr>
                            <m:nor/>
                          </m:rPr>
                          <a:rPr lang="en-US" altLang="zh-CN" b="0" i="1" smtClean="0">
                            <a:latin typeface="Cambria Math" panose="02040503050406030204" pitchFamily="18" charset="0"/>
                          </a:rPr>
                          <m:t>  </m:t>
                        </m:r>
                        <m:r>
                          <m:rPr>
                            <m:nor/>
                          </m:rPr>
                          <a:rPr lang="en-US" altLang="zh-CN" i="1">
                            <a:latin typeface="Cambria Math" panose="02040503050406030204" pitchFamily="18" charset="0"/>
                          </a:rPr>
                          <m:t>Đ</m:t>
                        </m:r>
                        <m:r>
                          <m:rPr>
                            <m:nor/>
                          </m:rPr>
                          <a:rPr lang="en-US" altLang="zh-CN" i="1">
                            <a:latin typeface="Cambria Math" panose="02040503050406030204" pitchFamily="18" charset="0"/>
                          </a:rPr>
                          <m:t>i</m:t>
                        </m:r>
                        <m:r>
                          <m:rPr>
                            <m:nor/>
                          </m:rPr>
                          <a:rPr lang="en-US" altLang="zh-CN" i="1">
                            <a:latin typeface="Cambria Math" panose="02040503050406030204" pitchFamily="18" charset="0"/>
                          </a:rPr>
                          <m:t>ể</m:t>
                        </m:r>
                        <m:r>
                          <m:rPr>
                            <m:nor/>
                          </m:rPr>
                          <a:rPr lang="en-US" altLang="zh-CN" i="1">
                            <a:latin typeface="Cambria Math" panose="02040503050406030204" pitchFamily="18" charset="0"/>
                          </a:rPr>
                          <m:t>m</m:t>
                        </m:r>
                        <m:r>
                          <m:rPr>
                            <m:nor/>
                          </m:rPr>
                          <a:rPr lang="en-US" altLang="zh-CN" i="1">
                            <a:latin typeface="Cambria Math" panose="02040503050406030204" pitchFamily="18" charset="0"/>
                          </a:rPr>
                          <m:t> </m:t>
                        </m:r>
                        <m:r>
                          <m:rPr>
                            <m:nor/>
                          </m:rPr>
                          <a:rPr lang="en-US" altLang="zh-CN" i="1">
                            <a:latin typeface="Cambria Math" panose="02040503050406030204" pitchFamily="18" charset="0"/>
                          </a:rPr>
                          <m:t>s</m:t>
                        </m:r>
                        <m:r>
                          <m:rPr>
                            <m:nor/>
                          </m:rPr>
                          <a:rPr lang="en-US" altLang="zh-CN" i="1">
                            <a:latin typeface="Cambria Math" panose="02040503050406030204" pitchFamily="18" charset="0"/>
                          </a:rPr>
                          <m:t>ố</m:t>
                        </m:r>
                      </m:e>
                      <m:sub>
                        <m:r>
                          <m:rPr>
                            <m:nor/>
                          </m:rPr>
                          <a:rPr lang="en-US" altLang="zh-CN" i="1">
                            <a:latin typeface="Cambria Math" panose="02040503050406030204" pitchFamily="18" charset="0"/>
                          </a:rPr>
                          <m:t>c</m:t>
                        </m:r>
                        <m:r>
                          <m:rPr>
                            <m:nor/>
                          </m:rPr>
                          <a:rPr lang="en-US" altLang="zh-CN" i="1">
                            <a:latin typeface="Cambria Math" panose="02040503050406030204" pitchFamily="18" charset="0"/>
                          </a:rPr>
                          <m:t>ụ</m:t>
                        </m:r>
                        <m:r>
                          <m:rPr>
                            <m:nor/>
                          </m:rPr>
                          <a:rPr lang="en-US" altLang="zh-CN" i="1">
                            <a:latin typeface="Cambria Math" panose="02040503050406030204" pitchFamily="18" charset="0"/>
                          </a:rPr>
                          <m:t>m</m:t>
                        </m:r>
                        <m:r>
                          <m:rPr>
                            <m:nor/>
                          </m:rPr>
                          <a:rPr lang="en-US" altLang="zh-CN" i="1">
                            <a:latin typeface="Cambria Math" panose="02040503050406030204" pitchFamily="18" charset="0"/>
                          </a:rPr>
                          <m:t> </m:t>
                        </m:r>
                        <m:r>
                          <m:rPr>
                            <m:nor/>
                          </m:rPr>
                          <a:rPr lang="en-US" altLang="zh-CN" i="1">
                            <a:latin typeface="Cambria Math" panose="02040503050406030204" pitchFamily="18" charset="0"/>
                          </a:rPr>
                          <m:t>t</m:t>
                        </m:r>
                        <m:r>
                          <m:rPr>
                            <m:nor/>
                          </m:rPr>
                          <a:rPr lang="en-US" altLang="zh-CN" i="1">
                            <a:latin typeface="Cambria Math" panose="02040503050406030204" pitchFamily="18" charset="0"/>
                          </a:rPr>
                          <m:t>ừ</m:t>
                        </m:r>
                      </m:sub>
                    </m:sSub>
                    <m:r>
                      <a:rPr lang="en-US" altLang="zh-CN" b="0" i="1" smtClean="0">
                        <a:latin typeface="Cambria Math" panose="02040503050406030204" pitchFamily="18" charset="0"/>
                      </a:rPr>
                      <m:t>  </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m:rPr>
                            <m:nor/>
                          </m:rPr>
                          <a:rPr lang="en-US" altLang="zh-CN" i="1">
                            <a:latin typeface="Cambria Math" panose="02040503050406030204" pitchFamily="18" charset="0"/>
                          </a:rPr>
                          <m:t>Đ</m:t>
                        </m:r>
                        <m:r>
                          <m:rPr>
                            <m:nor/>
                          </m:rPr>
                          <a:rPr lang="en-US" altLang="zh-CN" i="1">
                            <a:latin typeface="Cambria Math" panose="02040503050406030204" pitchFamily="18" charset="0"/>
                          </a:rPr>
                          <m:t>i</m:t>
                        </m:r>
                        <m:r>
                          <m:rPr>
                            <m:nor/>
                          </m:rPr>
                          <a:rPr lang="en-US" altLang="zh-CN" i="1">
                            <a:latin typeface="Cambria Math" panose="02040503050406030204" pitchFamily="18" charset="0"/>
                          </a:rPr>
                          <m:t>ể</m:t>
                        </m:r>
                        <m:r>
                          <m:rPr>
                            <m:nor/>
                          </m:rPr>
                          <a:rPr lang="en-US" altLang="zh-CN" i="1">
                            <a:latin typeface="Cambria Math" panose="02040503050406030204" pitchFamily="18" charset="0"/>
                          </a:rPr>
                          <m:t>m</m:t>
                        </m:r>
                        <m:r>
                          <m:rPr>
                            <m:nor/>
                          </m:rPr>
                          <a:rPr lang="en-US" altLang="zh-CN" i="1">
                            <a:latin typeface="Cambria Math" panose="02040503050406030204" pitchFamily="18" charset="0"/>
                          </a:rPr>
                          <m:t> </m:t>
                        </m:r>
                        <m:r>
                          <m:rPr>
                            <m:nor/>
                          </m:rPr>
                          <a:rPr lang="en-US" altLang="zh-CN" i="1">
                            <a:latin typeface="Cambria Math" panose="02040503050406030204" pitchFamily="18" charset="0"/>
                          </a:rPr>
                          <m:t>s</m:t>
                        </m:r>
                        <m:r>
                          <m:rPr>
                            <m:nor/>
                          </m:rPr>
                          <a:rPr lang="en-US" altLang="zh-CN" i="1">
                            <a:latin typeface="Cambria Math" panose="02040503050406030204" pitchFamily="18" charset="0"/>
                          </a:rPr>
                          <m:t>ố</m:t>
                        </m:r>
                      </m:e>
                      <m:sub>
                        <m:r>
                          <m:rPr>
                            <m:nor/>
                          </m:rPr>
                          <a:rPr lang="en-US" altLang="zh-CN" i="1">
                            <a:latin typeface="Cambria Math" panose="02040503050406030204" pitchFamily="18" charset="0"/>
                          </a:rPr>
                          <m:t>t</m:t>
                        </m:r>
                        <m:r>
                          <m:rPr>
                            <m:nor/>
                          </m:rPr>
                          <a:rPr lang="en-US" altLang="zh-CN" i="1">
                            <a:latin typeface="Cambria Math" panose="02040503050406030204" pitchFamily="18" charset="0"/>
                          </a:rPr>
                          <m:t>ừ </m:t>
                        </m:r>
                        <m:r>
                          <m:rPr>
                            <m:nor/>
                          </m:rPr>
                          <a:rPr lang="en-US" altLang="zh-CN" i="1">
                            <a:latin typeface="Cambria Math" panose="02040503050406030204" pitchFamily="18" charset="0"/>
                          </a:rPr>
                          <m:t>b</m:t>
                        </m:r>
                        <m:r>
                          <m:rPr>
                            <m:nor/>
                          </m:rPr>
                          <a:rPr lang="en-US" altLang="zh-CN" i="1">
                            <a:latin typeface="Cambria Math" panose="02040503050406030204" pitchFamily="18" charset="0"/>
                          </a:rPr>
                          <m:t>ị </m:t>
                        </m:r>
                        <m:r>
                          <m:rPr>
                            <m:nor/>
                          </m:rPr>
                          <a:rPr lang="en-US" altLang="zh-CN" i="1">
                            <a:latin typeface="Cambria Math" panose="02040503050406030204" pitchFamily="18" charset="0"/>
                          </a:rPr>
                          <m:t>t</m:t>
                        </m:r>
                        <m:r>
                          <m:rPr>
                            <m:nor/>
                          </m:rPr>
                          <a:rPr lang="en-US" altLang="zh-CN" i="1">
                            <a:latin typeface="Cambria Math" panose="02040503050406030204" pitchFamily="18" charset="0"/>
                          </a:rPr>
                          <m:t>á</m:t>
                        </m:r>
                        <m:r>
                          <m:rPr>
                            <m:nor/>
                          </m:rPr>
                          <a:rPr lang="en-US" altLang="zh-CN" i="1">
                            <a:latin typeface="Cambria Math" panose="02040503050406030204" pitchFamily="18" charset="0"/>
                          </a:rPr>
                          <m:t>c</m:t>
                        </m:r>
                        <m:r>
                          <m:rPr>
                            <m:nor/>
                          </m:rPr>
                          <a:rPr lang="en-US" altLang="zh-CN" i="1">
                            <a:latin typeface="Cambria Math" panose="02040503050406030204" pitchFamily="18" charset="0"/>
                          </a:rPr>
                          <m:t> độ</m:t>
                        </m:r>
                        <m:r>
                          <m:rPr>
                            <m:nor/>
                          </m:rPr>
                          <a:rPr lang="en-US" altLang="zh-CN" i="1">
                            <a:latin typeface="Cambria Math" panose="02040503050406030204" pitchFamily="18" charset="0"/>
                          </a:rPr>
                          <m:t>ng</m:t>
                        </m:r>
                      </m:sub>
                    </m:sSub>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100%+</m:t>
                        </m:r>
                        <m:r>
                          <m:rPr>
                            <m:nor/>
                          </m:rPr>
                          <a:rPr lang="en-US" altLang="zh-CN" i="1" smtClean="0">
                            <a:latin typeface="Cambria Math" panose="02040503050406030204" pitchFamily="18" charset="0"/>
                            <a:ea typeface="Cambria Math" panose="02040503050406030204" pitchFamily="18" charset="0"/>
                          </a:rPr>
                          <m:t>t</m:t>
                        </m:r>
                        <m:r>
                          <m:rPr>
                            <m:nor/>
                          </m:rPr>
                          <a:rPr lang="en-US" altLang="zh-CN" i="1" smtClean="0">
                            <a:latin typeface="Cambria Math" panose="02040503050406030204" pitchFamily="18" charset="0"/>
                            <a:ea typeface="Cambria Math" panose="02040503050406030204" pitchFamily="18" charset="0"/>
                          </a:rPr>
                          <m:t>ỉ </m:t>
                        </m:r>
                        <m:r>
                          <m:rPr>
                            <m:nor/>
                          </m:rPr>
                          <a:rPr lang="en-US" altLang="zh-CN" i="1" smtClean="0">
                            <a:latin typeface="Cambria Math" panose="02040503050406030204" pitchFamily="18" charset="0"/>
                            <a:ea typeface="Cambria Math" panose="02040503050406030204" pitchFamily="18" charset="0"/>
                          </a:rPr>
                          <m:t>l</m:t>
                        </m:r>
                        <m:r>
                          <m:rPr>
                            <m:nor/>
                          </m:rPr>
                          <a:rPr lang="en-US" altLang="zh-CN" i="1" smtClean="0">
                            <a:latin typeface="Cambria Math" panose="02040503050406030204" pitchFamily="18" charset="0"/>
                            <a:ea typeface="Cambria Math" panose="02040503050406030204" pitchFamily="18" charset="0"/>
                          </a:rPr>
                          <m:t>ệ </m:t>
                        </m:r>
                        <m:r>
                          <m:rPr>
                            <m:nor/>
                          </m:rPr>
                          <a:rPr lang="en-US" altLang="zh-CN" i="1" smtClean="0">
                            <a:latin typeface="Cambria Math" panose="02040503050406030204" pitchFamily="18" charset="0"/>
                            <a:ea typeface="Cambria Math" panose="02040503050406030204" pitchFamily="18" charset="0"/>
                          </a:rPr>
                          <m:t>t</m:t>
                        </m:r>
                        <m:r>
                          <m:rPr>
                            <m:nor/>
                          </m:rPr>
                          <a:rPr lang="en-US" altLang="zh-CN" i="1" smtClean="0">
                            <a:latin typeface="Cambria Math" panose="02040503050406030204" pitchFamily="18" charset="0"/>
                            <a:ea typeface="Cambria Math" panose="02040503050406030204" pitchFamily="18" charset="0"/>
                          </a:rPr>
                          <m:t>á</m:t>
                        </m:r>
                        <m:r>
                          <m:rPr>
                            <m:nor/>
                          </m:rPr>
                          <a:rPr lang="en-US" altLang="zh-CN" i="1" smtClean="0">
                            <a:latin typeface="Cambria Math" panose="02040503050406030204" pitchFamily="18" charset="0"/>
                            <a:ea typeface="Cambria Math" panose="02040503050406030204" pitchFamily="18" charset="0"/>
                          </a:rPr>
                          <m:t>c</m:t>
                        </m:r>
                        <m:r>
                          <m:rPr>
                            <m:nor/>
                          </m:rPr>
                          <a:rPr lang="en-US" altLang="zh-CN" i="1" smtClean="0">
                            <a:latin typeface="Cambria Math" panose="02040503050406030204" pitchFamily="18" charset="0"/>
                            <a:ea typeface="Cambria Math" panose="02040503050406030204" pitchFamily="18" charset="0"/>
                          </a:rPr>
                          <m:t> độ</m:t>
                        </m:r>
                        <m:r>
                          <m:rPr>
                            <m:nor/>
                          </m:rPr>
                          <a:rPr lang="en-US" altLang="zh-CN" i="1" smtClean="0">
                            <a:latin typeface="Cambria Math" panose="02040503050406030204" pitchFamily="18" charset="0"/>
                            <a:ea typeface="Cambria Math" panose="02040503050406030204" pitchFamily="18" charset="0"/>
                          </a:rPr>
                          <m:t>ng</m:t>
                        </m:r>
                      </m:e>
                    </m:d>
                  </m:oMath>
                </a14:m>
                <a:r>
                  <a:rPr lang="en-US" altLang="zh-CN">
                    <a:ea typeface="Cambria Math" panose="02040503050406030204" pitchFamily="18" charset="0"/>
                  </a:rPr>
                  <a:t>		(1)</a:t>
                </a:r>
                <a:endParaRPr lang="en-US" altLang="zh-CN" dirty="0">
                  <a:ea typeface="Cambria Math" panose="02040503050406030204" pitchFamily="18" charset="0"/>
                </a:endParaRPr>
              </a:p>
              <a:p>
                <a:pPr marL="384048" lvl="2" indent="0">
                  <a:lnSpc>
                    <a:spcPct val="100000"/>
                  </a:lnSpc>
                  <a:spcBef>
                    <a:spcPts val="0"/>
                  </a:spcBef>
                  <a:spcAft>
                    <a:spcPts val="1800"/>
                  </a:spcAft>
                  <a:buFont typeface="Arial" panose="020B0604020202020204" pitchFamily="34" charset="0"/>
                  <a:buNone/>
                </a:pPr>
                <a:r>
                  <a:rPr lang="en-US" sz="1800" i="1" dirty="0"/>
                  <a:t>	  </a:t>
                </a:r>
                <a:r>
                  <a:rPr lang="en-US" sz="1800" b="1" i="1" dirty="0"/>
                  <a:t>“very good”        </a:t>
                </a:r>
                <a:r>
                  <a:rPr lang="en-US" sz="1800" i="1" dirty="0">
                    <a:cs typeface="Arial" panose="020B0604020202020204" pitchFamily="34" charset="0"/>
                  </a:rPr>
                  <a:t>→              </a:t>
                </a:r>
                <a:r>
                  <a:rPr lang="en-US" sz="1800" i="1" dirty="0"/>
                  <a:t> </a:t>
                </a:r>
                <a14:m>
                  <m:oMath xmlns:m="http://schemas.openxmlformats.org/officeDocument/2006/math">
                    <m:r>
                      <a:rPr lang="en-US" sz="1800" b="1" i="1" smtClean="0">
                        <a:latin typeface="Cambria Math" panose="02040503050406030204" pitchFamily="18" charset="0"/>
                      </a:rPr>
                      <m:t>𝟑</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                    ×</m:t>
                    </m:r>
                    <m:d>
                      <m:dPr>
                        <m:ctrlPr>
                          <a:rPr lang="en-US" sz="1800" b="1" i="1">
                            <a:latin typeface="Cambria Math" panose="02040503050406030204" pitchFamily="18" charset="0"/>
                            <a:ea typeface="Cambria Math" panose="02040503050406030204" pitchFamily="18" charset="0"/>
                          </a:rPr>
                        </m:ctrlPr>
                      </m:dPr>
                      <m:e>
                        <m:r>
                          <a:rPr lang="en-US" sz="1800" b="0" i="1">
                            <a:latin typeface="Cambria Math" panose="02040503050406030204" pitchFamily="18" charset="0"/>
                            <a:ea typeface="Cambria Math" panose="02040503050406030204" pitchFamily="18" charset="0"/>
                          </a:rPr>
                          <m:t>100%</m:t>
                        </m:r>
                        <m:r>
                          <a:rPr lang="en-US" sz="1800" b="1" i="1">
                            <a:latin typeface="Cambria Math" panose="02040503050406030204" pitchFamily="18" charset="0"/>
                            <a:ea typeface="Cambria Math" panose="02040503050406030204" pitchFamily="18" charset="0"/>
                          </a:rPr>
                          <m:t>+          </m:t>
                        </m:r>
                        <m:r>
                          <a:rPr lang="en-US" sz="1800" b="1" i="1" smtClean="0">
                            <a:latin typeface="Cambria Math" panose="02040503050406030204" pitchFamily="18" charset="0"/>
                            <a:ea typeface="Cambria Math" panose="02040503050406030204" pitchFamily="18" charset="0"/>
                          </a:rPr>
                          <m:t>𝟐𝟓</m:t>
                        </m:r>
                        <m:r>
                          <a:rPr lang="en-US" sz="1800" b="1" i="1" smtClean="0">
                            <a:latin typeface="Cambria Math" panose="02040503050406030204" pitchFamily="18" charset="0"/>
                            <a:ea typeface="Cambria Math" panose="02040503050406030204" pitchFamily="18" charset="0"/>
                          </a:rPr>
                          <m:t>%     </m:t>
                        </m:r>
                      </m:e>
                    </m:d>
                    <m:r>
                      <a:rPr lang="en-US" sz="1800" b="1" i="1" smtClean="0">
                        <a:latin typeface="Cambria Math" panose="02040503050406030204" pitchFamily="18" charset="0"/>
                        <a:ea typeface="Cambria Math" panose="02040503050406030204" pitchFamily="18" charset="0"/>
                      </a:rPr>
                      <m:t>       </m:t>
                    </m:r>
                    <m:r>
                      <a:rPr lang="en-US" sz="1800" b="1" i="1">
                        <a:latin typeface="Cambria Math" panose="02040503050406030204" pitchFamily="18" charset="0"/>
                        <a:ea typeface="Cambria Math" panose="02040503050406030204" pitchFamily="18" charset="0"/>
                      </a:rPr>
                      <m:t>=</m:t>
                    </m:r>
                    <m:r>
                      <a:rPr lang="en-US" sz="1800" b="1" i="1">
                        <a:latin typeface="Cambria Math" panose="02040503050406030204" pitchFamily="18" charset="0"/>
                        <a:ea typeface="Cambria Math" panose="02040503050406030204" pitchFamily="18" charset="0"/>
                      </a:rPr>
                      <m:t>𝟑</m:t>
                    </m:r>
                    <m:r>
                      <a:rPr lang="en-US" sz="1800" b="1" i="1">
                        <a:latin typeface="Cambria Math" panose="02040503050406030204" pitchFamily="18" charset="0"/>
                        <a:ea typeface="Cambria Math" panose="02040503050406030204" pitchFamily="18" charset="0"/>
                      </a:rPr>
                      <m:t>.</m:t>
                    </m:r>
                    <m:r>
                      <a:rPr lang="en-US" sz="1800" b="1" i="1">
                        <a:latin typeface="Cambria Math" panose="02040503050406030204" pitchFamily="18" charset="0"/>
                        <a:ea typeface="Cambria Math" panose="02040503050406030204" pitchFamily="18" charset="0"/>
                      </a:rPr>
                      <m:t>𝟕𝟓</m:t>
                    </m:r>
                  </m:oMath>
                </a14:m>
                <a:endParaRPr lang="en-US" sz="1800" b="1" i="1" dirty="0">
                  <a:ea typeface="Cambria Math" panose="02040503050406030204" pitchFamily="18" charset="0"/>
                </a:endParaRPr>
              </a:p>
            </p:txBody>
          </p:sp>
        </mc:Choice>
        <mc:Fallback xmlns="">
          <p:sp>
            <p:nvSpPr>
              <p:cNvPr id="30" name="Content Placeholder 2"/>
              <p:cNvSpPr txBox="1">
                <a:spLocks noRot="1" noChangeAspect="1" noMove="1" noResize="1" noEditPoints="1" noAdjustHandles="1" noChangeArrowheads="1" noChangeShapeType="1" noTextEdit="1"/>
              </p:cNvSpPr>
              <p:nvPr/>
            </p:nvSpPr>
            <p:spPr>
              <a:xfrm>
                <a:off x="61596" y="3303682"/>
                <a:ext cx="9082404" cy="1295088"/>
              </a:xfrm>
              <a:prstGeom prst="rect">
                <a:avLst/>
              </a:prstGeom>
              <a:blipFill>
                <a:blip r:embed="rId5"/>
                <a:stretch>
                  <a:fillRect t="-3302"/>
                </a:stretch>
              </a:blipFill>
            </p:spPr>
            <p:txBody>
              <a:bodyPr/>
              <a:lstStyle/>
              <a:p>
                <a:r>
                  <a:rPr lang="en-US">
                    <a:noFill/>
                  </a:rPr>
                  <a:t> </a:t>
                </a:r>
              </a:p>
            </p:txBody>
          </p:sp>
        </mc:Fallback>
      </mc:AlternateContent>
    </p:spTree>
    <p:extLst>
      <p:ext uri="{BB962C8B-B14F-4D97-AF65-F5344CB8AC3E}">
        <p14:creationId xmlns:p14="http://schemas.microsoft.com/office/powerpoint/2010/main" val="180426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5" grpId="0" animBg="1"/>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dirty="0" err="1"/>
              <a:t>Phân</a:t>
            </a:r>
            <a:r>
              <a:rPr lang="en-US" altLang="zh-CN" dirty="0"/>
              <a:t> </a:t>
            </a:r>
            <a:r>
              <a:rPr lang="en-US" altLang="zh-CN" dirty="0" err="1"/>
              <a:t>tích</a:t>
            </a:r>
            <a:r>
              <a:rPr lang="en-US" altLang="zh-CN" dirty="0"/>
              <a:t> </a:t>
            </a:r>
            <a:r>
              <a:rPr lang="en-US" altLang="zh-CN" dirty="0" err="1"/>
              <a:t>cảm</a:t>
            </a:r>
            <a:r>
              <a:rPr lang="en-US" altLang="zh-CN" dirty="0"/>
              <a:t> </a:t>
            </a:r>
            <a:r>
              <a:rPr lang="en-US" altLang="zh-CN" dirty="0" err="1"/>
              <a:t>xúc</a:t>
            </a:r>
            <a:r>
              <a:rPr lang="en-US" altLang="zh-CN" dirty="0"/>
              <a:t> </a:t>
            </a:r>
            <a:r>
              <a:rPr lang="en-US" altLang="zh-CN" dirty="0" err="1"/>
              <a:t>trong</a:t>
            </a:r>
            <a:r>
              <a:rPr lang="en-US" altLang="zh-CN" dirty="0"/>
              <a:t> </a:t>
            </a:r>
            <a:r>
              <a:rPr lang="en-US" altLang="zh-CN" dirty="0" err="1"/>
              <a:t>văn</a:t>
            </a:r>
            <a:r>
              <a:rPr lang="en-US" altLang="zh-CN" dirty="0"/>
              <a:t> </a:t>
            </a:r>
            <a:r>
              <a:rPr lang="en-US" altLang="zh-CN" dirty="0" err="1"/>
              <a:t>bản</a:t>
            </a:r>
            <a:r>
              <a:rPr lang="en-US" altLang="zh-CN" dirty="0"/>
              <a:t> y </a:t>
            </a:r>
            <a:r>
              <a:rPr lang="en-US" altLang="zh-CN" dirty="0" err="1"/>
              <a:t>khoa</a:t>
            </a:r>
            <a:endParaRPr lang="zh-CN" altLang="en-US" dirty="0"/>
          </a:p>
        </p:txBody>
      </p:sp>
      <p:sp>
        <p:nvSpPr>
          <p:cNvPr id="3" name="Slide Number Placeholder 2"/>
          <p:cNvSpPr>
            <a:spLocks noGrp="1"/>
          </p:cNvSpPr>
          <p:nvPr>
            <p:ph type="sldNum" sz="quarter" idx="12"/>
          </p:nvPr>
        </p:nvSpPr>
        <p:spPr/>
        <p:txBody>
          <a:bodyPr/>
          <a:lstStyle/>
          <a:p>
            <a:fld id="{4AC59A5C-7DAB-4EAF-BB49-219B7CB7C18A}" type="slidenum">
              <a:rPr lang="zh-CN" altLang="en-US" sz="1800" smtClean="0"/>
              <a:t>17</a:t>
            </a:fld>
            <a:endParaRPr lang="zh-CN" altLang="en-US" sz="1800"/>
          </a:p>
        </p:txBody>
      </p:sp>
      <p:sp>
        <p:nvSpPr>
          <p:cNvPr id="7" name="Title 5"/>
          <p:cNvSpPr>
            <a:spLocks noGrp="1"/>
          </p:cNvSpPr>
          <p:nvPr>
            <p:ph type="title"/>
          </p:nvPr>
        </p:nvSpPr>
        <p:spPr>
          <a:xfrm>
            <a:off x="345439" y="77894"/>
            <a:ext cx="6747819" cy="772160"/>
          </a:xfrm>
        </p:spPr>
        <p:txBody>
          <a:bodyPr>
            <a:normAutofit/>
          </a:bodyPr>
          <a:lstStyle/>
          <a:p>
            <a:r>
              <a:rPr lang="en-US" sz="4000" dirty="0" err="1">
                <a:solidFill>
                  <a:schemeClr val="bg1"/>
                </a:solidFill>
                <a:latin typeface="Candara" panose="020E0502030303020204" pitchFamily="34" charset="0"/>
              </a:rPr>
              <a:t>Kết</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hợp</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các</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đặc</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trưng</a:t>
            </a:r>
            <a:endParaRPr lang="en-US" sz="3600" b="1" dirty="0">
              <a:solidFill>
                <a:schemeClr val="bg1"/>
              </a:solidFill>
              <a:latin typeface="Candara" panose="020E0502030303020204" pitchFamily="34" charset="0"/>
            </a:endParaRPr>
          </a:p>
        </p:txBody>
      </p:sp>
      <p:sp>
        <p:nvSpPr>
          <p:cNvPr id="5" name="Flowchart: Magnetic Disk 4"/>
          <p:cNvSpPr/>
          <p:nvPr/>
        </p:nvSpPr>
        <p:spPr>
          <a:xfrm>
            <a:off x="103289" y="2473035"/>
            <a:ext cx="965180" cy="1392383"/>
          </a:xfrm>
          <a:prstGeom prst="flowChartMagneticDisk">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45720" rIns="45720" bIns="0" rtlCol="0" anchor="ctr"/>
          <a:lstStyle/>
          <a:p>
            <a:pPr algn="ctr"/>
            <a:r>
              <a:rPr lang="en-US" dirty="0" err="1"/>
              <a:t>Dữ</a:t>
            </a:r>
            <a:r>
              <a:rPr lang="en-US" dirty="0"/>
              <a:t> </a:t>
            </a:r>
            <a:r>
              <a:rPr lang="en-US" dirty="0" err="1"/>
              <a:t>liệu</a:t>
            </a:r>
            <a:r>
              <a:rPr lang="en-US" dirty="0"/>
              <a:t> </a:t>
            </a:r>
            <a:r>
              <a:rPr lang="en-US" dirty="0" err="1"/>
              <a:t>đã</a:t>
            </a:r>
            <a:r>
              <a:rPr lang="en-US" dirty="0"/>
              <a:t> qua </a:t>
            </a:r>
            <a:r>
              <a:rPr lang="en-US" dirty="0" err="1"/>
              <a:t>tiền</a:t>
            </a:r>
            <a:r>
              <a:rPr lang="en-US" dirty="0"/>
              <a:t> </a:t>
            </a:r>
            <a:r>
              <a:rPr lang="en-US" dirty="0" err="1"/>
              <a:t>xử</a:t>
            </a:r>
            <a:r>
              <a:rPr lang="en-US" dirty="0"/>
              <a:t> </a:t>
            </a:r>
            <a:r>
              <a:rPr lang="en-US" dirty="0" err="1"/>
              <a:t>lý</a:t>
            </a:r>
            <a:endParaRPr lang="en-US" dirty="0"/>
          </a:p>
        </p:txBody>
      </p:sp>
      <p:sp>
        <p:nvSpPr>
          <p:cNvPr id="8" name="Rectangle 7"/>
          <p:cNvSpPr/>
          <p:nvPr/>
        </p:nvSpPr>
        <p:spPr>
          <a:xfrm>
            <a:off x="1705496" y="970109"/>
            <a:ext cx="1317970" cy="896460"/>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Rút</a:t>
            </a:r>
            <a:r>
              <a:rPr lang="en-US" dirty="0"/>
              <a:t> </a:t>
            </a:r>
            <a:r>
              <a:rPr lang="en-US" dirty="0" err="1"/>
              <a:t>trích</a:t>
            </a:r>
            <a:r>
              <a:rPr lang="en-US" dirty="0"/>
              <a:t> </a:t>
            </a:r>
            <a:r>
              <a:rPr lang="en-US" dirty="0" err="1"/>
              <a:t>đặc</a:t>
            </a:r>
            <a:r>
              <a:rPr lang="en-US" dirty="0"/>
              <a:t> </a:t>
            </a:r>
            <a:r>
              <a:rPr lang="en-US" dirty="0" err="1"/>
              <a:t>trưng</a:t>
            </a:r>
            <a:r>
              <a:rPr lang="en-US" dirty="0"/>
              <a:t> </a:t>
            </a:r>
            <a:br>
              <a:rPr lang="en-US" dirty="0"/>
            </a:br>
            <a:r>
              <a:rPr lang="en-US" dirty="0" err="1"/>
              <a:t>Phủ</a:t>
            </a:r>
            <a:r>
              <a:rPr lang="en-US" dirty="0"/>
              <a:t> </a:t>
            </a:r>
            <a:r>
              <a:rPr lang="en-US" dirty="0" err="1"/>
              <a:t>định</a:t>
            </a:r>
            <a:endParaRPr lang="en-US" dirty="0"/>
          </a:p>
        </p:txBody>
      </p:sp>
      <p:sp>
        <p:nvSpPr>
          <p:cNvPr id="10" name="Flowchart: Document 9"/>
          <p:cNvSpPr/>
          <p:nvPr/>
        </p:nvSpPr>
        <p:spPr>
          <a:xfrm>
            <a:off x="3257158" y="970109"/>
            <a:ext cx="1120994" cy="620328"/>
          </a:xfrm>
          <a:prstGeom prst="flowChartDocumen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MetaMap</a:t>
            </a:r>
            <a:endParaRPr lang="en-US" dirty="0"/>
          </a:p>
        </p:txBody>
      </p:sp>
      <p:sp>
        <p:nvSpPr>
          <p:cNvPr id="11" name="Rectangle 10"/>
          <p:cNvSpPr/>
          <p:nvPr/>
        </p:nvSpPr>
        <p:spPr>
          <a:xfrm>
            <a:off x="1705495" y="2349350"/>
            <a:ext cx="1317971" cy="841060"/>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t>Rút</a:t>
            </a:r>
            <a:r>
              <a:rPr lang="en-US" altLang="zh-CN" dirty="0"/>
              <a:t> </a:t>
            </a:r>
            <a:r>
              <a:rPr lang="en-US" altLang="zh-CN" dirty="0" err="1"/>
              <a:t>trích</a:t>
            </a:r>
            <a:r>
              <a:rPr lang="en-US" altLang="zh-CN" dirty="0"/>
              <a:t> </a:t>
            </a:r>
            <a:r>
              <a:rPr lang="en-US" altLang="zh-CN" dirty="0" err="1"/>
              <a:t>đặc</a:t>
            </a:r>
            <a:r>
              <a:rPr lang="en-US" altLang="zh-CN" dirty="0"/>
              <a:t> </a:t>
            </a:r>
            <a:r>
              <a:rPr lang="en-US" altLang="zh-CN" dirty="0" err="1"/>
              <a:t>trưng</a:t>
            </a:r>
            <a:r>
              <a:rPr lang="en-US" altLang="zh-CN" dirty="0"/>
              <a:t> </a:t>
            </a:r>
            <a:br>
              <a:rPr lang="en-US" altLang="zh-CN" dirty="0"/>
            </a:br>
            <a:r>
              <a:rPr lang="en-US" dirty="0"/>
              <a:t>N-gram</a:t>
            </a:r>
          </a:p>
        </p:txBody>
      </p:sp>
      <mc:AlternateContent xmlns:mc="http://schemas.openxmlformats.org/markup-compatibility/2006" xmlns:a14="http://schemas.microsoft.com/office/drawing/2010/main">
        <mc:Choice Requires="a14">
          <p:sp>
            <p:nvSpPr>
              <p:cNvPr id="13" name="TextBox 12"/>
              <p:cNvSpPr txBox="1"/>
              <p:nvPr/>
            </p:nvSpPr>
            <p:spPr>
              <a:xfrm>
                <a:off x="3707460" y="2367963"/>
                <a:ext cx="1940275" cy="7936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eqArr>
                            <m:eqArrPr>
                              <m:ctrlPr>
                                <a:rPr lang="en-US" sz="1400" i="1">
                                  <a:latin typeface="Cambria Math" panose="02040503050406030204" pitchFamily="18" charset="0"/>
                                </a:rPr>
                              </m:ctrlPr>
                            </m:eqArr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𝑎</m:t>
                                  </m:r>
                                </m:e>
                                <m:sub>
                                  <m:r>
                                    <a:rPr lang="en-US" sz="1400" i="1">
                                      <a:latin typeface="Cambria Math" panose="02040503050406030204" pitchFamily="18" charset="0"/>
                                    </a:rPr>
                                    <m:t>11</m:t>
                                  </m:r>
                                </m:sub>
                              </m:sSub>
                              <m:sSub>
                                <m:sSubPr>
                                  <m:ctrlPr>
                                    <a:rPr lang="en-US" sz="1400" i="1">
                                      <a:latin typeface="Cambria Math" panose="02040503050406030204" pitchFamily="18" charset="0"/>
                                    </a:rPr>
                                  </m:ctrlPr>
                                </m:sSubPr>
                                <m:e>
                                  <m:r>
                                    <a:rPr lang="en-US" sz="1400" b="0" i="1" smtClean="0">
                                      <a:latin typeface="Cambria Math" panose="02040503050406030204" pitchFamily="18" charset="0"/>
                                    </a:rPr>
                                    <m:t>     </m:t>
                                  </m:r>
                                  <m:r>
                                    <a:rPr lang="en-US" sz="1400" b="0" i="1" smtClean="0">
                                      <a:latin typeface="Cambria Math" panose="02040503050406030204" pitchFamily="18" charset="0"/>
                                    </a:rPr>
                                    <m:t>𝑎</m:t>
                                  </m:r>
                                </m:e>
                                <m:sub>
                                  <m:r>
                                    <a:rPr lang="en-US" sz="1400" i="1">
                                      <a:latin typeface="Cambria Math" panose="02040503050406030204" pitchFamily="18" charset="0"/>
                                    </a:rPr>
                                    <m:t>1</m:t>
                                  </m:r>
                                  <m:r>
                                    <a:rPr lang="en-US" sz="1400" b="0" i="1" smtClean="0">
                                      <a:latin typeface="Cambria Math" panose="02040503050406030204" pitchFamily="18" charset="0"/>
                                    </a:rPr>
                                    <m:t>2</m:t>
                                  </m:r>
                                </m:sub>
                              </m:sSub>
                              <m:r>
                                <a:rPr lang="en-US" sz="1400" b="0" i="1" smtClean="0">
                                  <a:latin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b="0" i="1" smtClean="0">
                                      <a:latin typeface="Cambria Math" panose="02040503050406030204" pitchFamily="18" charset="0"/>
                                    </a:rPr>
                                    <m:t>𝑎</m:t>
                                  </m:r>
                                </m:e>
                                <m:sub>
                                  <m:r>
                                    <a:rPr lang="en-US" sz="1400" i="1">
                                      <a:latin typeface="Cambria Math" panose="02040503050406030204" pitchFamily="18" charset="0"/>
                                    </a:rPr>
                                    <m:t>1</m:t>
                                  </m:r>
                                  <m:r>
                                    <a:rPr lang="en-US" sz="1400" b="0" i="1" smtClean="0">
                                      <a:latin typeface="Cambria Math" panose="02040503050406030204" pitchFamily="18" charset="0"/>
                                    </a:rPr>
                                    <m:t>𝑛</m:t>
                                  </m:r>
                                </m:sub>
                              </m:sSub>
                            </m:e>
                            <m:e>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b="0" i="1" smtClean="0">
                                      <a:latin typeface="Cambria Math" panose="02040503050406030204" pitchFamily="18" charset="0"/>
                                    </a:rPr>
                                    <m:t>2</m:t>
                                  </m:r>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𝑎</m:t>
                                  </m:r>
                                </m:e>
                                <m:sub>
                                  <m:r>
                                    <a:rPr lang="en-US" sz="1400" b="0" i="1" smtClean="0">
                                      <a:latin typeface="Cambria Math" panose="02040503050406030204" pitchFamily="18" charset="0"/>
                                    </a:rPr>
                                    <m:t>2</m:t>
                                  </m:r>
                                  <m:r>
                                    <a:rPr lang="en-US" sz="1400" i="1">
                                      <a:latin typeface="Cambria Math" panose="02040503050406030204" pitchFamily="18" charset="0"/>
                                    </a:rPr>
                                    <m:t>2</m:t>
                                  </m:r>
                                </m:sub>
                              </m:sSub>
                              <m:r>
                                <a:rPr lang="en-US" sz="1400" i="1">
                                  <a:latin typeface="Cambria Math" panose="02040503050406030204" pitchFamily="18" charset="0"/>
                                </a:rPr>
                                <m:t>      </m:t>
                              </m:r>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𝑎</m:t>
                                  </m:r>
                                </m:e>
                                <m:sub>
                                  <m:r>
                                    <a:rPr lang="en-US" sz="1400" b="0" i="1" smtClean="0">
                                      <a:latin typeface="Cambria Math" panose="02040503050406030204" pitchFamily="18" charset="0"/>
                                    </a:rPr>
                                    <m:t>2</m:t>
                                  </m:r>
                                  <m:r>
                                    <a:rPr lang="en-US" sz="1400" i="1">
                                      <a:latin typeface="Cambria Math" panose="02040503050406030204" pitchFamily="18" charset="0"/>
                                    </a:rPr>
                                    <m:t>𝑛</m:t>
                                  </m:r>
                                </m:sub>
                              </m:sSub>
                            </m:e>
                            <m:e>
                              <m:r>
                                <a:rPr lang="en-US" sz="140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rPr>
                                <m:t> </m:t>
                              </m:r>
                              <m:r>
                                <a:rPr lang="en-US" sz="1400" b="0" i="1" smtClean="0">
                                  <a:latin typeface="Cambria Math" panose="02040503050406030204" pitchFamily="18" charset="0"/>
                                </a:rPr>
                                <m:t>   </m:t>
                              </m:r>
                              <m:r>
                                <a:rPr lang="en-US" sz="1400" i="1">
                                  <a:latin typeface="Cambria Math" panose="02040503050406030204" pitchFamily="18" charset="0"/>
                                </a:rPr>
                                <m:t>   </m:t>
                              </m:r>
                              <m:r>
                                <a:rPr lang="en-US" sz="1400" b="0" i="1" smtClean="0">
                                  <a:latin typeface="Cambria Math" panose="02040503050406030204" pitchFamily="18" charset="0"/>
                                </a:rPr>
                                <m:t> </m:t>
                              </m:r>
                              <m:r>
                                <a:rPr lang="en-US" sz="1400" i="1">
                                  <a:latin typeface="Cambria Math" panose="02040503050406030204" pitchFamily="18" charset="0"/>
                                </a:rPr>
                                <m:t>  </m:t>
                              </m:r>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         ⋮</m:t>
                              </m:r>
                            </m:e>
                            <m:e>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b="0" i="1" smtClean="0">
                                      <a:latin typeface="Cambria Math" panose="02040503050406030204" pitchFamily="18" charset="0"/>
                                    </a:rPr>
                                    <m:t>𝑚</m:t>
                                  </m:r>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𝑎</m:t>
                                  </m:r>
                                </m:e>
                                <m:sub>
                                  <m:r>
                                    <a:rPr lang="en-US" sz="1400" b="0" i="1" smtClean="0">
                                      <a:latin typeface="Cambria Math" panose="02040503050406030204" pitchFamily="18" charset="0"/>
                                    </a:rPr>
                                    <m:t>𝑚</m:t>
                                  </m:r>
                                  <m:r>
                                    <a:rPr lang="en-US" sz="1400" i="1">
                                      <a:latin typeface="Cambria Math" panose="02040503050406030204" pitchFamily="18" charset="0"/>
                                    </a:rPr>
                                    <m:t>2</m:t>
                                  </m:r>
                                </m:sub>
                              </m:sSub>
                              <m:r>
                                <a:rPr lang="en-US" sz="1400" i="1">
                                  <a:latin typeface="Cambria Math" panose="02040503050406030204" pitchFamily="18" charset="0"/>
                                </a:rPr>
                                <m:t>      </m:t>
                              </m:r>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𝑎</m:t>
                                  </m:r>
                                </m:e>
                                <m:sub>
                                  <m:r>
                                    <a:rPr lang="en-US" sz="1400" b="0" i="1" smtClean="0">
                                      <a:latin typeface="Cambria Math" panose="02040503050406030204" pitchFamily="18" charset="0"/>
                                    </a:rPr>
                                    <m:t>𝑚</m:t>
                                  </m:r>
                                  <m:r>
                                    <a:rPr lang="en-US" sz="1400" i="1">
                                      <a:latin typeface="Cambria Math" panose="02040503050406030204" pitchFamily="18" charset="0"/>
                                    </a:rPr>
                                    <m:t>𝑛</m:t>
                                  </m:r>
                                </m:sub>
                              </m:sSub>
                            </m:e>
                          </m:eqArr>
                        </m:e>
                      </m:d>
                    </m:oMath>
                  </m:oMathPara>
                </a14:m>
                <a:endParaRPr lang="en-US" sz="1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707460" y="2367963"/>
                <a:ext cx="1940275" cy="793679"/>
              </a:xfrm>
              <a:prstGeom prst="rect">
                <a:avLst/>
              </a:prstGeom>
              <a:blipFill rotWithShape="0">
                <a:blip r:embed="rId3"/>
                <a:stretch>
                  <a:fillRect/>
                </a:stretch>
              </a:blipFill>
            </p:spPr>
            <p:txBody>
              <a:bodyPr/>
              <a:lstStyle/>
              <a:p>
                <a:r>
                  <a:rPr lang="zh-CN" altLang="en-US">
                    <a:noFill/>
                  </a:rPr>
                  <a:t> </a:t>
                </a:r>
              </a:p>
            </p:txBody>
          </p:sp>
        </mc:Fallback>
      </mc:AlternateContent>
      <p:sp>
        <p:nvSpPr>
          <p:cNvPr id="14" name="Rectangle 13"/>
          <p:cNvSpPr/>
          <p:nvPr/>
        </p:nvSpPr>
        <p:spPr>
          <a:xfrm>
            <a:off x="1705495" y="3445116"/>
            <a:ext cx="1317971" cy="1155415"/>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Rút</a:t>
            </a:r>
            <a:r>
              <a:rPr lang="en-US" dirty="0"/>
              <a:t> </a:t>
            </a:r>
            <a:r>
              <a:rPr lang="en-US" dirty="0" err="1"/>
              <a:t>trích</a:t>
            </a:r>
            <a:r>
              <a:rPr lang="en-US" dirty="0"/>
              <a:t> </a:t>
            </a:r>
            <a:r>
              <a:rPr lang="en-US" dirty="0" err="1"/>
              <a:t>đặc</a:t>
            </a:r>
            <a:r>
              <a:rPr lang="en-US" dirty="0"/>
              <a:t> </a:t>
            </a:r>
            <a:r>
              <a:rPr lang="en-US" dirty="0" err="1"/>
              <a:t>trưng</a:t>
            </a:r>
            <a:r>
              <a:rPr lang="en-US" dirty="0"/>
              <a:t> </a:t>
            </a:r>
            <a:r>
              <a:rPr lang="en-US" dirty="0" err="1"/>
              <a:t>Chuyển</a:t>
            </a:r>
            <a:r>
              <a:rPr lang="en-US" dirty="0"/>
              <a:t> </a:t>
            </a:r>
            <a:r>
              <a:rPr lang="en-US" dirty="0" err="1"/>
              <a:t>đổi</a:t>
            </a:r>
            <a:r>
              <a:rPr lang="en-US" dirty="0"/>
              <a:t> </a:t>
            </a:r>
            <a:r>
              <a:rPr lang="en-US" dirty="0" err="1"/>
              <a:t>trạng</a:t>
            </a:r>
            <a:r>
              <a:rPr lang="en-US" dirty="0"/>
              <a:t> </a:t>
            </a:r>
            <a:r>
              <a:rPr lang="en-US" dirty="0" err="1"/>
              <a:t>thái</a:t>
            </a:r>
            <a:endParaRPr lang="en-US" dirty="0"/>
          </a:p>
        </p:txBody>
      </p:sp>
      <mc:AlternateContent xmlns:mc="http://schemas.openxmlformats.org/markup-compatibility/2006" xmlns:a14="http://schemas.microsoft.com/office/drawing/2010/main">
        <mc:Choice Requires="a14">
          <p:sp>
            <p:nvSpPr>
              <p:cNvPr id="15" name="TextBox 14"/>
              <p:cNvSpPr txBox="1"/>
              <p:nvPr/>
            </p:nvSpPr>
            <p:spPr>
              <a:xfrm>
                <a:off x="3707460" y="3607794"/>
                <a:ext cx="1972848" cy="8307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eqArr>
                            <m:eqArrPr>
                              <m:ctrlPr>
                                <a:rPr lang="en-US" sz="1400" i="1">
                                  <a:latin typeface="Cambria Math" panose="02040503050406030204" pitchFamily="18" charset="0"/>
                                </a:rPr>
                              </m:ctrlPr>
                            </m:eqArr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𝑏</m:t>
                                  </m:r>
                                </m:e>
                                <m:sub>
                                  <m:r>
                                    <a:rPr lang="en-US" sz="1400" i="1">
                                      <a:latin typeface="Cambria Math" panose="02040503050406030204" pitchFamily="18" charset="0"/>
                                    </a:rPr>
                                    <m:t>11</m:t>
                                  </m:r>
                                </m:sub>
                              </m:sSub>
                              <m:sSub>
                                <m:sSubPr>
                                  <m:ctrlPr>
                                    <a:rPr lang="en-US" sz="1400" i="1">
                                      <a:latin typeface="Cambria Math" panose="02040503050406030204" pitchFamily="18" charset="0"/>
                                    </a:rPr>
                                  </m:ctrlPr>
                                </m:sSubPr>
                                <m:e>
                                  <m:r>
                                    <a:rPr lang="en-US" sz="1400" b="0" i="1" smtClean="0">
                                      <a:latin typeface="Cambria Math" panose="02040503050406030204" pitchFamily="18" charset="0"/>
                                    </a:rPr>
                                    <m:t>     </m:t>
                                  </m:r>
                                  <m:r>
                                    <a:rPr lang="en-US" sz="1400" i="1">
                                      <a:latin typeface="Cambria Math" panose="02040503050406030204" pitchFamily="18" charset="0"/>
                                    </a:rPr>
                                    <m:t>𝑏</m:t>
                                  </m:r>
                                </m:e>
                                <m:sub>
                                  <m:r>
                                    <a:rPr lang="en-US" sz="1400" i="1">
                                      <a:latin typeface="Cambria Math" panose="02040503050406030204" pitchFamily="18" charset="0"/>
                                    </a:rPr>
                                    <m:t>1</m:t>
                                  </m:r>
                                  <m:r>
                                    <a:rPr lang="en-US" sz="1400" b="0" i="1" smtClean="0">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𝑏</m:t>
                                  </m:r>
                                </m:e>
                                <m:sub>
                                  <m:r>
                                    <a:rPr lang="en-US" sz="1400" i="1">
                                      <a:latin typeface="Cambria Math" panose="02040503050406030204" pitchFamily="18" charset="0"/>
                                    </a:rPr>
                                    <m:t>1</m:t>
                                  </m:r>
                                  <m:r>
                                    <a:rPr lang="en-US" sz="1400" b="0" i="1" smtClean="0">
                                      <a:latin typeface="Cambria Math" panose="02040503050406030204" pitchFamily="18" charset="0"/>
                                    </a:rPr>
                                    <m:t>3</m:t>
                                  </m:r>
                                </m:sub>
                              </m:s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𝑏</m:t>
                                  </m:r>
                                </m:e>
                                <m:sub>
                                  <m:r>
                                    <a:rPr lang="en-US" sz="1400" i="1">
                                      <a:latin typeface="Cambria Math" panose="02040503050406030204" pitchFamily="18" charset="0"/>
                                    </a:rPr>
                                    <m:t>1</m:t>
                                  </m:r>
                                  <m:r>
                                    <a:rPr lang="en-US" sz="1400" b="0" i="1" smtClean="0">
                                      <a:latin typeface="Cambria Math" panose="02040503050406030204" pitchFamily="18" charset="0"/>
                                    </a:rPr>
                                    <m:t>4</m:t>
                                  </m:r>
                                </m:sub>
                              </m:sSub>
                            </m:e>
                            <m:e>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b="0" i="1" smtClean="0">
                                      <a:latin typeface="Cambria Math" panose="02040503050406030204" pitchFamily="18" charset="0"/>
                                    </a:rPr>
                                    <m:t>2</m:t>
                                  </m:r>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𝑏</m:t>
                                  </m:r>
                                </m:e>
                                <m:sub>
                                  <m:r>
                                    <a:rPr lang="en-US" sz="1400" b="0" i="1" smtClean="0">
                                      <a:latin typeface="Cambria Math" panose="02040503050406030204" pitchFamily="18" charset="0"/>
                                    </a:rPr>
                                    <m:t>2</m:t>
                                  </m:r>
                                  <m:r>
                                    <a:rPr lang="en-US" sz="1400" i="1">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𝑏</m:t>
                                  </m:r>
                                </m:e>
                                <m:sub>
                                  <m:r>
                                    <a:rPr lang="en-US" sz="1400" b="0" i="1" smtClean="0">
                                      <a:latin typeface="Cambria Math" panose="02040503050406030204" pitchFamily="18" charset="0"/>
                                    </a:rPr>
                                    <m:t>2</m:t>
                                  </m:r>
                                  <m:r>
                                    <a:rPr lang="en-US" sz="1400" i="1">
                                      <a:latin typeface="Cambria Math" panose="02040503050406030204" pitchFamily="18" charset="0"/>
                                    </a:rPr>
                                    <m:t>3</m:t>
                                  </m:r>
                                </m:sub>
                              </m:s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𝑏</m:t>
                                  </m:r>
                                </m:e>
                                <m:sub>
                                  <m:r>
                                    <a:rPr lang="en-US" sz="1400" b="0" i="1" smtClean="0">
                                      <a:latin typeface="Cambria Math" panose="02040503050406030204" pitchFamily="18" charset="0"/>
                                    </a:rPr>
                                    <m:t>2</m:t>
                                  </m:r>
                                  <m:r>
                                    <a:rPr lang="en-US" sz="1400" i="1">
                                      <a:latin typeface="Cambria Math" panose="02040503050406030204" pitchFamily="18" charset="0"/>
                                    </a:rPr>
                                    <m:t>4</m:t>
                                  </m:r>
                                </m:sub>
                              </m:sSub>
                            </m:e>
                            <m:e>
                              <m:r>
                                <a:rPr lang="en-US" sz="1400" i="1" smtClean="0">
                                  <a:latin typeface="Cambria Math" panose="02040503050406030204" pitchFamily="18" charset="0"/>
                                  <a:ea typeface="Cambria Math" panose="02040503050406030204" pitchFamily="18" charset="0"/>
                                </a:rPr>
                                <m:t>⋮</m:t>
                              </m:r>
                            </m:e>
                            <m:e>
                              <m:sSub>
                                <m:sSubPr>
                                  <m:ctrlPr>
                                    <a:rPr lang="en-US" sz="1400" i="1">
                                      <a:latin typeface="Cambria Math" panose="02040503050406030204" pitchFamily="18" charset="0"/>
                                    </a:rPr>
                                  </m:ctrlPr>
                                </m:sSubPr>
                                <m:e>
                                  <m:r>
                                    <a:rPr lang="en-US" sz="1400" i="1">
                                      <a:latin typeface="Cambria Math" panose="02040503050406030204" pitchFamily="18" charset="0"/>
                                    </a:rPr>
                                    <m:t>𝑏</m:t>
                                  </m:r>
                                </m:e>
                                <m:sub>
                                  <m:r>
                                    <a:rPr lang="en-US" sz="1400" b="0" i="1" smtClean="0">
                                      <a:latin typeface="Cambria Math" panose="02040503050406030204" pitchFamily="18" charset="0"/>
                                    </a:rPr>
                                    <m:t>𝑚</m:t>
                                  </m:r>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𝑏</m:t>
                                  </m:r>
                                </m:e>
                                <m:sub>
                                  <m:r>
                                    <a:rPr lang="en-US" sz="1400" b="0" i="1" smtClean="0">
                                      <a:latin typeface="Cambria Math" panose="02040503050406030204" pitchFamily="18" charset="0"/>
                                    </a:rPr>
                                    <m:t>𝑚</m:t>
                                  </m:r>
                                  <m:r>
                                    <a:rPr lang="en-US" sz="1400" i="1">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𝑏</m:t>
                                  </m:r>
                                </m:e>
                                <m:sub>
                                  <m:r>
                                    <a:rPr lang="en-US" sz="1400" b="0" i="1" smtClean="0">
                                      <a:latin typeface="Cambria Math" panose="02040503050406030204" pitchFamily="18" charset="0"/>
                                    </a:rPr>
                                    <m:t>𝑚</m:t>
                                  </m:r>
                                  <m:r>
                                    <a:rPr lang="en-US" sz="1400" i="1">
                                      <a:latin typeface="Cambria Math" panose="02040503050406030204" pitchFamily="18" charset="0"/>
                                    </a:rPr>
                                    <m:t>3</m:t>
                                  </m:r>
                                </m:sub>
                              </m:s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𝑏</m:t>
                                  </m:r>
                                </m:e>
                                <m:sub>
                                  <m:r>
                                    <a:rPr lang="en-US" sz="1400" b="0" i="1" smtClean="0">
                                      <a:latin typeface="Cambria Math" panose="02040503050406030204" pitchFamily="18" charset="0"/>
                                    </a:rPr>
                                    <m:t>𝑚</m:t>
                                  </m:r>
                                  <m:r>
                                    <a:rPr lang="en-US" sz="1400" i="1">
                                      <a:latin typeface="Cambria Math" panose="02040503050406030204" pitchFamily="18" charset="0"/>
                                    </a:rPr>
                                    <m:t>4</m:t>
                                  </m:r>
                                </m:sub>
                              </m:sSub>
                            </m:e>
                          </m:eqArr>
                        </m:e>
                      </m:d>
                    </m:oMath>
                  </m:oMathPara>
                </a14:m>
                <a:endParaRPr lang="en-US" sz="1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3707460" y="3607794"/>
                <a:ext cx="1972848" cy="830740"/>
              </a:xfrm>
              <a:prstGeom prst="rect">
                <a:avLst/>
              </a:prstGeom>
              <a:blipFill rotWithShape="0">
                <a:blip r:embed="rId4"/>
                <a:stretch>
                  <a:fillRect/>
                </a:stretch>
              </a:blipFill>
            </p:spPr>
            <p:txBody>
              <a:bodyPr/>
              <a:lstStyle/>
              <a:p>
                <a:r>
                  <a:rPr lang="zh-CN" altLang="en-US">
                    <a:noFill/>
                  </a:rPr>
                  <a:t> </a:t>
                </a:r>
              </a:p>
            </p:txBody>
          </p:sp>
        </mc:Fallback>
      </mc:AlternateContent>
      <p:sp>
        <p:nvSpPr>
          <p:cNvPr id="16" name="Rectangle 15"/>
          <p:cNvSpPr/>
          <p:nvPr/>
        </p:nvSpPr>
        <p:spPr>
          <a:xfrm>
            <a:off x="1705495" y="4827482"/>
            <a:ext cx="1317971" cy="833509"/>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t>Rút trích đặc trưng SO-CAL</a:t>
            </a:r>
          </a:p>
        </p:txBody>
      </p:sp>
      <mc:AlternateContent xmlns:mc="http://schemas.openxmlformats.org/markup-compatibility/2006" xmlns:a14="http://schemas.microsoft.com/office/drawing/2010/main">
        <mc:Choice Requires="a14">
          <p:sp>
            <p:nvSpPr>
              <p:cNvPr id="17" name="TextBox 16"/>
              <p:cNvSpPr txBox="1"/>
              <p:nvPr/>
            </p:nvSpPr>
            <p:spPr>
              <a:xfrm>
                <a:off x="3730851" y="4829135"/>
                <a:ext cx="500201" cy="8296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eqArr>
                            <m:eqArrPr>
                              <m:ctrlPr>
                                <a:rPr lang="en-US" sz="1400" i="1">
                                  <a:latin typeface="Cambria Math" panose="02040503050406030204" pitchFamily="18" charset="0"/>
                                </a:rPr>
                              </m:ctrlPr>
                            </m:eqArrPr>
                            <m:e>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11</m:t>
                                  </m:r>
                                </m:sub>
                              </m:sSub>
                            </m:e>
                            <m:e>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b="0" i="1" smtClean="0">
                                      <a:latin typeface="Cambria Math" panose="02040503050406030204" pitchFamily="18" charset="0"/>
                                    </a:rPr>
                                    <m:t>2</m:t>
                                  </m:r>
                                  <m:r>
                                    <a:rPr lang="en-US" sz="1400" i="1">
                                      <a:latin typeface="Cambria Math" panose="02040503050406030204" pitchFamily="18" charset="0"/>
                                    </a:rPr>
                                    <m:t>1</m:t>
                                  </m:r>
                                </m:sub>
                              </m:sSub>
                            </m:e>
                            <m:e>
                              <m:r>
                                <a:rPr lang="en-US" sz="1400" i="1" smtClean="0">
                                  <a:latin typeface="Cambria Math" panose="02040503050406030204" pitchFamily="18" charset="0"/>
                                  <a:ea typeface="Cambria Math" panose="02040503050406030204" pitchFamily="18" charset="0"/>
                                </a:rPr>
                                <m:t>⋮</m:t>
                              </m:r>
                            </m:e>
                            <m:e>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b="0" i="1" smtClean="0">
                                      <a:latin typeface="Cambria Math" panose="02040503050406030204" pitchFamily="18" charset="0"/>
                                    </a:rPr>
                                    <m:t>𝑚</m:t>
                                  </m:r>
                                  <m:r>
                                    <a:rPr lang="en-US" sz="1400" i="1">
                                      <a:latin typeface="Cambria Math" panose="02040503050406030204" pitchFamily="18" charset="0"/>
                                    </a:rPr>
                                    <m:t>1</m:t>
                                  </m:r>
                                </m:sub>
                              </m:sSub>
                            </m:e>
                          </m:eqArr>
                        </m:e>
                      </m:d>
                    </m:oMath>
                  </m:oMathPara>
                </a14:m>
                <a:endParaRPr lang="en-US"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730851" y="4829135"/>
                <a:ext cx="500201" cy="829651"/>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4811317" y="1031365"/>
                <a:ext cx="4085029" cy="850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eqArr>
                            <m:eqArrPr>
                              <m:ctrlPr>
                                <a:rPr lang="en-US" sz="1400" i="1">
                                  <a:latin typeface="Cambria Math" panose="02040503050406030204" pitchFamily="18" charset="0"/>
                                </a:rPr>
                              </m:ctrlPr>
                            </m:eqArrPr>
                            <m:e>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11</m:t>
                                  </m:r>
                                </m:sub>
                              </m:s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𝑎</m:t>
                                  </m:r>
                                </m:e>
                                <m:sub>
                                  <m:r>
                                    <a:rPr lang="en-US" sz="1400" i="1">
                                      <a:latin typeface="Cambria Math" panose="02040503050406030204" pitchFamily="18" charset="0"/>
                                    </a:rPr>
                                    <m:t>12</m:t>
                                  </m:r>
                                </m:sub>
                              </m:sSub>
                              <m:r>
                                <a:rPr lang="en-US" sz="1400" i="1">
                                  <a:latin typeface="Cambria Math" panose="02040503050406030204" pitchFamily="18" charset="0"/>
                                </a:rPr>
                                <m:t>      </m:t>
                              </m:r>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𝑎</m:t>
                                  </m:r>
                                </m:e>
                                <m:sub>
                                  <m:r>
                                    <a:rPr lang="en-US" sz="1400" i="1">
                                      <a:latin typeface="Cambria Math" panose="02040503050406030204" pitchFamily="18" charset="0"/>
                                    </a:rPr>
                                    <m:t>1</m:t>
                                  </m:r>
                                  <m:r>
                                    <a:rPr lang="en-US" sz="1400" i="1">
                                      <a:latin typeface="Cambria Math" panose="02040503050406030204" pitchFamily="18" charset="0"/>
                                    </a:rPr>
                                    <m:t>𝑛</m:t>
                                  </m:r>
                                </m:sub>
                              </m:sSub>
                              <m:sSub>
                                <m:sSubPr>
                                  <m:ctrlPr>
                                    <a:rPr lang="en-US" sz="1400" i="1">
                                      <a:latin typeface="Cambria Math" panose="02040503050406030204" pitchFamily="18" charset="0"/>
                                    </a:rPr>
                                  </m:ctrlPr>
                                </m:sSubPr>
                                <m:e>
                                  <m:r>
                                    <a:rPr lang="en-US" sz="1400" b="0" i="1" smtClean="0">
                                      <a:latin typeface="Cambria Math" panose="02040503050406030204" pitchFamily="18" charset="0"/>
                                    </a:rPr>
                                    <m:t>     </m:t>
                                  </m:r>
                                  <m:r>
                                    <a:rPr lang="en-US" sz="1400" i="1">
                                      <a:latin typeface="Cambria Math" panose="02040503050406030204" pitchFamily="18" charset="0"/>
                                    </a:rPr>
                                    <m:t>𝑏</m:t>
                                  </m:r>
                                </m:e>
                                <m:sub>
                                  <m:r>
                                    <a:rPr lang="en-US" sz="1400" i="1">
                                      <a:latin typeface="Cambria Math" panose="02040503050406030204" pitchFamily="18" charset="0"/>
                                    </a:rPr>
                                    <m:t>11</m:t>
                                  </m:r>
                                </m:sub>
                              </m:s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𝑏</m:t>
                                  </m:r>
                                </m:e>
                                <m:sub>
                                  <m:r>
                                    <a:rPr lang="en-US" sz="1400" i="1">
                                      <a:latin typeface="Cambria Math" panose="02040503050406030204" pitchFamily="18" charset="0"/>
                                    </a:rPr>
                                    <m:t>12</m:t>
                                  </m:r>
                                </m:sub>
                              </m:s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𝑏</m:t>
                                  </m:r>
                                </m:e>
                                <m:sub>
                                  <m:r>
                                    <a:rPr lang="en-US" sz="1400" i="1">
                                      <a:latin typeface="Cambria Math" panose="02040503050406030204" pitchFamily="18" charset="0"/>
                                    </a:rPr>
                                    <m:t>13</m:t>
                                  </m:r>
                                </m:sub>
                              </m:s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𝑏</m:t>
                                  </m:r>
                                </m:e>
                                <m:sub>
                                  <m:r>
                                    <a:rPr lang="en-US" sz="1400" i="1">
                                      <a:latin typeface="Cambria Math" panose="02040503050406030204" pitchFamily="18" charset="0"/>
                                    </a:rPr>
                                    <m:t>14</m:t>
                                  </m:r>
                                </m:sub>
                              </m:sSub>
                              <m:sSub>
                                <m:sSubPr>
                                  <m:ctrlPr>
                                    <a:rPr lang="en-US" sz="1400" i="1">
                                      <a:latin typeface="Cambria Math" panose="02040503050406030204" pitchFamily="18" charset="0"/>
                                    </a:rPr>
                                  </m:ctrlPr>
                                </m:sSubPr>
                                <m:e>
                                  <m:r>
                                    <a:rPr lang="en-US" sz="1400" b="0" i="1" smtClean="0">
                                      <a:latin typeface="Cambria Math" panose="02040503050406030204" pitchFamily="18" charset="0"/>
                                    </a:rPr>
                                    <m:t>     </m:t>
                                  </m:r>
                                  <m:r>
                                    <a:rPr lang="en-US" sz="1400" i="1">
                                      <a:latin typeface="Cambria Math" panose="02040503050406030204" pitchFamily="18" charset="0"/>
                                    </a:rPr>
                                    <m:t>𝑑</m:t>
                                  </m:r>
                                </m:e>
                                <m:sub>
                                  <m:r>
                                    <a:rPr lang="en-US" sz="1400" i="1">
                                      <a:latin typeface="Cambria Math" panose="02040503050406030204" pitchFamily="18" charset="0"/>
                                    </a:rPr>
                                    <m:t>11</m:t>
                                  </m:r>
                                </m:sub>
                              </m:sSub>
                            </m:e>
                            <m:e>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21</m:t>
                                  </m:r>
                                </m:sub>
                              </m:s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𝑎</m:t>
                                  </m:r>
                                </m:e>
                                <m:sub>
                                  <m:r>
                                    <a:rPr lang="en-US" sz="1400" i="1">
                                      <a:latin typeface="Cambria Math" panose="02040503050406030204" pitchFamily="18" charset="0"/>
                                    </a:rPr>
                                    <m:t>22</m:t>
                                  </m:r>
                                </m:sub>
                              </m:sSub>
                              <m:r>
                                <a:rPr lang="en-US" sz="1400" i="1">
                                  <a:latin typeface="Cambria Math" panose="02040503050406030204" pitchFamily="18" charset="0"/>
                                </a:rPr>
                                <m:t>      </m:t>
                              </m:r>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𝑎</m:t>
                                  </m:r>
                                </m:e>
                                <m:sub>
                                  <m:r>
                                    <a:rPr lang="en-US" sz="1400" i="1">
                                      <a:latin typeface="Cambria Math" panose="02040503050406030204" pitchFamily="18" charset="0"/>
                                    </a:rPr>
                                    <m:t>2</m:t>
                                  </m:r>
                                  <m:r>
                                    <a:rPr lang="en-US" sz="1400" i="1">
                                      <a:latin typeface="Cambria Math" panose="02040503050406030204" pitchFamily="18" charset="0"/>
                                    </a:rPr>
                                    <m:t>𝑛</m:t>
                                  </m:r>
                                </m:sub>
                              </m:sSub>
                              <m:sSub>
                                <m:sSubPr>
                                  <m:ctrlPr>
                                    <a:rPr lang="en-US" sz="1400" i="1">
                                      <a:latin typeface="Cambria Math" panose="02040503050406030204" pitchFamily="18" charset="0"/>
                                    </a:rPr>
                                  </m:ctrlPr>
                                </m:sSubPr>
                                <m:e>
                                  <m:r>
                                    <a:rPr lang="en-US" sz="1400" b="0" i="1" smtClean="0">
                                      <a:latin typeface="Cambria Math" panose="02040503050406030204" pitchFamily="18" charset="0"/>
                                    </a:rPr>
                                    <m:t>     </m:t>
                                  </m:r>
                                  <m:r>
                                    <a:rPr lang="en-US" sz="1400" i="1">
                                      <a:latin typeface="Cambria Math" panose="02040503050406030204" pitchFamily="18" charset="0"/>
                                    </a:rPr>
                                    <m:t>𝑏</m:t>
                                  </m:r>
                                </m:e>
                                <m:sub>
                                  <m:r>
                                    <a:rPr lang="en-US" sz="1400" i="1">
                                      <a:latin typeface="Cambria Math" panose="02040503050406030204" pitchFamily="18" charset="0"/>
                                    </a:rPr>
                                    <m:t>21</m:t>
                                  </m:r>
                                </m:sub>
                              </m:s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𝑏</m:t>
                                  </m:r>
                                </m:e>
                                <m:sub>
                                  <m:r>
                                    <a:rPr lang="en-US" sz="1400" i="1">
                                      <a:latin typeface="Cambria Math" panose="02040503050406030204" pitchFamily="18" charset="0"/>
                                    </a:rPr>
                                    <m:t>22</m:t>
                                  </m:r>
                                </m:sub>
                              </m:s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𝑏</m:t>
                                  </m:r>
                                </m:e>
                                <m:sub>
                                  <m:r>
                                    <a:rPr lang="en-US" sz="1400" i="1">
                                      <a:latin typeface="Cambria Math" panose="02040503050406030204" pitchFamily="18" charset="0"/>
                                    </a:rPr>
                                    <m:t>23</m:t>
                                  </m:r>
                                </m:sub>
                              </m:s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𝑏</m:t>
                                  </m:r>
                                </m:e>
                                <m:sub>
                                  <m:r>
                                    <a:rPr lang="en-US" sz="1400" i="1">
                                      <a:latin typeface="Cambria Math" panose="02040503050406030204" pitchFamily="18" charset="0"/>
                                    </a:rPr>
                                    <m:t>24</m:t>
                                  </m:r>
                                </m:sub>
                              </m:s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𝑑</m:t>
                                  </m:r>
                                </m:e>
                                <m:sub>
                                  <m:r>
                                    <a:rPr lang="en-US" sz="1400" b="0" i="1" smtClean="0">
                                      <a:latin typeface="Cambria Math" panose="02040503050406030204" pitchFamily="18" charset="0"/>
                                    </a:rPr>
                                    <m:t>21</m:t>
                                  </m:r>
                                </m:sub>
                              </m:sSub>
                            </m:e>
                            <m:e>
                              <m:r>
                                <a:rPr lang="en-US" sz="1400" b="0" i="1" smtClean="0">
                                  <a:latin typeface="Cambria Math" panose="02040503050406030204" pitchFamily="18" charset="0"/>
                                  <a:ea typeface="Cambria Math" panose="02040503050406030204" pitchFamily="18" charset="0"/>
                                </a:rPr>
                                <m:t>⋮</m:t>
                              </m:r>
                            </m:e>
                            <m:e>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𝑚</m:t>
                                  </m:r>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b="0" i="1" smtClean="0">
                                      <a:latin typeface="Cambria Math" panose="02040503050406030204" pitchFamily="18" charset="0"/>
                                    </a:rPr>
                                    <m:t> </m:t>
                                  </m:r>
                                  <m:r>
                                    <a:rPr lang="en-US" sz="1400" i="1">
                                      <a:latin typeface="Cambria Math" panose="02040503050406030204" pitchFamily="18" charset="0"/>
                                    </a:rPr>
                                    <m:t>  </m:t>
                                  </m:r>
                                  <m:r>
                                    <a:rPr lang="en-US" sz="1400" b="0" i="1" smtClean="0">
                                      <a:latin typeface="Cambria Math" panose="02040503050406030204" pitchFamily="18" charset="0"/>
                                    </a:rPr>
                                    <m:t> </m:t>
                                  </m:r>
                                  <m:r>
                                    <a:rPr lang="en-US" sz="1400" i="1">
                                      <a:latin typeface="Cambria Math" panose="02040503050406030204" pitchFamily="18" charset="0"/>
                                    </a:rPr>
                                    <m:t>𝑎</m:t>
                                  </m:r>
                                </m:e>
                                <m:sub>
                                  <m:r>
                                    <a:rPr lang="en-US" sz="1400" i="1">
                                      <a:latin typeface="Cambria Math" panose="02040503050406030204" pitchFamily="18" charset="0"/>
                                    </a:rPr>
                                    <m:t>𝑚</m:t>
                                  </m:r>
                                  <m:r>
                                    <a:rPr lang="en-US" sz="1400" i="1">
                                      <a:latin typeface="Cambria Math" panose="02040503050406030204" pitchFamily="18" charset="0"/>
                                    </a:rPr>
                                    <m:t>2</m:t>
                                  </m:r>
                                </m:sub>
                              </m:sSub>
                              <m:r>
                                <a:rPr lang="en-US" sz="1400" i="1">
                                  <a:latin typeface="Cambria Math" panose="02040503050406030204" pitchFamily="18" charset="0"/>
                                </a:rPr>
                                <m:t> </m:t>
                              </m:r>
                              <m:r>
                                <a:rPr lang="en-US" sz="1400" b="0" i="1" smtClean="0">
                                  <a:latin typeface="Cambria Math" panose="02040503050406030204" pitchFamily="18" charset="0"/>
                                </a:rPr>
                                <m:t>   </m:t>
                              </m:r>
                              <m:r>
                                <a:rPr lang="en-US" sz="1400" i="1">
                                  <a:latin typeface="Cambria Math" panose="02040503050406030204" pitchFamily="18" charset="0"/>
                                </a:rPr>
                                <m:t> </m:t>
                              </m:r>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b="0" i="1" smtClean="0">
                                      <a:latin typeface="Cambria Math" panose="02040503050406030204" pitchFamily="18" charset="0"/>
                                    </a:rPr>
                                    <m:t>     </m:t>
                                  </m:r>
                                  <m:r>
                                    <a:rPr lang="en-US" sz="1400" i="1">
                                      <a:latin typeface="Cambria Math" panose="02040503050406030204" pitchFamily="18" charset="0"/>
                                    </a:rPr>
                                    <m:t>𝑎</m:t>
                                  </m:r>
                                </m:e>
                                <m:sub>
                                  <m:r>
                                    <a:rPr lang="en-US" sz="1400" i="1">
                                      <a:latin typeface="Cambria Math" panose="02040503050406030204" pitchFamily="18" charset="0"/>
                                    </a:rPr>
                                    <m:t>𝑚𝑛</m:t>
                                  </m:r>
                                </m:sub>
                              </m:sSub>
                              <m:sSub>
                                <m:sSubPr>
                                  <m:ctrlPr>
                                    <a:rPr lang="en-US" sz="1400" i="1">
                                      <a:latin typeface="Cambria Math" panose="02040503050406030204" pitchFamily="18" charset="0"/>
                                    </a:rPr>
                                  </m:ctrlPr>
                                </m:sSubPr>
                                <m:e>
                                  <m:r>
                                    <a:rPr lang="en-US" sz="1400" b="0" i="1" smtClean="0">
                                      <a:latin typeface="Cambria Math" panose="02040503050406030204" pitchFamily="18" charset="0"/>
                                    </a:rPr>
                                    <m:t>    </m:t>
                                  </m:r>
                                  <m:r>
                                    <a:rPr lang="en-US" sz="1400" i="1">
                                      <a:latin typeface="Cambria Math" panose="02040503050406030204" pitchFamily="18" charset="0"/>
                                    </a:rPr>
                                    <m:t>𝑏</m:t>
                                  </m:r>
                                </m:e>
                                <m:sub>
                                  <m:r>
                                    <a:rPr lang="en-US" sz="1400" i="1">
                                      <a:latin typeface="Cambria Math" panose="02040503050406030204" pitchFamily="18" charset="0"/>
                                    </a:rPr>
                                    <m:t>𝑚</m:t>
                                  </m:r>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b="0" i="1" smtClean="0">
                                      <a:latin typeface="Cambria Math" panose="02040503050406030204" pitchFamily="18" charset="0"/>
                                    </a:rPr>
                                    <m:t> </m:t>
                                  </m:r>
                                  <m:r>
                                    <a:rPr lang="en-US" sz="1400" i="1">
                                      <a:latin typeface="Cambria Math" panose="02040503050406030204" pitchFamily="18" charset="0"/>
                                    </a:rPr>
                                    <m:t>𝑏</m:t>
                                  </m:r>
                                </m:e>
                                <m:sub>
                                  <m:r>
                                    <a:rPr lang="en-US" sz="1400" i="1">
                                      <a:latin typeface="Cambria Math" panose="02040503050406030204" pitchFamily="18" charset="0"/>
                                    </a:rPr>
                                    <m:t>𝑚</m:t>
                                  </m:r>
                                  <m:r>
                                    <a:rPr lang="en-US" sz="1400" i="1">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𝑏</m:t>
                                  </m:r>
                                </m:e>
                                <m:sub>
                                  <m:r>
                                    <a:rPr lang="en-US" sz="1400" i="1">
                                      <a:latin typeface="Cambria Math" panose="02040503050406030204" pitchFamily="18" charset="0"/>
                                    </a:rPr>
                                    <m:t>𝑚</m:t>
                                  </m:r>
                                  <m:r>
                                    <a:rPr lang="en-US" sz="1400" i="1">
                                      <a:latin typeface="Cambria Math" panose="02040503050406030204" pitchFamily="18" charset="0"/>
                                    </a:rPr>
                                    <m:t>3</m:t>
                                  </m:r>
                                </m:sub>
                              </m:sSub>
                              <m:sSub>
                                <m:sSubPr>
                                  <m:ctrlPr>
                                    <a:rPr lang="en-US" sz="1400" i="1">
                                      <a:latin typeface="Cambria Math" panose="02040503050406030204" pitchFamily="18" charset="0"/>
                                    </a:rPr>
                                  </m:ctrlPr>
                                </m:sSubPr>
                                <m:e>
                                  <m:r>
                                    <a:rPr lang="en-US" sz="1400" b="0" i="1" smtClean="0">
                                      <a:latin typeface="Cambria Math" panose="02040503050406030204" pitchFamily="18" charset="0"/>
                                    </a:rPr>
                                    <m:t>   </m:t>
                                  </m:r>
                                  <m:r>
                                    <a:rPr lang="en-US" sz="1400" i="1">
                                      <a:latin typeface="Cambria Math" panose="02040503050406030204" pitchFamily="18" charset="0"/>
                                    </a:rPr>
                                    <m:t>𝑏</m:t>
                                  </m:r>
                                </m:e>
                                <m:sub>
                                  <m:r>
                                    <a:rPr lang="en-US" sz="1400" i="1">
                                      <a:latin typeface="Cambria Math" panose="02040503050406030204" pitchFamily="18" charset="0"/>
                                    </a:rPr>
                                    <m:t>𝑚</m:t>
                                  </m:r>
                                  <m:r>
                                    <a:rPr lang="en-US" sz="1400" i="1">
                                      <a:latin typeface="Cambria Math" panose="02040503050406030204" pitchFamily="18" charset="0"/>
                                    </a:rPr>
                                    <m:t>4</m:t>
                                  </m:r>
                                </m:sub>
                              </m:sSub>
                              <m:sSub>
                                <m:sSubPr>
                                  <m:ctrlPr>
                                    <a:rPr lang="en-US" sz="1400" i="1">
                                      <a:latin typeface="Cambria Math" panose="02040503050406030204" pitchFamily="18" charset="0"/>
                                    </a:rPr>
                                  </m:ctrlPr>
                                </m:sSubPr>
                                <m:e>
                                  <m:r>
                                    <a:rPr lang="en-US" sz="1400" b="0" i="1" smtClean="0">
                                      <a:latin typeface="Cambria Math" panose="02040503050406030204" pitchFamily="18" charset="0"/>
                                    </a:rPr>
                                    <m:t>    </m:t>
                                  </m:r>
                                  <m:r>
                                    <a:rPr lang="en-US" sz="1400" i="1">
                                      <a:latin typeface="Cambria Math" panose="02040503050406030204" pitchFamily="18" charset="0"/>
                                    </a:rPr>
                                    <m:t>𝑑</m:t>
                                  </m:r>
                                </m:e>
                                <m:sub>
                                  <m:r>
                                    <a:rPr lang="en-US" sz="1400" b="0" i="1" smtClean="0">
                                      <a:latin typeface="Cambria Math" panose="02040503050406030204" pitchFamily="18" charset="0"/>
                                    </a:rPr>
                                    <m:t>𝑚</m:t>
                                  </m:r>
                                  <m:r>
                                    <a:rPr lang="en-US" sz="1400" b="0" i="1" smtClean="0">
                                      <a:latin typeface="Cambria Math" panose="02040503050406030204" pitchFamily="18" charset="0"/>
                                    </a:rPr>
                                    <m:t>1</m:t>
                                  </m:r>
                                </m:sub>
                              </m:sSub>
                            </m:e>
                          </m:eqArr>
                        </m:e>
                      </m:d>
                    </m:oMath>
                  </m:oMathPara>
                </a14:m>
                <a:endParaRPr lang="en-US" sz="1400" dirty="0"/>
              </a:p>
            </p:txBody>
          </p:sp>
        </mc:Choice>
        <mc:Fallback>
          <p:sp>
            <p:nvSpPr>
              <p:cNvPr id="18" name="TextBox 17"/>
              <p:cNvSpPr txBox="1">
                <a:spLocks noRot="1" noChangeAspect="1" noMove="1" noResize="1" noEditPoints="1" noAdjustHandles="1" noChangeArrowheads="1" noChangeShapeType="1" noTextEdit="1"/>
              </p:cNvSpPr>
              <p:nvPr/>
            </p:nvSpPr>
            <p:spPr>
              <a:xfrm>
                <a:off x="4811317" y="1031365"/>
                <a:ext cx="4085029" cy="850554"/>
              </a:xfrm>
              <a:prstGeom prst="rect">
                <a:avLst/>
              </a:prstGeom>
              <a:blipFill>
                <a:blip r:embed="rId6"/>
                <a:stretch>
                  <a:fillRect/>
                </a:stretch>
              </a:blipFill>
            </p:spPr>
            <p:txBody>
              <a:bodyPr/>
              <a:lstStyle/>
              <a:p>
                <a:r>
                  <a:rPr lang="en-US">
                    <a:noFill/>
                  </a:rPr>
                  <a:t> </a:t>
                </a:r>
              </a:p>
            </p:txBody>
          </p:sp>
        </mc:Fallback>
      </mc:AlternateContent>
      <p:sp>
        <p:nvSpPr>
          <p:cNvPr id="21" name="Rectangle 20"/>
          <p:cNvSpPr/>
          <p:nvPr/>
        </p:nvSpPr>
        <p:spPr>
          <a:xfrm>
            <a:off x="7053999" y="3403619"/>
            <a:ext cx="1820464" cy="431955"/>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Huấn</a:t>
            </a:r>
            <a:r>
              <a:rPr lang="en-US" dirty="0"/>
              <a:t> </a:t>
            </a:r>
            <a:r>
              <a:rPr lang="en-US" dirty="0" err="1"/>
              <a:t>luyện</a:t>
            </a:r>
            <a:r>
              <a:rPr lang="en-US" dirty="0"/>
              <a:t> SVM</a:t>
            </a:r>
          </a:p>
        </p:txBody>
      </p:sp>
      <p:cxnSp>
        <p:nvCxnSpPr>
          <p:cNvPr id="39" name="Straight Arrow Connector 38"/>
          <p:cNvCxnSpPr>
            <a:stCxn id="11" idx="3"/>
            <a:endCxn id="13" idx="1"/>
          </p:cNvCxnSpPr>
          <p:nvPr/>
        </p:nvCxnSpPr>
        <p:spPr>
          <a:xfrm flipV="1">
            <a:off x="3023466" y="2764803"/>
            <a:ext cx="683994" cy="507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8" name="Connector: Elbow 87"/>
          <p:cNvCxnSpPr>
            <a:endCxn id="21" idx="0"/>
          </p:cNvCxnSpPr>
          <p:nvPr/>
        </p:nvCxnSpPr>
        <p:spPr>
          <a:xfrm rot="16200000" flipH="1">
            <a:off x="6975730" y="2415117"/>
            <a:ext cx="1303091" cy="673911"/>
          </a:xfrm>
          <a:prstGeom prst="bentConnector3">
            <a:avLst>
              <a:gd name="adj1" fmla="val 78707"/>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p:cNvCxnSpPr>
            <a:stCxn id="10" idx="2"/>
            <a:endCxn id="11" idx="0"/>
          </p:cNvCxnSpPr>
          <p:nvPr/>
        </p:nvCxnSpPr>
        <p:spPr>
          <a:xfrm rot="5400000">
            <a:off x="2691106" y="1222801"/>
            <a:ext cx="799924" cy="1453174"/>
          </a:xfrm>
          <a:prstGeom prst="bentConnector3">
            <a:avLst>
              <a:gd name="adj1" fmla="val 6196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16" idx="3"/>
            <a:endCxn id="17" idx="1"/>
          </p:cNvCxnSpPr>
          <p:nvPr/>
        </p:nvCxnSpPr>
        <p:spPr>
          <a:xfrm flipV="1">
            <a:off x="3023466" y="5243961"/>
            <a:ext cx="707385" cy="27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p:cNvCxnSpPr>
            <a:stCxn id="14" idx="3"/>
            <a:endCxn id="15" idx="1"/>
          </p:cNvCxnSpPr>
          <p:nvPr/>
        </p:nvCxnSpPr>
        <p:spPr>
          <a:xfrm>
            <a:off x="3023466" y="4022824"/>
            <a:ext cx="683994" cy="34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52" name="Group 51"/>
          <p:cNvGrpSpPr/>
          <p:nvPr/>
        </p:nvGrpSpPr>
        <p:grpSpPr>
          <a:xfrm>
            <a:off x="5487330" y="5308339"/>
            <a:ext cx="3607430" cy="999614"/>
            <a:chOff x="651204" y="1922746"/>
            <a:chExt cx="7859351" cy="2177816"/>
          </a:xfrm>
        </p:grpSpPr>
        <p:sp>
          <p:nvSpPr>
            <p:cNvPr id="53" name="Rounded Rectangle 43"/>
            <p:cNvSpPr/>
            <p:nvPr/>
          </p:nvSpPr>
          <p:spPr>
            <a:xfrm>
              <a:off x="651204" y="1926833"/>
              <a:ext cx="1709956" cy="796360"/>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Tiền</a:t>
              </a:r>
              <a:r>
                <a:rPr lang="en-US" sz="1000" dirty="0">
                  <a:solidFill>
                    <a:schemeClr val="tx1"/>
                  </a:solidFill>
                </a:rPr>
                <a:t> </a:t>
              </a:r>
              <a:r>
                <a:rPr lang="en-US" sz="1000" dirty="0" err="1">
                  <a:solidFill>
                    <a:schemeClr val="tx1"/>
                  </a:solidFill>
                </a:rPr>
                <a:t>xử</a:t>
              </a:r>
              <a:r>
                <a:rPr lang="en-US" sz="1000" dirty="0">
                  <a:solidFill>
                    <a:schemeClr val="tx1"/>
                  </a:solidFill>
                </a:rPr>
                <a:t> </a:t>
              </a:r>
              <a:r>
                <a:rPr lang="en-US" sz="1000" dirty="0" err="1">
                  <a:solidFill>
                    <a:schemeClr val="tx1"/>
                  </a:solidFill>
                </a:rPr>
                <a:t>lý</a:t>
              </a:r>
              <a:r>
                <a:rPr lang="en-US" sz="1000" dirty="0">
                  <a:solidFill>
                    <a:schemeClr val="tx1"/>
                  </a:solidFill>
                </a:rPr>
                <a:t> </a:t>
              </a:r>
              <a:br>
                <a:rPr lang="en-US" sz="1000" dirty="0">
                  <a:solidFill>
                    <a:schemeClr val="tx1"/>
                  </a:solidFill>
                </a:rPr>
              </a:br>
              <a:r>
                <a:rPr lang="en-US" sz="1000" dirty="0" err="1">
                  <a:solidFill>
                    <a:schemeClr val="tx1"/>
                  </a:solidFill>
                </a:rPr>
                <a:t>dữ</a:t>
              </a:r>
              <a:r>
                <a:rPr lang="en-US" sz="1000" dirty="0">
                  <a:solidFill>
                    <a:schemeClr val="tx1"/>
                  </a:solidFill>
                </a:rPr>
                <a:t> </a:t>
              </a:r>
              <a:r>
                <a:rPr lang="en-US" sz="1000" dirty="0" err="1">
                  <a:solidFill>
                    <a:schemeClr val="tx1"/>
                  </a:solidFill>
                </a:rPr>
                <a:t>liệu</a:t>
              </a:r>
              <a:endParaRPr lang="en-US" sz="1000" dirty="0">
                <a:solidFill>
                  <a:schemeClr val="tx1"/>
                </a:solidFill>
              </a:endParaRPr>
            </a:p>
          </p:txBody>
        </p:sp>
        <p:cxnSp>
          <p:nvCxnSpPr>
            <p:cNvPr id="54" name="Straight Arrow Connector 53"/>
            <p:cNvCxnSpPr>
              <a:stCxn id="53" idx="3"/>
              <a:endCxn id="68" idx="1"/>
            </p:cNvCxnSpPr>
            <p:nvPr/>
          </p:nvCxnSpPr>
          <p:spPr>
            <a:xfrm>
              <a:off x="2361160" y="2325013"/>
              <a:ext cx="426396"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55" name="Rounded Rectangle 57"/>
            <p:cNvSpPr/>
            <p:nvPr/>
          </p:nvSpPr>
          <p:spPr>
            <a:xfrm>
              <a:off x="6713784" y="1922746"/>
              <a:ext cx="1796771" cy="800445"/>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Huấn</a:t>
              </a:r>
              <a:r>
                <a:rPr lang="en-US" sz="1000" dirty="0">
                  <a:solidFill>
                    <a:schemeClr val="tx1"/>
                  </a:solidFill>
                </a:rPr>
                <a:t> </a:t>
              </a:r>
              <a:r>
                <a:rPr lang="en-US" sz="1000" dirty="0" err="1">
                  <a:solidFill>
                    <a:schemeClr val="tx1"/>
                  </a:solidFill>
                </a:rPr>
                <a:t>luyện</a:t>
              </a:r>
              <a:r>
                <a:rPr lang="en-US" sz="1000" dirty="0">
                  <a:solidFill>
                    <a:schemeClr val="tx1"/>
                  </a:solidFill>
                </a:rPr>
                <a:t> </a:t>
              </a:r>
              <a:r>
                <a:rPr lang="en-US" sz="1000" dirty="0" err="1">
                  <a:solidFill>
                    <a:schemeClr val="tx1"/>
                  </a:solidFill>
                </a:rPr>
                <a:t>với</a:t>
              </a:r>
              <a:r>
                <a:rPr lang="en-US" sz="1000" dirty="0">
                  <a:solidFill>
                    <a:schemeClr val="tx1"/>
                  </a:solidFill>
                </a:rPr>
                <a:t> SVM</a:t>
              </a:r>
            </a:p>
          </p:txBody>
        </p:sp>
        <p:cxnSp>
          <p:nvCxnSpPr>
            <p:cNvPr id="56" name="Straight Arrow Connector 55"/>
            <p:cNvCxnSpPr>
              <a:stCxn id="62" idx="3"/>
              <a:endCxn id="55" idx="1"/>
            </p:cNvCxnSpPr>
            <p:nvPr/>
          </p:nvCxnSpPr>
          <p:spPr>
            <a:xfrm>
              <a:off x="6367245" y="2322970"/>
              <a:ext cx="346539"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grpSp>
          <p:nvGrpSpPr>
            <p:cNvPr id="57" name="Group 56"/>
            <p:cNvGrpSpPr/>
            <p:nvPr/>
          </p:nvGrpSpPr>
          <p:grpSpPr>
            <a:xfrm>
              <a:off x="1478458" y="1922746"/>
              <a:ext cx="6705509" cy="2177816"/>
              <a:chOff x="1478458" y="1922746"/>
              <a:chExt cx="6705509" cy="2177816"/>
            </a:xfrm>
          </p:grpSpPr>
          <p:sp>
            <p:nvSpPr>
              <p:cNvPr id="58" name="Rounded Rectangle 46"/>
              <p:cNvSpPr/>
              <p:nvPr/>
            </p:nvSpPr>
            <p:spPr>
              <a:xfrm>
                <a:off x="1478458" y="3390551"/>
                <a:ext cx="1342166" cy="710011"/>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N-gram</a:t>
                </a:r>
              </a:p>
            </p:txBody>
          </p:sp>
          <p:sp>
            <p:nvSpPr>
              <p:cNvPr id="59" name="Rounded Rectangle 47"/>
              <p:cNvSpPr/>
              <p:nvPr/>
            </p:nvSpPr>
            <p:spPr>
              <a:xfrm>
                <a:off x="5026109" y="3387025"/>
                <a:ext cx="1523430" cy="710399"/>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Phủ định</a:t>
                </a:r>
              </a:p>
            </p:txBody>
          </p:sp>
          <p:sp>
            <p:nvSpPr>
              <p:cNvPr id="60" name="Rounded Rectangle 48"/>
              <p:cNvSpPr/>
              <p:nvPr/>
            </p:nvSpPr>
            <p:spPr>
              <a:xfrm>
                <a:off x="2977315" y="3388490"/>
                <a:ext cx="1818686" cy="70747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Chuyển đổi trạng thái</a:t>
                </a:r>
              </a:p>
            </p:txBody>
          </p:sp>
          <p:sp>
            <p:nvSpPr>
              <p:cNvPr id="61" name="Rounded Rectangle 49"/>
              <p:cNvSpPr/>
              <p:nvPr/>
            </p:nvSpPr>
            <p:spPr>
              <a:xfrm>
                <a:off x="6855570" y="3396479"/>
                <a:ext cx="1328397" cy="69149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SO-CAL</a:t>
                </a:r>
              </a:p>
            </p:txBody>
          </p:sp>
          <p:sp>
            <p:nvSpPr>
              <p:cNvPr id="62" name="Rounded Rectangle 50"/>
              <p:cNvSpPr/>
              <p:nvPr/>
            </p:nvSpPr>
            <p:spPr>
              <a:xfrm>
                <a:off x="4902564" y="1922746"/>
                <a:ext cx="1464683" cy="800445"/>
              </a:xfrm>
              <a:prstGeom prst="roundRect">
                <a:avLst/>
              </a:prstGeom>
              <a:ln w="28575">
                <a:solidFill>
                  <a:srgbClr val="FF0000"/>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Kết</a:t>
                </a:r>
                <a:r>
                  <a:rPr lang="en-US" sz="1000" dirty="0">
                    <a:solidFill>
                      <a:schemeClr val="tx1"/>
                    </a:solidFill>
                  </a:rPr>
                  <a:t> </a:t>
                </a:r>
                <a:r>
                  <a:rPr lang="en-US" sz="1000" dirty="0" err="1">
                    <a:solidFill>
                      <a:schemeClr val="tx1"/>
                    </a:solidFill>
                  </a:rPr>
                  <a:t>hợp</a:t>
                </a:r>
                <a:endParaRPr lang="en-US" sz="1000" dirty="0">
                  <a:solidFill>
                    <a:schemeClr val="tx1"/>
                  </a:solidFill>
                </a:endParaRPr>
              </a:p>
            </p:txBody>
          </p:sp>
          <p:cxnSp>
            <p:nvCxnSpPr>
              <p:cNvPr id="63" name="Straight Arrow Connector 62"/>
              <p:cNvCxnSpPr>
                <a:stCxn id="68" idx="2"/>
                <a:endCxn id="58" idx="0"/>
              </p:cNvCxnSpPr>
              <p:nvPr/>
            </p:nvCxnSpPr>
            <p:spPr>
              <a:xfrm flipH="1">
                <a:off x="2149541" y="2723191"/>
                <a:ext cx="1482323" cy="66736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68" idx="3"/>
                <a:endCxn id="62" idx="1"/>
              </p:cNvCxnSpPr>
              <p:nvPr/>
            </p:nvCxnSpPr>
            <p:spPr>
              <a:xfrm flipV="1">
                <a:off x="4476170" y="2322970"/>
                <a:ext cx="426394" cy="204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68" idx="2"/>
                <a:endCxn id="60" idx="0"/>
              </p:cNvCxnSpPr>
              <p:nvPr/>
            </p:nvCxnSpPr>
            <p:spPr>
              <a:xfrm>
                <a:off x="3631864" y="2723191"/>
                <a:ext cx="254794" cy="665299"/>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68" idx="2"/>
                <a:endCxn id="59" idx="0"/>
              </p:cNvCxnSpPr>
              <p:nvPr/>
            </p:nvCxnSpPr>
            <p:spPr>
              <a:xfrm>
                <a:off x="3631864" y="2723191"/>
                <a:ext cx="2155960" cy="66383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68" idx="2"/>
                <a:endCxn id="61" idx="0"/>
              </p:cNvCxnSpPr>
              <p:nvPr/>
            </p:nvCxnSpPr>
            <p:spPr>
              <a:xfrm>
                <a:off x="3631864" y="2723191"/>
                <a:ext cx="3887904" cy="673288"/>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68" name="Rounded Rectangle 60"/>
              <p:cNvSpPr/>
              <p:nvPr/>
            </p:nvSpPr>
            <p:spPr>
              <a:xfrm>
                <a:off x="2787556" y="1926833"/>
                <a:ext cx="1688613" cy="796358"/>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err="1">
                    <a:solidFill>
                      <a:schemeClr val="tx1"/>
                    </a:solidFill>
                  </a:rPr>
                  <a:t>Rút</a:t>
                </a:r>
                <a:r>
                  <a:rPr lang="en-US" altLang="zh-CN" sz="1000" dirty="0">
                    <a:solidFill>
                      <a:schemeClr val="tx1"/>
                    </a:solidFill>
                  </a:rPr>
                  <a:t> </a:t>
                </a:r>
                <a:r>
                  <a:rPr lang="en-US" altLang="zh-CN" sz="1000" dirty="0" err="1">
                    <a:solidFill>
                      <a:schemeClr val="tx1"/>
                    </a:solidFill>
                  </a:rPr>
                  <a:t>trích</a:t>
                </a:r>
                <a:r>
                  <a:rPr lang="en-US" altLang="zh-CN" sz="1000" dirty="0">
                    <a:solidFill>
                      <a:schemeClr val="tx1"/>
                    </a:solidFill>
                  </a:rPr>
                  <a:t> </a:t>
                </a:r>
                <a:r>
                  <a:rPr lang="en-US" altLang="zh-CN" sz="1000" dirty="0" err="1">
                    <a:solidFill>
                      <a:schemeClr val="tx1"/>
                    </a:solidFill>
                  </a:rPr>
                  <a:t>đặc</a:t>
                </a:r>
                <a:r>
                  <a:rPr lang="en-US" altLang="zh-CN" sz="1000" dirty="0">
                    <a:solidFill>
                      <a:schemeClr val="tx1"/>
                    </a:solidFill>
                  </a:rPr>
                  <a:t> </a:t>
                </a:r>
                <a:r>
                  <a:rPr lang="en-US" altLang="zh-CN" sz="1000" dirty="0" err="1">
                    <a:solidFill>
                      <a:schemeClr val="tx1"/>
                    </a:solidFill>
                  </a:rPr>
                  <a:t>trưng</a:t>
                </a:r>
                <a:endParaRPr lang="en-US" altLang="zh-CN" sz="1000" dirty="0">
                  <a:solidFill>
                    <a:schemeClr val="tx1"/>
                  </a:solidFill>
                </a:endParaRPr>
              </a:p>
            </p:txBody>
          </p:sp>
        </p:grpSp>
      </p:grpSp>
      <p:grpSp>
        <p:nvGrpSpPr>
          <p:cNvPr id="69" name="Group 68"/>
          <p:cNvGrpSpPr/>
          <p:nvPr/>
        </p:nvGrpSpPr>
        <p:grpSpPr>
          <a:xfrm>
            <a:off x="5485715" y="5308339"/>
            <a:ext cx="3607430" cy="999614"/>
            <a:chOff x="651204" y="1922746"/>
            <a:chExt cx="7859351" cy="2177816"/>
          </a:xfrm>
        </p:grpSpPr>
        <p:sp>
          <p:nvSpPr>
            <p:cNvPr id="70" name="Rounded Rectangle 43"/>
            <p:cNvSpPr/>
            <p:nvPr/>
          </p:nvSpPr>
          <p:spPr>
            <a:xfrm>
              <a:off x="651204" y="1926833"/>
              <a:ext cx="1709956" cy="796360"/>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Tiền</a:t>
              </a:r>
              <a:r>
                <a:rPr lang="en-US" sz="1000" dirty="0">
                  <a:solidFill>
                    <a:schemeClr val="tx1"/>
                  </a:solidFill>
                </a:rPr>
                <a:t> </a:t>
              </a:r>
              <a:r>
                <a:rPr lang="en-US" sz="1000" dirty="0" err="1">
                  <a:solidFill>
                    <a:schemeClr val="tx1"/>
                  </a:solidFill>
                </a:rPr>
                <a:t>xử</a:t>
              </a:r>
              <a:r>
                <a:rPr lang="en-US" sz="1000" dirty="0">
                  <a:solidFill>
                    <a:schemeClr val="tx1"/>
                  </a:solidFill>
                </a:rPr>
                <a:t> </a:t>
              </a:r>
              <a:r>
                <a:rPr lang="en-US" sz="1000" dirty="0" err="1">
                  <a:solidFill>
                    <a:schemeClr val="tx1"/>
                  </a:solidFill>
                </a:rPr>
                <a:t>lý</a:t>
              </a:r>
              <a:r>
                <a:rPr lang="en-US" sz="1000" dirty="0">
                  <a:solidFill>
                    <a:schemeClr val="tx1"/>
                  </a:solidFill>
                </a:rPr>
                <a:t> </a:t>
              </a:r>
              <a:br>
                <a:rPr lang="en-US" sz="1000" dirty="0">
                  <a:solidFill>
                    <a:schemeClr val="tx1"/>
                  </a:solidFill>
                </a:rPr>
              </a:br>
              <a:r>
                <a:rPr lang="en-US" sz="1000" dirty="0" err="1">
                  <a:solidFill>
                    <a:schemeClr val="tx1"/>
                  </a:solidFill>
                </a:rPr>
                <a:t>dữ</a:t>
              </a:r>
              <a:r>
                <a:rPr lang="en-US" sz="1000" dirty="0">
                  <a:solidFill>
                    <a:schemeClr val="tx1"/>
                  </a:solidFill>
                </a:rPr>
                <a:t> </a:t>
              </a:r>
              <a:r>
                <a:rPr lang="en-US" sz="1000" dirty="0" err="1">
                  <a:solidFill>
                    <a:schemeClr val="tx1"/>
                  </a:solidFill>
                </a:rPr>
                <a:t>liệu</a:t>
              </a:r>
              <a:endParaRPr lang="en-US" sz="1000" dirty="0">
                <a:solidFill>
                  <a:schemeClr val="tx1"/>
                </a:solidFill>
              </a:endParaRPr>
            </a:p>
          </p:txBody>
        </p:sp>
        <p:cxnSp>
          <p:nvCxnSpPr>
            <p:cNvPr id="71" name="Straight Arrow Connector 70"/>
            <p:cNvCxnSpPr>
              <a:stCxn id="70" idx="3"/>
              <a:endCxn id="86" idx="1"/>
            </p:cNvCxnSpPr>
            <p:nvPr/>
          </p:nvCxnSpPr>
          <p:spPr>
            <a:xfrm>
              <a:off x="2361160" y="2325013"/>
              <a:ext cx="426396"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72" name="Rounded Rectangle 57"/>
            <p:cNvSpPr/>
            <p:nvPr/>
          </p:nvSpPr>
          <p:spPr>
            <a:xfrm>
              <a:off x="6713784" y="1922746"/>
              <a:ext cx="1796771" cy="800445"/>
            </a:xfrm>
            <a:prstGeom prst="roundRect">
              <a:avLst/>
            </a:prstGeom>
            <a:ln w="28575">
              <a:solidFill>
                <a:srgbClr val="FF0000"/>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err="1">
                  <a:solidFill>
                    <a:schemeClr val="tx1"/>
                  </a:solidFill>
                </a:rPr>
                <a:t>Huấn</a:t>
              </a:r>
              <a:r>
                <a:rPr lang="en-US" sz="1000">
                  <a:solidFill>
                    <a:schemeClr val="tx1"/>
                  </a:solidFill>
                </a:rPr>
                <a:t> luyện với SVM</a:t>
              </a:r>
              <a:endParaRPr lang="en-US" sz="1000" dirty="0">
                <a:solidFill>
                  <a:schemeClr val="tx1"/>
                </a:solidFill>
              </a:endParaRPr>
            </a:p>
          </p:txBody>
        </p:sp>
        <p:cxnSp>
          <p:nvCxnSpPr>
            <p:cNvPr id="73" name="Straight Arrow Connector 72"/>
            <p:cNvCxnSpPr>
              <a:stCxn id="80" idx="3"/>
              <a:endCxn id="72" idx="1"/>
            </p:cNvCxnSpPr>
            <p:nvPr/>
          </p:nvCxnSpPr>
          <p:spPr>
            <a:xfrm>
              <a:off x="6367245" y="2322970"/>
              <a:ext cx="346539"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grpSp>
          <p:nvGrpSpPr>
            <p:cNvPr id="75" name="Group 74"/>
            <p:cNvGrpSpPr/>
            <p:nvPr/>
          </p:nvGrpSpPr>
          <p:grpSpPr>
            <a:xfrm>
              <a:off x="1478458" y="1922746"/>
              <a:ext cx="6705509" cy="2177816"/>
              <a:chOff x="1478458" y="1922746"/>
              <a:chExt cx="6705509" cy="2177816"/>
            </a:xfrm>
          </p:grpSpPr>
          <p:sp>
            <p:nvSpPr>
              <p:cNvPr id="76" name="Rounded Rectangle 46"/>
              <p:cNvSpPr/>
              <p:nvPr/>
            </p:nvSpPr>
            <p:spPr>
              <a:xfrm>
                <a:off x="1478458" y="3390551"/>
                <a:ext cx="1342166" cy="710011"/>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N-gram</a:t>
                </a:r>
              </a:p>
            </p:txBody>
          </p:sp>
          <p:sp>
            <p:nvSpPr>
              <p:cNvPr id="77" name="Rounded Rectangle 47"/>
              <p:cNvSpPr/>
              <p:nvPr/>
            </p:nvSpPr>
            <p:spPr>
              <a:xfrm>
                <a:off x="5026109" y="3387025"/>
                <a:ext cx="1523430" cy="710399"/>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Phủ định</a:t>
                </a:r>
              </a:p>
            </p:txBody>
          </p:sp>
          <p:sp>
            <p:nvSpPr>
              <p:cNvPr id="78" name="Rounded Rectangle 48"/>
              <p:cNvSpPr/>
              <p:nvPr/>
            </p:nvSpPr>
            <p:spPr>
              <a:xfrm>
                <a:off x="2977315" y="3388490"/>
                <a:ext cx="1818686" cy="70747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Chuyển đổi trạng thái</a:t>
                </a:r>
              </a:p>
            </p:txBody>
          </p:sp>
          <p:sp>
            <p:nvSpPr>
              <p:cNvPr id="79" name="Rounded Rectangle 49"/>
              <p:cNvSpPr/>
              <p:nvPr/>
            </p:nvSpPr>
            <p:spPr>
              <a:xfrm>
                <a:off x="6855570" y="3396479"/>
                <a:ext cx="1328397" cy="69149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SO-CAL</a:t>
                </a:r>
              </a:p>
            </p:txBody>
          </p:sp>
          <p:sp>
            <p:nvSpPr>
              <p:cNvPr id="80" name="Rounded Rectangle 50"/>
              <p:cNvSpPr/>
              <p:nvPr/>
            </p:nvSpPr>
            <p:spPr>
              <a:xfrm>
                <a:off x="4902564" y="1922746"/>
                <a:ext cx="1464683" cy="800445"/>
              </a:xfrm>
              <a:prstGeom prst="roundRect">
                <a:avLst/>
              </a:prstGeom>
              <a:ln w="12700">
                <a:solidFill>
                  <a:schemeClr val="accent2"/>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Kết</a:t>
                </a:r>
                <a:r>
                  <a:rPr lang="en-US" sz="1000" dirty="0">
                    <a:solidFill>
                      <a:schemeClr val="tx1"/>
                    </a:solidFill>
                  </a:rPr>
                  <a:t> </a:t>
                </a:r>
                <a:r>
                  <a:rPr lang="en-US" sz="1000" dirty="0" err="1">
                    <a:solidFill>
                      <a:schemeClr val="tx1"/>
                    </a:solidFill>
                  </a:rPr>
                  <a:t>hợp</a:t>
                </a:r>
                <a:endParaRPr lang="en-US" sz="1000" dirty="0">
                  <a:solidFill>
                    <a:schemeClr val="tx1"/>
                  </a:solidFill>
                </a:endParaRPr>
              </a:p>
            </p:txBody>
          </p:sp>
          <p:cxnSp>
            <p:nvCxnSpPr>
              <p:cNvPr id="81" name="Straight Arrow Connector 80"/>
              <p:cNvCxnSpPr>
                <a:stCxn id="86" idx="2"/>
                <a:endCxn id="76" idx="0"/>
              </p:cNvCxnSpPr>
              <p:nvPr/>
            </p:nvCxnSpPr>
            <p:spPr>
              <a:xfrm flipH="1">
                <a:off x="2149541" y="2723191"/>
                <a:ext cx="1482323" cy="66736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82" name="Straight Arrow Connector 81"/>
              <p:cNvCxnSpPr>
                <a:stCxn id="86" idx="3"/>
                <a:endCxn id="80" idx="1"/>
              </p:cNvCxnSpPr>
              <p:nvPr/>
            </p:nvCxnSpPr>
            <p:spPr>
              <a:xfrm flipV="1">
                <a:off x="4476170" y="2322970"/>
                <a:ext cx="426394" cy="204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83" name="Straight Arrow Connector 82"/>
              <p:cNvCxnSpPr>
                <a:stCxn id="86" idx="2"/>
                <a:endCxn id="78" idx="0"/>
              </p:cNvCxnSpPr>
              <p:nvPr/>
            </p:nvCxnSpPr>
            <p:spPr>
              <a:xfrm>
                <a:off x="3631864" y="2723191"/>
                <a:ext cx="254794" cy="665299"/>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84" name="Straight Arrow Connector 83"/>
              <p:cNvCxnSpPr>
                <a:stCxn id="86" idx="2"/>
                <a:endCxn id="77" idx="0"/>
              </p:cNvCxnSpPr>
              <p:nvPr/>
            </p:nvCxnSpPr>
            <p:spPr>
              <a:xfrm>
                <a:off x="3631864" y="2723191"/>
                <a:ext cx="2155960" cy="66383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86" idx="2"/>
                <a:endCxn id="79" idx="0"/>
              </p:cNvCxnSpPr>
              <p:nvPr/>
            </p:nvCxnSpPr>
            <p:spPr>
              <a:xfrm>
                <a:off x="3631864" y="2723191"/>
                <a:ext cx="3887904" cy="673288"/>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86" name="Rounded Rectangle 60"/>
              <p:cNvSpPr/>
              <p:nvPr/>
            </p:nvSpPr>
            <p:spPr>
              <a:xfrm>
                <a:off x="2787556" y="1926833"/>
                <a:ext cx="1688613" cy="796358"/>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err="1">
                    <a:solidFill>
                      <a:schemeClr val="tx1"/>
                    </a:solidFill>
                  </a:rPr>
                  <a:t>Rút</a:t>
                </a:r>
                <a:r>
                  <a:rPr lang="en-US" altLang="zh-CN" sz="1000" dirty="0">
                    <a:solidFill>
                      <a:schemeClr val="tx1"/>
                    </a:solidFill>
                  </a:rPr>
                  <a:t> </a:t>
                </a:r>
                <a:r>
                  <a:rPr lang="en-US" altLang="zh-CN" sz="1000" dirty="0" err="1">
                    <a:solidFill>
                      <a:schemeClr val="tx1"/>
                    </a:solidFill>
                  </a:rPr>
                  <a:t>trích</a:t>
                </a:r>
                <a:r>
                  <a:rPr lang="en-US" altLang="zh-CN" sz="1000" dirty="0">
                    <a:solidFill>
                      <a:schemeClr val="tx1"/>
                    </a:solidFill>
                  </a:rPr>
                  <a:t> </a:t>
                </a:r>
                <a:r>
                  <a:rPr lang="en-US" altLang="zh-CN" sz="1000" dirty="0" err="1">
                    <a:solidFill>
                      <a:schemeClr val="tx1"/>
                    </a:solidFill>
                  </a:rPr>
                  <a:t>đặc</a:t>
                </a:r>
                <a:r>
                  <a:rPr lang="en-US" altLang="zh-CN" sz="1000" dirty="0">
                    <a:solidFill>
                      <a:schemeClr val="tx1"/>
                    </a:solidFill>
                  </a:rPr>
                  <a:t> </a:t>
                </a:r>
                <a:r>
                  <a:rPr lang="en-US" altLang="zh-CN" sz="1000" dirty="0" err="1">
                    <a:solidFill>
                      <a:schemeClr val="tx1"/>
                    </a:solidFill>
                  </a:rPr>
                  <a:t>trưng</a:t>
                </a:r>
                <a:endParaRPr lang="en-US" altLang="zh-CN" sz="1000" dirty="0">
                  <a:solidFill>
                    <a:schemeClr val="tx1"/>
                  </a:solidFill>
                </a:endParaRPr>
              </a:p>
            </p:txBody>
          </p:sp>
        </p:grpSp>
      </p:grpSp>
      <p:cxnSp>
        <p:nvCxnSpPr>
          <p:cNvPr id="127" name="Straight Arrow Connector 126"/>
          <p:cNvCxnSpPr>
            <a:stCxn id="8" idx="2"/>
            <a:endCxn id="11" idx="0"/>
          </p:cNvCxnSpPr>
          <p:nvPr/>
        </p:nvCxnSpPr>
        <p:spPr>
          <a:xfrm>
            <a:off x="2364481" y="1866569"/>
            <a:ext cx="0" cy="48278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9" name="Elbow Connector 138"/>
          <p:cNvCxnSpPr>
            <a:stCxn id="5" idx="4"/>
            <a:endCxn id="8" idx="1"/>
          </p:cNvCxnSpPr>
          <p:nvPr/>
        </p:nvCxnSpPr>
        <p:spPr>
          <a:xfrm flipV="1">
            <a:off x="1068469" y="1418339"/>
            <a:ext cx="637027" cy="1750888"/>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140" name="Elbow Connector 139"/>
          <p:cNvCxnSpPr>
            <a:stCxn id="5" idx="4"/>
            <a:endCxn id="14" idx="1"/>
          </p:cNvCxnSpPr>
          <p:nvPr/>
        </p:nvCxnSpPr>
        <p:spPr>
          <a:xfrm>
            <a:off x="1068469" y="3169227"/>
            <a:ext cx="637026" cy="853597"/>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146" name="Elbow Connector 145"/>
          <p:cNvCxnSpPr>
            <a:stCxn id="5" idx="4"/>
            <a:endCxn id="16" idx="1"/>
          </p:cNvCxnSpPr>
          <p:nvPr/>
        </p:nvCxnSpPr>
        <p:spPr>
          <a:xfrm>
            <a:off x="1068469" y="3169227"/>
            <a:ext cx="637026" cy="2075010"/>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79" name="Elbow Connector 178"/>
          <p:cNvCxnSpPr>
            <a:stCxn id="13" idx="3"/>
            <a:endCxn id="18" idx="2"/>
          </p:cNvCxnSpPr>
          <p:nvPr/>
        </p:nvCxnSpPr>
        <p:spPr>
          <a:xfrm flipV="1">
            <a:off x="5647735" y="1881919"/>
            <a:ext cx="1206097" cy="882884"/>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180" name="Elbow Connector 179"/>
          <p:cNvCxnSpPr>
            <a:stCxn id="15" idx="3"/>
            <a:endCxn id="18" idx="2"/>
          </p:cNvCxnSpPr>
          <p:nvPr/>
        </p:nvCxnSpPr>
        <p:spPr>
          <a:xfrm flipV="1">
            <a:off x="5680308" y="1881919"/>
            <a:ext cx="1173524" cy="2141245"/>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187" name="Elbow Connector 186"/>
          <p:cNvCxnSpPr>
            <a:stCxn id="17" idx="3"/>
          </p:cNvCxnSpPr>
          <p:nvPr/>
        </p:nvCxnSpPr>
        <p:spPr>
          <a:xfrm flipV="1">
            <a:off x="4231052" y="4862789"/>
            <a:ext cx="413684" cy="381172"/>
          </a:xfrm>
          <a:prstGeom prst="bentConnector3">
            <a:avLst>
              <a:gd name="adj1" fmla="val 100236"/>
            </a:avLst>
          </a:prstGeom>
          <a:ln w="12700"/>
        </p:spPr>
        <p:style>
          <a:lnRef idx="1">
            <a:schemeClr val="dk1"/>
          </a:lnRef>
          <a:fillRef idx="0">
            <a:schemeClr val="dk1"/>
          </a:fillRef>
          <a:effectRef idx="0">
            <a:schemeClr val="dk1"/>
          </a:effectRef>
          <a:fontRef idx="minor">
            <a:schemeClr val="tx1"/>
          </a:fontRef>
        </p:style>
      </p:cxnSp>
      <p:cxnSp>
        <p:nvCxnSpPr>
          <p:cNvPr id="189" name="Elbow Connector 188"/>
          <p:cNvCxnSpPr>
            <a:endCxn id="18" idx="2"/>
          </p:cNvCxnSpPr>
          <p:nvPr/>
        </p:nvCxnSpPr>
        <p:spPr>
          <a:xfrm rot="5400000" flipH="1" flipV="1">
            <a:off x="4258849" y="2267806"/>
            <a:ext cx="2980870" cy="2209096"/>
          </a:xfrm>
          <a:prstGeom prst="bentConnector3">
            <a:avLst>
              <a:gd name="adj1" fmla="val 152"/>
            </a:avLst>
          </a:prstGeom>
          <a:ln w="12700">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561897" y="5976546"/>
            <a:ext cx="3813432" cy="338554"/>
          </a:xfrm>
          <a:prstGeom prst="rect">
            <a:avLst/>
          </a:prstGeom>
          <a:noFill/>
        </p:spPr>
        <p:txBody>
          <a:bodyPr wrap="square" rtlCol="0">
            <a:spAutoFit/>
          </a:bodyPr>
          <a:lstStyle/>
          <a:p>
            <a:r>
              <a:rPr lang="en-US" sz="1600"/>
              <a:t>Mô hình kết hợp các đặc trưng</a:t>
            </a:r>
          </a:p>
        </p:txBody>
      </p:sp>
      <p:sp>
        <p:nvSpPr>
          <p:cNvPr id="97" name="Flowchart: Magnetic Disk 96"/>
          <p:cNvSpPr/>
          <p:nvPr/>
        </p:nvSpPr>
        <p:spPr>
          <a:xfrm>
            <a:off x="8109369" y="2035300"/>
            <a:ext cx="983776" cy="917438"/>
          </a:xfrm>
          <a:prstGeom prst="flowChartMagneticDisk">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 rIns="9144" bIns="0" rtlCol="0" anchor="ctr"/>
          <a:lstStyle/>
          <a:p>
            <a:pPr algn="ctr"/>
            <a:r>
              <a:rPr lang="en-US" dirty="0" err="1"/>
              <a:t>Nhãn</a:t>
            </a:r>
            <a:r>
              <a:rPr lang="en-US" dirty="0"/>
              <a:t> </a:t>
            </a:r>
            <a:r>
              <a:rPr lang="en-US" dirty="0" err="1"/>
              <a:t>phân</a:t>
            </a:r>
            <a:r>
              <a:rPr lang="en-US" dirty="0"/>
              <a:t> </a:t>
            </a:r>
            <a:r>
              <a:rPr lang="en-US" dirty="0" err="1"/>
              <a:t>cực</a:t>
            </a:r>
            <a:endParaRPr lang="en-US" dirty="0"/>
          </a:p>
        </p:txBody>
      </p:sp>
      <p:cxnSp>
        <p:nvCxnSpPr>
          <p:cNvPr id="87" name="Straight Arrow Connector 86"/>
          <p:cNvCxnSpPr>
            <a:stCxn id="21" idx="2"/>
            <a:endCxn id="44" idx="0"/>
          </p:cNvCxnSpPr>
          <p:nvPr/>
        </p:nvCxnSpPr>
        <p:spPr>
          <a:xfrm>
            <a:off x="7964231" y="3835574"/>
            <a:ext cx="2633" cy="32079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5" name="Elbow Connector 94"/>
          <p:cNvCxnSpPr>
            <a:stCxn id="97" idx="3"/>
            <a:endCxn id="21" idx="0"/>
          </p:cNvCxnSpPr>
          <p:nvPr/>
        </p:nvCxnSpPr>
        <p:spPr>
          <a:xfrm rot="5400000">
            <a:off x="8057304" y="2859665"/>
            <a:ext cx="450881" cy="637026"/>
          </a:xfrm>
          <a:prstGeom prst="bentConnector3">
            <a:avLst>
              <a:gd name="adj1" fmla="val 38477"/>
            </a:avLst>
          </a:prstGeom>
          <a:ln w="12700">
            <a:tailEnd type="triangle"/>
          </a:ln>
        </p:spPr>
        <p:style>
          <a:lnRef idx="1">
            <a:schemeClr val="dk1"/>
          </a:lnRef>
          <a:fillRef idx="0">
            <a:schemeClr val="dk1"/>
          </a:fillRef>
          <a:effectRef idx="0">
            <a:schemeClr val="dk1"/>
          </a:effectRef>
          <a:fontRef idx="minor">
            <a:schemeClr val="tx1"/>
          </a:fontRef>
        </p:style>
      </p:cxnSp>
      <p:sp>
        <p:nvSpPr>
          <p:cNvPr id="44" name="Flowchart: Alternate Process 43"/>
          <p:cNvSpPr/>
          <p:nvPr/>
        </p:nvSpPr>
        <p:spPr>
          <a:xfrm>
            <a:off x="7093258" y="4156364"/>
            <a:ext cx="1747212" cy="444167"/>
          </a:xfrm>
          <a:prstGeom prst="flowChartAlternateProcess">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ysClr val="windowText" lastClr="000000"/>
                </a:solidFill>
              </a:rPr>
              <a:t>Bộ</a:t>
            </a:r>
            <a:r>
              <a:rPr lang="en-US" altLang="zh-CN" dirty="0">
                <a:solidFill>
                  <a:sysClr val="windowText" lastClr="000000"/>
                </a:solidFill>
              </a:rPr>
              <a:t> </a:t>
            </a:r>
            <a:r>
              <a:rPr lang="en-US" altLang="zh-CN" dirty="0" err="1">
                <a:solidFill>
                  <a:sysClr val="windowText" lastClr="000000"/>
                </a:solidFill>
              </a:rPr>
              <a:t>phân</a:t>
            </a:r>
            <a:r>
              <a:rPr lang="en-US" altLang="zh-CN" dirty="0">
                <a:solidFill>
                  <a:sysClr val="windowText" lastClr="000000"/>
                </a:solidFill>
              </a:rPr>
              <a:t> </a:t>
            </a:r>
            <a:r>
              <a:rPr lang="en-US" altLang="zh-CN" dirty="0" err="1">
                <a:solidFill>
                  <a:sysClr val="windowText" lastClr="000000"/>
                </a:solidFill>
              </a:rPr>
              <a:t>loại</a:t>
            </a:r>
            <a:endParaRPr lang="zh-CN" altLang="en-US" dirty="0">
              <a:solidFill>
                <a:sysClr val="windowText" lastClr="000000"/>
              </a:solidFill>
            </a:endParaRPr>
          </a:p>
        </p:txBody>
      </p:sp>
    </p:spTree>
    <p:extLst>
      <p:ext uri="{BB962C8B-B14F-4D97-AF65-F5344CB8AC3E}">
        <p14:creationId xmlns:p14="http://schemas.microsoft.com/office/powerpoint/2010/main" val="100743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18</a:t>
            </a:fld>
            <a:endParaRPr lang="zh-CN" altLang="en-US"/>
          </a:p>
        </p:txBody>
      </p:sp>
      <p:sp>
        <p:nvSpPr>
          <p:cNvPr id="7" name="Title 5"/>
          <p:cNvSpPr>
            <a:spLocks noGrp="1"/>
          </p:cNvSpPr>
          <p:nvPr>
            <p:ph type="title"/>
          </p:nvPr>
        </p:nvSpPr>
        <p:spPr>
          <a:xfrm>
            <a:off x="345439" y="77894"/>
            <a:ext cx="7543800" cy="772160"/>
          </a:xfrm>
        </p:spPr>
        <p:txBody>
          <a:bodyPr>
            <a:normAutofit/>
          </a:bodyPr>
          <a:lstStyle/>
          <a:p>
            <a:r>
              <a:rPr lang="en-US" sz="3600" dirty="0" err="1">
                <a:solidFill>
                  <a:schemeClr val="bg1"/>
                </a:solidFill>
                <a:latin typeface="Candara" panose="020E0502030303020204" pitchFamily="34" charset="0"/>
              </a:rPr>
              <a:t>Nội</a:t>
            </a:r>
            <a:r>
              <a:rPr lang="en-US" sz="3600" dirty="0">
                <a:solidFill>
                  <a:schemeClr val="bg1"/>
                </a:solidFill>
                <a:latin typeface="Candara" panose="020E0502030303020204" pitchFamily="34" charset="0"/>
              </a:rPr>
              <a:t> dung</a:t>
            </a:r>
          </a:p>
        </p:txBody>
      </p:sp>
      <p:sp>
        <p:nvSpPr>
          <p:cNvPr id="8" name="Content Placeholder 6"/>
          <p:cNvSpPr>
            <a:spLocks noGrp="1"/>
          </p:cNvSpPr>
          <p:nvPr>
            <p:ph idx="1"/>
          </p:nvPr>
        </p:nvSpPr>
        <p:spPr>
          <a:xfrm>
            <a:off x="345439" y="1256454"/>
            <a:ext cx="8453121" cy="4023360"/>
          </a:xfrm>
        </p:spPr>
        <p:txBody>
          <a:bodyPr>
            <a:normAutofit/>
          </a:bodyPr>
          <a:lstStyle/>
          <a:p>
            <a:pPr>
              <a:lnSpc>
                <a:spcPct val="150000"/>
              </a:lnSpc>
              <a:buBlip>
                <a:blip r:embed="rId3"/>
              </a:buBlip>
            </a:pPr>
            <a:r>
              <a:rPr lang="en-US" sz="2400">
                <a:solidFill>
                  <a:schemeClr val="bg1">
                    <a:lumMod val="75000"/>
                  </a:schemeClr>
                </a:solidFill>
              </a:rPr>
              <a:t>Giới thiệu đề tài</a:t>
            </a:r>
          </a:p>
          <a:p>
            <a:pPr>
              <a:lnSpc>
                <a:spcPct val="150000"/>
              </a:lnSpc>
              <a:buBlip>
                <a:blip r:embed="rId3"/>
              </a:buBlip>
            </a:pPr>
            <a:r>
              <a:rPr lang="en-US" sz="2400">
                <a:solidFill>
                  <a:schemeClr val="bg1">
                    <a:lumMod val="75000"/>
                  </a:schemeClr>
                </a:solidFill>
              </a:rPr>
              <a:t>Công trình liên quan</a:t>
            </a:r>
            <a:endParaRPr lang="en-US" sz="2400" dirty="0">
              <a:solidFill>
                <a:schemeClr val="bg1">
                  <a:lumMod val="75000"/>
                </a:schemeClr>
              </a:solidFill>
            </a:endParaRPr>
          </a:p>
          <a:p>
            <a:pPr>
              <a:lnSpc>
                <a:spcPct val="150000"/>
              </a:lnSpc>
              <a:buBlip>
                <a:blip r:embed="rId3"/>
              </a:buBlip>
            </a:pPr>
            <a:r>
              <a:rPr lang="en-US" sz="2400">
                <a:solidFill>
                  <a:schemeClr val="bg1">
                    <a:lumMod val="75000"/>
                  </a:schemeClr>
                </a:solidFill>
              </a:rPr>
              <a:t>Phương pháp đề xuất</a:t>
            </a:r>
            <a:endParaRPr lang="en-US" sz="2400" dirty="0">
              <a:solidFill>
                <a:schemeClr val="bg1">
                  <a:lumMod val="75000"/>
                </a:schemeClr>
              </a:solidFill>
            </a:endParaRPr>
          </a:p>
          <a:p>
            <a:pPr>
              <a:lnSpc>
                <a:spcPct val="150000"/>
              </a:lnSpc>
              <a:buClrTx/>
              <a:buBlip>
                <a:blip r:embed="rId4"/>
              </a:buBlip>
            </a:pPr>
            <a:r>
              <a:rPr lang="en-US" sz="2400">
                <a:solidFill>
                  <a:schemeClr val="tx1"/>
                </a:solidFill>
              </a:rPr>
              <a:t>Xây </a:t>
            </a:r>
            <a:r>
              <a:rPr lang="en-US" sz="2400" dirty="0" err="1">
                <a:solidFill>
                  <a:schemeClr val="tx1"/>
                </a:solidFill>
              </a:rPr>
              <a:t>dựng</a:t>
            </a:r>
            <a:r>
              <a:rPr lang="en-US" sz="2400" dirty="0">
                <a:solidFill>
                  <a:schemeClr val="tx1"/>
                </a:solidFill>
              </a:rPr>
              <a:t> </a:t>
            </a:r>
            <a:r>
              <a:rPr lang="en-US" sz="2400" dirty="0" err="1">
                <a:solidFill>
                  <a:schemeClr val="tx1"/>
                </a:solidFill>
              </a:rPr>
              <a:t>tập</a:t>
            </a:r>
            <a:r>
              <a:rPr lang="en-US" sz="2400" dirty="0">
                <a:solidFill>
                  <a:schemeClr val="tx1"/>
                </a:solidFill>
              </a:rPr>
              <a:t> </a:t>
            </a:r>
            <a:r>
              <a:rPr lang="en-US" sz="2400" dirty="0" err="1">
                <a:solidFill>
                  <a:schemeClr val="tx1"/>
                </a:solidFill>
              </a:rPr>
              <a:t>dữ</a:t>
            </a:r>
            <a:r>
              <a:rPr lang="en-US" sz="2400" dirty="0">
                <a:solidFill>
                  <a:schemeClr val="tx1"/>
                </a:solidFill>
              </a:rPr>
              <a:t> </a:t>
            </a:r>
            <a:r>
              <a:rPr lang="en-US" sz="2400" dirty="0" err="1">
                <a:solidFill>
                  <a:schemeClr val="tx1"/>
                </a:solidFill>
              </a:rPr>
              <a:t>liệu</a:t>
            </a:r>
            <a:endParaRPr lang="en-US" sz="2400" dirty="0">
              <a:solidFill>
                <a:schemeClr val="tx1"/>
              </a:solidFill>
            </a:endParaRPr>
          </a:p>
          <a:p>
            <a:pPr>
              <a:lnSpc>
                <a:spcPct val="150000"/>
              </a:lnSpc>
              <a:buClrTx/>
              <a:buBlip>
                <a:blip r:embed="rId4"/>
              </a:buBlip>
            </a:pPr>
            <a:r>
              <a:rPr lang="en-US" sz="2400" dirty="0" err="1">
                <a:solidFill>
                  <a:schemeClr val="tx1"/>
                </a:solidFill>
              </a:rPr>
              <a:t>Kết</a:t>
            </a:r>
            <a:r>
              <a:rPr lang="en-US" sz="2400" dirty="0">
                <a:solidFill>
                  <a:schemeClr val="tx1"/>
                </a:solidFill>
              </a:rPr>
              <a:t> </a:t>
            </a:r>
            <a:r>
              <a:rPr lang="en-US" sz="2400" dirty="0" err="1">
                <a:solidFill>
                  <a:schemeClr val="tx1"/>
                </a:solidFill>
              </a:rPr>
              <a:t>quả</a:t>
            </a:r>
            <a:r>
              <a:rPr lang="en-US" sz="2400" dirty="0">
                <a:solidFill>
                  <a:schemeClr val="tx1"/>
                </a:solidFill>
              </a:rPr>
              <a:t> </a:t>
            </a:r>
            <a:r>
              <a:rPr lang="en-US" sz="2400" dirty="0" err="1">
                <a:solidFill>
                  <a:schemeClr val="tx1"/>
                </a:solidFill>
              </a:rPr>
              <a:t>thí</a:t>
            </a:r>
            <a:r>
              <a:rPr lang="en-US" sz="2400" dirty="0">
                <a:solidFill>
                  <a:schemeClr val="tx1"/>
                </a:solidFill>
              </a:rPr>
              <a:t> </a:t>
            </a:r>
            <a:r>
              <a:rPr lang="en-US" sz="2400" dirty="0" err="1">
                <a:solidFill>
                  <a:schemeClr val="tx1"/>
                </a:solidFill>
              </a:rPr>
              <a:t>nghiệm</a:t>
            </a:r>
            <a:endParaRPr lang="en-US" sz="2400" dirty="0">
              <a:solidFill>
                <a:schemeClr val="tx1"/>
              </a:solidFill>
            </a:endParaRPr>
          </a:p>
          <a:p>
            <a:pPr>
              <a:lnSpc>
                <a:spcPct val="150000"/>
              </a:lnSpc>
              <a:buClrTx/>
              <a:buBlip>
                <a:blip r:embed="rId4"/>
              </a:buBlip>
            </a:pPr>
            <a:r>
              <a:rPr lang="en-US" sz="2400" dirty="0" err="1">
                <a:solidFill>
                  <a:schemeClr val="tx1"/>
                </a:solidFill>
              </a:rPr>
              <a:t>Tổng</a:t>
            </a:r>
            <a:r>
              <a:rPr lang="en-US" sz="2400" dirty="0">
                <a:solidFill>
                  <a:schemeClr val="tx1"/>
                </a:solidFill>
              </a:rPr>
              <a:t> </a:t>
            </a:r>
            <a:r>
              <a:rPr lang="en-US" sz="2400" dirty="0" err="1">
                <a:solidFill>
                  <a:schemeClr val="tx1"/>
                </a:solidFill>
              </a:rPr>
              <a:t>kết</a:t>
            </a:r>
            <a:endParaRPr lang="en-US" sz="2400" dirty="0">
              <a:solidFill>
                <a:schemeClr val="tx1"/>
              </a:solidFill>
            </a:endParaRPr>
          </a:p>
        </p:txBody>
      </p:sp>
    </p:spTree>
    <p:extLst>
      <p:ext uri="{BB962C8B-B14F-4D97-AF65-F5344CB8AC3E}">
        <p14:creationId xmlns:p14="http://schemas.microsoft.com/office/powerpoint/2010/main" val="18160141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19</a:t>
            </a:fld>
            <a:endParaRPr lang="zh-CN" altLang="en-US"/>
          </a:p>
        </p:txBody>
      </p:sp>
      <p:sp>
        <p:nvSpPr>
          <p:cNvPr id="7" name="Title 5"/>
          <p:cNvSpPr>
            <a:spLocks noGrp="1"/>
          </p:cNvSpPr>
          <p:nvPr>
            <p:ph type="title"/>
          </p:nvPr>
        </p:nvSpPr>
        <p:spPr>
          <a:xfrm>
            <a:off x="345439" y="77894"/>
            <a:ext cx="6747819" cy="772160"/>
          </a:xfrm>
        </p:spPr>
        <p:txBody>
          <a:bodyPr>
            <a:normAutofit/>
          </a:bodyPr>
          <a:lstStyle/>
          <a:p>
            <a:r>
              <a:rPr lang="en-US" sz="4000" dirty="0" err="1">
                <a:solidFill>
                  <a:schemeClr val="bg1"/>
                </a:solidFill>
                <a:latin typeface="Candara" panose="020E0502030303020204" pitchFamily="34" charset="0"/>
              </a:rPr>
              <a:t>Xây</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dựng</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tập</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dữ</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liệu</a:t>
            </a:r>
            <a:endParaRPr lang="en-US" sz="3600" b="1" dirty="0">
              <a:solidFill>
                <a:schemeClr val="bg1"/>
              </a:solidFill>
              <a:latin typeface="Candara" panose="020E0502030303020204" pitchFamily="34" charset="0"/>
            </a:endParaRPr>
          </a:p>
        </p:txBody>
      </p:sp>
      <p:grpSp>
        <p:nvGrpSpPr>
          <p:cNvPr id="52" name="Group 51"/>
          <p:cNvGrpSpPr/>
          <p:nvPr/>
        </p:nvGrpSpPr>
        <p:grpSpPr>
          <a:xfrm>
            <a:off x="3076579" y="1956781"/>
            <a:ext cx="2047871" cy="1676395"/>
            <a:chOff x="3076579" y="2171703"/>
            <a:chExt cx="2047871" cy="1676395"/>
          </a:xfrm>
        </p:grpSpPr>
        <p:sp>
          <p:nvSpPr>
            <p:cNvPr id="19" name="Flowchart: Magnetic Disk 18"/>
            <p:cNvSpPr/>
            <p:nvPr/>
          </p:nvSpPr>
          <p:spPr>
            <a:xfrm>
              <a:off x="3988117" y="2615775"/>
              <a:ext cx="1136333" cy="1232323"/>
            </a:xfrm>
            <a:prstGeom prst="flowChartMagneticDisk">
              <a:avLst/>
            </a:prstGeom>
            <a:solidFill>
              <a:schemeClr val="accent2">
                <a:lumMod val="50000"/>
              </a:schemeClr>
            </a:solidFill>
            <a:ln>
              <a:solidFill>
                <a:schemeClr val="bg1">
                  <a:lumMod val="7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t>Cơ</a:t>
              </a:r>
              <a:r>
                <a:rPr lang="en-US" altLang="zh-CN" b="1" dirty="0"/>
                <a:t> </a:t>
              </a:r>
              <a:r>
                <a:rPr lang="en-US" altLang="zh-CN" b="1" dirty="0" err="1"/>
                <a:t>sở</a:t>
              </a:r>
              <a:br>
                <a:rPr lang="en-US" altLang="zh-CN" b="1" dirty="0"/>
              </a:br>
              <a:r>
                <a:rPr lang="en-US" altLang="zh-CN" b="1" dirty="0" err="1"/>
                <a:t>dữ</a:t>
              </a:r>
              <a:r>
                <a:rPr lang="en-US" altLang="zh-CN" b="1" dirty="0"/>
                <a:t> </a:t>
              </a:r>
              <a:r>
                <a:rPr lang="en-US" altLang="zh-CN" b="1" dirty="0" err="1"/>
                <a:t>liệu</a:t>
              </a:r>
              <a:endParaRPr lang="zh-CN" altLang="en-US" b="1" dirty="0"/>
            </a:p>
          </p:txBody>
        </p:sp>
        <p:cxnSp>
          <p:nvCxnSpPr>
            <p:cNvPr id="21" name="Curved Connector 20"/>
            <p:cNvCxnSpPr>
              <a:endCxn id="19" idx="2"/>
            </p:cNvCxnSpPr>
            <p:nvPr/>
          </p:nvCxnSpPr>
          <p:spPr>
            <a:xfrm rot="16200000" flipH="1">
              <a:off x="3002231" y="2246051"/>
              <a:ext cx="1060234" cy="911537"/>
            </a:xfrm>
            <a:prstGeom prst="curvedConnector2">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51" name="Group 50"/>
          <p:cNvGrpSpPr/>
          <p:nvPr/>
        </p:nvGrpSpPr>
        <p:grpSpPr>
          <a:xfrm>
            <a:off x="1895478" y="1956780"/>
            <a:ext cx="1181100" cy="1060235"/>
            <a:chOff x="1895478" y="2171702"/>
            <a:chExt cx="1181100" cy="1060235"/>
          </a:xfrm>
        </p:grpSpPr>
        <p:sp>
          <p:nvSpPr>
            <p:cNvPr id="30" name="Flowchart: Process 29"/>
            <p:cNvSpPr/>
            <p:nvPr/>
          </p:nvSpPr>
          <p:spPr>
            <a:xfrm>
              <a:off x="1895478" y="2701820"/>
              <a:ext cx="1181100" cy="530117"/>
            </a:xfrm>
            <a:prstGeom prst="flowChartProcess">
              <a:avLst/>
            </a:prstGeom>
            <a:solidFill>
              <a:srgbClr val="62983E"/>
            </a:solidFill>
            <a:effectLst>
              <a:outerShdw blurRad="50800" dist="38100" dir="8100000" algn="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a:t>PubMed</a:t>
              </a:r>
              <a:endParaRPr lang="zh-CN" altLang="en-US" b="1" dirty="0"/>
            </a:p>
          </p:txBody>
        </p:sp>
        <p:cxnSp>
          <p:nvCxnSpPr>
            <p:cNvPr id="39" name="Straight Arrow Connector 38"/>
            <p:cNvCxnSpPr>
              <a:stCxn id="30" idx="0"/>
            </p:cNvCxnSpPr>
            <p:nvPr/>
          </p:nvCxnSpPr>
          <p:spPr>
            <a:xfrm flipH="1" flipV="1">
              <a:off x="2486025" y="2171702"/>
              <a:ext cx="3" cy="53011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aphicFrame>
        <p:nvGraphicFramePr>
          <p:cNvPr id="48" name="Table 47"/>
          <p:cNvGraphicFramePr>
            <a:graphicFrameLocks noGrp="1"/>
          </p:cNvGraphicFramePr>
          <p:nvPr>
            <p:extLst>
              <p:ext uri="{D42A27DB-BD31-4B8C-83A1-F6EECF244321}">
                <p14:modId xmlns:p14="http://schemas.microsoft.com/office/powerpoint/2010/main" val="3144138957"/>
              </p:ext>
            </p:extLst>
          </p:nvPr>
        </p:nvGraphicFramePr>
        <p:xfrm>
          <a:off x="511753" y="4249627"/>
          <a:ext cx="8119745" cy="1772920"/>
        </p:xfrm>
        <a:graphic>
          <a:graphicData uri="http://schemas.openxmlformats.org/drawingml/2006/table">
            <a:tbl>
              <a:tblPr firstRow="1" bandRow="1">
                <a:tableStyleId>{7DF18680-E054-41AD-8BC1-D1AEF772440D}</a:tableStyleId>
              </a:tblPr>
              <a:tblGrid>
                <a:gridCol w="516255">
                  <a:extLst>
                    <a:ext uri="{9D8B030D-6E8A-4147-A177-3AD203B41FA5}">
                      <a16:colId xmlns:a16="http://schemas.microsoft.com/office/drawing/2014/main" val="20000"/>
                    </a:ext>
                  </a:extLst>
                </a:gridCol>
                <a:gridCol w="6325235">
                  <a:extLst>
                    <a:ext uri="{9D8B030D-6E8A-4147-A177-3AD203B41FA5}">
                      <a16:colId xmlns:a16="http://schemas.microsoft.com/office/drawing/2014/main" val="20001"/>
                    </a:ext>
                  </a:extLst>
                </a:gridCol>
                <a:gridCol w="1278255">
                  <a:extLst>
                    <a:ext uri="{9D8B030D-6E8A-4147-A177-3AD203B41FA5}">
                      <a16:colId xmlns:a16="http://schemas.microsoft.com/office/drawing/2014/main" val="20002"/>
                    </a:ext>
                  </a:extLst>
                </a:gridCol>
              </a:tblGrid>
              <a:tr h="370840">
                <a:tc>
                  <a:txBody>
                    <a:bodyPr/>
                    <a:lstStyle/>
                    <a:p>
                      <a:pPr algn="ctr"/>
                      <a:r>
                        <a:rPr lang="en-US" altLang="zh-CN" sz="1600" dirty="0"/>
                        <a:t>Id</a:t>
                      </a:r>
                    </a:p>
                  </a:txBody>
                  <a:tcPr anchor="ctr"/>
                </a:tc>
                <a:tc>
                  <a:txBody>
                    <a:bodyPr/>
                    <a:lstStyle/>
                    <a:p>
                      <a:pPr algn="ctr"/>
                      <a:r>
                        <a:rPr lang="en-US" altLang="zh-CN" sz="1600" dirty="0" err="1"/>
                        <a:t>Câu</a:t>
                      </a:r>
                    </a:p>
                  </a:txBody>
                  <a:tcPr anchor="ctr"/>
                </a:tc>
                <a:tc>
                  <a:txBody>
                    <a:bodyPr/>
                    <a:lstStyle/>
                    <a:p>
                      <a:pPr algn="ctr">
                        <a:buNone/>
                      </a:pPr>
                      <a:r>
                        <a:rPr lang="en-US" altLang="zh-CN" sz="1600" dirty="0" err="1"/>
                        <a:t>Cực cảm xúc</a:t>
                      </a:r>
                    </a:p>
                  </a:txBody>
                  <a:tcPr anchor="ctr"/>
                </a:tc>
                <a:extLst>
                  <a:ext uri="{0D108BD9-81ED-4DB2-BD59-A6C34878D82A}">
                    <a16:rowId xmlns:a16="http://schemas.microsoft.com/office/drawing/2014/main" val="10000"/>
                  </a:ext>
                </a:extLst>
              </a:tr>
              <a:tr h="579120">
                <a:tc>
                  <a:txBody>
                    <a:bodyPr/>
                    <a:lstStyle/>
                    <a:p>
                      <a:pPr algn="ctr"/>
                      <a:r>
                        <a:rPr lang="en-US" altLang="zh-CN" sz="1600" dirty="0"/>
                        <a:t>191</a:t>
                      </a:r>
                    </a:p>
                  </a:txBody>
                  <a:tcPr anchor="ctr"/>
                </a:tc>
                <a:tc>
                  <a:txBody>
                    <a:bodyPr/>
                    <a:lstStyle/>
                    <a:p>
                      <a:pPr algn="just"/>
                      <a:r>
                        <a:rPr lang="en-US" sz="1600" dirty="0">
                          <a:sym typeface="+mn-ea"/>
                        </a:rPr>
                        <a:t>Patients subjectively reported significantly greater relief from symptoms with </a:t>
                      </a:r>
                      <a:r>
                        <a:rPr lang="en-US" sz="1600" dirty="0" err="1">
                          <a:sym typeface="+mn-ea"/>
                        </a:rPr>
                        <a:t>Debacterol</a:t>
                      </a:r>
                      <a:r>
                        <a:rPr lang="en-US" sz="1600" dirty="0">
                          <a:sym typeface="+mn-ea"/>
                        </a:rPr>
                        <a:t> than with </a:t>
                      </a:r>
                      <a:r>
                        <a:rPr lang="en-US" sz="1600" dirty="0" err="1">
                          <a:sym typeface="+mn-ea"/>
                        </a:rPr>
                        <a:t>Kenalog</a:t>
                      </a:r>
                      <a:r>
                        <a:rPr lang="en-US" sz="1600" dirty="0">
                          <a:sym typeface="+mn-ea"/>
                        </a:rPr>
                        <a:t>-in-</a:t>
                      </a:r>
                      <a:r>
                        <a:rPr lang="en-US" sz="1600" dirty="0" err="1">
                          <a:sym typeface="+mn-ea"/>
                        </a:rPr>
                        <a:t>Orabase</a:t>
                      </a:r>
                      <a:r>
                        <a:rPr lang="en-US" sz="1600" dirty="0">
                          <a:sym typeface="+mn-ea"/>
                        </a:rPr>
                        <a:t> or no treatment.</a:t>
                      </a:r>
                      <a:endParaRPr lang="en-US" altLang="en-US" sz="1600" dirty="0">
                        <a:sym typeface="+mn-ea"/>
                      </a:endParaRPr>
                    </a:p>
                  </a:txBody>
                  <a:tcPr anchor="ctr"/>
                </a:tc>
                <a:tc>
                  <a:txBody>
                    <a:bodyPr/>
                    <a:lstStyle/>
                    <a:p>
                      <a:pPr algn="ctr">
                        <a:buNone/>
                      </a:pPr>
                      <a:endParaRPr lang="en-US" altLang="en-US" sz="2600" b="1" dirty="0">
                        <a:solidFill>
                          <a:srgbClr val="FF0000"/>
                        </a:solidFill>
                        <a:sym typeface="+mn-ea"/>
                      </a:endParaRPr>
                    </a:p>
                  </a:txBody>
                  <a:tcPr anchor="ctr"/>
                </a:tc>
                <a:extLst>
                  <a:ext uri="{0D108BD9-81ED-4DB2-BD59-A6C34878D82A}">
                    <a16:rowId xmlns:a16="http://schemas.microsoft.com/office/drawing/2014/main" val="10001"/>
                  </a:ext>
                </a:extLst>
              </a:tr>
              <a:tr h="822960">
                <a:tc>
                  <a:txBody>
                    <a:bodyPr/>
                    <a:lstStyle/>
                    <a:p>
                      <a:pPr algn="ctr">
                        <a:buNone/>
                      </a:pPr>
                      <a:r>
                        <a:rPr lang="en-US" altLang="zh-CN" sz="1600" dirty="0"/>
                        <a:t>122</a:t>
                      </a:r>
                    </a:p>
                  </a:txBody>
                  <a:tcPr anchor="ctr"/>
                </a:tc>
                <a:tc>
                  <a:txBody>
                    <a:bodyPr/>
                    <a:lstStyle/>
                    <a:p>
                      <a:pPr algn="just" fontAlgn="auto">
                        <a:spcAft>
                          <a:spcPts val="600"/>
                        </a:spcAft>
                      </a:pPr>
                      <a:r>
                        <a:rPr lang="en-US" sz="1600" dirty="0">
                          <a:sym typeface="+mn-ea"/>
                        </a:rPr>
                        <a:t>The relief of symptoms associated with recurrent </a:t>
                      </a:r>
                      <a:r>
                        <a:rPr lang="en-US" sz="1600" dirty="0" err="1">
                          <a:sym typeface="+mn-ea"/>
                        </a:rPr>
                        <a:t>aphthous</a:t>
                      </a:r>
                      <a:r>
                        <a:rPr lang="en-US" sz="1600" dirty="0">
                          <a:sym typeface="+mn-ea"/>
                        </a:rPr>
                        <a:t> stomatitis may or may not correspond to clinical improvement, and these two topical medications may affect signs and symptoms of the lesions differently.</a:t>
                      </a:r>
                      <a:endParaRPr lang="en-US" altLang="en-US" sz="1600" dirty="0">
                        <a:sym typeface="+mn-ea"/>
                      </a:endParaRPr>
                    </a:p>
                  </a:txBody>
                  <a:tcPr anchor="ctr"/>
                </a:tc>
                <a:tc>
                  <a:txBody>
                    <a:bodyPr/>
                    <a:lstStyle/>
                    <a:p>
                      <a:pPr marL="0" algn="ctr" defTabSz="685800" rtl="0" eaLnBrk="1" fontAlgn="auto" latinLnBrk="0" hangingPunct="1">
                        <a:spcAft>
                          <a:spcPts val="600"/>
                        </a:spcAft>
                        <a:buNone/>
                      </a:pPr>
                      <a:endParaRPr lang="en-US" altLang="en-US" sz="2600" b="1" kern="1200" dirty="0">
                        <a:solidFill>
                          <a:srgbClr val="FF0000"/>
                        </a:solidFill>
                        <a:latin typeface="+mn-lt"/>
                        <a:ea typeface="+mn-ea"/>
                        <a:cs typeface="+mn-cs"/>
                        <a:sym typeface="+mn-ea"/>
                      </a:endParaRPr>
                    </a:p>
                  </a:txBody>
                  <a:tcPr anchor="ctr"/>
                </a:tc>
                <a:extLst>
                  <a:ext uri="{0D108BD9-81ED-4DB2-BD59-A6C34878D82A}">
                    <a16:rowId xmlns:a16="http://schemas.microsoft.com/office/drawing/2014/main" val="10002"/>
                  </a:ext>
                </a:extLst>
              </a:tr>
            </a:tbl>
          </a:graphicData>
        </a:graphic>
      </p:graphicFrame>
      <p:grpSp>
        <p:nvGrpSpPr>
          <p:cNvPr id="53" name="Group 52"/>
          <p:cNvGrpSpPr/>
          <p:nvPr/>
        </p:nvGrpSpPr>
        <p:grpSpPr>
          <a:xfrm>
            <a:off x="3401603" y="1322206"/>
            <a:ext cx="317745" cy="371702"/>
            <a:chOff x="1653696" y="695211"/>
            <a:chExt cx="317745" cy="371702"/>
          </a:xfrm>
        </p:grpSpPr>
        <p:sp>
          <p:nvSpPr>
            <p:cNvPr id="54" name="Right Arrow 53"/>
            <p:cNvSpPr/>
            <p:nvPr/>
          </p:nvSpPr>
          <p:spPr>
            <a:xfrm>
              <a:off x="1653696" y="695211"/>
              <a:ext cx="317745" cy="371702"/>
            </a:xfrm>
            <a:prstGeom prst="rightArrow">
              <a:avLst>
                <a:gd name="adj1" fmla="val 60000"/>
                <a:gd name="adj2" fmla="val 50000"/>
              </a:avLst>
            </a:prstGeom>
          </p:spPr>
          <p:style>
            <a:lnRef idx="0">
              <a:schemeClr val="dk2">
                <a:tint val="60000"/>
                <a:hueOff val="0"/>
                <a:satOff val="0"/>
                <a:lumOff val="0"/>
                <a:alphaOff val="0"/>
              </a:schemeClr>
            </a:lnRef>
            <a:fillRef idx="3">
              <a:schemeClr val="dk2">
                <a:tint val="60000"/>
                <a:hueOff val="0"/>
                <a:satOff val="0"/>
                <a:lumOff val="0"/>
                <a:alphaOff val="0"/>
              </a:schemeClr>
            </a:fillRef>
            <a:effectRef idx="3">
              <a:schemeClr val="dk2">
                <a:tint val="60000"/>
                <a:hueOff val="0"/>
                <a:satOff val="0"/>
                <a:lumOff val="0"/>
                <a:alphaOff val="0"/>
              </a:schemeClr>
            </a:effectRef>
            <a:fontRef idx="minor">
              <a:schemeClr val="lt1"/>
            </a:fontRef>
          </p:style>
        </p:sp>
        <p:sp>
          <p:nvSpPr>
            <p:cNvPr id="55" name="Right Arrow 4"/>
            <p:cNvSpPr/>
            <p:nvPr/>
          </p:nvSpPr>
          <p:spPr>
            <a:xfrm>
              <a:off x="1653696" y="769551"/>
              <a:ext cx="222422" cy="2230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p:txBody>
        </p:sp>
      </p:grpSp>
      <p:grpSp>
        <p:nvGrpSpPr>
          <p:cNvPr id="56" name="Group 55"/>
          <p:cNvGrpSpPr/>
          <p:nvPr/>
        </p:nvGrpSpPr>
        <p:grpSpPr>
          <a:xfrm>
            <a:off x="1736624" y="1054958"/>
            <a:ext cx="1498801" cy="899280"/>
            <a:chOff x="2103336" y="431422"/>
            <a:chExt cx="1498801" cy="899280"/>
          </a:xfrm>
        </p:grpSpPr>
        <p:sp>
          <p:nvSpPr>
            <p:cNvPr id="57" name="Rounded Rectangle 56"/>
            <p:cNvSpPr/>
            <p:nvPr/>
          </p:nvSpPr>
          <p:spPr>
            <a:xfrm>
              <a:off x="2103336" y="431422"/>
              <a:ext cx="1498801" cy="899280"/>
            </a:xfrm>
            <a:prstGeom prst="roundRect">
              <a:avLst>
                <a:gd name="adj" fmla="val 10000"/>
              </a:avLst>
            </a:pr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58" name="Rounded Rectangle 4"/>
            <p:cNvSpPr/>
            <p:nvPr/>
          </p:nvSpPr>
          <p:spPr>
            <a:xfrm>
              <a:off x="2129675" y="457761"/>
              <a:ext cx="1446123" cy="8466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000" b="1" kern="1200" dirty="0"/>
                <a:t>Thu </a:t>
              </a:r>
              <a:r>
                <a:rPr lang="en-US" altLang="zh-CN" sz="2000" b="1" kern="1200" dirty="0" err="1"/>
                <a:t>thập</a:t>
              </a:r>
              <a:r>
                <a:rPr lang="en-US" altLang="zh-CN" sz="2000" b="1" kern="1200" dirty="0"/>
                <a:t> </a:t>
              </a:r>
              <a:r>
                <a:rPr lang="en-US" altLang="zh-CN" sz="2000" b="1" kern="1200" dirty="0" err="1"/>
                <a:t>dữ</a:t>
              </a:r>
              <a:r>
                <a:rPr lang="en-US" altLang="zh-CN" sz="2000" b="1" kern="1200" dirty="0"/>
                <a:t> </a:t>
              </a:r>
              <a:r>
                <a:rPr lang="en-US" altLang="zh-CN" sz="2000" b="1" kern="1200" dirty="0" err="1"/>
                <a:t>liệu</a:t>
              </a:r>
              <a:endParaRPr lang="zh-CN" altLang="en-US" sz="2000" b="1" kern="1200" dirty="0"/>
            </a:p>
          </p:txBody>
        </p:sp>
      </p:grpSp>
      <p:grpSp>
        <p:nvGrpSpPr>
          <p:cNvPr id="59" name="Group 58"/>
          <p:cNvGrpSpPr/>
          <p:nvPr/>
        </p:nvGrpSpPr>
        <p:grpSpPr>
          <a:xfrm>
            <a:off x="3844165" y="1058827"/>
            <a:ext cx="1498801" cy="899280"/>
            <a:chOff x="2103336" y="431422"/>
            <a:chExt cx="1498801" cy="899280"/>
          </a:xfrm>
        </p:grpSpPr>
        <p:sp>
          <p:nvSpPr>
            <p:cNvPr id="60" name="Rounded Rectangle 59"/>
            <p:cNvSpPr/>
            <p:nvPr/>
          </p:nvSpPr>
          <p:spPr>
            <a:xfrm>
              <a:off x="2103336" y="431422"/>
              <a:ext cx="1498801" cy="899280"/>
            </a:xfrm>
            <a:prstGeom prst="roundRect">
              <a:avLst>
                <a:gd name="adj" fmla="val 10000"/>
              </a:avLst>
            </a:pr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61" name="Rounded Rectangle 4"/>
            <p:cNvSpPr/>
            <p:nvPr/>
          </p:nvSpPr>
          <p:spPr>
            <a:xfrm>
              <a:off x="2129675" y="457761"/>
              <a:ext cx="1446123" cy="8466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000" b="1" kern="1200" dirty="0" err="1"/>
                <a:t>Gán</a:t>
              </a:r>
              <a:r>
                <a:rPr lang="en-US" altLang="zh-CN" sz="2000" b="1" kern="1200" dirty="0"/>
                <a:t> </a:t>
              </a:r>
              <a:r>
                <a:rPr lang="en-US" altLang="zh-CN" sz="2000" b="1" kern="1200" dirty="0" err="1"/>
                <a:t>nhãn</a:t>
              </a:r>
              <a:endParaRPr lang="zh-CN" altLang="en-US" sz="2000" b="1" kern="1200" dirty="0"/>
            </a:p>
          </p:txBody>
        </p:sp>
      </p:grpSp>
      <p:grpSp>
        <p:nvGrpSpPr>
          <p:cNvPr id="62" name="Group 61"/>
          <p:cNvGrpSpPr/>
          <p:nvPr/>
        </p:nvGrpSpPr>
        <p:grpSpPr>
          <a:xfrm>
            <a:off x="5490166" y="1327813"/>
            <a:ext cx="317745" cy="371702"/>
            <a:chOff x="1653696" y="695211"/>
            <a:chExt cx="317745" cy="371702"/>
          </a:xfrm>
        </p:grpSpPr>
        <p:sp>
          <p:nvSpPr>
            <p:cNvPr id="63" name="Right Arrow 62"/>
            <p:cNvSpPr/>
            <p:nvPr/>
          </p:nvSpPr>
          <p:spPr>
            <a:xfrm>
              <a:off x="1653696" y="695211"/>
              <a:ext cx="317745" cy="371702"/>
            </a:xfrm>
            <a:prstGeom prst="rightArrow">
              <a:avLst>
                <a:gd name="adj1" fmla="val 60000"/>
                <a:gd name="adj2" fmla="val 50000"/>
              </a:avLst>
            </a:prstGeom>
          </p:spPr>
          <p:style>
            <a:lnRef idx="0">
              <a:schemeClr val="dk2">
                <a:tint val="60000"/>
                <a:hueOff val="0"/>
                <a:satOff val="0"/>
                <a:lumOff val="0"/>
                <a:alphaOff val="0"/>
              </a:schemeClr>
            </a:lnRef>
            <a:fillRef idx="3">
              <a:schemeClr val="dk2">
                <a:tint val="60000"/>
                <a:hueOff val="0"/>
                <a:satOff val="0"/>
                <a:lumOff val="0"/>
                <a:alphaOff val="0"/>
              </a:schemeClr>
            </a:fillRef>
            <a:effectRef idx="3">
              <a:schemeClr val="dk2">
                <a:tint val="60000"/>
                <a:hueOff val="0"/>
                <a:satOff val="0"/>
                <a:lumOff val="0"/>
                <a:alphaOff val="0"/>
              </a:schemeClr>
            </a:effectRef>
            <a:fontRef idx="minor">
              <a:schemeClr val="lt1"/>
            </a:fontRef>
          </p:style>
        </p:sp>
        <p:sp>
          <p:nvSpPr>
            <p:cNvPr id="64" name="Right Arrow 4"/>
            <p:cNvSpPr/>
            <p:nvPr/>
          </p:nvSpPr>
          <p:spPr>
            <a:xfrm>
              <a:off x="1653696" y="769551"/>
              <a:ext cx="222422" cy="2230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p:txBody>
        </p:sp>
      </p:grpSp>
      <p:grpSp>
        <p:nvGrpSpPr>
          <p:cNvPr id="65" name="Group 64"/>
          <p:cNvGrpSpPr/>
          <p:nvPr/>
        </p:nvGrpSpPr>
        <p:grpSpPr>
          <a:xfrm>
            <a:off x="5932728" y="1064434"/>
            <a:ext cx="1498801" cy="899280"/>
            <a:chOff x="2103336" y="431422"/>
            <a:chExt cx="1498801" cy="899280"/>
          </a:xfrm>
        </p:grpSpPr>
        <p:sp>
          <p:nvSpPr>
            <p:cNvPr id="66" name="Rounded Rectangle 65"/>
            <p:cNvSpPr/>
            <p:nvPr/>
          </p:nvSpPr>
          <p:spPr>
            <a:xfrm>
              <a:off x="2103336" y="431422"/>
              <a:ext cx="1498801" cy="899280"/>
            </a:xfrm>
            <a:prstGeom prst="roundRect">
              <a:avLst>
                <a:gd name="adj" fmla="val 10000"/>
              </a:avLst>
            </a:pr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67" name="Rounded Rectangle 4"/>
            <p:cNvSpPr/>
            <p:nvPr/>
          </p:nvSpPr>
          <p:spPr>
            <a:xfrm>
              <a:off x="2129675" y="457761"/>
              <a:ext cx="1446123" cy="8466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000" b="1" dirty="0" err="1"/>
                <a:t>Đánh</a:t>
              </a:r>
              <a:r>
                <a:rPr lang="en-US" altLang="zh-CN" sz="2000" b="1" dirty="0"/>
                <a:t> </a:t>
              </a:r>
              <a:r>
                <a:rPr lang="en-US" altLang="zh-CN" sz="2000" b="1" dirty="0" err="1"/>
                <a:t>giá</a:t>
              </a:r>
              <a:endParaRPr lang="zh-CN" altLang="en-US" sz="2000" b="1" kern="1200" dirty="0"/>
            </a:p>
          </p:txBody>
        </p:sp>
      </p:grpSp>
      <p:grpSp>
        <p:nvGrpSpPr>
          <p:cNvPr id="71" name="Group 70"/>
          <p:cNvGrpSpPr/>
          <p:nvPr/>
        </p:nvGrpSpPr>
        <p:grpSpPr>
          <a:xfrm>
            <a:off x="1736623" y="1064024"/>
            <a:ext cx="1498801" cy="899280"/>
            <a:chOff x="2103336" y="431422"/>
            <a:chExt cx="1498801" cy="899280"/>
          </a:xfrm>
          <a:solidFill>
            <a:srgbClr val="C00000"/>
          </a:solidFill>
        </p:grpSpPr>
        <p:sp>
          <p:nvSpPr>
            <p:cNvPr id="72" name="Rounded Rectangle 71"/>
            <p:cNvSpPr/>
            <p:nvPr/>
          </p:nvSpPr>
          <p:spPr>
            <a:xfrm>
              <a:off x="2103336" y="431422"/>
              <a:ext cx="1498801" cy="899280"/>
            </a:xfrm>
            <a:prstGeom prst="roundRect">
              <a:avLst>
                <a:gd name="adj" fmla="val 10000"/>
              </a:avLst>
            </a:prstGeom>
            <a:grpFill/>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73" name="Rounded Rectangle 4"/>
            <p:cNvSpPr/>
            <p:nvPr/>
          </p:nvSpPr>
          <p:spPr>
            <a:xfrm>
              <a:off x="2139200" y="457761"/>
              <a:ext cx="1446123" cy="84660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000" b="1" kern="1200" dirty="0"/>
                <a:t>Thu </a:t>
              </a:r>
              <a:r>
                <a:rPr lang="en-US" altLang="zh-CN" sz="2000" b="1" kern="1200" dirty="0" err="1"/>
                <a:t>thập</a:t>
              </a:r>
              <a:r>
                <a:rPr lang="en-US" altLang="zh-CN" sz="2000" b="1" kern="1200" dirty="0"/>
                <a:t> </a:t>
              </a:r>
              <a:r>
                <a:rPr lang="en-US" altLang="zh-CN" sz="2000" b="1" kern="1200" dirty="0" err="1"/>
                <a:t>dữ</a:t>
              </a:r>
              <a:r>
                <a:rPr lang="en-US" altLang="zh-CN" sz="2000" b="1" kern="1200" dirty="0"/>
                <a:t> </a:t>
              </a:r>
              <a:r>
                <a:rPr lang="en-US" altLang="zh-CN" sz="2000" b="1" kern="1200" dirty="0" err="1"/>
                <a:t>liệu</a:t>
              </a:r>
              <a:endParaRPr lang="zh-CN" altLang="en-US" sz="2000" b="1" kern="1200" dirty="0"/>
            </a:p>
          </p:txBody>
        </p:sp>
      </p:grpSp>
      <p:cxnSp>
        <p:nvCxnSpPr>
          <p:cNvPr id="74" name="Straight Arrow Connector 73"/>
          <p:cNvCxnSpPr/>
          <p:nvPr/>
        </p:nvCxnSpPr>
        <p:spPr>
          <a:xfrm flipH="1" flipV="1">
            <a:off x="4549854" y="1956779"/>
            <a:ext cx="6430" cy="444074"/>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1794479" y="3719498"/>
            <a:ext cx="5523608" cy="338554"/>
          </a:xfrm>
          <a:prstGeom prst="rect">
            <a:avLst/>
          </a:prstGeom>
          <a:noFill/>
        </p:spPr>
        <p:txBody>
          <a:bodyPr wrap="square" rtlCol="0">
            <a:spAutoFit/>
          </a:bodyPr>
          <a:lstStyle/>
          <a:p>
            <a:pPr algn="ctr"/>
            <a:r>
              <a:rPr lang="en-US" altLang="zh-CN" sz="1600" dirty="0" err="1"/>
              <a:t>Quy</a:t>
            </a:r>
            <a:r>
              <a:rPr lang="en-US" altLang="zh-CN" sz="1600" dirty="0"/>
              <a:t> </a:t>
            </a:r>
            <a:r>
              <a:rPr lang="en-US" altLang="zh-CN" sz="1600" dirty="0" err="1"/>
              <a:t>trình</a:t>
            </a:r>
            <a:r>
              <a:rPr lang="en-US" altLang="zh-CN" sz="1600" dirty="0"/>
              <a:t> </a:t>
            </a:r>
            <a:r>
              <a:rPr lang="en-US" altLang="zh-CN" sz="1600" dirty="0" err="1"/>
              <a:t>xây</a:t>
            </a:r>
            <a:r>
              <a:rPr lang="en-US" altLang="zh-CN" sz="1600" dirty="0"/>
              <a:t> </a:t>
            </a:r>
            <a:r>
              <a:rPr lang="en-US" altLang="zh-CN" sz="1600" dirty="0" err="1"/>
              <a:t>dựng</a:t>
            </a:r>
            <a:r>
              <a:rPr lang="en-US" altLang="zh-CN" sz="1600" dirty="0"/>
              <a:t> </a:t>
            </a:r>
            <a:r>
              <a:rPr lang="en-US" altLang="zh-CN" sz="1600" dirty="0" err="1"/>
              <a:t>tập</a:t>
            </a:r>
            <a:r>
              <a:rPr lang="en-US" altLang="zh-CN" sz="1600" dirty="0"/>
              <a:t> </a:t>
            </a:r>
            <a:r>
              <a:rPr lang="en-US" altLang="zh-CN" sz="1600" dirty="0" err="1"/>
              <a:t>dữ</a:t>
            </a:r>
            <a:r>
              <a:rPr lang="en-US" altLang="zh-CN" sz="1600" dirty="0"/>
              <a:t> </a:t>
            </a:r>
            <a:r>
              <a:rPr lang="en-US" altLang="zh-CN" sz="1600" dirty="0" err="1"/>
              <a:t>liệu</a:t>
            </a:r>
            <a:endParaRPr lang="zh-CN" altLang="en-US" sz="1600" dirty="0"/>
          </a:p>
        </p:txBody>
      </p:sp>
      <p:sp>
        <p:nvSpPr>
          <p:cNvPr id="76" name="TextBox 75"/>
          <p:cNvSpPr txBox="1"/>
          <p:nvPr/>
        </p:nvSpPr>
        <p:spPr>
          <a:xfrm>
            <a:off x="2977023" y="6067143"/>
            <a:ext cx="3164712" cy="307777"/>
          </a:xfrm>
          <a:prstGeom prst="rect">
            <a:avLst/>
          </a:prstGeom>
          <a:noFill/>
        </p:spPr>
        <p:txBody>
          <a:bodyPr wrap="square" rtlCol="0">
            <a:spAutoFit/>
          </a:bodyPr>
          <a:lstStyle/>
          <a:p>
            <a:pPr algn="ctr"/>
            <a:r>
              <a:rPr lang="en-US" altLang="zh-CN" sz="1400" dirty="0" err="1"/>
              <a:t>Mẫu</a:t>
            </a:r>
            <a:r>
              <a:rPr lang="en-US" altLang="zh-CN" sz="1400" dirty="0"/>
              <a:t> </a:t>
            </a:r>
            <a:r>
              <a:rPr lang="en-US" altLang="zh-CN" sz="1400" dirty="0" err="1"/>
              <a:t>dữ</a:t>
            </a:r>
            <a:r>
              <a:rPr lang="en-US" altLang="zh-CN" sz="1400" dirty="0"/>
              <a:t> </a:t>
            </a:r>
            <a:r>
              <a:rPr lang="en-US" altLang="zh-CN" sz="1400" dirty="0" err="1"/>
              <a:t>liệu</a:t>
            </a:r>
            <a:r>
              <a:rPr lang="en-US" altLang="zh-CN" sz="1400" dirty="0"/>
              <a:t> </a:t>
            </a:r>
            <a:r>
              <a:rPr lang="en-US" altLang="zh-CN" sz="1400" dirty="0" err="1"/>
              <a:t>thu</a:t>
            </a:r>
            <a:r>
              <a:rPr lang="en-US" altLang="zh-CN" sz="1400" dirty="0"/>
              <a:t> </a:t>
            </a:r>
            <a:r>
              <a:rPr lang="en-US" altLang="zh-CN" sz="1400" dirty="0" err="1"/>
              <a:t>thập</a:t>
            </a:r>
            <a:r>
              <a:rPr lang="en-US" altLang="zh-CN" sz="1400" dirty="0"/>
              <a:t> </a:t>
            </a:r>
            <a:r>
              <a:rPr lang="en-US" altLang="zh-CN" sz="1400" dirty="0" err="1"/>
              <a:t>được</a:t>
            </a:r>
            <a:endParaRPr lang="zh-CN" altLang="en-US" sz="1400" dirty="0"/>
          </a:p>
        </p:txBody>
      </p:sp>
    </p:spTree>
    <p:extLst>
      <p:ext uri="{BB962C8B-B14F-4D97-AF65-F5344CB8AC3E}">
        <p14:creationId xmlns:p14="http://schemas.microsoft.com/office/powerpoint/2010/main" val="405586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2</a:t>
            </a:fld>
            <a:endParaRPr lang="zh-CN" altLang="en-US"/>
          </a:p>
        </p:txBody>
      </p:sp>
      <p:sp>
        <p:nvSpPr>
          <p:cNvPr id="7" name="Title 5"/>
          <p:cNvSpPr>
            <a:spLocks noGrp="1"/>
          </p:cNvSpPr>
          <p:nvPr>
            <p:ph type="title"/>
          </p:nvPr>
        </p:nvSpPr>
        <p:spPr>
          <a:xfrm>
            <a:off x="345439" y="77894"/>
            <a:ext cx="7543800" cy="772160"/>
          </a:xfrm>
        </p:spPr>
        <p:txBody>
          <a:bodyPr>
            <a:normAutofit/>
          </a:bodyPr>
          <a:lstStyle/>
          <a:p>
            <a:r>
              <a:rPr lang="en-US" sz="3600" dirty="0" err="1">
                <a:solidFill>
                  <a:schemeClr val="bg1"/>
                </a:solidFill>
                <a:latin typeface="Candara" panose="020E0502030303020204" pitchFamily="34" charset="0"/>
              </a:rPr>
              <a:t>Nội</a:t>
            </a:r>
            <a:r>
              <a:rPr lang="en-US" sz="3600" dirty="0">
                <a:solidFill>
                  <a:schemeClr val="bg1"/>
                </a:solidFill>
                <a:latin typeface="Candara" panose="020E0502030303020204" pitchFamily="34" charset="0"/>
              </a:rPr>
              <a:t> dung</a:t>
            </a:r>
          </a:p>
        </p:txBody>
      </p:sp>
      <p:sp>
        <p:nvSpPr>
          <p:cNvPr id="8" name="Content Placeholder 6"/>
          <p:cNvSpPr>
            <a:spLocks noGrp="1"/>
          </p:cNvSpPr>
          <p:nvPr>
            <p:ph idx="1"/>
          </p:nvPr>
        </p:nvSpPr>
        <p:spPr>
          <a:xfrm>
            <a:off x="345439" y="1256454"/>
            <a:ext cx="8453121" cy="4023360"/>
          </a:xfrm>
        </p:spPr>
        <p:txBody>
          <a:bodyPr>
            <a:normAutofit/>
          </a:bodyPr>
          <a:lstStyle/>
          <a:p>
            <a:pPr>
              <a:lnSpc>
                <a:spcPct val="150000"/>
              </a:lnSpc>
              <a:buClrTx/>
              <a:buBlip>
                <a:blip r:embed="rId3"/>
              </a:buBlip>
            </a:pPr>
            <a:r>
              <a:rPr lang="en-US" sz="2400" dirty="0" err="1">
                <a:solidFill>
                  <a:schemeClr val="tx1"/>
                </a:solidFill>
              </a:rPr>
              <a:t>Giới</a:t>
            </a:r>
            <a:r>
              <a:rPr lang="en-US" sz="2400" dirty="0">
                <a:solidFill>
                  <a:schemeClr val="tx1"/>
                </a:solidFill>
              </a:rPr>
              <a:t> </a:t>
            </a:r>
            <a:r>
              <a:rPr lang="en-US" sz="2400" dirty="0" err="1">
                <a:solidFill>
                  <a:schemeClr val="tx1"/>
                </a:solidFill>
              </a:rPr>
              <a:t>thiệu</a:t>
            </a:r>
            <a:r>
              <a:rPr lang="en-US" sz="2400" dirty="0">
                <a:solidFill>
                  <a:schemeClr val="tx1"/>
                </a:solidFill>
              </a:rPr>
              <a:t> </a:t>
            </a:r>
            <a:r>
              <a:rPr lang="en-US" sz="2400" err="1">
                <a:solidFill>
                  <a:schemeClr val="tx1"/>
                </a:solidFill>
              </a:rPr>
              <a:t>đề</a:t>
            </a:r>
            <a:r>
              <a:rPr lang="en-US" sz="2400">
                <a:solidFill>
                  <a:schemeClr val="tx1"/>
                </a:solidFill>
              </a:rPr>
              <a:t> tài</a:t>
            </a:r>
          </a:p>
          <a:p>
            <a:pPr>
              <a:lnSpc>
                <a:spcPct val="150000"/>
              </a:lnSpc>
              <a:buClrTx/>
              <a:buBlip>
                <a:blip r:embed="rId3"/>
              </a:buBlip>
            </a:pPr>
            <a:r>
              <a:rPr lang="en-US" sz="2400"/>
              <a:t>Công trình liên quan</a:t>
            </a:r>
            <a:endParaRPr lang="en-US" sz="2400" dirty="0">
              <a:solidFill>
                <a:schemeClr val="tx1"/>
              </a:solidFill>
            </a:endParaRPr>
          </a:p>
          <a:p>
            <a:pPr>
              <a:lnSpc>
                <a:spcPct val="150000"/>
              </a:lnSpc>
              <a:buClrTx/>
              <a:buBlip>
                <a:blip r:embed="rId3"/>
              </a:buBlip>
            </a:pPr>
            <a:r>
              <a:rPr lang="en-US" sz="2400" dirty="0" err="1">
                <a:solidFill>
                  <a:schemeClr val="tx1"/>
                </a:solidFill>
              </a:rPr>
              <a:t>Phương</a:t>
            </a:r>
            <a:r>
              <a:rPr lang="en-US" sz="2400" dirty="0">
                <a:solidFill>
                  <a:schemeClr val="tx1"/>
                </a:solidFill>
              </a:rPr>
              <a:t> </a:t>
            </a:r>
            <a:r>
              <a:rPr lang="en-US" sz="2400" dirty="0" err="1">
                <a:solidFill>
                  <a:schemeClr val="tx1"/>
                </a:solidFill>
              </a:rPr>
              <a:t>pháp</a:t>
            </a:r>
            <a:r>
              <a:rPr lang="en-US" sz="2400" dirty="0">
                <a:solidFill>
                  <a:schemeClr val="tx1"/>
                </a:solidFill>
              </a:rPr>
              <a:t> </a:t>
            </a:r>
            <a:r>
              <a:rPr lang="en-US" sz="2400" dirty="0" err="1">
                <a:solidFill>
                  <a:schemeClr val="tx1"/>
                </a:solidFill>
              </a:rPr>
              <a:t>đề</a:t>
            </a:r>
            <a:r>
              <a:rPr lang="en-US" sz="2400" dirty="0">
                <a:solidFill>
                  <a:schemeClr val="tx1"/>
                </a:solidFill>
              </a:rPr>
              <a:t> </a:t>
            </a:r>
            <a:r>
              <a:rPr lang="en-US" sz="2400" dirty="0" err="1">
                <a:solidFill>
                  <a:schemeClr val="tx1"/>
                </a:solidFill>
              </a:rPr>
              <a:t>xuất</a:t>
            </a:r>
            <a:endParaRPr lang="en-US" sz="2400" dirty="0">
              <a:solidFill>
                <a:schemeClr val="tx1"/>
              </a:solidFill>
            </a:endParaRPr>
          </a:p>
          <a:p>
            <a:pPr>
              <a:lnSpc>
                <a:spcPct val="150000"/>
              </a:lnSpc>
              <a:buClrTx/>
              <a:buBlip>
                <a:blip r:embed="rId3"/>
              </a:buBlip>
            </a:pPr>
            <a:r>
              <a:rPr lang="en-US" sz="2400" dirty="0" err="1">
                <a:solidFill>
                  <a:schemeClr val="tx1"/>
                </a:solidFill>
              </a:rPr>
              <a:t>Xây</a:t>
            </a:r>
            <a:r>
              <a:rPr lang="en-US" sz="2400" dirty="0">
                <a:solidFill>
                  <a:schemeClr val="tx1"/>
                </a:solidFill>
              </a:rPr>
              <a:t> </a:t>
            </a:r>
            <a:r>
              <a:rPr lang="en-US" sz="2400" dirty="0" err="1">
                <a:solidFill>
                  <a:schemeClr val="tx1"/>
                </a:solidFill>
              </a:rPr>
              <a:t>dựng</a:t>
            </a:r>
            <a:r>
              <a:rPr lang="en-US" sz="2400" dirty="0">
                <a:solidFill>
                  <a:schemeClr val="tx1"/>
                </a:solidFill>
              </a:rPr>
              <a:t> </a:t>
            </a:r>
            <a:r>
              <a:rPr lang="en-US" sz="2400" dirty="0" err="1">
                <a:solidFill>
                  <a:schemeClr val="tx1"/>
                </a:solidFill>
              </a:rPr>
              <a:t>tập</a:t>
            </a:r>
            <a:r>
              <a:rPr lang="en-US" sz="2400" dirty="0">
                <a:solidFill>
                  <a:schemeClr val="tx1"/>
                </a:solidFill>
              </a:rPr>
              <a:t> </a:t>
            </a:r>
            <a:r>
              <a:rPr lang="en-US" sz="2400" dirty="0" err="1">
                <a:solidFill>
                  <a:schemeClr val="tx1"/>
                </a:solidFill>
              </a:rPr>
              <a:t>dữ</a:t>
            </a:r>
            <a:r>
              <a:rPr lang="en-US" sz="2400" dirty="0">
                <a:solidFill>
                  <a:schemeClr val="tx1"/>
                </a:solidFill>
              </a:rPr>
              <a:t> </a:t>
            </a:r>
            <a:r>
              <a:rPr lang="en-US" sz="2400" dirty="0" err="1">
                <a:solidFill>
                  <a:schemeClr val="tx1"/>
                </a:solidFill>
              </a:rPr>
              <a:t>liệu</a:t>
            </a:r>
            <a:endParaRPr lang="en-US" sz="2400" dirty="0">
              <a:solidFill>
                <a:schemeClr val="tx1"/>
              </a:solidFill>
            </a:endParaRPr>
          </a:p>
          <a:p>
            <a:pPr>
              <a:lnSpc>
                <a:spcPct val="150000"/>
              </a:lnSpc>
              <a:buClrTx/>
              <a:buBlip>
                <a:blip r:embed="rId3"/>
              </a:buBlip>
            </a:pPr>
            <a:r>
              <a:rPr lang="en-US" sz="2400" dirty="0" err="1">
                <a:solidFill>
                  <a:schemeClr val="tx1"/>
                </a:solidFill>
              </a:rPr>
              <a:t>Kết</a:t>
            </a:r>
            <a:r>
              <a:rPr lang="en-US" sz="2400" dirty="0">
                <a:solidFill>
                  <a:schemeClr val="tx1"/>
                </a:solidFill>
              </a:rPr>
              <a:t> </a:t>
            </a:r>
            <a:r>
              <a:rPr lang="en-US" sz="2400" dirty="0" err="1">
                <a:solidFill>
                  <a:schemeClr val="tx1"/>
                </a:solidFill>
              </a:rPr>
              <a:t>quả</a:t>
            </a:r>
            <a:r>
              <a:rPr lang="en-US" sz="2400" dirty="0">
                <a:solidFill>
                  <a:schemeClr val="tx1"/>
                </a:solidFill>
              </a:rPr>
              <a:t> </a:t>
            </a:r>
            <a:r>
              <a:rPr lang="en-US" sz="2400" dirty="0" err="1">
                <a:solidFill>
                  <a:schemeClr val="tx1"/>
                </a:solidFill>
              </a:rPr>
              <a:t>thí</a:t>
            </a:r>
            <a:r>
              <a:rPr lang="en-US" sz="2400" dirty="0">
                <a:solidFill>
                  <a:schemeClr val="tx1"/>
                </a:solidFill>
              </a:rPr>
              <a:t> </a:t>
            </a:r>
            <a:r>
              <a:rPr lang="en-US" sz="2400" dirty="0" err="1">
                <a:solidFill>
                  <a:schemeClr val="tx1"/>
                </a:solidFill>
              </a:rPr>
              <a:t>nghiệm</a:t>
            </a:r>
            <a:endParaRPr lang="en-US" sz="2400" dirty="0">
              <a:solidFill>
                <a:schemeClr val="tx1"/>
              </a:solidFill>
            </a:endParaRPr>
          </a:p>
          <a:p>
            <a:pPr>
              <a:lnSpc>
                <a:spcPct val="150000"/>
              </a:lnSpc>
              <a:buClrTx/>
              <a:buBlip>
                <a:blip r:embed="rId3"/>
              </a:buBlip>
            </a:pPr>
            <a:r>
              <a:rPr lang="en-US" sz="2400" dirty="0" err="1">
                <a:solidFill>
                  <a:schemeClr val="tx1"/>
                </a:solidFill>
              </a:rPr>
              <a:t>Tổng</a:t>
            </a:r>
            <a:r>
              <a:rPr lang="en-US" sz="2400" dirty="0">
                <a:solidFill>
                  <a:schemeClr val="tx1"/>
                </a:solidFill>
              </a:rPr>
              <a:t> </a:t>
            </a:r>
            <a:r>
              <a:rPr lang="en-US" sz="2400" dirty="0" err="1">
                <a:solidFill>
                  <a:schemeClr val="tx1"/>
                </a:solidFill>
              </a:rPr>
              <a:t>kết</a:t>
            </a:r>
            <a:endParaRPr lang="en-US" sz="2400" dirty="0">
              <a:solidFill>
                <a:schemeClr val="tx1"/>
              </a:solidFill>
            </a:endParaRPr>
          </a:p>
        </p:txBody>
      </p:sp>
    </p:spTree>
    <p:extLst>
      <p:ext uri="{BB962C8B-B14F-4D97-AF65-F5344CB8AC3E}">
        <p14:creationId xmlns:p14="http://schemas.microsoft.com/office/powerpoint/2010/main" val="386950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1794479" y="3719498"/>
            <a:ext cx="5523608" cy="338554"/>
          </a:xfrm>
          <a:prstGeom prst="rect">
            <a:avLst/>
          </a:prstGeom>
          <a:noFill/>
        </p:spPr>
        <p:txBody>
          <a:bodyPr wrap="square" rtlCol="0">
            <a:spAutoFit/>
          </a:bodyPr>
          <a:lstStyle/>
          <a:p>
            <a:pPr algn="ctr"/>
            <a:r>
              <a:rPr lang="en-US" altLang="zh-CN" sz="1600" dirty="0" err="1"/>
              <a:t>Quy</a:t>
            </a:r>
            <a:r>
              <a:rPr lang="en-US" altLang="zh-CN" sz="1600" dirty="0"/>
              <a:t> </a:t>
            </a:r>
            <a:r>
              <a:rPr lang="en-US" altLang="zh-CN" sz="1600" dirty="0" err="1"/>
              <a:t>trình</a:t>
            </a:r>
            <a:r>
              <a:rPr lang="en-US" altLang="zh-CN" sz="1600" dirty="0"/>
              <a:t> </a:t>
            </a:r>
            <a:r>
              <a:rPr lang="en-US" altLang="zh-CN" sz="1600" dirty="0" err="1"/>
              <a:t>xây</a:t>
            </a:r>
            <a:r>
              <a:rPr lang="en-US" altLang="zh-CN" sz="1600" dirty="0"/>
              <a:t> </a:t>
            </a:r>
            <a:r>
              <a:rPr lang="en-US" altLang="zh-CN" sz="1600" dirty="0" err="1"/>
              <a:t>dựng</a:t>
            </a:r>
            <a:r>
              <a:rPr lang="en-US" altLang="zh-CN" sz="1600" dirty="0"/>
              <a:t> </a:t>
            </a:r>
            <a:r>
              <a:rPr lang="en-US" altLang="zh-CN" sz="1600" dirty="0" err="1"/>
              <a:t>tập</a:t>
            </a:r>
            <a:r>
              <a:rPr lang="en-US" altLang="zh-CN" sz="1600" dirty="0"/>
              <a:t> </a:t>
            </a:r>
            <a:r>
              <a:rPr lang="en-US" altLang="zh-CN" sz="1600" dirty="0" err="1"/>
              <a:t>dữ</a:t>
            </a:r>
            <a:r>
              <a:rPr lang="en-US" altLang="zh-CN" sz="1600" dirty="0"/>
              <a:t> </a:t>
            </a:r>
            <a:r>
              <a:rPr lang="en-US" altLang="zh-CN" sz="1600" dirty="0" err="1"/>
              <a:t>liệu</a:t>
            </a:r>
            <a:endParaRPr lang="zh-CN" altLang="en-US" sz="1600" dirty="0"/>
          </a:p>
        </p:txBody>
      </p:sp>
      <p:grpSp>
        <p:nvGrpSpPr>
          <p:cNvPr id="50" name="Group 49"/>
          <p:cNvGrpSpPr/>
          <p:nvPr/>
        </p:nvGrpSpPr>
        <p:grpSpPr>
          <a:xfrm>
            <a:off x="1736624" y="1053980"/>
            <a:ext cx="1498801" cy="899280"/>
            <a:chOff x="2103336" y="431422"/>
            <a:chExt cx="1498801" cy="899280"/>
          </a:xfrm>
        </p:grpSpPr>
        <p:sp>
          <p:nvSpPr>
            <p:cNvPr id="51" name="Rounded Rectangle 50"/>
            <p:cNvSpPr/>
            <p:nvPr/>
          </p:nvSpPr>
          <p:spPr>
            <a:xfrm>
              <a:off x="2103336" y="431422"/>
              <a:ext cx="1498801" cy="899280"/>
            </a:xfrm>
            <a:prstGeom prst="roundRect">
              <a:avLst>
                <a:gd name="adj" fmla="val 10000"/>
              </a:avLst>
            </a:pr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52" name="Rounded Rectangle 4"/>
            <p:cNvSpPr/>
            <p:nvPr/>
          </p:nvSpPr>
          <p:spPr>
            <a:xfrm>
              <a:off x="2129675" y="457761"/>
              <a:ext cx="1446123" cy="8466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000" b="1" kern="1200" dirty="0"/>
                <a:t>Thu </a:t>
              </a:r>
              <a:r>
                <a:rPr lang="en-US" altLang="zh-CN" sz="2000" b="1" kern="1200" dirty="0" err="1"/>
                <a:t>thập</a:t>
              </a:r>
              <a:r>
                <a:rPr lang="en-US" altLang="zh-CN" sz="2000" b="1" kern="1200" dirty="0"/>
                <a:t> </a:t>
              </a:r>
              <a:r>
                <a:rPr lang="en-US" altLang="zh-CN" sz="2000" b="1" kern="1200" dirty="0" err="1"/>
                <a:t>dữ</a:t>
              </a:r>
              <a:r>
                <a:rPr lang="en-US" altLang="zh-CN" sz="2000" b="1" kern="1200" dirty="0"/>
                <a:t> </a:t>
              </a:r>
              <a:r>
                <a:rPr lang="en-US" altLang="zh-CN" sz="2000" b="1" kern="1200" dirty="0" err="1"/>
                <a:t>liệu</a:t>
              </a:r>
              <a:endParaRPr lang="zh-CN" altLang="en-US" sz="2000" b="1" kern="1200" dirty="0"/>
            </a:p>
          </p:txBody>
        </p:sp>
      </p:grpSp>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7" name="Title 5"/>
          <p:cNvSpPr>
            <a:spLocks noGrp="1"/>
          </p:cNvSpPr>
          <p:nvPr>
            <p:ph type="title"/>
          </p:nvPr>
        </p:nvSpPr>
        <p:spPr>
          <a:xfrm>
            <a:off x="345439" y="77894"/>
            <a:ext cx="6747819" cy="772160"/>
          </a:xfrm>
        </p:spPr>
        <p:txBody>
          <a:bodyPr>
            <a:normAutofit/>
          </a:bodyPr>
          <a:lstStyle/>
          <a:p>
            <a:r>
              <a:rPr lang="en-US" sz="4000" dirty="0" err="1">
                <a:solidFill>
                  <a:schemeClr val="bg1"/>
                </a:solidFill>
                <a:latin typeface="Candara" panose="020E0502030303020204" pitchFamily="34" charset="0"/>
              </a:rPr>
              <a:t>Xây</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dựng</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tập</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dữ</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liệu</a:t>
            </a:r>
            <a:endParaRPr lang="en-US" sz="3600" b="1" dirty="0">
              <a:solidFill>
                <a:schemeClr val="bg1"/>
              </a:solidFill>
              <a:latin typeface="Candara" panose="020E0502030303020204" pitchFamily="34" charset="0"/>
            </a:endParaRPr>
          </a:p>
        </p:txBody>
      </p:sp>
      <p:sp>
        <p:nvSpPr>
          <p:cNvPr id="19" name="Flowchart: Magnetic Disk 18"/>
          <p:cNvSpPr/>
          <p:nvPr/>
        </p:nvSpPr>
        <p:spPr>
          <a:xfrm>
            <a:off x="3988117" y="2399875"/>
            <a:ext cx="1136333" cy="1232323"/>
          </a:xfrm>
          <a:prstGeom prst="flowChartMagneticDisk">
            <a:avLst/>
          </a:prstGeom>
          <a:solidFill>
            <a:schemeClr val="accent2">
              <a:lumMod val="50000"/>
            </a:schemeClr>
          </a:solidFill>
          <a:ln>
            <a:solidFill>
              <a:schemeClr val="bg1">
                <a:lumMod val="7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t>Cơ</a:t>
            </a:r>
            <a:r>
              <a:rPr lang="en-US" altLang="zh-CN" b="1" dirty="0"/>
              <a:t> </a:t>
            </a:r>
            <a:r>
              <a:rPr lang="en-US" altLang="zh-CN" b="1" dirty="0" err="1"/>
              <a:t>sở</a:t>
            </a:r>
            <a:br>
              <a:rPr lang="en-US" altLang="zh-CN" b="1" dirty="0"/>
            </a:br>
            <a:r>
              <a:rPr lang="en-US" altLang="zh-CN" b="1" dirty="0" err="1"/>
              <a:t>dữ</a:t>
            </a:r>
            <a:r>
              <a:rPr lang="en-US" altLang="zh-CN" b="1" dirty="0"/>
              <a:t> </a:t>
            </a:r>
            <a:r>
              <a:rPr lang="en-US" altLang="zh-CN" b="1" dirty="0" err="1"/>
              <a:t>liệu</a:t>
            </a:r>
            <a:endParaRPr lang="zh-CN" altLang="en-US" b="1" dirty="0"/>
          </a:p>
        </p:txBody>
      </p:sp>
      <p:cxnSp>
        <p:nvCxnSpPr>
          <p:cNvPr id="21" name="Curved Connector 20"/>
          <p:cNvCxnSpPr>
            <a:endCxn id="19" idx="2"/>
          </p:cNvCxnSpPr>
          <p:nvPr/>
        </p:nvCxnSpPr>
        <p:spPr>
          <a:xfrm rot="16200000" flipH="1">
            <a:off x="3002231" y="2030151"/>
            <a:ext cx="1060234" cy="911537"/>
          </a:xfrm>
          <a:prstGeom prst="curved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19" idx="1"/>
          </p:cNvCxnSpPr>
          <p:nvPr/>
        </p:nvCxnSpPr>
        <p:spPr>
          <a:xfrm flipH="1" flipV="1">
            <a:off x="4549854" y="1955801"/>
            <a:ext cx="6430" cy="444074"/>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grpSp>
        <p:nvGrpSpPr>
          <p:cNvPr id="26" name="Group 25"/>
          <p:cNvGrpSpPr/>
          <p:nvPr/>
        </p:nvGrpSpPr>
        <p:grpSpPr>
          <a:xfrm>
            <a:off x="3401603" y="1321228"/>
            <a:ext cx="317745" cy="371702"/>
            <a:chOff x="1653696" y="695211"/>
            <a:chExt cx="317745" cy="371702"/>
          </a:xfrm>
        </p:grpSpPr>
        <p:sp>
          <p:nvSpPr>
            <p:cNvPr id="27" name="Right Arrow 26"/>
            <p:cNvSpPr/>
            <p:nvPr/>
          </p:nvSpPr>
          <p:spPr>
            <a:xfrm>
              <a:off x="1653696" y="695211"/>
              <a:ext cx="317745" cy="371702"/>
            </a:xfrm>
            <a:prstGeom prst="rightArrow">
              <a:avLst>
                <a:gd name="adj1" fmla="val 60000"/>
                <a:gd name="adj2" fmla="val 50000"/>
              </a:avLst>
            </a:prstGeom>
          </p:spPr>
          <p:style>
            <a:lnRef idx="0">
              <a:schemeClr val="dk2">
                <a:tint val="60000"/>
                <a:hueOff val="0"/>
                <a:satOff val="0"/>
                <a:lumOff val="0"/>
                <a:alphaOff val="0"/>
              </a:schemeClr>
            </a:lnRef>
            <a:fillRef idx="3">
              <a:schemeClr val="dk2">
                <a:tint val="60000"/>
                <a:hueOff val="0"/>
                <a:satOff val="0"/>
                <a:lumOff val="0"/>
                <a:alphaOff val="0"/>
              </a:schemeClr>
            </a:fillRef>
            <a:effectRef idx="3">
              <a:schemeClr val="dk2">
                <a:tint val="60000"/>
                <a:hueOff val="0"/>
                <a:satOff val="0"/>
                <a:lumOff val="0"/>
                <a:alphaOff val="0"/>
              </a:schemeClr>
            </a:effectRef>
            <a:fontRef idx="minor">
              <a:schemeClr val="lt1"/>
            </a:fontRef>
          </p:style>
        </p:sp>
        <p:sp>
          <p:nvSpPr>
            <p:cNvPr id="28" name="Right Arrow 4"/>
            <p:cNvSpPr/>
            <p:nvPr/>
          </p:nvSpPr>
          <p:spPr>
            <a:xfrm>
              <a:off x="1653696" y="769551"/>
              <a:ext cx="222422" cy="2230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p:txBody>
        </p:sp>
      </p:grpSp>
      <p:grpSp>
        <p:nvGrpSpPr>
          <p:cNvPr id="33" name="Group 32"/>
          <p:cNvGrpSpPr/>
          <p:nvPr/>
        </p:nvGrpSpPr>
        <p:grpSpPr>
          <a:xfrm>
            <a:off x="3844165" y="1057849"/>
            <a:ext cx="1498801" cy="899280"/>
            <a:chOff x="2103336" y="431422"/>
            <a:chExt cx="1498801" cy="899280"/>
          </a:xfrm>
          <a:solidFill>
            <a:srgbClr val="C00000"/>
          </a:solidFill>
        </p:grpSpPr>
        <p:sp>
          <p:nvSpPr>
            <p:cNvPr id="34" name="Rounded Rectangle 33"/>
            <p:cNvSpPr/>
            <p:nvPr/>
          </p:nvSpPr>
          <p:spPr>
            <a:xfrm>
              <a:off x="2103336" y="431422"/>
              <a:ext cx="1498801" cy="899280"/>
            </a:xfrm>
            <a:prstGeom prst="roundRect">
              <a:avLst>
                <a:gd name="adj" fmla="val 10000"/>
              </a:avLst>
            </a:prstGeom>
            <a:grpFill/>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35" name="Rounded Rectangle 4"/>
            <p:cNvSpPr/>
            <p:nvPr/>
          </p:nvSpPr>
          <p:spPr>
            <a:xfrm>
              <a:off x="2129675" y="457761"/>
              <a:ext cx="1446123" cy="84660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000" b="1" kern="1200" dirty="0" err="1"/>
                <a:t>Gán</a:t>
              </a:r>
              <a:r>
                <a:rPr lang="en-US" altLang="zh-CN" sz="2000" b="1" kern="1200" dirty="0"/>
                <a:t> </a:t>
              </a:r>
              <a:r>
                <a:rPr lang="en-US" altLang="zh-CN" sz="2000" b="1" kern="1200" dirty="0" err="1"/>
                <a:t>nhãn</a:t>
              </a:r>
              <a:endParaRPr lang="zh-CN" altLang="en-US" sz="2000" b="1" kern="1200" dirty="0"/>
            </a:p>
          </p:txBody>
        </p:sp>
      </p:grpSp>
      <p:grpSp>
        <p:nvGrpSpPr>
          <p:cNvPr id="36" name="Group 35"/>
          <p:cNvGrpSpPr/>
          <p:nvPr/>
        </p:nvGrpSpPr>
        <p:grpSpPr>
          <a:xfrm>
            <a:off x="5490166" y="1326835"/>
            <a:ext cx="317745" cy="371702"/>
            <a:chOff x="1653696" y="695211"/>
            <a:chExt cx="317745" cy="371702"/>
          </a:xfrm>
        </p:grpSpPr>
        <p:sp>
          <p:nvSpPr>
            <p:cNvPr id="37" name="Right Arrow 36"/>
            <p:cNvSpPr/>
            <p:nvPr/>
          </p:nvSpPr>
          <p:spPr>
            <a:xfrm>
              <a:off x="1653696" y="695211"/>
              <a:ext cx="317745" cy="371702"/>
            </a:xfrm>
            <a:prstGeom prst="rightArrow">
              <a:avLst>
                <a:gd name="adj1" fmla="val 60000"/>
                <a:gd name="adj2" fmla="val 50000"/>
              </a:avLst>
            </a:prstGeom>
          </p:spPr>
          <p:style>
            <a:lnRef idx="0">
              <a:schemeClr val="dk2">
                <a:tint val="60000"/>
                <a:hueOff val="0"/>
                <a:satOff val="0"/>
                <a:lumOff val="0"/>
                <a:alphaOff val="0"/>
              </a:schemeClr>
            </a:lnRef>
            <a:fillRef idx="3">
              <a:schemeClr val="dk2">
                <a:tint val="60000"/>
                <a:hueOff val="0"/>
                <a:satOff val="0"/>
                <a:lumOff val="0"/>
                <a:alphaOff val="0"/>
              </a:schemeClr>
            </a:fillRef>
            <a:effectRef idx="3">
              <a:schemeClr val="dk2">
                <a:tint val="60000"/>
                <a:hueOff val="0"/>
                <a:satOff val="0"/>
                <a:lumOff val="0"/>
                <a:alphaOff val="0"/>
              </a:schemeClr>
            </a:effectRef>
            <a:fontRef idx="minor">
              <a:schemeClr val="lt1"/>
            </a:fontRef>
          </p:style>
        </p:sp>
        <p:sp>
          <p:nvSpPr>
            <p:cNvPr id="38" name="Right Arrow 4"/>
            <p:cNvSpPr/>
            <p:nvPr/>
          </p:nvSpPr>
          <p:spPr>
            <a:xfrm>
              <a:off x="1653696" y="769551"/>
              <a:ext cx="222422" cy="2230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p:txBody>
        </p:sp>
      </p:grpSp>
      <p:grpSp>
        <p:nvGrpSpPr>
          <p:cNvPr id="40" name="Group 39"/>
          <p:cNvGrpSpPr/>
          <p:nvPr/>
        </p:nvGrpSpPr>
        <p:grpSpPr>
          <a:xfrm>
            <a:off x="5932728" y="1063456"/>
            <a:ext cx="1498801" cy="899280"/>
            <a:chOff x="2103336" y="431422"/>
            <a:chExt cx="1498801" cy="899280"/>
          </a:xfrm>
        </p:grpSpPr>
        <p:sp>
          <p:nvSpPr>
            <p:cNvPr id="41" name="Rounded Rectangle 40"/>
            <p:cNvSpPr/>
            <p:nvPr/>
          </p:nvSpPr>
          <p:spPr>
            <a:xfrm>
              <a:off x="2103336" y="431422"/>
              <a:ext cx="1498801" cy="899280"/>
            </a:xfrm>
            <a:prstGeom prst="roundRect">
              <a:avLst>
                <a:gd name="adj" fmla="val 10000"/>
              </a:avLst>
            </a:pr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42" name="Rounded Rectangle 4"/>
            <p:cNvSpPr/>
            <p:nvPr/>
          </p:nvSpPr>
          <p:spPr>
            <a:xfrm>
              <a:off x="2129675" y="457761"/>
              <a:ext cx="1446123" cy="8466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000" b="1" dirty="0" err="1"/>
                <a:t>Đánh</a:t>
              </a:r>
              <a:r>
                <a:rPr lang="en-US" altLang="zh-CN" sz="2000" b="1" dirty="0"/>
                <a:t> </a:t>
              </a:r>
              <a:r>
                <a:rPr lang="en-US" altLang="zh-CN" sz="2000" b="1" dirty="0" err="1"/>
                <a:t>giá</a:t>
              </a:r>
              <a:endParaRPr lang="zh-CN" altLang="en-US" sz="2000" b="1" kern="1200" dirty="0"/>
            </a:p>
          </p:txBody>
        </p:sp>
      </p:grpSp>
      <p:grpSp>
        <p:nvGrpSpPr>
          <p:cNvPr id="43" name="Group 42"/>
          <p:cNvGrpSpPr/>
          <p:nvPr/>
        </p:nvGrpSpPr>
        <p:grpSpPr>
          <a:xfrm>
            <a:off x="1895478" y="1955802"/>
            <a:ext cx="1181100" cy="1060235"/>
            <a:chOff x="1895478" y="2171702"/>
            <a:chExt cx="1181100" cy="1060235"/>
          </a:xfrm>
        </p:grpSpPr>
        <p:sp>
          <p:nvSpPr>
            <p:cNvPr id="44" name="Flowchart: Process 43"/>
            <p:cNvSpPr/>
            <p:nvPr/>
          </p:nvSpPr>
          <p:spPr>
            <a:xfrm>
              <a:off x="1895478" y="2701820"/>
              <a:ext cx="1181100" cy="530117"/>
            </a:xfrm>
            <a:prstGeom prst="flowChartProcess">
              <a:avLst/>
            </a:prstGeom>
            <a:solidFill>
              <a:srgbClr val="62983E"/>
            </a:solidFill>
            <a:effectLst>
              <a:outerShdw blurRad="50800" dist="38100" dir="8100000" algn="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a:t>PubMed</a:t>
              </a:r>
              <a:endParaRPr lang="zh-CN" altLang="en-US" b="1" dirty="0"/>
            </a:p>
          </p:txBody>
        </p:sp>
        <p:cxnSp>
          <p:nvCxnSpPr>
            <p:cNvPr id="45" name="Straight Arrow Connector 44"/>
            <p:cNvCxnSpPr>
              <a:stCxn id="44" idx="0"/>
            </p:cNvCxnSpPr>
            <p:nvPr/>
          </p:nvCxnSpPr>
          <p:spPr>
            <a:xfrm flipH="1" flipV="1">
              <a:off x="2486025" y="2171702"/>
              <a:ext cx="3" cy="53011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
        <p:nvSpPr>
          <p:cNvPr id="8" name="Flowchart: Process 7"/>
          <p:cNvSpPr/>
          <p:nvPr/>
        </p:nvSpPr>
        <p:spPr>
          <a:xfrm>
            <a:off x="-171450" y="5848350"/>
            <a:ext cx="10106025" cy="44767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2977023" y="6067143"/>
            <a:ext cx="3164712" cy="307777"/>
          </a:xfrm>
          <a:prstGeom prst="rect">
            <a:avLst/>
          </a:prstGeom>
          <a:noFill/>
        </p:spPr>
        <p:txBody>
          <a:bodyPr wrap="square" rtlCol="0">
            <a:spAutoFit/>
          </a:bodyPr>
          <a:lstStyle/>
          <a:p>
            <a:pPr algn="ctr"/>
            <a:r>
              <a:rPr lang="en-US" altLang="zh-CN" sz="1400" dirty="0" err="1"/>
              <a:t>Mẫu</a:t>
            </a:r>
            <a:r>
              <a:rPr lang="en-US" altLang="zh-CN" sz="1400" dirty="0"/>
              <a:t> </a:t>
            </a:r>
            <a:r>
              <a:rPr lang="en-US" altLang="zh-CN" sz="1400" dirty="0" err="1"/>
              <a:t>dữ</a:t>
            </a:r>
            <a:r>
              <a:rPr lang="en-US" altLang="zh-CN" sz="1400" dirty="0"/>
              <a:t> </a:t>
            </a:r>
            <a:r>
              <a:rPr lang="en-US" altLang="zh-CN" sz="1400" dirty="0" err="1"/>
              <a:t>liệu</a:t>
            </a:r>
            <a:r>
              <a:rPr lang="en-US" altLang="zh-CN" sz="1400" dirty="0"/>
              <a:t> </a:t>
            </a:r>
            <a:r>
              <a:rPr lang="en-US" altLang="zh-CN" sz="1400" dirty="0" err="1"/>
              <a:t>thu</a:t>
            </a:r>
            <a:r>
              <a:rPr lang="en-US" altLang="zh-CN" sz="1400" dirty="0"/>
              <a:t> </a:t>
            </a:r>
            <a:r>
              <a:rPr lang="en-US" altLang="zh-CN" sz="1400" dirty="0" err="1"/>
              <a:t>thập</a:t>
            </a:r>
            <a:r>
              <a:rPr lang="en-US" altLang="zh-CN" sz="1400" dirty="0"/>
              <a:t> </a:t>
            </a:r>
            <a:r>
              <a:rPr lang="en-US" altLang="zh-CN" sz="1400" dirty="0" err="1"/>
              <a:t>được</a:t>
            </a:r>
            <a:endParaRPr lang="zh-CN" altLang="en-US" sz="1400" dirty="0"/>
          </a:p>
        </p:txBody>
      </p:sp>
      <p:graphicFrame>
        <p:nvGraphicFramePr>
          <p:cNvPr id="53" name="Table 52"/>
          <p:cNvGraphicFramePr>
            <a:graphicFrameLocks noGrp="1"/>
          </p:cNvGraphicFramePr>
          <p:nvPr>
            <p:extLst>
              <p:ext uri="{D42A27DB-BD31-4B8C-83A1-F6EECF244321}">
                <p14:modId xmlns:p14="http://schemas.microsoft.com/office/powerpoint/2010/main" val="321890573"/>
              </p:ext>
            </p:extLst>
          </p:nvPr>
        </p:nvGraphicFramePr>
        <p:xfrm>
          <a:off x="511995" y="4247181"/>
          <a:ext cx="8119745" cy="1772920"/>
        </p:xfrm>
        <a:graphic>
          <a:graphicData uri="http://schemas.openxmlformats.org/drawingml/2006/table">
            <a:tbl>
              <a:tblPr firstRow="1" bandRow="1">
                <a:tableStyleId>{7DF18680-E054-41AD-8BC1-D1AEF772440D}</a:tableStyleId>
              </a:tblPr>
              <a:tblGrid>
                <a:gridCol w="516255">
                  <a:extLst>
                    <a:ext uri="{9D8B030D-6E8A-4147-A177-3AD203B41FA5}">
                      <a16:colId xmlns:a16="http://schemas.microsoft.com/office/drawing/2014/main" val="20000"/>
                    </a:ext>
                  </a:extLst>
                </a:gridCol>
                <a:gridCol w="6325235">
                  <a:extLst>
                    <a:ext uri="{9D8B030D-6E8A-4147-A177-3AD203B41FA5}">
                      <a16:colId xmlns:a16="http://schemas.microsoft.com/office/drawing/2014/main" val="20001"/>
                    </a:ext>
                  </a:extLst>
                </a:gridCol>
                <a:gridCol w="1278255">
                  <a:extLst>
                    <a:ext uri="{9D8B030D-6E8A-4147-A177-3AD203B41FA5}">
                      <a16:colId xmlns:a16="http://schemas.microsoft.com/office/drawing/2014/main" val="20002"/>
                    </a:ext>
                  </a:extLst>
                </a:gridCol>
              </a:tblGrid>
              <a:tr h="370840">
                <a:tc>
                  <a:txBody>
                    <a:bodyPr/>
                    <a:lstStyle/>
                    <a:p>
                      <a:pPr algn="ctr"/>
                      <a:r>
                        <a:rPr lang="en-US" altLang="zh-CN" sz="1600" dirty="0"/>
                        <a:t>Id</a:t>
                      </a:r>
                    </a:p>
                  </a:txBody>
                  <a:tcPr anchor="ctr"/>
                </a:tc>
                <a:tc>
                  <a:txBody>
                    <a:bodyPr/>
                    <a:lstStyle/>
                    <a:p>
                      <a:pPr algn="ctr"/>
                      <a:r>
                        <a:rPr lang="en-US" altLang="zh-CN" sz="1600" dirty="0" err="1"/>
                        <a:t>Câu</a:t>
                      </a:r>
                    </a:p>
                  </a:txBody>
                  <a:tcPr anchor="ctr"/>
                </a:tc>
                <a:tc>
                  <a:txBody>
                    <a:bodyPr/>
                    <a:lstStyle/>
                    <a:p>
                      <a:pPr algn="ctr">
                        <a:buNone/>
                      </a:pPr>
                      <a:r>
                        <a:rPr lang="en-US" altLang="zh-CN" sz="1600" dirty="0" err="1"/>
                        <a:t>Cực cảm xúc</a:t>
                      </a:r>
                    </a:p>
                  </a:txBody>
                  <a:tcPr anchor="ctr"/>
                </a:tc>
                <a:extLst>
                  <a:ext uri="{0D108BD9-81ED-4DB2-BD59-A6C34878D82A}">
                    <a16:rowId xmlns:a16="http://schemas.microsoft.com/office/drawing/2014/main" val="10000"/>
                  </a:ext>
                </a:extLst>
              </a:tr>
              <a:tr h="579120">
                <a:tc>
                  <a:txBody>
                    <a:bodyPr/>
                    <a:lstStyle/>
                    <a:p>
                      <a:pPr algn="ctr"/>
                      <a:r>
                        <a:rPr lang="en-US" altLang="zh-CN" sz="1600" dirty="0"/>
                        <a:t>191</a:t>
                      </a:r>
                    </a:p>
                  </a:txBody>
                  <a:tcPr anchor="ctr"/>
                </a:tc>
                <a:tc>
                  <a:txBody>
                    <a:bodyPr/>
                    <a:lstStyle/>
                    <a:p>
                      <a:pPr algn="just"/>
                      <a:r>
                        <a:rPr lang="en-US" sz="1600" dirty="0">
                          <a:sym typeface="+mn-ea"/>
                        </a:rPr>
                        <a:t>Patients subjectively reported significantly greater relief from symptoms with </a:t>
                      </a:r>
                      <a:r>
                        <a:rPr lang="en-US" sz="1600" dirty="0" err="1">
                          <a:sym typeface="+mn-ea"/>
                        </a:rPr>
                        <a:t>Debacterol</a:t>
                      </a:r>
                      <a:r>
                        <a:rPr lang="en-US" sz="1600" dirty="0">
                          <a:sym typeface="+mn-ea"/>
                        </a:rPr>
                        <a:t> than with </a:t>
                      </a:r>
                      <a:r>
                        <a:rPr lang="en-US" sz="1600" dirty="0" err="1">
                          <a:sym typeface="+mn-ea"/>
                        </a:rPr>
                        <a:t>Kenalog</a:t>
                      </a:r>
                      <a:r>
                        <a:rPr lang="en-US" sz="1600" dirty="0">
                          <a:sym typeface="+mn-ea"/>
                        </a:rPr>
                        <a:t>-in-</a:t>
                      </a:r>
                      <a:r>
                        <a:rPr lang="en-US" sz="1600" dirty="0" err="1">
                          <a:sym typeface="+mn-ea"/>
                        </a:rPr>
                        <a:t>Orabase</a:t>
                      </a:r>
                      <a:r>
                        <a:rPr lang="en-US" sz="1600" dirty="0">
                          <a:sym typeface="+mn-ea"/>
                        </a:rPr>
                        <a:t> or no treatment.</a:t>
                      </a:r>
                      <a:endParaRPr lang="en-US" altLang="en-US" sz="1600" dirty="0">
                        <a:sym typeface="+mn-ea"/>
                      </a:endParaRPr>
                    </a:p>
                  </a:txBody>
                  <a:tcPr anchor="ctr"/>
                </a:tc>
                <a:tc>
                  <a:txBody>
                    <a:bodyPr/>
                    <a:lstStyle/>
                    <a:p>
                      <a:pPr algn="ctr">
                        <a:buNone/>
                      </a:pPr>
                      <a:endParaRPr lang="en-US" altLang="en-US" sz="2600" b="1" dirty="0">
                        <a:solidFill>
                          <a:srgbClr val="FF0000"/>
                        </a:solidFill>
                        <a:sym typeface="+mn-ea"/>
                      </a:endParaRPr>
                    </a:p>
                  </a:txBody>
                  <a:tcPr anchor="ctr"/>
                </a:tc>
                <a:extLst>
                  <a:ext uri="{0D108BD9-81ED-4DB2-BD59-A6C34878D82A}">
                    <a16:rowId xmlns:a16="http://schemas.microsoft.com/office/drawing/2014/main" val="10001"/>
                  </a:ext>
                </a:extLst>
              </a:tr>
              <a:tr h="822960">
                <a:tc>
                  <a:txBody>
                    <a:bodyPr/>
                    <a:lstStyle/>
                    <a:p>
                      <a:pPr algn="ctr">
                        <a:buNone/>
                      </a:pPr>
                      <a:r>
                        <a:rPr lang="en-US" altLang="zh-CN" sz="1600" dirty="0"/>
                        <a:t>122</a:t>
                      </a:r>
                    </a:p>
                  </a:txBody>
                  <a:tcPr anchor="ctr"/>
                </a:tc>
                <a:tc>
                  <a:txBody>
                    <a:bodyPr/>
                    <a:lstStyle/>
                    <a:p>
                      <a:pPr algn="just" fontAlgn="auto">
                        <a:spcAft>
                          <a:spcPts val="600"/>
                        </a:spcAft>
                      </a:pPr>
                      <a:r>
                        <a:rPr lang="en-US" sz="1600" dirty="0">
                          <a:sym typeface="+mn-ea"/>
                        </a:rPr>
                        <a:t>The relief of symptoms associated with recurrent </a:t>
                      </a:r>
                      <a:r>
                        <a:rPr lang="en-US" sz="1600" dirty="0" err="1">
                          <a:sym typeface="+mn-ea"/>
                        </a:rPr>
                        <a:t>aphthous</a:t>
                      </a:r>
                      <a:r>
                        <a:rPr lang="en-US" sz="1600" dirty="0">
                          <a:sym typeface="+mn-ea"/>
                        </a:rPr>
                        <a:t> stomatitis may or may not correspond to clinical improvement, and these two topical medications may affect signs and symptoms of the lesions differently.</a:t>
                      </a:r>
                      <a:endParaRPr lang="en-US" altLang="en-US" sz="1600" dirty="0">
                        <a:sym typeface="+mn-ea"/>
                      </a:endParaRPr>
                    </a:p>
                  </a:txBody>
                  <a:tcPr anchor="ctr"/>
                </a:tc>
                <a:tc>
                  <a:txBody>
                    <a:bodyPr/>
                    <a:lstStyle/>
                    <a:p>
                      <a:pPr marL="0" algn="ctr" defTabSz="685800" rtl="0" eaLnBrk="1" fontAlgn="auto" latinLnBrk="0" hangingPunct="1">
                        <a:spcAft>
                          <a:spcPts val="600"/>
                        </a:spcAft>
                        <a:buNone/>
                      </a:pPr>
                      <a:endParaRPr lang="en-US" altLang="en-US" sz="2600" b="1" kern="1200" dirty="0">
                        <a:solidFill>
                          <a:srgbClr val="FF0000"/>
                        </a:solidFill>
                        <a:latin typeface="+mn-lt"/>
                        <a:ea typeface="+mn-ea"/>
                        <a:cs typeface="+mn-cs"/>
                        <a:sym typeface="+mn-ea"/>
                      </a:endParaRPr>
                    </a:p>
                  </a:txBody>
                  <a:tcPr anchor="ctr"/>
                </a:tc>
                <a:extLst>
                  <a:ext uri="{0D108BD9-81ED-4DB2-BD59-A6C34878D82A}">
                    <a16:rowId xmlns:a16="http://schemas.microsoft.com/office/drawing/2014/main" val="10002"/>
                  </a:ext>
                </a:extLst>
              </a:tr>
            </a:tbl>
          </a:graphicData>
        </a:graphic>
      </p:graphicFrame>
      <p:grpSp>
        <p:nvGrpSpPr>
          <p:cNvPr id="5" name="Group 4"/>
          <p:cNvGrpSpPr/>
          <p:nvPr/>
        </p:nvGrpSpPr>
        <p:grpSpPr>
          <a:xfrm>
            <a:off x="2909945" y="4747388"/>
            <a:ext cx="5722804" cy="1617017"/>
            <a:chOff x="4197455" y="4330152"/>
            <a:chExt cx="5722804" cy="1617017"/>
          </a:xfrm>
        </p:grpSpPr>
        <p:sp>
          <p:nvSpPr>
            <p:cNvPr id="47" name="TextBox 46"/>
            <p:cNvSpPr txBox="1"/>
            <p:nvPr/>
          </p:nvSpPr>
          <p:spPr>
            <a:xfrm>
              <a:off x="4197455" y="5639392"/>
              <a:ext cx="3164712" cy="307777"/>
            </a:xfrm>
            <a:prstGeom prst="rect">
              <a:avLst/>
            </a:prstGeom>
            <a:solidFill>
              <a:schemeClr val="bg1"/>
            </a:solidFill>
          </p:spPr>
          <p:txBody>
            <a:bodyPr wrap="square" rtlCol="0">
              <a:spAutoFit/>
            </a:bodyPr>
            <a:lstStyle/>
            <a:p>
              <a:pPr algn="ctr"/>
              <a:r>
                <a:rPr lang="en-US" altLang="zh-CN" sz="1400" dirty="0" err="1"/>
                <a:t>Mẫu</a:t>
              </a:r>
              <a:r>
                <a:rPr lang="en-US" altLang="zh-CN" sz="1400" dirty="0"/>
                <a:t> </a:t>
              </a:r>
              <a:r>
                <a:rPr lang="en-US" altLang="zh-CN" sz="1400" dirty="0" err="1"/>
                <a:t>dữ</a:t>
              </a:r>
              <a:r>
                <a:rPr lang="en-US" altLang="zh-CN" sz="1400" dirty="0"/>
                <a:t> </a:t>
              </a:r>
              <a:r>
                <a:rPr lang="en-US" altLang="zh-CN" sz="1400" dirty="0" err="1"/>
                <a:t>liệu</a:t>
              </a:r>
              <a:r>
                <a:rPr lang="en-US" altLang="zh-CN" sz="1400" dirty="0"/>
                <a:t> </a:t>
              </a:r>
              <a:r>
                <a:rPr lang="en-US" altLang="zh-CN" sz="1400" dirty="0" err="1"/>
                <a:t>đã</a:t>
              </a:r>
              <a:r>
                <a:rPr lang="en-US" altLang="zh-CN" sz="1400" dirty="0"/>
                <a:t> </a:t>
              </a:r>
              <a:r>
                <a:rPr lang="en-US" altLang="zh-CN" sz="1400" dirty="0" err="1"/>
                <a:t>gán</a:t>
              </a:r>
              <a:r>
                <a:rPr lang="en-US" altLang="zh-CN" sz="1400" dirty="0"/>
                <a:t> </a:t>
              </a:r>
              <a:r>
                <a:rPr lang="en-US" altLang="zh-CN" sz="1400" dirty="0" err="1"/>
                <a:t>nhãn</a:t>
              </a:r>
              <a:endParaRPr lang="zh-CN" altLang="en-US" sz="1400" dirty="0"/>
            </a:p>
          </p:txBody>
        </p:sp>
        <p:sp>
          <p:nvSpPr>
            <p:cNvPr id="49" name="TextBox 48"/>
            <p:cNvSpPr txBox="1"/>
            <p:nvPr/>
          </p:nvSpPr>
          <p:spPr>
            <a:xfrm>
              <a:off x="8655961" y="4330152"/>
              <a:ext cx="1224232" cy="338554"/>
            </a:xfrm>
            <a:prstGeom prst="rect">
              <a:avLst/>
            </a:prstGeom>
            <a:noFill/>
          </p:spPr>
          <p:txBody>
            <a:bodyPr wrap="square" rtlCol="0">
              <a:spAutoFit/>
            </a:bodyPr>
            <a:lstStyle/>
            <a:p>
              <a:pPr algn="ctr"/>
              <a:r>
                <a:rPr lang="en-US" altLang="zh-CN" sz="1600" b="1" dirty="0"/>
                <a:t>TÍCH CỰC</a:t>
              </a:r>
              <a:endParaRPr lang="zh-CN" altLang="en-US" sz="1600" b="1" dirty="0"/>
            </a:p>
          </p:txBody>
        </p:sp>
        <p:sp>
          <p:nvSpPr>
            <p:cNvPr id="54" name="TextBox 53"/>
            <p:cNvSpPr txBox="1"/>
            <p:nvPr/>
          </p:nvSpPr>
          <p:spPr>
            <a:xfrm>
              <a:off x="8615895" y="5062580"/>
              <a:ext cx="1304364" cy="338554"/>
            </a:xfrm>
            <a:prstGeom prst="rect">
              <a:avLst/>
            </a:prstGeom>
            <a:noFill/>
          </p:spPr>
          <p:txBody>
            <a:bodyPr wrap="square" rtlCol="0">
              <a:spAutoFit/>
            </a:bodyPr>
            <a:lstStyle/>
            <a:p>
              <a:pPr algn="ctr"/>
              <a:r>
                <a:rPr lang="en-US" altLang="zh-CN" sz="1600" b="1" dirty="0"/>
                <a:t>TRUNG TÍNH</a:t>
              </a:r>
              <a:endParaRPr lang="zh-CN" altLang="en-US" sz="1600" b="1" dirty="0"/>
            </a:p>
          </p:txBody>
        </p:sp>
      </p:gr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20</a:t>
            </a:fld>
            <a:endParaRPr lang="zh-CN" altLang="en-US"/>
          </a:p>
        </p:txBody>
      </p:sp>
      <p:grpSp>
        <p:nvGrpSpPr>
          <p:cNvPr id="10" name="Group 9"/>
          <p:cNvGrpSpPr/>
          <p:nvPr/>
        </p:nvGrpSpPr>
        <p:grpSpPr>
          <a:xfrm>
            <a:off x="-6571" y="1054911"/>
            <a:ext cx="9144000" cy="5269826"/>
            <a:chOff x="-6571" y="1054911"/>
            <a:chExt cx="9144000" cy="5269826"/>
          </a:xfrm>
        </p:grpSpPr>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b="2077"/>
            <a:stretch/>
          </p:blipFill>
          <p:spPr>
            <a:xfrm>
              <a:off x="-6571" y="1054911"/>
              <a:ext cx="9144000" cy="5269826"/>
            </a:xfrm>
            <a:prstGeom prst="rect">
              <a:avLst/>
            </a:prstGeom>
            <a:ln w="12700" cap="sq">
              <a:noFill/>
              <a:prstDash val="solid"/>
              <a:miter lim="800000"/>
            </a:ln>
            <a:effectLst/>
          </p:spPr>
        </p:pic>
        <p:sp>
          <p:nvSpPr>
            <p:cNvPr id="9" name="Rectangle 8"/>
            <p:cNvSpPr/>
            <p:nvPr/>
          </p:nvSpPr>
          <p:spPr>
            <a:xfrm>
              <a:off x="1565564" y="3537567"/>
              <a:ext cx="7274906" cy="1339234"/>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22176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xit" presetSubtype="32" fill="hold" nodeType="clickEffect">
                                  <p:stCondLst>
                                    <p:cond delay="0"/>
                                  </p:stCondLst>
                                  <p:childTnLst>
                                    <p:anim calcmode="lin" valueType="num">
                                      <p:cBhvr>
                                        <p:cTn id="17" dur="500"/>
                                        <p:tgtEl>
                                          <p:spTgt spid="10"/>
                                        </p:tgtEl>
                                        <p:attrNameLst>
                                          <p:attrName>ppt_w</p:attrName>
                                        </p:attrNameLst>
                                      </p:cBhvr>
                                      <p:tavLst>
                                        <p:tav tm="0">
                                          <p:val>
                                            <p:strVal val="ppt_w"/>
                                          </p:val>
                                        </p:tav>
                                        <p:tav tm="100000">
                                          <p:val>
                                            <p:fltVal val="0"/>
                                          </p:val>
                                        </p:tav>
                                      </p:tavLst>
                                    </p:anim>
                                    <p:anim calcmode="lin" valueType="num">
                                      <p:cBhvr>
                                        <p:cTn id="18" dur="500"/>
                                        <p:tgtEl>
                                          <p:spTgt spid="10"/>
                                        </p:tgtEl>
                                        <p:attrNameLst>
                                          <p:attrName>ppt_h</p:attrName>
                                        </p:attrNameLst>
                                      </p:cBhvr>
                                      <p:tavLst>
                                        <p:tav tm="0">
                                          <p:val>
                                            <p:strVal val="ppt_h"/>
                                          </p:val>
                                        </p:tav>
                                        <p:tav tm="100000">
                                          <p:val>
                                            <p:fltVal val="0"/>
                                          </p:val>
                                        </p:tav>
                                      </p:tavLst>
                                    </p:anim>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21</a:t>
            </a:fld>
            <a:endParaRPr lang="zh-CN" altLang="en-US"/>
          </a:p>
        </p:txBody>
      </p:sp>
      <p:sp>
        <p:nvSpPr>
          <p:cNvPr id="7" name="Title 5"/>
          <p:cNvSpPr>
            <a:spLocks noGrp="1"/>
          </p:cNvSpPr>
          <p:nvPr>
            <p:ph type="title"/>
          </p:nvPr>
        </p:nvSpPr>
        <p:spPr>
          <a:xfrm>
            <a:off x="345439" y="77894"/>
            <a:ext cx="6747819" cy="772160"/>
          </a:xfrm>
        </p:spPr>
        <p:txBody>
          <a:bodyPr>
            <a:normAutofit/>
          </a:bodyPr>
          <a:lstStyle/>
          <a:p>
            <a:r>
              <a:rPr lang="en-US" sz="4000" dirty="0" err="1">
                <a:solidFill>
                  <a:schemeClr val="bg1"/>
                </a:solidFill>
                <a:latin typeface="Candara" panose="020E0502030303020204" pitchFamily="34" charset="0"/>
              </a:rPr>
              <a:t>Xây</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dựng</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tập</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dữ</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liệu</a:t>
            </a:r>
            <a:endParaRPr lang="en-US" sz="3600" b="1" dirty="0">
              <a:solidFill>
                <a:schemeClr val="bg1"/>
              </a:solidFill>
              <a:latin typeface="Candara" panose="020E0502030303020204" pitchFamily="34" charset="0"/>
            </a:endParaRPr>
          </a:p>
        </p:txBody>
      </p:sp>
      <p:sp>
        <p:nvSpPr>
          <p:cNvPr id="19" name="Flowchart: Magnetic Disk 18"/>
          <p:cNvSpPr/>
          <p:nvPr/>
        </p:nvSpPr>
        <p:spPr>
          <a:xfrm>
            <a:off x="3988117" y="2399875"/>
            <a:ext cx="1136333" cy="1232323"/>
          </a:xfrm>
          <a:prstGeom prst="flowChartMagneticDisk">
            <a:avLst/>
          </a:prstGeom>
          <a:solidFill>
            <a:schemeClr val="accent2">
              <a:lumMod val="50000"/>
            </a:schemeClr>
          </a:solidFill>
          <a:ln>
            <a:solidFill>
              <a:schemeClr val="bg1">
                <a:lumMod val="7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t>Cơ</a:t>
            </a:r>
            <a:r>
              <a:rPr lang="en-US" altLang="zh-CN" b="1" dirty="0"/>
              <a:t> </a:t>
            </a:r>
            <a:r>
              <a:rPr lang="en-US" altLang="zh-CN" b="1" dirty="0" err="1"/>
              <a:t>sở</a:t>
            </a:r>
            <a:br>
              <a:rPr lang="en-US" altLang="zh-CN" b="1" dirty="0"/>
            </a:br>
            <a:r>
              <a:rPr lang="en-US" altLang="zh-CN" b="1" dirty="0" err="1"/>
              <a:t>dữ</a:t>
            </a:r>
            <a:r>
              <a:rPr lang="en-US" altLang="zh-CN" b="1" dirty="0"/>
              <a:t> </a:t>
            </a:r>
            <a:r>
              <a:rPr lang="en-US" altLang="zh-CN" b="1" dirty="0" err="1"/>
              <a:t>liệu</a:t>
            </a:r>
            <a:endParaRPr lang="zh-CN" altLang="en-US" b="1" dirty="0"/>
          </a:p>
        </p:txBody>
      </p:sp>
      <p:cxnSp>
        <p:nvCxnSpPr>
          <p:cNvPr id="21" name="Curved Connector 20"/>
          <p:cNvCxnSpPr>
            <a:endCxn id="19" idx="2"/>
          </p:cNvCxnSpPr>
          <p:nvPr/>
        </p:nvCxnSpPr>
        <p:spPr>
          <a:xfrm rot="16200000" flipH="1">
            <a:off x="3002231" y="2030151"/>
            <a:ext cx="1060234" cy="911537"/>
          </a:xfrm>
          <a:prstGeom prst="curved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30" name="Flowchart: Process 29"/>
          <p:cNvSpPr/>
          <p:nvPr/>
        </p:nvSpPr>
        <p:spPr>
          <a:xfrm>
            <a:off x="1895478" y="2485920"/>
            <a:ext cx="1181100" cy="530117"/>
          </a:xfrm>
          <a:prstGeom prst="flowChartProcess">
            <a:avLst/>
          </a:prstGeom>
          <a:solidFill>
            <a:srgbClr val="62983E"/>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PubMed</a:t>
            </a:r>
            <a:endParaRPr lang="zh-CN" altLang="en-US" dirty="0"/>
          </a:p>
        </p:txBody>
      </p:sp>
      <p:cxnSp>
        <p:nvCxnSpPr>
          <p:cNvPr id="39" name="Straight Arrow Connector 38"/>
          <p:cNvCxnSpPr>
            <a:stCxn id="30" idx="0"/>
          </p:cNvCxnSpPr>
          <p:nvPr/>
        </p:nvCxnSpPr>
        <p:spPr>
          <a:xfrm flipH="1" flipV="1">
            <a:off x="2486025" y="1955801"/>
            <a:ext cx="3" cy="53011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19" idx="1"/>
          </p:cNvCxnSpPr>
          <p:nvPr/>
        </p:nvCxnSpPr>
        <p:spPr>
          <a:xfrm flipH="1" flipV="1">
            <a:off x="4549854" y="1955801"/>
            <a:ext cx="6430" cy="444074"/>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Rectangle 4"/>
              <p:cNvSpPr/>
              <p:nvPr/>
            </p:nvSpPr>
            <p:spPr>
              <a:xfrm>
                <a:off x="303530" y="4461532"/>
                <a:ext cx="8211820" cy="1428853"/>
              </a:xfrm>
              <a:prstGeom prst="rect">
                <a:avLst/>
              </a:prstGeom>
            </p:spPr>
            <p:txBody>
              <a:bodyPr wrap="square">
                <a:spAutoFit/>
              </a:bodyPr>
              <a:lstStyle/>
              <a:p>
                <a:pPr marL="800100" lvl="1" indent="-342900">
                  <a:lnSpc>
                    <a:spcPct val="150000"/>
                  </a:lnSpc>
                  <a:buFont typeface="Arial" panose="020B0604020202020204" pitchFamily="34" charset="0"/>
                  <a:buChar char="•"/>
                </a:pPr>
                <a:r>
                  <a:rPr lang="en-US" altLang="zh-CN" sz="2000" dirty="0">
                    <a:sym typeface="+mn-ea"/>
                  </a:rPr>
                  <a:t>Số </a:t>
                </a:r>
                <a:r>
                  <a:rPr lang="en-US" altLang="zh-CN" sz="2000" dirty="0" err="1">
                    <a:sym typeface="+mn-ea"/>
                  </a:rPr>
                  <a:t>lượng</a:t>
                </a:r>
                <a:r>
                  <a:rPr lang="en-US" altLang="zh-CN" sz="2000" dirty="0">
                    <a:sym typeface="+mn-ea"/>
                  </a:rPr>
                  <a:t> </a:t>
                </a:r>
                <a:r>
                  <a:rPr lang="en-US" altLang="zh-CN" sz="2000" dirty="0" err="1">
                    <a:sym typeface="+mn-ea"/>
                  </a:rPr>
                  <a:t>người</a:t>
                </a:r>
                <a:r>
                  <a:rPr lang="en-US" altLang="zh-CN" sz="2000" dirty="0">
                    <a:sym typeface="+mn-ea"/>
                  </a:rPr>
                  <a:t> </a:t>
                </a:r>
                <a:r>
                  <a:rPr lang="en-US" altLang="zh-CN" sz="2000" dirty="0" err="1">
                    <a:sym typeface="+mn-ea"/>
                  </a:rPr>
                  <a:t>gán</a:t>
                </a:r>
                <a:r>
                  <a:rPr lang="en-US" altLang="zh-CN" sz="2000" dirty="0">
                    <a:sym typeface="+mn-ea"/>
                  </a:rPr>
                  <a:t> </a:t>
                </a:r>
                <a:r>
                  <a:rPr lang="en-US" altLang="zh-CN" sz="2000" dirty="0" err="1">
                    <a:sym typeface="+mn-ea"/>
                  </a:rPr>
                  <a:t>nhãn</a:t>
                </a:r>
                <a:r>
                  <a:rPr lang="en-US" altLang="zh-CN" sz="2000" dirty="0">
                    <a:sym typeface="+mn-ea"/>
                  </a:rPr>
                  <a:t>: 16 </a:t>
                </a:r>
                <a:r>
                  <a:rPr lang="en-US" altLang="zh-CN" sz="2000" dirty="0" err="1">
                    <a:sym typeface="+mn-ea"/>
                  </a:rPr>
                  <a:t>sinh</a:t>
                </a:r>
                <a:r>
                  <a:rPr lang="en-US" altLang="zh-CN" sz="2000" dirty="0">
                    <a:sym typeface="+mn-ea"/>
                  </a:rPr>
                  <a:t> </a:t>
                </a:r>
                <a:r>
                  <a:rPr lang="en-US" altLang="zh-CN" sz="2000" dirty="0" err="1">
                    <a:sym typeface="+mn-ea"/>
                  </a:rPr>
                  <a:t>viên</a:t>
                </a:r>
                <a:endParaRPr lang="en-US" altLang="zh-CN" sz="2000" dirty="0">
                  <a:sym typeface="+mn-ea"/>
                </a:endParaRPr>
              </a:p>
              <a:p>
                <a:pPr marL="800100" lvl="1" indent="-342900">
                  <a:lnSpc>
                    <a:spcPct val="150000"/>
                  </a:lnSpc>
                  <a:buFont typeface="Arial" panose="020B0604020202020204" pitchFamily="34" charset="0"/>
                  <a:buChar char="•"/>
                </a:pPr>
                <a:r>
                  <a:rPr lang="en-US" altLang="zh-CN" sz="2000" dirty="0" err="1">
                    <a:sym typeface="+mn-ea"/>
                  </a:rPr>
                  <a:t>Tổng</a:t>
                </a:r>
                <a:r>
                  <a:rPr lang="en-US" altLang="zh-CN" sz="2000" dirty="0">
                    <a:sym typeface="+mn-ea"/>
                  </a:rPr>
                  <a:t> </a:t>
                </a:r>
                <a:r>
                  <a:rPr lang="en-US" altLang="zh-CN" sz="2000" dirty="0" err="1">
                    <a:sym typeface="+mn-ea"/>
                  </a:rPr>
                  <a:t>số</a:t>
                </a:r>
                <a:r>
                  <a:rPr lang="en-US" altLang="zh-CN" sz="2000" dirty="0">
                    <a:sym typeface="+mn-ea"/>
                  </a:rPr>
                  <a:t> </a:t>
                </a:r>
                <a:r>
                  <a:rPr lang="en-US" altLang="zh-CN" sz="2000" dirty="0" err="1">
                    <a:sym typeface="+mn-ea"/>
                  </a:rPr>
                  <a:t>câu</a:t>
                </a:r>
                <a:r>
                  <a:rPr lang="en-US" altLang="zh-CN" sz="2000" dirty="0">
                    <a:sym typeface="+mn-ea"/>
                  </a:rPr>
                  <a:t> </a:t>
                </a:r>
                <a:r>
                  <a:rPr lang="en-US" altLang="zh-CN" sz="2000" err="1">
                    <a:sym typeface="+mn-ea"/>
                  </a:rPr>
                  <a:t>được</a:t>
                </a:r>
                <a:r>
                  <a:rPr lang="en-US" altLang="zh-CN" sz="2000">
                    <a:sym typeface="+mn-ea"/>
                  </a:rPr>
                  <a:t> gán </a:t>
                </a:r>
                <a:r>
                  <a:rPr lang="en-US" altLang="zh-CN" sz="2000" dirty="0" err="1">
                    <a:sym typeface="+mn-ea"/>
                  </a:rPr>
                  <a:t>nhãn</a:t>
                </a:r>
                <a:r>
                  <a:rPr lang="en-US" altLang="zh-CN" sz="2000" dirty="0">
                    <a:sym typeface="+mn-ea"/>
                  </a:rPr>
                  <a:t> </a:t>
                </a:r>
                <a:r>
                  <a:rPr lang="en-US" altLang="zh-CN" sz="2000" dirty="0" err="1">
                    <a:sym typeface="+mn-ea"/>
                  </a:rPr>
                  <a:t>là</a:t>
                </a:r>
                <a:r>
                  <a:rPr lang="en-US" altLang="zh-CN" sz="2000" dirty="0">
                    <a:sym typeface="+mn-ea"/>
                  </a:rPr>
                  <a:t> 552 </a:t>
                </a:r>
                <a:r>
                  <a:rPr lang="en-US" altLang="zh-CN" sz="2000" dirty="0" err="1">
                    <a:sym typeface="+mn-ea"/>
                  </a:rPr>
                  <a:t>câu</a:t>
                </a:r>
                <a:endParaRPr lang="en-US" altLang="zh-CN" sz="2000" dirty="0"/>
              </a:p>
              <a:p>
                <a:pPr marL="800100" lvl="1" indent="-342900">
                  <a:lnSpc>
                    <a:spcPct val="150000"/>
                  </a:lnSpc>
                  <a:buFont typeface="Arial" panose="020B0604020202020204" pitchFamily="34" charset="0"/>
                  <a:buChar char="•"/>
                </a:pPr>
                <a:r>
                  <a:rPr lang="en-US" altLang="zh-CN" sz="2000" dirty="0" err="1"/>
                  <a:t>Hệ</a:t>
                </a:r>
                <a:r>
                  <a:rPr lang="en-US" altLang="zh-CN" sz="2000" dirty="0"/>
                  <a:t> </a:t>
                </a:r>
                <a:r>
                  <a:rPr lang="en-US" altLang="zh-CN" sz="2000" dirty="0" err="1"/>
                  <a:t>số</a:t>
                </a:r>
                <a:r>
                  <a:rPr lang="en-US" altLang="zh-CN" sz="2000" dirty="0"/>
                  <a:t> Fleiss's kappa </a:t>
                </a:r>
                <a:r>
                  <a:rPr lang="en-US" altLang="zh-CN" sz="2000" dirty="0" err="1"/>
                  <a:t>đạt</a:t>
                </a:r>
                <a:r>
                  <a:rPr lang="en-US" altLang="zh-CN" sz="2000" dirty="0"/>
                  <a:t> </a:t>
                </a:r>
                <a:r>
                  <a:rPr lang="en-US" altLang="zh-CN" sz="2000" dirty="0" err="1"/>
                  <a:t>khá</a:t>
                </a:r>
                <a:r>
                  <a:rPr lang="en-US" altLang="zh-CN" sz="2000" dirty="0"/>
                  <a:t> </a:t>
                </a:r>
                <a:r>
                  <a:rPr lang="en-US" altLang="zh-CN" sz="2000" err="1"/>
                  <a:t>tốt</a:t>
                </a:r>
                <a:r>
                  <a:rPr lang="en-US" altLang="zh-CN" sz="2000"/>
                  <a:t> (</a:t>
                </a:r>
                <a14:m>
                  <m:oMath xmlns:m="http://schemas.openxmlformats.org/officeDocument/2006/math">
                    <m:r>
                      <a:rPr lang="zh-CN" altLang="en-US" i="1" smtClean="0">
                        <a:latin typeface="Cambria Math" panose="02040503050406030204" pitchFamily="18" charset="0"/>
                      </a:rPr>
                      <m:t>𝜅</m:t>
                    </m:r>
                    <m:r>
                      <a:rPr lang="en-US" altLang="zh-CN" b="0" i="1" smtClean="0">
                        <a:latin typeface="Cambria Math" panose="02040503050406030204" pitchFamily="18" charset="0"/>
                      </a:rPr>
                      <m:t>=72.54%</m:t>
                    </m:r>
                  </m:oMath>
                </a14:m>
                <a:r>
                  <a:rPr lang="en-US" altLang="zh-CN" sz="2000" dirty="0"/>
                  <a:t>)</a:t>
                </a:r>
              </a:p>
            </p:txBody>
          </p:sp>
        </mc:Choice>
        <mc:Fallback xmlns="">
          <p:sp>
            <p:nvSpPr>
              <p:cNvPr id="5" name="Rectangle 4"/>
              <p:cNvSpPr>
                <a:spLocks noRot="1" noChangeAspect="1" noMove="1" noResize="1" noEditPoints="1" noAdjustHandles="1" noChangeArrowheads="1" noChangeShapeType="1" noTextEdit="1"/>
              </p:cNvSpPr>
              <p:nvPr/>
            </p:nvSpPr>
            <p:spPr>
              <a:xfrm>
                <a:off x="303530" y="4461532"/>
                <a:ext cx="8211820" cy="1428853"/>
              </a:xfrm>
              <a:prstGeom prst="rect">
                <a:avLst/>
              </a:prstGeom>
              <a:blipFill>
                <a:blip r:embed="rId2"/>
                <a:stretch>
                  <a:fillRect b="-6838"/>
                </a:stretch>
              </a:blipFill>
            </p:spPr>
            <p:txBody>
              <a:bodyPr/>
              <a:lstStyle/>
              <a:p>
                <a:r>
                  <a:rPr lang="en-US">
                    <a:noFill/>
                  </a:rPr>
                  <a:t> </a:t>
                </a:r>
              </a:p>
            </p:txBody>
          </p:sp>
        </mc:Fallback>
      </mc:AlternateContent>
      <p:grpSp>
        <p:nvGrpSpPr>
          <p:cNvPr id="22" name="Group 21"/>
          <p:cNvGrpSpPr/>
          <p:nvPr/>
        </p:nvGrpSpPr>
        <p:grpSpPr>
          <a:xfrm>
            <a:off x="1895478" y="1955802"/>
            <a:ext cx="1181100" cy="1060235"/>
            <a:chOff x="1895478" y="2171702"/>
            <a:chExt cx="1181100" cy="1060235"/>
          </a:xfrm>
        </p:grpSpPr>
        <p:sp>
          <p:nvSpPr>
            <p:cNvPr id="23" name="Flowchart: Process 22"/>
            <p:cNvSpPr/>
            <p:nvPr/>
          </p:nvSpPr>
          <p:spPr>
            <a:xfrm>
              <a:off x="1895478" y="2701820"/>
              <a:ext cx="1181100" cy="530117"/>
            </a:xfrm>
            <a:prstGeom prst="flowChartProcess">
              <a:avLst/>
            </a:prstGeom>
            <a:solidFill>
              <a:srgbClr val="62983E"/>
            </a:solidFill>
            <a:effectLst>
              <a:outerShdw blurRad="50800" dist="38100" dir="8100000" algn="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a:t>PubMed</a:t>
              </a:r>
              <a:endParaRPr lang="zh-CN" altLang="en-US" b="1" dirty="0"/>
            </a:p>
          </p:txBody>
        </p:sp>
        <p:cxnSp>
          <p:nvCxnSpPr>
            <p:cNvPr id="24" name="Straight Arrow Connector 23"/>
            <p:cNvCxnSpPr>
              <a:stCxn id="23" idx="0"/>
            </p:cNvCxnSpPr>
            <p:nvPr/>
          </p:nvCxnSpPr>
          <p:spPr>
            <a:xfrm flipH="1" flipV="1">
              <a:off x="2486025" y="2171702"/>
              <a:ext cx="3" cy="53011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25" name="Group 24"/>
          <p:cNvGrpSpPr/>
          <p:nvPr/>
        </p:nvGrpSpPr>
        <p:grpSpPr>
          <a:xfrm>
            <a:off x="3401603" y="1321228"/>
            <a:ext cx="317745" cy="371702"/>
            <a:chOff x="1653696" y="695211"/>
            <a:chExt cx="317745" cy="371702"/>
          </a:xfrm>
        </p:grpSpPr>
        <p:sp>
          <p:nvSpPr>
            <p:cNvPr id="26" name="Right Arrow 25"/>
            <p:cNvSpPr/>
            <p:nvPr/>
          </p:nvSpPr>
          <p:spPr>
            <a:xfrm>
              <a:off x="1653696" y="695211"/>
              <a:ext cx="317745" cy="371702"/>
            </a:xfrm>
            <a:prstGeom prst="rightArrow">
              <a:avLst>
                <a:gd name="adj1" fmla="val 60000"/>
                <a:gd name="adj2" fmla="val 50000"/>
              </a:avLst>
            </a:prstGeom>
          </p:spPr>
          <p:style>
            <a:lnRef idx="0">
              <a:schemeClr val="dk2">
                <a:tint val="60000"/>
                <a:hueOff val="0"/>
                <a:satOff val="0"/>
                <a:lumOff val="0"/>
                <a:alphaOff val="0"/>
              </a:schemeClr>
            </a:lnRef>
            <a:fillRef idx="3">
              <a:schemeClr val="dk2">
                <a:tint val="60000"/>
                <a:hueOff val="0"/>
                <a:satOff val="0"/>
                <a:lumOff val="0"/>
                <a:alphaOff val="0"/>
              </a:schemeClr>
            </a:fillRef>
            <a:effectRef idx="3">
              <a:schemeClr val="dk2">
                <a:tint val="60000"/>
                <a:hueOff val="0"/>
                <a:satOff val="0"/>
                <a:lumOff val="0"/>
                <a:alphaOff val="0"/>
              </a:schemeClr>
            </a:effectRef>
            <a:fontRef idx="minor">
              <a:schemeClr val="lt1"/>
            </a:fontRef>
          </p:style>
        </p:sp>
        <p:sp>
          <p:nvSpPr>
            <p:cNvPr id="27" name="Right Arrow 4"/>
            <p:cNvSpPr/>
            <p:nvPr/>
          </p:nvSpPr>
          <p:spPr>
            <a:xfrm>
              <a:off x="1653696" y="769551"/>
              <a:ext cx="222422" cy="2230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p:txBody>
        </p:sp>
      </p:grpSp>
      <p:grpSp>
        <p:nvGrpSpPr>
          <p:cNvPr id="28" name="Group 27"/>
          <p:cNvGrpSpPr/>
          <p:nvPr/>
        </p:nvGrpSpPr>
        <p:grpSpPr>
          <a:xfrm>
            <a:off x="1736624" y="1053980"/>
            <a:ext cx="1498801" cy="899280"/>
            <a:chOff x="2103336" y="431422"/>
            <a:chExt cx="1498801" cy="899280"/>
          </a:xfrm>
        </p:grpSpPr>
        <p:sp>
          <p:nvSpPr>
            <p:cNvPr id="29" name="Rounded Rectangle 28"/>
            <p:cNvSpPr/>
            <p:nvPr/>
          </p:nvSpPr>
          <p:spPr>
            <a:xfrm>
              <a:off x="2103336" y="431422"/>
              <a:ext cx="1498801" cy="899280"/>
            </a:xfrm>
            <a:prstGeom prst="roundRect">
              <a:avLst>
                <a:gd name="adj" fmla="val 10000"/>
              </a:avLst>
            </a:pr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31" name="Rounded Rectangle 4"/>
            <p:cNvSpPr/>
            <p:nvPr/>
          </p:nvSpPr>
          <p:spPr>
            <a:xfrm>
              <a:off x="2129675" y="457761"/>
              <a:ext cx="1446123" cy="8466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000" b="1" kern="1200" dirty="0"/>
                <a:t>Thu </a:t>
              </a:r>
              <a:r>
                <a:rPr lang="en-US" altLang="zh-CN" sz="2000" b="1" kern="1200" dirty="0" err="1"/>
                <a:t>thập</a:t>
              </a:r>
              <a:r>
                <a:rPr lang="en-US" altLang="zh-CN" sz="2000" b="1" kern="1200" dirty="0"/>
                <a:t> </a:t>
              </a:r>
              <a:r>
                <a:rPr lang="en-US" altLang="zh-CN" sz="2000" b="1" kern="1200" dirty="0" err="1"/>
                <a:t>dữ</a:t>
              </a:r>
              <a:r>
                <a:rPr lang="en-US" altLang="zh-CN" sz="2000" b="1" kern="1200" dirty="0"/>
                <a:t> </a:t>
              </a:r>
              <a:r>
                <a:rPr lang="en-US" altLang="zh-CN" sz="2000" b="1" kern="1200" dirty="0" err="1"/>
                <a:t>liệu</a:t>
              </a:r>
              <a:endParaRPr lang="zh-CN" altLang="en-US" sz="2000" b="1" kern="1200" dirty="0"/>
            </a:p>
          </p:txBody>
        </p:sp>
      </p:grpSp>
      <p:grpSp>
        <p:nvGrpSpPr>
          <p:cNvPr id="32" name="Group 31"/>
          <p:cNvGrpSpPr/>
          <p:nvPr/>
        </p:nvGrpSpPr>
        <p:grpSpPr>
          <a:xfrm>
            <a:off x="3844165" y="1057849"/>
            <a:ext cx="1498801" cy="899280"/>
            <a:chOff x="2103336" y="431422"/>
            <a:chExt cx="1498801" cy="899280"/>
          </a:xfrm>
        </p:grpSpPr>
        <p:sp>
          <p:nvSpPr>
            <p:cNvPr id="33" name="Rounded Rectangle 32"/>
            <p:cNvSpPr/>
            <p:nvPr/>
          </p:nvSpPr>
          <p:spPr>
            <a:xfrm>
              <a:off x="2103336" y="431422"/>
              <a:ext cx="1498801" cy="899280"/>
            </a:xfrm>
            <a:prstGeom prst="roundRect">
              <a:avLst>
                <a:gd name="adj" fmla="val 10000"/>
              </a:avLst>
            </a:prstGeom>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34" name="Rounded Rectangle 4"/>
            <p:cNvSpPr/>
            <p:nvPr/>
          </p:nvSpPr>
          <p:spPr>
            <a:xfrm>
              <a:off x="2129675" y="457761"/>
              <a:ext cx="1446123" cy="8466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000" b="1" kern="1200" dirty="0" err="1"/>
                <a:t>Gán</a:t>
              </a:r>
              <a:r>
                <a:rPr lang="en-US" altLang="zh-CN" sz="2000" b="1" kern="1200" dirty="0"/>
                <a:t> </a:t>
              </a:r>
              <a:r>
                <a:rPr lang="en-US" altLang="zh-CN" sz="2000" b="1" kern="1200" dirty="0" err="1"/>
                <a:t>nhãn</a:t>
              </a:r>
              <a:endParaRPr lang="zh-CN" altLang="en-US" sz="2000" b="1" kern="1200" dirty="0"/>
            </a:p>
          </p:txBody>
        </p:sp>
      </p:grpSp>
      <p:grpSp>
        <p:nvGrpSpPr>
          <p:cNvPr id="35" name="Group 34"/>
          <p:cNvGrpSpPr/>
          <p:nvPr/>
        </p:nvGrpSpPr>
        <p:grpSpPr>
          <a:xfrm>
            <a:off x="5490166" y="1326835"/>
            <a:ext cx="317745" cy="371702"/>
            <a:chOff x="1653696" y="695211"/>
            <a:chExt cx="317745" cy="371702"/>
          </a:xfrm>
        </p:grpSpPr>
        <p:sp>
          <p:nvSpPr>
            <p:cNvPr id="36" name="Right Arrow 35"/>
            <p:cNvSpPr/>
            <p:nvPr/>
          </p:nvSpPr>
          <p:spPr>
            <a:xfrm>
              <a:off x="1653696" y="695211"/>
              <a:ext cx="317745" cy="371702"/>
            </a:xfrm>
            <a:prstGeom prst="rightArrow">
              <a:avLst>
                <a:gd name="adj1" fmla="val 60000"/>
                <a:gd name="adj2" fmla="val 50000"/>
              </a:avLst>
            </a:prstGeom>
          </p:spPr>
          <p:style>
            <a:lnRef idx="0">
              <a:schemeClr val="dk2">
                <a:tint val="60000"/>
                <a:hueOff val="0"/>
                <a:satOff val="0"/>
                <a:lumOff val="0"/>
                <a:alphaOff val="0"/>
              </a:schemeClr>
            </a:lnRef>
            <a:fillRef idx="3">
              <a:schemeClr val="dk2">
                <a:tint val="60000"/>
                <a:hueOff val="0"/>
                <a:satOff val="0"/>
                <a:lumOff val="0"/>
                <a:alphaOff val="0"/>
              </a:schemeClr>
            </a:fillRef>
            <a:effectRef idx="3">
              <a:schemeClr val="dk2">
                <a:tint val="60000"/>
                <a:hueOff val="0"/>
                <a:satOff val="0"/>
                <a:lumOff val="0"/>
                <a:alphaOff val="0"/>
              </a:schemeClr>
            </a:effectRef>
            <a:fontRef idx="minor">
              <a:schemeClr val="lt1"/>
            </a:fontRef>
          </p:style>
        </p:sp>
        <p:sp>
          <p:nvSpPr>
            <p:cNvPr id="37" name="Right Arrow 4"/>
            <p:cNvSpPr/>
            <p:nvPr/>
          </p:nvSpPr>
          <p:spPr>
            <a:xfrm>
              <a:off x="1653696" y="769551"/>
              <a:ext cx="222422" cy="2230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p:txBody>
        </p:sp>
      </p:grpSp>
      <p:grpSp>
        <p:nvGrpSpPr>
          <p:cNvPr id="38" name="Group 37"/>
          <p:cNvGrpSpPr/>
          <p:nvPr/>
        </p:nvGrpSpPr>
        <p:grpSpPr>
          <a:xfrm>
            <a:off x="5932728" y="1063456"/>
            <a:ext cx="1498801" cy="899280"/>
            <a:chOff x="2103336" y="431422"/>
            <a:chExt cx="1498801" cy="899280"/>
          </a:xfrm>
        </p:grpSpPr>
        <p:sp>
          <p:nvSpPr>
            <p:cNvPr id="40" name="Rounded Rectangle 39"/>
            <p:cNvSpPr/>
            <p:nvPr/>
          </p:nvSpPr>
          <p:spPr>
            <a:xfrm>
              <a:off x="2103336" y="431422"/>
              <a:ext cx="1498801" cy="899280"/>
            </a:xfrm>
            <a:prstGeom prst="roundRect">
              <a:avLst>
                <a:gd name="adj" fmla="val 10000"/>
              </a:avLst>
            </a:prstGeom>
            <a:solidFill>
              <a:srgbClr val="C00000"/>
            </a:solidFill>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41" name="Rounded Rectangle 4"/>
            <p:cNvSpPr/>
            <p:nvPr/>
          </p:nvSpPr>
          <p:spPr>
            <a:xfrm>
              <a:off x="2129675" y="457761"/>
              <a:ext cx="1446123" cy="8466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altLang="zh-CN" sz="2000" b="1" dirty="0" err="1"/>
                <a:t>Đánh</a:t>
              </a:r>
              <a:r>
                <a:rPr lang="en-US" altLang="zh-CN" sz="2000" b="1" dirty="0"/>
                <a:t> </a:t>
              </a:r>
              <a:r>
                <a:rPr lang="en-US" altLang="zh-CN" sz="2000" b="1" dirty="0" err="1"/>
                <a:t>giá</a:t>
              </a:r>
              <a:endParaRPr lang="zh-CN" altLang="en-US" sz="2000" b="1" kern="1200" dirty="0"/>
            </a:p>
          </p:txBody>
        </p:sp>
      </p:grpSp>
      <p:sp>
        <p:nvSpPr>
          <p:cNvPr id="44" name="TextBox 43"/>
          <p:cNvSpPr txBox="1"/>
          <p:nvPr/>
        </p:nvSpPr>
        <p:spPr>
          <a:xfrm>
            <a:off x="1794479" y="3719498"/>
            <a:ext cx="5523608" cy="338554"/>
          </a:xfrm>
          <a:prstGeom prst="rect">
            <a:avLst/>
          </a:prstGeom>
          <a:noFill/>
        </p:spPr>
        <p:txBody>
          <a:bodyPr wrap="square" rtlCol="0">
            <a:spAutoFit/>
          </a:bodyPr>
          <a:lstStyle/>
          <a:p>
            <a:pPr algn="ctr"/>
            <a:r>
              <a:rPr lang="en-US" altLang="zh-CN" sz="1600" dirty="0" err="1"/>
              <a:t>Quy</a:t>
            </a:r>
            <a:r>
              <a:rPr lang="en-US" altLang="zh-CN" sz="1600" dirty="0"/>
              <a:t> </a:t>
            </a:r>
            <a:r>
              <a:rPr lang="en-US" altLang="zh-CN" sz="1600" dirty="0" err="1"/>
              <a:t>trình</a:t>
            </a:r>
            <a:r>
              <a:rPr lang="en-US" altLang="zh-CN" sz="1600" dirty="0"/>
              <a:t> </a:t>
            </a:r>
            <a:r>
              <a:rPr lang="en-US" altLang="zh-CN" sz="1600" dirty="0" err="1"/>
              <a:t>xây</a:t>
            </a:r>
            <a:r>
              <a:rPr lang="en-US" altLang="zh-CN" sz="1600" dirty="0"/>
              <a:t> </a:t>
            </a:r>
            <a:r>
              <a:rPr lang="en-US" altLang="zh-CN" sz="1600" dirty="0" err="1"/>
              <a:t>dựng</a:t>
            </a:r>
            <a:r>
              <a:rPr lang="en-US" altLang="zh-CN" sz="1600" dirty="0"/>
              <a:t> </a:t>
            </a:r>
            <a:r>
              <a:rPr lang="en-US" altLang="zh-CN" sz="1600" dirty="0" err="1"/>
              <a:t>tập</a:t>
            </a:r>
            <a:r>
              <a:rPr lang="en-US" altLang="zh-CN" sz="1600" dirty="0"/>
              <a:t> </a:t>
            </a:r>
            <a:r>
              <a:rPr lang="en-US" altLang="zh-CN" sz="1600" dirty="0" err="1"/>
              <a:t>dữ</a:t>
            </a:r>
            <a:r>
              <a:rPr lang="en-US" altLang="zh-CN" sz="1600" dirty="0"/>
              <a:t> </a:t>
            </a:r>
            <a:r>
              <a:rPr lang="en-US" altLang="zh-CN" sz="1600" dirty="0" err="1"/>
              <a:t>liệu</a:t>
            </a:r>
            <a:endParaRPr lang="zh-CN" altLang="en-US" sz="1600" dirty="0"/>
          </a:p>
        </p:txBody>
      </p:sp>
    </p:spTree>
    <p:extLst>
      <p:ext uri="{BB962C8B-B14F-4D97-AF65-F5344CB8AC3E}">
        <p14:creationId xmlns:p14="http://schemas.microsoft.com/office/powerpoint/2010/main" val="2753632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22</a:t>
            </a:fld>
            <a:endParaRPr lang="zh-CN" altLang="en-US"/>
          </a:p>
        </p:txBody>
      </p:sp>
      <p:sp>
        <p:nvSpPr>
          <p:cNvPr id="7" name="Title 5"/>
          <p:cNvSpPr>
            <a:spLocks noGrp="1"/>
          </p:cNvSpPr>
          <p:nvPr>
            <p:ph type="title"/>
          </p:nvPr>
        </p:nvSpPr>
        <p:spPr>
          <a:xfrm>
            <a:off x="345439" y="77894"/>
            <a:ext cx="7543800" cy="772160"/>
          </a:xfrm>
        </p:spPr>
        <p:txBody>
          <a:bodyPr>
            <a:normAutofit/>
          </a:bodyPr>
          <a:lstStyle/>
          <a:p>
            <a:r>
              <a:rPr lang="en-US" sz="3600" dirty="0" err="1">
                <a:solidFill>
                  <a:schemeClr val="bg1"/>
                </a:solidFill>
                <a:latin typeface="Candara" panose="020E0502030303020204" pitchFamily="34" charset="0"/>
              </a:rPr>
              <a:t>Nội</a:t>
            </a:r>
            <a:r>
              <a:rPr lang="en-US" sz="3600" dirty="0">
                <a:solidFill>
                  <a:schemeClr val="bg1"/>
                </a:solidFill>
                <a:latin typeface="Candara" panose="020E0502030303020204" pitchFamily="34" charset="0"/>
              </a:rPr>
              <a:t> dung</a:t>
            </a:r>
          </a:p>
        </p:txBody>
      </p:sp>
      <p:sp>
        <p:nvSpPr>
          <p:cNvPr id="8" name="Content Placeholder 6"/>
          <p:cNvSpPr>
            <a:spLocks noGrp="1"/>
          </p:cNvSpPr>
          <p:nvPr>
            <p:ph idx="1"/>
          </p:nvPr>
        </p:nvSpPr>
        <p:spPr>
          <a:xfrm>
            <a:off x="345439" y="1256454"/>
            <a:ext cx="8453121" cy="4023360"/>
          </a:xfrm>
        </p:spPr>
        <p:txBody>
          <a:bodyPr>
            <a:normAutofit/>
          </a:bodyPr>
          <a:lstStyle/>
          <a:p>
            <a:pPr>
              <a:lnSpc>
                <a:spcPct val="150000"/>
              </a:lnSpc>
              <a:buBlip>
                <a:blip r:embed="rId3"/>
              </a:buBlip>
            </a:pPr>
            <a:r>
              <a:rPr lang="en-US" sz="2400">
                <a:solidFill>
                  <a:schemeClr val="bg1">
                    <a:lumMod val="75000"/>
                  </a:schemeClr>
                </a:solidFill>
              </a:rPr>
              <a:t>Giới thiệu đề tài</a:t>
            </a:r>
          </a:p>
          <a:p>
            <a:pPr>
              <a:lnSpc>
                <a:spcPct val="150000"/>
              </a:lnSpc>
              <a:buBlip>
                <a:blip r:embed="rId3"/>
              </a:buBlip>
            </a:pPr>
            <a:r>
              <a:rPr lang="en-US" sz="2400">
                <a:solidFill>
                  <a:schemeClr val="bg1">
                    <a:lumMod val="75000"/>
                  </a:schemeClr>
                </a:solidFill>
              </a:rPr>
              <a:t>Công trình liên quan</a:t>
            </a:r>
            <a:endParaRPr lang="en-US" sz="2400" dirty="0">
              <a:solidFill>
                <a:schemeClr val="bg1">
                  <a:lumMod val="75000"/>
                </a:schemeClr>
              </a:solidFill>
            </a:endParaRPr>
          </a:p>
          <a:p>
            <a:pPr>
              <a:lnSpc>
                <a:spcPct val="150000"/>
              </a:lnSpc>
              <a:buBlip>
                <a:blip r:embed="rId3"/>
              </a:buBlip>
            </a:pPr>
            <a:r>
              <a:rPr lang="en-US" sz="2400">
                <a:solidFill>
                  <a:schemeClr val="bg1">
                    <a:lumMod val="75000"/>
                  </a:schemeClr>
                </a:solidFill>
              </a:rPr>
              <a:t>Phương pháp đề xuất</a:t>
            </a:r>
            <a:endParaRPr lang="en-US" sz="2400" dirty="0">
              <a:solidFill>
                <a:schemeClr val="bg1">
                  <a:lumMod val="75000"/>
                </a:schemeClr>
              </a:solidFill>
            </a:endParaRPr>
          </a:p>
          <a:p>
            <a:pPr>
              <a:lnSpc>
                <a:spcPct val="150000"/>
              </a:lnSpc>
              <a:buBlip>
                <a:blip r:embed="rId3"/>
              </a:buBlip>
            </a:pPr>
            <a:r>
              <a:rPr lang="en-US" sz="2400">
                <a:solidFill>
                  <a:schemeClr val="bg1">
                    <a:lumMod val="75000"/>
                  </a:schemeClr>
                </a:solidFill>
              </a:rPr>
              <a:t>Xây dựng tập dữ liệu</a:t>
            </a:r>
            <a:endParaRPr lang="en-US" sz="2400" dirty="0">
              <a:solidFill>
                <a:schemeClr val="bg1">
                  <a:lumMod val="75000"/>
                </a:schemeClr>
              </a:solidFill>
            </a:endParaRPr>
          </a:p>
          <a:p>
            <a:pPr>
              <a:lnSpc>
                <a:spcPct val="150000"/>
              </a:lnSpc>
              <a:buClrTx/>
              <a:buBlip>
                <a:blip r:embed="rId4"/>
              </a:buBlip>
            </a:pPr>
            <a:r>
              <a:rPr lang="en-US" sz="2400">
                <a:solidFill>
                  <a:schemeClr val="tx1"/>
                </a:solidFill>
              </a:rPr>
              <a:t>Kết </a:t>
            </a:r>
            <a:r>
              <a:rPr lang="en-US" sz="2400" dirty="0" err="1">
                <a:solidFill>
                  <a:schemeClr val="tx1"/>
                </a:solidFill>
              </a:rPr>
              <a:t>quả</a:t>
            </a:r>
            <a:r>
              <a:rPr lang="en-US" sz="2400" dirty="0">
                <a:solidFill>
                  <a:schemeClr val="tx1"/>
                </a:solidFill>
              </a:rPr>
              <a:t> </a:t>
            </a:r>
            <a:r>
              <a:rPr lang="en-US" sz="2400" dirty="0" err="1">
                <a:solidFill>
                  <a:schemeClr val="tx1"/>
                </a:solidFill>
              </a:rPr>
              <a:t>thí</a:t>
            </a:r>
            <a:r>
              <a:rPr lang="en-US" sz="2400" dirty="0">
                <a:solidFill>
                  <a:schemeClr val="tx1"/>
                </a:solidFill>
              </a:rPr>
              <a:t> </a:t>
            </a:r>
            <a:r>
              <a:rPr lang="en-US" sz="2400" dirty="0" err="1">
                <a:solidFill>
                  <a:schemeClr val="tx1"/>
                </a:solidFill>
              </a:rPr>
              <a:t>nghiệm</a:t>
            </a:r>
            <a:endParaRPr lang="en-US" sz="2400" dirty="0">
              <a:solidFill>
                <a:schemeClr val="tx1"/>
              </a:solidFill>
            </a:endParaRPr>
          </a:p>
          <a:p>
            <a:pPr>
              <a:lnSpc>
                <a:spcPct val="150000"/>
              </a:lnSpc>
              <a:buClrTx/>
              <a:buBlip>
                <a:blip r:embed="rId4"/>
              </a:buBlip>
            </a:pPr>
            <a:r>
              <a:rPr lang="en-US" sz="2400" dirty="0" err="1">
                <a:solidFill>
                  <a:schemeClr val="tx1"/>
                </a:solidFill>
              </a:rPr>
              <a:t>Tổng</a:t>
            </a:r>
            <a:r>
              <a:rPr lang="en-US" sz="2400" dirty="0">
                <a:solidFill>
                  <a:schemeClr val="tx1"/>
                </a:solidFill>
              </a:rPr>
              <a:t> </a:t>
            </a:r>
            <a:r>
              <a:rPr lang="en-US" sz="2400" dirty="0" err="1">
                <a:solidFill>
                  <a:schemeClr val="tx1"/>
                </a:solidFill>
              </a:rPr>
              <a:t>kết</a:t>
            </a:r>
            <a:endParaRPr lang="en-US" sz="2400" dirty="0">
              <a:solidFill>
                <a:schemeClr val="tx1"/>
              </a:solidFill>
            </a:endParaRPr>
          </a:p>
        </p:txBody>
      </p:sp>
    </p:spTree>
    <p:extLst>
      <p:ext uri="{BB962C8B-B14F-4D97-AF65-F5344CB8AC3E}">
        <p14:creationId xmlns:p14="http://schemas.microsoft.com/office/powerpoint/2010/main" val="3999603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23</a:t>
            </a:fld>
            <a:endParaRPr lang="zh-CN" altLang="en-US"/>
          </a:p>
        </p:txBody>
      </p:sp>
      <p:sp>
        <p:nvSpPr>
          <p:cNvPr id="7" name="Title 5"/>
          <p:cNvSpPr>
            <a:spLocks noGrp="1"/>
          </p:cNvSpPr>
          <p:nvPr>
            <p:ph type="title"/>
          </p:nvPr>
        </p:nvSpPr>
        <p:spPr>
          <a:xfrm>
            <a:off x="345439" y="77894"/>
            <a:ext cx="6747819" cy="772160"/>
          </a:xfrm>
        </p:spPr>
        <p:txBody>
          <a:bodyPr>
            <a:normAutofit/>
          </a:bodyPr>
          <a:lstStyle/>
          <a:p>
            <a:r>
              <a:rPr lang="en-US" sz="4000" dirty="0" err="1">
                <a:solidFill>
                  <a:schemeClr val="bg1"/>
                </a:solidFill>
                <a:latin typeface="Candara" panose="020E0502030303020204" pitchFamily="34" charset="0"/>
              </a:rPr>
              <a:t>Kết</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quả</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thí</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nghiệm</a:t>
            </a:r>
            <a:endParaRPr lang="en-US" sz="3600" b="1" dirty="0">
              <a:solidFill>
                <a:schemeClr val="bg1"/>
              </a:solidFill>
              <a:latin typeface="Candara" panose="020E0502030303020204" pitchFamily="34" charset="0"/>
            </a:endParaRPr>
          </a:p>
        </p:txBody>
      </p:sp>
      <p:sp>
        <p:nvSpPr>
          <p:cNvPr id="10" name="TextBox 9"/>
          <p:cNvSpPr txBox="1"/>
          <p:nvPr/>
        </p:nvSpPr>
        <p:spPr>
          <a:xfrm>
            <a:off x="-60385" y="864025"/>
            <a:ext cx="9204385" cy="369332"/>
          </a:xfrm>
          <a:prstGeom prst="rect">
            <a:avLst/>
          </a:prstGeom>
          <a:noFill/>
        </p:spPr>
        <p:txBody>
          <a:bodyPr wrap="square" rtlCol="0">
            <a:spAutoFit/>
          </a:bodyPr>
          <a:lstStyle/>
          <a:p>
            <a:pPr algn="ctr"/>
            <a:r>
              <a:rPr lang="en-US" altLang="zh-CN" dirty="0" err="1"/>
              <a:t>Kết</a:t>
            </a:r>
            <a:r>
              <a:rPr lang="en-US" altLang="zh-CN" dirty="0"/>
              <a:t> </a:t>
            </a:r>
            <a:r>
              <a:rPr lang="en-US" altLang="zh-CN" dirty="0" err="1"/>
              <a:t>hợp</a:t>
            </a:r>
            <a:r>
              <a:rPr lang="en-US" altLang="zh-CN" dirty="0"/>
              <a:t> </a:t>
            </a:r>
            <a:r>
              <a:rPr lang="en-US" altLang="zh-CN" dirty="0" err="1"/>
              <a:t>các</a:t>
            </a:r>
            <a:r>
              <a:rPr lang="en-US" altLang="zh-CN" dirty="0"/>
              <a:t> </a:t>
            </a:r>
            <a:r>
              <a:rPr lang="en-US" altLang="zh-CN" err="1"/>
              <a:t>đặc</a:t>
            </a:r>
            <a:r>
              <a:rPr lang="en-US" altLang="zh-CN"/>
              <a:t> trưng dựa trên phương pháp học máy </a:t>
            </a:r>
            <a:r>
              <a:rPr lang="en-US" altLang="zh-CN" dirty="0" err="1"/>
              <a:t>với</a:t>
            </a:r>
            <a:r>
              <a:rPr lang="en-US" altLang="zh-CN" dirty="0"/>
              <a:t> </a:t>
            </a:r>
            <a:r>
              <a:rPr lang="en-US" altLang="zh-CN" dirty="0" err="1"/>
              <a:t>đặc</a:t>
            </a:r>
            <a:r>
              <a:rPr lang="en-US" altLang="zh-CN" dirty="0"/>
              <a:t> </a:t>
            </a:r>
            <a:r>
              <a:rPr lang="en-US" altLang="zh-CN" dirty="0" err="1"/>
              <a:t>trưng</a:t>
            </a:r>
            <a:r>
              <a:rPr lang="en-US" altLang="zh-CN" dirty="0"/>
              <a:t> SO-CAL</a:t>
            </a:r>
          </a:p>
        </p:txBody>
      </p:sp>
      <p:graphicFrame>
        <p:nvGraphicFramePr>
          <p:cNvPr id="5" name="Table 4"/>
          <p:cNvGraphicFramePr>
            <a:graphicFrameLocks noGrp="1"/>
          </p:cNvGraphicFramePr>
          <p:nvPr>
            <p:extLst>
              <p:ext uri="{D42A27DB-BD31-4B8C-83A1-F6EECF244321}">
                <p14:modId xmlns:p14="http://schemas.microsoft.com/office/powerpoint/2010/main" val="864738805"/>
              </p:ext>
            </p:extLst>
          </p:nvPr>
        </p:nvGraphicFramePr>
        <p:xfrm>
          <a:off x="407785" y="4155296"/>
          <a:ext cx="8372879" cy="2164080"/>
        </p:xfrm>
        <a:graphic>
          <a:graphicData uri="http://schemas.openxmlformats.org/drawingml/2006/table">
            <a:tbl>
              <a:tblPr firstRow="1" bandRow="1">
                <a:tableStyleId>{073A0DAA-6AF3-43AB-8588-CEC1D06C72B9}</a:tableStyleId>
              </a:tblPr>
              <a:tblGrid>
                <a:gridCol w="839470">
                  <a:extLst>
                    <a:ext uri="{9D8B030D-6E8A-4147-A177-3AD203B41FA5}">
                      <a16:colId xmlns:a16="http://schemas.microsoft.com/office/drawing/2014/main" val="3709635346"/>
                    </a:ext>
                  </a:extLst>
                </a:gridCol>
                <a:gridCol w="4474847">
                  <a:extLst>
                    <a:ext uri="{9D8B030D-6E8A-4147-A177-3AD203B41FA5}">
                      <a16:colId xmlns:a16="http://schemas.microsoft.com/office/drawing/2014/main" val="3734805719"/>
                    </a:ext>
                  </a:extLst>
                </a:gridCol>
                <a:gridCol w="980380">
                  <a:extLst>
                    <a:ext uri="{9D8B030D-6E8A-4147-A177-3AD203B41FA5}">
                      <a16:colId xmlns:a16="http://schemas.microsoft.com/office/drawing/2014/main" val="3481881960"/>
                    </a:ext>
                  </a:extLst>
                </a:gridCol>
                <a:gridCol w="2078182">
                  <a:extLst>
                    <a:ext uri="{9D8B030D-6E8A-4147-A177-3AD203B41FA5}">
                      <a16:colId xmlns:a16="http://schemas.microsoft.com/office/drawing/2014/main" val="2279236867"/>
                    </a:ext>
                  </a:extLst>
                </a:gridCol>
              </a:tblGrid>
              <a:tr h="447973">
                <a:tc>
                  <a:txBody>
                    <a:bodyPr/>
                    <a:lstStyle/>
                    <a:p>
                      <a:pPr algn="ctr">
                        <a:spcBef>
                          <a:spcPts val="600"/>
                        </a:spcBef>
                        <a:spcAft>
                          <a:spcPts val="600"/>
                        </a:spcAft>
                      </a:pPr>
                      <a:r>
                        <a:rPr lang="en-US" sz="1600" dirty="0" err="1"/>
                        <a:t>Thí</a:t>
                      </a:r>
                      <a:r>
                        <a:rPr lang="en-US" sz="1600" baseline="0" dirty="0"/>
                        <a:t> </a:t>
                      </a:r>
                      <a:r>
                        <a:rPr lang="en-US" sz="1600" baseline="0" dirty="0" err="1"/>
                        <a:t>nghiệm</a:t>
                      </a:r>
                      <a:endParaRPr lang="en-US" sz="1600" dirty="0"/>
                    </a:p>
                  </a:txBody>
                  <a:tcPr anchor="ctr"/>
                </a:tc>
                <a:tc>
                  <a:txBody>
                    <a:bodyPr/>
                    <a:lstStyle/>
                    <a:p>
                      <a:pPr algn="ctr">
                        <a:spcBef>
                          <a:spcPts val="600"/>
                        </a:spcBef>
                        <a:spcAft>
                          <a:spcPts val="600"/>
                        </a:spcAft>
                      </a:pPr>
                      <a:r>
                        <a:rPr lang="en-US" sz="1600" dirty="0" err="1"/>
                        <a:t>Đặc</a:t>
                      </a:r>
                      <a:r>
                        <a:rPr lang="en-US" sz="1600" baseline="0" dirty="0"/>
                        <a:t> </a:t>
                      </a:r>
                      <a:r>
                        <a:rPr lang="en-US" sz="1600" baseline="0" err="1"/>
                        <a:t>trưng</a:t>
                      </a:r>
                      <a:r>
                        <a:rPr lang="en-US" sz="1600" baseline="0"/>
                        <a:t> dựa trên phương pháp học máy</a:t>
                      </a:r>
                      <a:endParaRPr lang="en-US" sz="1600" dirty="0"/>
                    </a:p>
                  </a:txBody>
                  <a:tcPr anchor="ctr"/>
                </a:tc>
                <a:tc>
                  <a:txBody>
                    <a:bodyPr/>
                    <a:lstStyle/>
                    <a:p>
                      <a:pPr algn="ctr">
                        <a:spcBef>
                          <a:spcPts val="600"/>
                        </a:spcBef>
                        <a:spcAft>
                          <a:spcPts val="600"/>
                        </a:spcAft>
                      </a:pPr>
                      <a:r>
                        <a:rPr lang="en-US" sz="1600" dirty="0" err="1"/>
                        <a:t>Kết</a:t>
                      </a:r>
                      <a:r>
                        <a:rPr lang="en-US" sz="1600" baseline="0" dirty="0"/>
                        <a:t> </a:t>
                      </a:r>
                      <a:r>
                        <a:rPr lang="en-US" sz="1600" baseline="0" dirty="0" err="1"/>
                        <a:t>quả</a:t>
                      </a:r>
                      <a:r>
                        <a:rPr lang="en-US" sz="1600" baseline="0" dirty="0"/>
                        <a:t> (%)</a:t>
                      </a:r>
                      <a:endParaRPr lang="en-US" sz="1600" dirty="0"/>
                    </a:p>
                  </a:txBody>
                  <a:tcPr anchor="ctr"/>
                </a:tc>
                <a:tc>
                  <a:txBody>
                    <a:bodyPr/>
                    <a:lstStyle/>
                    <a:p>
                      <a:pPr algn="ctr">
                        <a:spcBef>
                          <a:spcPts val="600"/>
                        </a:spcBef>
                        <a:spcAft>
                          <a:spcPts val="600"/>
                        </a:spcAft>
                      </a:pPr>
                      <a:r>
                        <a:rPr lang="en-US" sz="1600" dirty="0" err="1"/>
                        <a:t>Kết</a:t>
                      </a:r>
                      <a:r>
                        <a:rPr lang="en-US" sz="1600" baseline="0" dirty="0"/>
                        <a:t> </a:t>
                      </a:r>
                      <a:r>
                        <a:rPr lang="en-US" sz="1600" baseline="0" dirty="0" err="1"/>
                        <a:t>quả</a:t>
                      </a:r>
                      <a:r>
                        <a:rPr lang="en-US" sz="1600" baseline="0" dirty="0"/>
                        <a:t> </a:t>
                      </a:r>
                      <a:r>
                        <a:rPr lang="en-US" sz="1600" baseline="0" dirty="0" err="1"/>
                        <a:t>kết</a:t>
                      </a:r>
                      <a:r>
                        <a:rPr lang="en-US" sz="1600" baseline="0" dirty="0"/>
                        <a:t> </a:t>
                      </a:r>
                      <a:r>
                        <a:rPr lang="en-US" sz="1600" baseline="0" dirty="0" err="1"/>
                        <a:t>hợp</a:t>
                      </a:r>
                      <a:r>
                        <a:rPr lang="en-US" sz="1600" baseline="0" dirty="0"/>
                        <a:t> </a:t>
                      </a:r>
                      <a:br>
                        <a:rPr lang="en-US" sz="1600" baseline="0" dirty="0"/>
                      </a:br>
                      <a:r>
                        <a:rPr lang="en-US" sz="1600" baseline="0" dirty="0" err="1"/>
                        <a:t>đặc</a:t>
                      </a:r>
                      <a:r>
                        <a:rPr lang="en-US" sz="1600" baseline="0" dirty="0"/>
                        <a:t> </a:t>
                      </a:r>
                      <a:r>
                        <a:rPr lang="en-US" sz="1600" baseline="0" dirty="0" err="1"/>
                        <a:t>trưng</a:t>
                      </a:r>
                      <a:r>
                        <a:rPr lang="en-US" sz="1600" baseline="0" dirty="0"/>
                        <a:t> SO-CAL (%)</a:t>
                      </a:r>
                      <a:endParaRPr lang="en-US" sz="1600" dirty="0"/>
                    </a:p>
                  </a:txBody>
                  <a:tcPr anchor="ctr"/>
                </a:tc>
                <a:extLst>
                  <a:ext uri="{0D108BD9-81ED-4DB2-BD59-A6C34878D82A}">
                    <a16:rowId xmlns:a16="http://schemas.microsoft.com/office/drawing/2014/main" val="1445271702"/>
                  </a:ext>
                </a:extLst>
              </a:tr>
              <a:tr h="259353">
                <a:tc>
                  <a:txBody>
                    <a:bodyPr/>
                    <a:lstStyle/>
                    <a:p>
                      <a:pPr algn="ctr">
                        <a:spcBef>
                          <a:spcPts val="300"/>
                        </a:spcBef>
                        <a:spcAft>
                          <a:spcPts val="300"/>
                        </a:spcAft>
                      </a:pPr>
                      <a:r>
                        <a:rPr lang="en-US" sz="1600" dirty="0"/>
                        <a:t>1</a:t>
                      </a:r>
                    </a:p>
                  </a:txBody>
                  <a:tcPr anchor="ctr"/>
                </a:tc>
                <a:tc>
                  <a:txBody>
                    <a:bodyPr/>
                    <a:lstStyle/>
                    <a:p>
                      <a:pPr>
                        <a:spcBef>
                          <a:spcPts val="300"/>
                        </a:spcBef>
                        <a:spcAft>
                          <a:spcPts val="300"/>
                        </a:spcAft>
                      </a:pPr>
                      <a:r>
                        <a:rPr lang="en-US" sz="1600" dirty="0"/>
                        <a:t>N-gram</a:t>
                      </a:r>
                    </a:p>
                  </a:txBody>
                  <a:tcPr anchor="ctr"/>
                </a:tc>
                <a:tc>
                  <a:txBody>
                    <a:bodyPr/>
                    <a:lstStyle/>
                    <a:p>
                      <a:pPr algn="ctr">
                        <a:spcBef>
                          <a:spcPts val="300"/>
                        </a:spcBef>
                        <a:spcAft>
                          <a:spcPts val="300"/>
                        </a:spcAft>
                      </a:pPr>
                      <a:r>
                        <a:rPr lang="en-US" sz="1400" u="none" strike="noStrike" kern="1200" baseline="0" dirty="0"/>
                        <a:t>67.96</a:t>
                      </a:r>
                      <a:endParaRPr lang="en-US" sz="1600" dirty="0"/>
                    </a:p>
                  </a:txBody>
                  <a:tcPr anchor="ctr"/>
                </a:tc>
                <a:tc>
                  <a:txBody>
                    <a:bodyPr/>
                    <a:lstStyle/>
                    <a:p>
                      <a:pPr algn="ctr">
                        <a:spcBef>
                          <a:spcPts val="300"/>
                        </a:spcBef>
                        <a:spcAft>
                          <a:spcPts val="300"/>
                        </a:spcAft>
                      </a:pPr>
                      <a:r>
                        <a:rPr lang="en-US" sz="1400" u="none" strike="noStrike" kern="1200" baseline="0" dirty="0"/>
                        <a:t>68.27</a:t>
                      </a:r>
                      <a:endParaRPr lang="en-US" sz="1600" dirty="0"/>
                    </a:p>
                  </a:txBody>
                  <a:tcPr anchor="ctr"/>
                </a:tc>
                <a:extLst>
                  <a:ext uri="{0D108BD9-81ED-4DB2-BD59-A6C34878D82A}">
                    <a16:rowId xmlns:a16="http://schemas.microsoft.com/office/drawing/2014/main" val="3199066873"/>
                  </a:ext>
                </a:extLst>
              </a:tr>
              <a:tr h="259353">
                <a:tc>
                  <a:txBody>
                    <a:bodyPr/>
                    <a:lstStyle/>
                    <a:p>
                      <a:pPr algn="ctr">
                        <a:spcBef>
                          <a:spcPts val="300"/>
                        </a:spcBef>
                        <a:spcAft>
                          <a:spcPts val="300"/>
                        </a:spcAft>
                      </a:pPr>
                      <a:r>
                        <a:rPr lang="en-US" sz="1600" dirty="0"/>
                        <a:t>2</a:t>
                      </a:r>
                    </a:p>
                  </a:txBody>
                  <a:tcPr anchor="ctr"/>
                </a:tc>
                <a:tc>
                  <a:txBody>
                    <a:bodyPr/>
                    <a:lstStyle/>
                    <a:p>
                      <a:pPr>
                        <a:spcBef>
                          <a:spcPts val="300"/>
                        </a:spcBef>
                        <a:spcAft>
                          <a:spcPts val="300"/>
                        </a:spcAft>
                      </a:pPr>
                      <a:r>
                        <a:rPr lang="en-US" sz="1600" dirty="0"/>
                        <a:t>N-gram + </a:t>
                      </a:r>
                      <a:r>
                        <a:rPr lang="en-US" sz="1600" dirty="0" err="1"/>
                        <a:t>Chuyển</a:t>
                      </a:r>
                      <a:r>
                        <a:rPr lang="en-US" sz="1600" baseline="0" dirty="0"/>
                        <a:t> </a:t>
                      </a:r>
                      <a:r>
                        <a:rPr lang="en-US" sz="1600" baseline="0" dirty="0" err="1"/>
                        <a:t>đổi</a:t>
                      </a:r>
                      <a:r>
                        <a:rPr lang="en-US" sz="1600" baseline="0" dirty="0"/>
                        <a:t> </a:t>
                      </a:r>
                      <a:r>
                        <a:rPr lang="en-US" sz="1600" baseline="0" dirty="0" err="1"/>
                        <a:t>trạng</a:t>
                      </a:r>
                      <a:r>
                        <a:rPr lang="en-US" sz="1600" baseline="0" dirty="0"/>
                        <a:t> </a:t>
                      </a:r>
                      <a:r>
                        <a:rPr lang="en-US" sz="1600" baseline="0" dirty="0" err="1"/>
                        <a:t>thái</a:t>
                      </a:r>
                      <a:endParaRPr lang="en-US" sz="1600" dirty="0"/>
                    </a:p>
                  </a:txBody>
                  <a:tcPr anchor="ctr"/>
                </a:tc>
                <a:tc>
                  <a:txBody>
                    <a:bodyPr/>
                    <a:lstStyle/>
                    <a:p>
                      <a:pPr algn="ctr">
                        <a:spcBef>
                          <a:spcPts val="300"/>
                        </a:spcBef>
                        <a:spcAft>
                          <a:spcPts val="300"/>
                        </a:spcAft>
                      </a:pPr>
                      <a:r>
                        <a:rPr lang="en-US" sz="1400" u="none" strike="noStrike" kern="1200" baseline="0" dirty="0"/>
                        <a:t>69.17</a:t>
                      </a:r>
                      <a:endParaRPr lang="en-US" sz="1600" dirty="0"/>
                    </a:p>
                  </a:txBody>
                  <a:tcPr anchor="ctr"/>
                </a:tc>
                <a:tc>
                  <a:txBody>
                    <a:bodyPr/>
                    <a:lstStyle/>
                    <a:p>
                      <a:pPr algn="ctr">
                        <a:spcBef>
                          <a:spcPts val="300"/>
                        </a:spcBef>
                        <a:spcAft>
                          <a:spcPts val="300"/>
                        </a:spcAft>
                      </a:pPr>
                      <a:r>
                        <a:rPr lang="en-US" sz="1400" u="none" strike="noStrike" kern="1200" baseline="0" dirty="0"/>
                        <a:t>70.03</a:t>
                      </a:r>
                      <a:endParaRPr lang="en-US" sz="1600" dirty="0"/>
                    </a:p>
                  </a:txBody>
                  <a:tcPr anchor="ctr"/>
                </a:tc>
                <a:extLst>
                  <a:ext uri="{0D108BD9-81ED-4DB2-BD59-A6C34878D82A}">
                    <a16:rowId xmlns:a16="http://schemas.microsoft.com/office/drawing/2014/main" val="142916672"/>
                  </a:ext>
                </a:extLst>
              </a:tr>
              <a:tr h="259353">
                <a:tc>
                  <a:txBody>
                    <a:bodyPr/>
                    <a:lstStyle/>
                    <a:p>
                      <a:pPr algn="ctr">
                        <a:spcBef>
                          <a:spcPts val="300"/>
                        </a:spcBef>
                        <a:spcAft>
                          <a:spcPts val="300"/>
                        </a:spcAft>
                      </a:pPr>
                      <a:r>
                        <a:rPr lang="en-US" sz="1600" dirty="0"/>
                        <a:t>3</a:t>
                      </a:r>
                      <a:endParaRPr lang="en-US" sz="1600" b="1" dirty="0">
                        <a:solidFill>
                          <a:schemeClr val="tx1"/>
                        </a:solidFill>
                      </a:endParaRPr>
                    </a:p>
                  </a:txBody>
                  <a:tcPr anchor="ctr"/>
                </a:tc>
                <a:tc>
                  <a:txBody>
                    <a:bodyPr/>
                    <a:lstStyle/>
                    <a:p>
                      <a:pPr>
                        <a:spcBef>
                          <a:spcPts val="300"/>
                        </a:spcBef>
                        <a:spcAft>
                          <a:spcPts val="300"/>
                        </a:spcAft>
                      </a:pPr>
                      <a:r>
                        <a:rPr lang="en-US" sz="1600" dirty="0"/>
                        <a:t>N-gram + </a:t>
                      </a:r>
                      <a:r>
                        <a:rPr lang="en-US" sz="1600" dirty="0" err="1"/>
                        <a:t>Chuyển</a:t>
                      </a:r>
                      <a:r>
                        <a:rPr lang="en-US" sz="1600" baseline="0" dirty="0"/>
                        <a:t> </a:t>
                      </a:r>
                      <a:r>
                        <a:rPr lang="en-US" sz="1600" baseline="0" dirty="0" err="1"/>
                        <a:t>đổi</a:t>
                      </a:r>
                      <a:r>
                        <a:rPr lang="en-US" sz="1600" baseline="0" dirty="0"/>
                        <a:t> </a:t>
                      </a:r>
                      <a:r>
                        <a:rPr lang="en-US" sz="1600" baseline="0" dirty="0" err="1"/>
                        <a:t>trạng</a:t>
                      </a:r>
                      <a:r>
                        <a:rPr lang="en-US" sz="1600" baseline="0" dirty="0"/>
                        <a:t> </a:t>
                      </a:r>
                      <a:r>
                        <a:rPr lang="en-US" sz="1600" baseline="0" dirty="0" err="1"/>
                        <a:t>thái</a:t>
                      </a:r>
                      <a:r>
                        <a:rPr lang="en-US" sz="1600" baseline="0" dirty="0"/>
                        <a:t> + </a:t>
                      </a:r>
                      <a:r>
                        <a:rPr lang="en-US" sz="1600" baseline="0" dirty="0" err="1"/>
                        <a:t>Phủ</a:t>
                      </a:r>
                      <a:r>
                        <a:rPr lang="en-US" sz="1600" baseline="0" dirty="0"/>
                        <a:t> </a:t>
                      </a:r>
                      <a:r>
                        <a:rPr lang="en-US" sz="1600" baseline="0" dirty="0" err="1"/>
                        <a:t>định</a:t>
                      </a:r>
                      <a:endParaRPr lang="en-US" sz="1600" b="1" dirty="0">
                        <a:solidFill>
                          <a:schemeClr val="tx1"/>
                        </a:solidFill>
                      </a:endParaRPr>
                    </a:p>
                  </a:txBody>
                  <a:tcPr anchor="ctr"/>
                </a:tc>
                <a:tc>
                  <a:txBody>
                    <a:bodyPr/>
                    <a:lstStyle/>
                    <a:p>
                      <a:pPr algn="ctr">
                        <a:spcBef>
                          <a:spcPts val="300"/>
                        </a:spcBef>
                        <a:spcAft>
                          <a:spcPts val="300"/>
                        </a:spcAft>
                      </a:pPr>
                      <a:r>
                        <a:rPr lang="en-US" sz="1400" u="none" strike="noStrike" kern="1200" baseline="0" dirty="0"/>
                        <a:t>70.05</a:t>
                      </a:r>
                      <a:endParaRPr lang="en-US" sz="1600" b="1" dirty="0">
                        <a:solidFill>
                          <a:schemeClr val="tx1"/>
                        </a:solidFill>
                      </a:endParaRPr>
                    </a:p>
                  </a:txBody>
                  <a:tcPr anchor="ctr"/>
                </a:tc>
                <a:tc>
                  <a:txBody>
                    <a:bodyPr/>
                    <a:lstStyle/>
                    <a:p>
                      <a:pPr algn="ctr">
                        <a:spcBef>
                          <a:spcPts val="300"/>
                        </a:spcBef>
                        <a:spcAft>
                          <a:spcPts val="300"/>
                        </a:spcAft>
                      </a:pPr>
                      <a:r>
                        <a:rPr lang="en-US" sz="1400" b="1" u="none" strike="noStrike" kern="1200" baseline="0" dirty="0"/>
                        <a:t>70.74</a:t>
                      </a:r>
                      <a:endParaRPr lang="en-US" sz="1600" b="1" dirty="0">
                        <a:solidFill>
                          <a:schemeClr val="tx1"/>
                        </a:solidFill>
                      </a:endParaRPr>
                    </a:p>
                  </a:txBody>
                  <a:tcPr anchor="ctr"/>
                </a:tc>
                <a:extLst>
                  <a:ext uri="{0D108BD9-81ED-4DB2-BD59-A6C34878D82A}">
                    <a16:rowId xmlns:a16="http://schemas.microsoft.com/office/drawing/2014/main" val="1330526797"/>
                  </a:ext>
                </a:extLst>
              </a:tr>
              <a:tr h="447973">
                <a:tc>
                  <a:txBody>
                    <a:bodyPr/>
                    <a:lstStyle/>
                    <a:p>
                      <a:pPr algn="ctr">
                        <a:spcBef>
                          <a:spcPts val="300"/>
                        </a:spcBef>
                        <a:spcAft>
                          <a:spcPts val="300"/>
                        </a:spcAft>
                      </a:pPr>
                      <a:r>
                        <a:rPr lang="en-US" sz="1600" dirty="0"/>
                        <a:t>4</a:t>
                      </a:r>
                    </a:p>
                  </a:txBody>
                  <a:tcPr anchor="ctr"/>
                </a:tc>
                <a:tc>
                  <a:txBody>
                    <a:bodyPr/>
                    <a:lstStyle/>
                    <a:p>
                      <a:pPr marL="0" marR="0" lvl="0" indent="0" algn="l" defTabSz="685800" rtl="0" eaLnBrk="1" fontAlgn="auto" latinLnBrk="0" hangingPunct="1">
                        <a:lnSpc>
                          <a:spcPct val="100000"/>
                        </a:lnSpc>
                        <a:spcBef>
                          <a:spcPts val="300"/>
                        </a:spcBef>
                        <a:spcAft>
                          <a:spcPts val="300"/>
                        </a:spcAft>
                        <a:buClrTx/>
                        <a:buSzTx/>
                        <a:buFontTx/>
                        <a:buNone/>
                        <a:tabLst/>
                        <a:defRPr/>
                      </a:pPr>
                      <a:r>
                        <a:rPr lang="en-US" sz="1600" dirty="0"/>
                        <a:t>N-gram </a:t>
                      </a:r>
                      <a:r>
                        <a:rPr lang="en-US" sz="1600" dirty="0" err="1"/>
                        <a:t>kết</a:t>
                      </a:r>
                      <a:r>
                        <a:rPr lang="en-US" sz="1600" baseline="0" dirty="0"/>
                        <a:t> </a:t>
                      </a:r>
                      <a:r>
                        <a:rPr lang="en-US" sz="1600" baseline="0" dirty="0" err="1"/>
                        <a:t>hợp</a:t>
                      </a:r>
                      <a:r>
                        <a:rPr lang="en-US" sz="1600" baseline="0" dirty="0"/>
                        <a:t> </a:t>
                      </a:r>
                      <a:r>
                        <a:rPr lang="en-US" sz="1600" baseline="0" dirty="0" err="1"/>
                        <a:t>MetaMap</a:t>
                      </a:r>
                      <a:r>
                        <a:rPr lang="en-US" sz="1600" dirty="0"/>
                        <a:t> + </a:t>
                      </a:r>
                      <a:r>
                        <a:rPr lang="en-US" sz="1600" dirty="0" err="1"/>
                        <a:t>Chuyển</a:t>
                      </a:r>
                      <a:r>
                        <a:rPr lang="en-US" sz="1600" baseline="0" dirty="0"/>
                        <a:t> </a:t>
                      </a:r>
                      <a:r>
                        <a:rPr lang="en-US" sz="1600" baseline="0" dirty="0" err="1"/>
                        <a:t>đổi</a:t>
                      </a:r>
                      <a:r>
                        <a:rPr lang="en-US" sz="1600" baseline="0" dirty="0"/>
                        <a:t> </a:t>
                      </a:r>
                      <a:r>
                        <a:rPr lang="en-US" sz="1600" baseline="0" dirty="0" err="1"/>
                        <a:t>trạng</a:t>
                      </a:r>
                      <a:r>
                        <a:rPr lang="en-US" sz="1600" baseline="0" dirty="0"/>
                        <a:t> </a:t>
                      </a:r>
                      <a:r>
                        <a:rPr lang="en-US" sz="1600" baseline="0" dirty="0" err="1"/>
                        <a:t>thái</a:t>
                      </a:r>
                      <a:r>
                        <a:rPr lang="en-US" sz="1600" baseline="0" dirty="0"/>
                        <a:t> + </a:t>
                      </a:r>
                      <a:r>
                        <a:rPr lang="en-US" sz="1600" baseline="0" dirty="0" err="1"/>
                        <a:t>Phủ</a:t>
                      </a:r>
                      <a:r>
                        <a:rPr lang="en-US" sz="1600" baseline="0" dirty="0"/>
                        <a:t> </a:t>
                      </a:r>
                      <a:r>
                        <a:rPr lang="en-US" sz="1600" baseline="0" dirty="0" err="1"/>
                        <a:t>định</a:t>
                      </a:r>
                      <a:endParaRPr lang="en-US" sz="1600" dirty="0"/>
                    </a:p>
                  </a:txBody>
                  <a:tcPr anchor="ctr"/>
                </a:tc>
                <a:tc>
                  <a:txBody>
                    <a:bodyPr/>
                    <a:lstStyle/>
                    <a:p>
                      <a:pPr marL="0" marR="0" lvl="0" indent="0" algn="ctr" defTabSz="685800" rtl="0" eaLnBrk="1" fontAlgn="auto" latinLnBrk="0" hangingPunct="1">
                        <a:lnSpc>
                          <a:spcPct val="100000"/>
                        </a:lnSpc>
                        <a:spcBef>
                          <a:spcPts val="300"/>
                        </a:spcBef>
                        <a:spcAft>
                          <a:spcPts val="300"/>
                        </a:spcAft>
                        <a:buClrTx/>
                        <a:buSzTx/>
                        <a:buFontTx/>
                        <a:buNone/>
                        <a:tabLst/>
                        <a:defRPr/>
                      </a:pPr>
                      <a:r>
                        <a:rPr lang="en-US" sz="1400" u="none" strike="noStrike" kern="1200" baseline="0" dirty="0"/>
                        <a:t>69.99</a:t>
                      </a:r>
                      <a:endParaRPr lang="en-US" sz="1600" dirty="0"/>
                    </a:p>
                  </a:txBody>
                  <a:tcPr anchor="ctr"/>
                </a:tc>
                <a:tc>
                  <a:txBody>
                    <a:bodyPr/>
                    <a:lstStyle/>
                    <a:p>
                      <a:pPr marL="0" marR="0" lvl="0" indent="0" algn="ctr" defTabSz="685800" rtl="0" eaLnBrk="1" fontAlgn="auto" latinLnBrk="0" hangingPunct="1">
                        <a:lnSpc>
                          <a:spcPct val="100000"/>
                        </a:lnSpc>
                        <a:spcBef>
                          <a:spcPts val="300"/>
                        </a:spcBef>
                        <a:spcAft>
                          <a:spcPts val="300"/>
                        </a:spcAft>
                        <a:buClrTx/>
                        <a:buSzTx/>
                        <a:buFontTx/>
                        <a:buNone/>
                        <a:tabLst/>
                        <a:defRPr/>
                      </a:pPr>
                      <a:r>
                        <a:rPr lang="en-US" sz="1400" u="none" strike="noStrike" kern="1200" baseline="0"/>
                        <a:t>70.61</a:t>
                      </a:r>
                      <a:endParaRPr lang="en-US" sz="1600" dirty="0"/>
                    </a:p>
                  </a:txBody>
                  <a:tcPr anchor="ctr"/>
                </a:tc>
                <a:extLst>
                  <a:ext uri="{0D108BD9-81ED-4DB2-BD59-A6C34878D82A}">
                    <a16:rowId xmlns:a16="http://schemas.microsoft.com/office/drawing/2014/main" val="3907720557"/>
                  </a:ext>
                </a:extLst>
              </a:tr>
            </a:tbl>
          </a:graphicData>
        </a:graphic>
      </p:graphicFrame>
      <p:graphicFrame>
        <p:nvGraphicFramePr>
          <p:cNvPr id="12" name="Chart 11">
            <a:extLst/>
          </p:cNvPr>
          <p:cNvGraphicFramePr>
            <a:graphicFrameLocks/>
          </p:cNvGraphicFramePr>
          <p:nvPr>
            <p:extLst>
              <p:ext uri="{D42A27DB-BD31-4B8C-83A1-F6EECF244321}">
                <p14:modId xmlns:p14="http://schemas.microsoft.com/office/powerpoint/2010/main" val="1396172854"/>
              </p:ext>
            </p:extLst>
          </p:nvPr>
        </p:nvGraphicFramePr>
        <p:xfrm>
          <a:off x="827314" y="1247328"/>
          <a:ext cx="7953350" cy="294260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24</a:t>
            </a:fld>
            <a:endParaRPr lang="zh-CN" altLang="en-US"/>
          </a:p>
        </p:txBody>
      </p:sp>
      <p:sp>
        <p:nvSpPr>
          <p:cNvPr id="7" name="Title 5"/>
          <p:cNvSpPr>
            <a:spLocks noGrp="1"/>
          </p:cNvSpPr>
          <p:nvPr>
            <p:ph type="title"/>
          </p:nvPr>
        </p:nvSpPr>
        <p:spPr>
          <a:xfrm>
            <a:off x="345439" y="77894"/>
            <a:ext cx="7543800" cy="772160"/>
          </a:xfrm>
        </p:spPr>
        <p:txBody>
          <a:bodyPr>
            <a:normAutofit/>
          </a:bodyPr>
          <a:lstStyle/>
          <a:p>
            <a:r>
              <a:rPr lang="en-US" sz="3600" dirty="0" err="1">
                <a:solidFill>
                  <a:schemeClr val="bg1"/>
                </a:solidFill>
                <a:latin typeface="Candara" panose="020E0502030303020204" pitchFamily="34" charset="0"/>
              </a:rPr>
              <a:t>Nội</a:t>
            </a:r>
            <a:r>
              <a:rPr lang="en-US" sz="3600" dirty="0">
                <a:solidFill>
                  <a:schemeClr val="bg1"/>
                </a:solidFill>
                <a:latin typeface="Candara" panose="020E0502030303020204" pitchFamily="34" charset="0"/>
              </a:rPr>
              <a:t> dung</a:t>
            </a:r>
          </a:p>
        </p:txBody>
      </p:sp>
      <p:sp>
        <p:nvSpPr>
          <p:cNvPr id="8" name="Content Placeholder 6"/>
          <p:cNvSpPr>
            <a:spLocks noGrp="1"/>
          </p:cNvSpPr>
          <p:nvPr>
            <p:ph idx="1"/>
          </p:nvPr>
        </p:nvSpPr>
        <p:spPr>
          <a:xfrm>
            <a:off x="345439" y="1256454"/>
            <a:ext cx="8453121" cy="4023360"/>
          </a:xfrm>
        </p:spPr>
        <p:txBody>
          <a:bodyPr>
            <a:normAutofit/>
          </a:bodyPr>
          <a:lstStyle/>
          <a:p>
            <a:pPr>
              <a:lnSpc>
                <a:spcPct val="150000"/>
              </a:lnSpc>
              <a:buBlip>
                <a:blip r:embed="rId3"/>
              </a:buBlip>
            </a:pPr>
            <a:r>
              <a:rPr lang="en-US" sz="2400">
                <a:solidFill>
                  <a:schemeClr val="bg1">
                    <a:lumMod val="75000"/>
                  </a:schemeClr>
                </a:solidFill>
              </a:rPr>
              <a:t>Giới thiệu đề tài</a:t>
            </a:r>
          </a:p>
          <a:p>
            <a:pPr>
              <a:lnSpc>
                <a:spcPct val="150000"/>
              </a:lnSpc>
              <a:buBlip>
                <a:blip r:embed="rId3"/>
              </a:buBlip>
            </a:pPr>
            <a:r>
              <a:rPr lang="en-US" sz="2400">
                <a:solidFill>
                  <a:schemeClr val="bg1">
                    <a:lumMod val="75000"/>
                  </a:schemeClr>
                </a:solidFill>
              </a:rPr>
              <a:t>Công trình liên quan</a:t>
            </a:r>
            <a:endParaRPr lang="en-US" sz="2400" dirty="0">
              <a:solidFill>
                <a:schemeClr val="bg1">
                  <a:lumMod val="75000"/>
                </a:schemeClr>
              </a:solidFill>
            </a:endParaRPr>
          </a:p>
          <a:p>
            <a:pPr>
              <a:lnSpc>
                <a:spcPct val="150000"/>
              </a:lnSpc>
              <a:buBlip>
                <a:blip r:embed="rId3"/>
              </a:buBlip>
            </a:pPr>
            <a:r>
              <a:rPr lang="en-US" sz="2400">
                <a:solidFill>
                  <a:schemeClr val="bg1">
                    <a:lumMod val="75000"/>
                  </a:schemeClr>
                </a:solidFill>
              </a:rPr>
              <a:t>Phương pháp đề xuất</a:t>
            </a:r>
            <a:endParaRPr lang="en-US" sz="2400" dirty="0">
              <a:solidFill>
                <a:schemeClr val="bg1">
                  <a:lumMod val="75000"/>
                </a:schemeClr>
              </a:solidFill>
            </a:endParaRPr>
          </a:p>
          <a:p>
            <a:pPr>
              <a:lnSpc>
                <a:spcPct val="150000"/>
              </a:lnSpc>
              <a:buBlip>
                <a:blip r:embed="rId3"/>
              </a:buBlip>
            </a:pPr>
            <a:r>
              <a:rPr lang="en-US" sz="2400">
                <a:solidFill>
                  <a:schemeClr val="bg1">
                    <a:lumMod val="75000"/>
                  </a:schemeClr>
                </a:solidFill>
              </a:rPr>
              <a:t>Xây dựng tập dữ liệu</a:t>
            </a:r>
            <a:endParaRPr lang="en-US" sz="2400" dirty="0">
              <a:solidFill>
                <a:schemeClr val="bg1">
                  <a:lumMod val="75000"/>
                </a:schemeClr>
              </a:solidFill>
            </a:endParaRPr>
          </a:p>
          <a:p>
            <a:pPr>
              <a:lnSpc>
                <a:spcPct val="150000"/>
              </a:lnSpc>
              <a:buBlip>
                <a:blip r:embed="rId3"/>
              </a:buBlip>
            </a:pPr>
            <a:r>
              <a:rPr lang="en-US" sz="2400">
                <a:solidFill>
                  <a:schemeClr val="bg1">
                    <a:lumMod val="75000"/>
                  </a:schemeClr>
                </a:solidFill>
              </a:rPr>
              <a:t>Kết quả thí nghiệm</a:t>
            </a:r>
            <a:endParaRPr lang="en-US" sz="2400" dirty="0">
              <a:solidFill>
                <a:schemeClr val="bg1">
                  <a:lumMod val="75000"/>
                </a:schemeClr>
              </a:solidFill>
            </a:endParaRPr>
          </a:p>
          <a:p>
            <a:pPr>
              <a:lnSpc>
                <a:spcPct val="150000"/>
              </a:lnSpc>
              <a:buClrTx/>
              <a:buBlip>
                <a:blip r:embed="rId4"/>
              </a:buBlip>
            </a:pPr>
            <a:r>
              <a:rPr lang="en-US" sz="2400">
                <a:solidFill>
                  <a:schemeClr val="tx1"/>
                </a:solidFill>
              </a:rPr>
              <a:t>Tổng </a:t>
            </a:r>
            <a:r>
              <a:rPr lang="en-US" sz="2400" dirty="0" err="1">
                <a:solidFill>
                  <a:schemeClr val="tx1"/>
                </a:solidFill>
              </a:rPr>
              <a:t>kết</a:t>
            </a:r>
            <a:endParaRPr lang="en-US" sz="2400" dirty="0">
              <a:solidFill>
                <a:schemeClr val="tx1"/>
              </a:solidFill>
            </a:endParaRPr>
          </a:p>
        </p:txBody>
      </p:sp>
    </p:spTree>
    <p:extLst>
      <p:ext uri="{BB962C8B-B14F-4D97-AF65-F5344CB8AC3E}">
        <p14:creationId xmlns:p14="http://schemas.microsoft.com/office/powerpoint/2010/main" val="17691057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25</a:t>
            </a:fld>
            <a:endParaRPr lang="zh-CN" altLang="en-US"/>
          </a:p>
        </p:txBody>
      </p:sp>
      <p:sp>
        <p:nvSpPr>
          <p:cNvPr id="7" name="Title 5"/>
          <p:cNvSpPr>
            <a:spLocks noGrp="1"/>
          </p:cNvSpPr>
          <p:nvPr>
            <p:ph type="title"/>
          </p:nvPr>
        </p:nvSpPr>
        <p:spPr>
          <a:xfrm>
            <a:off x="345439" y="77894"/>
            <a:ext cx="6747819" cy="772160"/>
          </a:xfrm>
        </p:spPr>
        <p:txBody>
          <a:bodyPr>
            <a:normAutofit/>
          </a:bodyPr>
          <a:lstStyle/>
          <a:p>
            <a:r>
              <a:rPr lang="en-US" sz="4000" dirty="0" err="1">
                <a:solidFill>
                  <a:schemeClr val="bg1"/>
                </a:solidFill>
                <a:latin typeface="Candara" panose="020E0502030303020204" pitchFamily="34" charset="0"/>
              </a:rPr>
              <a:t>Tổng</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kết</a:t>
            </a:r>
            <a:endParaRPr lang="en-US" sz="3600" b="1" dirty="0">
              <a:solidFill>
                <a:schemeClr val="bg1"/>
              </a:solidFill>
              <a:latin typeface="Candara" panose="020E0502030303020204" pitchFamily="34" charset="0"/>
            </a:endParaRPr>
          </a:p>
        </p:txBody>
      </p:sp>
      <p:sp>
        <p:nvSpPr>
          <p:cNvPr id="12" name="Content Placeholder 2"/>
          <p:cNvSpPr>
            <a:spLocks noGrp="1"/>
          </p:cNvSpPr>
          <p:nvPr>
            <p:ph idx="1"/>
          </p:nvPr>
        </p:nvSpPr>
        <p:spPr>
          <a:xfrm>
            <a:off x="497711" y="1039498"/>
            <a:ext cx="7940233" cy="1989452"/>
          </a:xfrm>
        </p:spPr>
        <p:txBody>
          <a:bodyPr>
            <a:noAutofit/>
          </a:bodyPr>
          <a:lstStyle/>
          <a:p>
            <a:pPr algn="just">
              <a:lnSpc>
                <a:spcPct val="150000"/>
              </a:lnSpc>
            </a:pPr>
            <a:r>
              <a:rPr lang="en-US" altLang="zh-CN" sz="2000" dirty="0" err="1"/>
              <a:t>Kết</a:t>
            </a:r>
            <a:r>
              <a:rPr lang="en-US" altLang="zh-CN" sz="2000" dirty="0"/>
              <a:t> </a:t>
            </a:r>
            <a:r>
              <a:rPr lang="en-US" altLang="zh-CN" sz="2000" dirty="0" err="1"/>
              <a:t>quả</a:t>
            </a:r>
            <a:r>
              <a:rPr lang="en-US" altLang="zh-CN" sz="2000" dirty="0"/>
              <a:t> </a:t>
            </a:r>
            <a:r>
              <a:rPr lang="en-US" altLang="zh-CN" sz="2000" dirty="0" err="1"/>
              <a:t>đạt</a:t>
            </a:r>
            <a:r>
              <a:rPr lang="en-US" altLang="zh-CN" sz="2000" dirty="0"/>
              <a:t> </a:t>
            </a:r>
            <a:r>
              <a:rPr lang="en-US" altLang="zh-CN" sz="2000" dirty="0" err="1"/>
              <a:t>được</a:t>
            </a:r>
            <a:r>
              <a:rPr lang="en-US" altLang="zh-CN" sz="2000" dirty="0"/>
              <a:t>:</a:t>
            </a:r>
          </a:p>
          <a:p>
            <a:pPr lvl="1" algn="just">
              <a:lnSpc>
                <a:spcPct val="100000"/>
              </a:lnSpc>
              <a:spcAft>
                <a:spcPts val="600"/>
              </a:spcAft>
            </a:pPr>
            <a:r>
              <a:rPr lang="en-US" altLang="zh-CN" dirty="0" err="1"/>
              <a:t>Xây</a:t>
            </a:r>
            <a:r>
              <a:rPr lang="en-US" altLang="zh-CN" dirty="0"/>
              <a:t> </a:t>
            </a:r>
            <a:r>
              <a:rPr lang="en-US" altLang="zh-CN" dirty="0" err="1"/>
              <a:t>dựng</a:t>
            </a:r>
            <a:r>
              <a:rPr lang="en-US" altLang="zh-CN" dirty="0"/>
              <a:t> </a:t>
            </a:r>
            <a:r>
              <a:rPr lang="en-US" altLang="zh-CN" dirty="0" err="1"/>
              <a:t>hệ</a:t>
            </a:r>
            <a:r>
              <a:rPr lang="en-US" altLang="zh-CN" dirty="0"/>
              <a:t> </a:t>
            </a:r>
            <a:r>
              <a:rPr lang="en-US" altLang="zh-CN" dirty="0" err="1"/>
              <a:t>thống</a:t>
            </a:r>
            <a:r>
              <a:rPr lang="en-US" altLang="zh-CN" dirty="0"/>
              <a:t> </a:t>
            </a:r>
            <a:r>
              <a:rPr lang="en-US" altLang="zh-CN" dirty="0" err="1"/>
              <a:t>phân</a:t>
            </a:r>
            <a:r>
              <a:rPr lang="en-US" altLang="zh-CN" dirty="0"/>
              <a:t> </a:t>
            </a:r>
            <a:r>
              <a:rPr lang="en-US" altLang="zh-CN" dirty="0" err="1"/>
              <a:t>tích</a:t>
            </a:r>
            <a:r>
              <a:rPr lang="en-US" altLang="zh-CN" dirty="0"/>
              <a:t> </a:t>
            </a:r>
            <a:r>
              <a:rPr lang="en-US" altLang="zh-CN" dirty="0" err="1"/>
              <a:t>tính</a:t>
            </a:r>
            <a:r>
              <a:rPr lang="en-US" altLang="zh-CN" dirty="0"/>
              <a:t> </a:t>
            </a:r>
            <a:r>
              <a:rPr lang="en-US" altLang="zh-CN" dirty="0" err="1"/>
              <a:t>phân</a:t>
            </a:r>
            <a:r>
              <a:rPr lang="en-US" altLang="zh-CN" dirty="0"/>
              <a:t> </a:t>
            </a:r>
            <a:r>
              <a:rPr lang="en-US" altLang="zh-CN" dirty="0" err="1"/>
              <a:t>cực</a:t>
            </a:r>
            <a:r>
              <a:rPr lang="en-US" altLang="zh-CN" dirty="0"/>
              <a:t> </a:t>
            </a:r>
            <a:r>
              <a:rPr lang="en-US" altLang="zh-CN" dirty="0" err="1"/>
              <a:t>cảm</a:t>
            </a:r>
            <a:r>
              <a:rPr lang="en-US" altLang="zh-CN" dirty="0"/>
              <a:t> </a:t>
            </a:r>
            <a:r>
              <a:rPr lang="en-US" altLang="zh-CN" dirty="0" err="1"/>
              <a:t>xúc</a:t>
            </a:r>
            <a:r>
              <a:rPr lang="en-US" altLang="zh-CN" dirty="0"/>
              <a:t> </a:t>
            </a:r>
            <a:r>
              <a:rPr lang="en-US" altLang="zh-CN" dirty="0" err="1"/>
              <a:t>trong</a:t>
            </a:r>
            <a:r>
              <a:rPr lang="en-US" altLang="zh-CN" dirty="0"/>
              <a:t> </a:t>
            </a:r>
            <a:r>
              <a:rPr lang="en-US" altLang="zh-CN" dirty="0" err="1"/>
              <a:t>văn</a:t>
            </a:r>
            <a:r>
              <a:rPr lang="en-US" altLang="zh-CN" dirty="0"/>
              <a:t> </a:t>
            </a:r>
            <a:r>
              <a:rPr lang="en-US" altLang="zh-CN" dirty="0" err="1"/>
              <a:t>bản</a:t>
            </a:r>
            <a:r>
              <a:rPr lang="en-US" altLang="zh-CN" dirty="0"/>
              <a:t> y </a:t>
            </a:r>
            <a:r>
              <a:rPr lang="en-US" altLang="zh-CN" dirty="0" err="1"/>
              <a:t>khoa</a:t>
            </a:r>
            <a:r>
              <a:rPr lang="en-US" altLang="zh-CN" dirty="0"/>
              <a:t> </a:t>
            </a:r>
            <a:r>
              <a:rPr lang="en-US" altLang="zh-CN" dirty="0" err="1"/>
              <a:t>trên</a:t>
            </a:r>
            <a:r>
              <a:rPr lang="en-US" altLang="zh-CN" dirty="0"/>
              <a:t> </a:t>
            </a:r>
            <a:r>
              <a:rPr lang="en-US" altLang="zh-CN" dirty="0" err="1"/>
              <a:t>mức</a:t>
            </a:r>
            <a:r>
              <a:rPr lang="en-US" altLang="zh-CN" dirty="0"/>
              <a:t> </a:t>
            </a:r>
            <a:r>
              <a:rPr lang="en-US" altLang="zh-CN" dirty="0" err="1"/>
              <a:t>câu</a:t>
            </a:r>
            <a:endParaRPr lang="en-US" altLang="zh-CN" dirty="0"/>
          </a:p>
          <a:p>
            <a:pPr lvl="1" algn="just">
              <a:lnSpc>
                <a:spcPct val="100000"/>
              </a:lnSpc>
              <a:spcAft>
                <a:spcPts val="600"/>
              </a:spcAft>
            </a:pPr>
            <a:r>
              <a:rPr lang="en-US" altLang="zh-CN" dirty="0" err="1">
                <a:sym typeface="+mn-ea"/>
              </a:rPr>
              <a:t>Xây</a:t>
            </a:r>
            <a:r>
              <a:rPr lang="en-US" altLang="zh-CN" dirty="0">
                <a:sym typeface="+mn-ea"/>
              </a:rPr>
              <a:t> </a:t>
            </a:r>
            <a:r>
              <a:rPr lang="en-US" altLang="zh-CN" dirty="0" err="1">
                <a:sym typeface="+mn-ea"/>
              </a:rPr>
              <a:t>dựng</a:t>
            </a:r>
            <a:r>
              <a:rPr lang="en-US" altLang="zh-CN" dirty="0">
                <a:sym typeface="+mn-ea"/>
              </a:rPr>
              <a:t> </a:t>
            </a:r>
            <a:r>
              <a:rPr lang="en-US" altLang="zh-CN" dirty="0" err="1">
                <a:sym typeface="+mn-ea"/>
              </a:rPr>
              <a:t>trang</a:t>
            </a:r>
            <a:r>
              <a:rPr lang="en-US" altLang="zh-CN" dirty="0">
                <a:sym typeface="+mn-ea"/>
              </a:rPr>
              <a:t> web </a:t>
            </a:r>
            <a:r>
              <a:rPr lang="en-US" altLang="zh-CN" dirty="0" err="1">
                <a:sym typeface="+mn-ea"/>
              </a:rPr>
              <a:t>đánh</a:t>
            </a:r>
            <a:r>
              <a:rPr lang="en-US" altLang="zh-CN" dirty="0">
                <a:sym typeface="+mn-ea"/>
              </a:rPr>
              <a:t> </a:t>
            </a:r>
            <a:r>
              <a:rPr lang="en-US" altLang="zh-CN" dirty="0" err="1">
                <a:sym typeface="+mn-ea"/>
              </a:rPr>
              <a:t>nhãn</a:t>
            </a:r>
            <a:r>
              <a:rPr lang="en-US" altLang="zh-CN" dirty="0">
                <a:sym typeface="+mn-ea"/>
              </a:rPr>
              <a:t> </a:t>
            </a:r>
            <a:r>
              <a:rPr lang="en-US" altLang="zh-CN" dirty="0" err="1">
                <a:sym typeface="+mn-ea"/>
              </a:rPr>
              <a:t>dữ</a:t>
            </a:r>
            <a:r>
              <a:rPr lang="en-US" altLang="zh-CN" dirty="0">
                <a:sym typeface="+mn-ea"/>
              </a:rPr>
              <a:t> </a:t>
            </a:r>
            <a:r>
              <a:rPr lang="en-US" altLang="zh-CN" dirty="0" err="1">
                <a:sym typeface="+mn-ea"/>
              </a:rPr>
              <a:t>liệu</a:t>
            </a:r>
            <a:r>
              <a:rPr lang="en-US" altLang="zh-CN" dirty="0">
                <a:sym typeface="+mn-ea"/>
              </a:rPr>
              <a:t>, </a:t>
            </a:r>
            <a:r>
              <a:rPr lang="en-US" altLang="zh-CN" dirty="0" err="1">
                <a:sym typeface="+mn-ea"/>
              </a:rPr>
              <a:t>tập</a:t>
            </a:r>
            <a:r>
              <a:rPr lang="en-US" altLang="zh-CN" dirty="0">
                <a:sym typeface="+mn-ea"/>
              </a:rPr>
              <a:t> </a:t>
            </a:r>
            <a:r>
              <a:rPr lang="en-US" altLang="zh-CN" dirty="0" err="1">
                <a:sym typeface="+mn-ea"/>
              </a:rPr>
              <a:t>dữ</a:t>
            </a:r>
            <a:r>
              <a:rPr lang="en-US" altLang="zh-CN" dirty="0">
                <a:sym typeface="+mn-ea"/>
              </a:rPr>
              <a:t> </a:t>
            </a:r>
            <a:r>
              <a:rPr lang="en-US" altLang="zh-CN" dirty="0" err="1">
                <a:sym typeface="+mn-ea"/>
              </a:rPr>
              <a:t>liệu</a:t>
            </a:r>
            <a:r>
              <a:rPr lang="en-US" altLang="zh-CN" dirty="0">
                <a:sym typeface="+mn-ea"/>
              </a:rPr>
              <a:t> </a:t>
            </a:r>
            <a:r>
              <a:rPr lang="en-US" altLang="zh-CN" dirty="0" err="1">
                <a:sym typeface="+mn-ea"/>
              </a:rPr>
              <a:t>thu</a:t>
            </a:r>
            <a:r>
              <a:rPr lang="en-US" altLang="zh-CN" dirty="0">
                <a:sym typeface="+mn-ea"/>
              </a:rPr>
              <a:t> </a:t>
            </a:r>
            <a:r>
              <a:rPr lang="en-US" altLang="zh-CN" dirty="0" err="1">
                <a:sym typeface="+mn-ea"/>
              </a:rPr>
              <a:t>được</a:t>
            </a:r>
            <a:r>
              <a:rPr lang="en-US" altLang="zh-CN" dirty="0">
                <a:sym typeface="+mn-ea"/>
              </a:rPr>
              <a:t> </a:t>
            </a:r>
            <a:r>
              <a:rPr lang="en-US" altLang="zh-CN" dirty="0" err="1">
                <a:sym typeface="+mn-ea"/>
              </a:rPr>
              <a:t>có</a:t>
            </a:r>
            <a:r>
              <a:rPr lang="en-US" altLang="zh-CN" dirty="0">
                <a:sym typeface="+mn-ea"/>
              </a:rPr>
              <a:t> </a:t>
            </a:r>
            <a:r>
              <a:rPr lang="en-US" altLang="zh-CN" dirty="0" err="1">
                <a:sym typeface="+mn-ea"/>
              </a:rPr>
              <a:t>độ</a:t>
            </a:r>
            <a:r>
              <a:rPr lang="en-US" altLang="zh-CN" dirty="0">
                <a:sym typeface="+mn-ea"/>
              </a:rPr>
              <a:t> </a:t>
            </a:r>
            <a:r>
              <a:rPr lang="en-US" altLang="zh-CN" dirty="0" err="1">
                <a:sym typeface="+mn-ea"/>
              </a:rPr>
              <a:t>đồng</a:t>
            </a:r>
            <a:r>
              <a:rPr lang="en-US" altLang="zh-CN" dirty="0">
                <a:sym typeface="+mn-ea"/>
              </a:rPr>
              <a:t> </a:t>
            </a:r>
            <a:r>
              <a:rPr lang="en-US" altLang="zh-CN" dirty="0" err="1">
                <a:sym typeface="+mn-ea"/>
              </a:rPr>
              <a:t>nhất</a:t>
            </a:r>
            <a:r>
              <a:rPr lang="en-US" altLang="zh-CN" dirty="0">
                <a:sym typeface="+mn-ea"/>
              </a:rPr>
              <a:t> </a:t>
            </a:r>
            <a:r>
              <a:rPr lang="en-US" altLang="zh-CN" dirty="0" err="1">
                <a:sym typeface="+mn-ea"/>
              </a:rPr>
              <a:t>khá</a:t>
            </a:r>
            <a:r>
              <a:rPr lang="en-US" altLang="zh-CN" dirty="0">
                <a:sym typeface="+mn-ea"/>
              </a:rPr>
              <a:t> </a:t>
            </a:r>
            <a:r>
              <a:rPr lang="en-US" altLang="zh-CN" dirty="0" err="1">
                <a:sym typeface="+mn-ea"/>
              </a:rPr>
              <a:t>tốt</a:t>
            </a:r>
            <a:endParaRPr lang="zh-CN" altLang="en-US" dirty="0"/>
          </a:p>
        </p:txBody>
      </p:sp>
      <p:sp>
        <p:nvSpPr>
          <p:cNvPr id="8" name="Content Placeholder 2"/>
          <p:cNvSpPr txBox="1">
            <a:spLocks/>
          </p:cNvSpPr>
          <p:nvPr/>
        </p:nvSpPr>
        <p:spPr>
          <a:xfrm>
            <a:off x="497711" y="4630422"/>
            <a:ext cx="7940233" cy="120840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en-US" altLang="zh-CN" sz="2000" dirty="0" err="1"/>
              <a:t>Hướng</a:t>
            </a:r>
            <a:r>
              <a:rPr lang="en-US" altLang="zh-CN" sz="2000" dirty="0"/>
              <a:t> </a:t>
            </a:r>
            <a:r>
              <a:rPr lang="en-US" altLang="zh-CN" sz="2000" dirty="0" err="1"/>
              <a:t>phát</a:t>
            </a:r>
            <a:r>
              <a:rPr lang="en-US" altLang="zh-CN" sz="2000" dirty="0"/>
              <a:t> </a:t>
            </a:r>
            <a:r>
              <a:rPr lang="en-US" altLang="zh-CN" sz="2000" dirty="0" err="1"/>
              <a:t>triển</a:t>
            </a:r>
            <a:r>
              <a:rPr lang="en-US" altLang="zh-CN" sz="2000" dirty="0"/>
              <a:t>:</a:t>
            </a:r>
          </a:p>
          <a:p>
            <a:pPr lvl="1" algn="just">
              <a:lnSpc>
                <a:spcPct val="100000"/>
              </a:lnSpc>
            </a:pPr>
            <a:r>
              <a:rPr lang="en-US" altLang="zh-CN" dirty="0" err="1">
                <a:sym typeface="+mn-ea"/>
              </a:rPr>
              <a:t>Phát</a:t>
            </a:r>
            <a:r>
              <a:rPr lang="en-US" altLang="zh-CN" dirty="0">
                <a:sym typeface="+mn-ea"/>
              </a:rPr>
              <a:t> </a:t>
            </a:r>
            <a:r>
              <a:rPr lang="en-US" altLang="zh-CN" dirty="0" err="1">
                <a:sym typeface="+mn-ea"/>
              </a:rPr>
              <a:t>triển</a:t>
            </a:r>
            <a:r>
              <a:rPr lang="en-US" altLang="zh-CN" dirty="0">
                <a:sym typeface="+mn-ea"/>
              </a:rPr>
              <a:t> </a:t>
            </a:r>
            <a:r>
              <a:rPr lang="en-US" altLang="zh-CN" dirty="0" err="1">
                <a:sym typeface="+mn-ea"/>
              </a:rPr>
              <a:t>hệ</a:t>
            </a:r>
            <a:r>
              <a:rPr lang="en-US" altLang="zh-CN" dirty="0">
                <a:sym typeface="+mn-ea"/>
              </a:rPr>
              <a:t> </a:t>
            </a:r>
            <a:r>
              <a:rPr lang="en-US" altLang="zh-CN" dirty="0" err="1">
                <a:sym typeface="+mn-ea"/>
              </a:rPr>
              <a:t>thống</a:t>
            </a:r>
            <a:r>
              <a:rPr lang="en-US" altLang="zh-CN" dirty="0">
                <a:sym typeface="+mn-ea"/>
              </a:rPr>
              <a:t> </a:t>
            </a:r>
            <a:r>
              <a:rPr lang="en-US" altLang="zh-CN" dirty="0" err="1">
                <a:sym typeface="+mn-ea"/>
              </a:rPr>
              <a:t>phân</a:t>
            </a:r>
            <a:r>
              <a:rPr lang="en-US" altLang="zh-CN" dirty="0">
                <a:sym typeface="+mn-ea"/>
              </a:rPr>
              <a:t> </a:t>
            </a:r>
            <a:r>
              <a:rPr lang="en-US" altLang="zh-CN" dirty="0" err="1">
                <a:sym typeface="+mn-ea"/>
              </a:rPr>
              <a:t>tích</a:t>
            </a:r>
            <a:r>
              <a:rPr lang="en-US" altLang="zh-CN" dirty="0">
                <a:sym typeface="+mn-ea"/>
              </a:rPr>
              <a:t> </a:t>
            </a:r>
            <a:r>
              <a:rPr lang="en-US" altLang="zh-CN" dirty="0" err="1">
                <a:sym typeface="+mn-ea"/>
              </a:rPr>
              <a:t>tính</a:t>
            </a:r>
            <a:r>
              <a:rPr lang="en-US" altLang="zh-CN" dirty="0">
                <a:sym typeface="+mn-ea"/>
              </a:rPr>
              <a:t> </a:t>
            </a:r>
            <a:r>
              <a:rPr lang="en-US" altLang="zh-CN" dirty="0" err="1">
                <a:sym typeface="+mn-ea"/>
              </a:rPr>
              <a:t>phân</a:t>
            </a:r>
            <a:r>
              <a:rPr lang="en-US" altLang="zh-CN" dirty="0">
                <a:sym typeface="+mn-ea"/>
              </a:rPr>
              <a:t> </a:t>
            </a:r>
            <a:r>
              <a:rPr lang="en-US" altLang="zh-CN" dirty="0" err="1">
                <a:sym typeface="+mn-ea"/>
              </a:rPr>
              <a:t>cực</a:t>
            </a:r>
            <a:r>
              <a:rPr lang="en-US" altLang="zh-CN" dirty="0">
                <a:sym typeface="+mn-ea"/>
              </a:rPr>
              <a:t> </a:t>
            </a:r>
            <a:r>
              <a:rPr lang="en-US" altLang="zh-CN" dirty="0" err="1">
                <a:sym typeface="+mn-ea"/>
              </a:rPr>
              <a:t>cảm</a:t>
            </a:r>
            <a:r>
              <a:rPr lang="en-US" altLang="zh-CN" dirty="0">
                <a:sym typeface="+mn-ea"/>
              </a:rPr>
              <a:t> </a:t>
            </a:r>
            <a:r>
              <a:rPr lang="en-US" altLang="zh-CN" dirty="0" err="1">
                <a:sym typeface="+mn-ea"/>
              </a:rPr>
              <a:t>xúc</a:t>
            </a:r>
            <a:r>
              <a:rPr lang="en-US" altLang="zh-CN" dirty="0">
                <a:sym typeface="+mn-ea"/>
              </a:rPr>
              <a:t> </a:t>
            </a:r>
            <a:r>
              <a:rPr lang="en-US" altLang="zh-CN" dirty="0" err="1">
                <a:sym typeface="+mn-ea"/>
              </a:rPr>
              <a:t>trên</a:t>
            </a:r>
            <a:r>
              <a:rPr lang="en-US" altLang="zh-CN" dirty="0">
                <a:sym typeface="+mn-ea"/>
              </a:rPr>
              <a:t> </a:t>
            </a:r>
            <a:r>
              <a:rPr lang="en-US" altLang="zh-CN" dirty="0" err="1">
                <a:sym typeface="+mn-ea"/>
              </a:rPr>
              <a:t>văn</a:t>
            </a:r>
            <a:r>
              <a:rPr lang="en-US" altLang="zh-CN" dirty="0">
                <a:sym typeface="+mn-ea"/>
              </a:rPr>
              <a:t> </a:t>
            </a:r>
            <a:r>
              <a:rPr lang="en-US" altLang="zh-CN" dirty="0" err="1">
                <a:sym typeface="+mn-ea"/>
              </a:rPr>
              <a:t>bản</a:t>
            </a:r>
            <a:r>
              <a:rPr lang="en-US" altLang="zh-CN" dirty="0">
                <a:sym typeface="+mn-ea"/>
              </a:rPr>
              <a:t> y </a:t>
            </a:r>
            <a:r>
              <a:rPr lang="en-US" altLang="zh-CN" dirty="0" err="1">
                <a:sym typeface="+mn-ea"/>
              </a:rPr>
              <a:t>khoa</a:t>
            </a:r>
            <a:r>
              <a:rPr lang="en-US" altLang="zh-CN" dirty="0">
                <a:sym typeface="+mn-ea"/>
              </a:rPr>
              <a:t> </a:t>
            </a:r>
            <a:r>
              <a:rPr lang="en-US" altLang="zh-CN" dirty="0" err="1">
                <a:sym typeface="+mn-ea"/>
              </a:rPr>
              <a:t>tiếng</a:t>
            </a:r>
            <a:r>
              <a:rPr lang="en-US" altLang="zh-CN" dirty="0">
                <a:sym typeface="+mn-ea"/>
              </a:rPr>
              <a:t> </a:t>
            </a:r>
            <a:r>
              <a:rPr lang="en-US" altLang="zh-CN" dirty="0" err="1">
                <a:sym typeface="+mn-ea"/>
              </a:rPr>
              <a:t>Việt</a:t>
            </a:r>
            <a:endParaRPr lang="en-US" altLang="zh-CN" dirty="0">
              <a:sym typeface="+mn-ea"/>
            </a:endParaRPr>
          </a:p>
        </p:txBody>
      </p:sp>
      <p:sp>
        <p:nvSpPr>
          <p:cNvPr id="9" name="Content Placeholder 2"/>
          <p:cNvSpPr txBox="1">
            <a:spLocks/>
          </p:cNvSpPr>
          <p:nvPr/>
        </p:nvSpPr>
        <p:spPr>
          <a:xfrm>
            <a:off x="497710" y="3088008"/>
            <a:ext cx="7940233" cy="1483355"/>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en-US" altLang="zh-CN" sz="2000" dirty="0" err="1"/>
              <a:t>Hạn</a:t>
            </a:r>
            <a:r>
              <a:rPr lang="en-US" altLang="zh-CN" sz="2000" dirty="0"/>
              <a:t> </a:t>
            </a:r>
            <a:r>
              <a:rPr lang="en-US" altLang="zh-CN" sz="2000" dirty="0" err="1"/>
              <a:t>chế</a:t>
            </a:r>
            <a:r>
              <a:rPr lang="en-US" altLang="zh-CN" sz="2000" dirty="0"/>
              <a:t> </a:t>
            </a:r>
            <a:r>
              <a:rPr lang="en-US" altLang="zh-CN" sz="2000" dirty="0" err="1"/>
              <a:t>và</a:t>
            </a:r>
            <a:r>
              <a:rPr lang="en-US" altLang="zh-CN" sz="2000" dirty="0"/>
              <a:t> </a:t>
            </a:r>
            <a:r>
              <a:rPr lang="en-US" altLang="zh-CN" sz="2000" dirty="0" err="1"/>
              <a:t>hướng</a:t>
            </a:r>
            <a:r>
              <a:rPr lang="en-US" altLang="zh-CN" sz="2000" dirty="0"/>
              <a:t> </a:t>
            </a:r>
            <a:r>
              <a:rPr lang="en-US" altLang="zh-CN" sz="2000" dirty="0" err="1"/>
              <a:t>cải</a:t>
            </a:r>
            <a:r>
              <a:rPr lang="en-US" altLang="zh-CN" sz="2000" dirty="0"/>
              <a:t> </a:t>
            </a:r>
            <a:r>
              <a:rPr lang="en-US" altLang="zh-CN" sz="2000" dirty="0" err="1"/>
              <a:t>tiến</a:t>
            </a:r>
            <a:r>
              <a:rPr lang="en-US" altLang="zh-CN" sz="2000" dirty="0"/>
              <a:t>:</a:t>
            </a:r>
          </a:p>
          <a:p>
            <a:pPr lvl="1" algn="just">
              <a:lnSpc>
                <a:spcPct val="100000"/>
              </a:lnSpc>
              <a:spcAft>
                <a:spcPts val="600"/>
              </a:spcAft>
            </a:pPr>
            <a:r>
              <a:rPr lang="en-US" altLang="zh-CN" dirty="0" err="1"/>
              <a:t>Tăng</a:t>
            </a:r>
            <a:r>
              <a:rPr lang="en-US" altLang="zh-CN" dirty="0"/>
              <a:t> </a:t>
            </a:r>
            <a:r>
              <a:rPr lang="en-US" altLang="zh-CN" dirty="0" err="1"/>
              <a:t>kích</a:t>
            </a:r>
            <a:r>
              <a:rPr lang="en-US" altLang="zh-CN" dirty="0"/>
              <a:t> </a:t>
            </a:r>
            <a:r>
              <a:rPr lang="en-US" altLang="zh-CN" dirty="0" err="1"/>
              <a:t>thước</a:t>
            </a:r>
            <a:r>
              <a:rPr lang="en-US" altLang="zh-CN" dirty="0"/>
              <a:t> </a:t>
            </a:r>
            <a:r>
              <a:rPr lang="en-US" altLang="zh-CN" dirty="0" err="1"/>
              <a:t>tập</a:t>
            </a:r>
            <a:r>
              <a:rPr lang="en-US" altLang="zh-CN" dirty="0"/>
              <a:t> </a:t>
            </a:r>
            <a:r>
              <a:rPr lang="en-US" altLang="zh-CN" dirty="0" err="1"/>
              <a:t>dữ</a:t>
            </a:r>
            <a:r>
              <a:rPr lang="en-US" altLang="zh-CN" dirty="0"/>
              <a:t> </a:t>
            </a:r>
            <a:r>
              <a:rPr lang="en-US" altLang="zh-CN" dirty="0" err="1"/>
              <a:t>liệu</a:t>
            </a:r>
            <a:endParaRPr lang="en-US" altLang="zh-CN" dirty="0"/>
          </a:p>
          <a:p>
            <a:pPr lvl="1" algn="just">
              <a:lnSpc>
                <a:spcPct val="100000"/>
              </a:lnSpc>
              <a:spcAft>
                <a:spcPts val="600"/>
              </a:spcAft>
            </a:pPr>
            <a:r>
              <a:rPr lang="en-US" altLang="zh-CN" dirty="0" err="1"/>
              <a:t>Phân</a:t>
            </a:r>
            <a:r>
              <a:rPr lang="en-US" altLang="zh-CN" dirty="0"/>
              <a:t> </a:t>
            </a:r>
            <a:r>
              <a:rPr lang="en-US" altLang="zh-CN" dirty="0" err="1"/>
              <a:t>tích</a:t>
            </a:r>
            <a:r>
              <a:rPr lang="en-US" altLang="zh-CN" dirty="0"/>
              <a:t> </a:t>
            </a:r>
            <a:r>
              <a:rPr lang="en-US" altLang="zh-CN" dirty="0" err="1"/>
              <a:t>tập</a:t>
            </a:r>
            <a:r>
              <a:rPr lang="en-US" altLang="zh-CN" dirty="0"/>
              <a:t> </a:t>
            </a:r>
            <a:r>
              <a:rPr lang="en-US" altLang="zh-CN" dirty="0" err="1"/>
              <a:t>câu</a:t>
            </a:r>
            <a:r>
              <a:rPr lang="en-US" altLang="zh-CN" dirty="0"/>
              <a:t> </a:t>
            </a:r>
            <a:r>
              <a:rPr lang="en-US" altLang="zh-CN" dirty="0" err="1"/>
              <a:t>có</a:t>
            </a:r>
            <a:r>
              <a:rPr lang="en-US" altLang="zh-CN" dirty="0"/>
              <a:t> </a:t>
            </a:r>
            <a:r>
              <a:rPr lang="en-US" altLang="zh-CN" dirty="0" err="1"/>
              <a:t>nhãn</a:t>
            </a:r>
            <a:r>
              <a:rPr lang="en-US" altLang="zh-CN" dirty="0"/>
              <a:t> </a:t>
            </a:r>
            <a:r>
              <a:rPr lang="en-US" altLang="zh-CN" sz="1600" dirty="0"/>
              <a:t>TIÊU CỰC</a:t>
            </a:r>
            <a:endParaRPr lang="zh-CN" altLang="en-US" dirty="0"/>
          </a:p>
        </p:txBody>
      </p:sp>
    </p:spTree>
    <p:extLst>
      <p:ext uri="{BB962C8B-B14F-4D97-AF65-F5344CB8AC3E}">
        <p14:creationId xmlns:p14="http://schemas.microsoft.com/office/powerpoint/2010/main" val="89384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p:cNvSpPr>
            <a:spLocks noGrp="1"/>
          </p:cNvSpPr>
          <p:nvPr>
            <p:ph type="title"/>
          </p:nvPr>
        </p:nvSpPr>
        <p:spPr>
          <a:xfrm>
            <a:off x="1121686" y="619125"/>
            <a:ext cx="6960958" cy="5429250"/>
          </a:xfrm>
        </p:spPr>
        <p:txBody>
          <a:bodyPr>
            <a:normAutofit/>
          </a:bodyPr>
          <a:lstStyle/>
          <a:p>
            <a:pPr algn="ctr"/>
            <a:r>
              <a:rPr lang="en-US" sz="4000" b="1" dirty="0" err="1">
                <a:effectLst>
                  <a:outerShdw blurRad="38100" dist="38100" dir="2700000" algn="tl">
                    <a:srgbClr val="000000">
                      <a:alpha val="43137"/>
                    </a:srgbClr>
                  </a:outerShdw>
                </a:effectLst>
                <a:latin typeface="Candara" panose="020E0502030303020204" pitchFamily="34" charset="0"/>
                <a:ea typeface="+mn-ea"/>
                <a:cs typeface="+mn-cs"/>
              </a:rPr>
              <a:t>Cảm</a:t>
            </a:r>
            <a:r>
              <a:rPr lang="en-US" sz="4000" b="1" dirty="0">
                <a:effectLst>
                  <a:outerShdw blurRad="38100" dist="38100" dir="2700000" algn="tl">
                    <a:srgbClr val="000000">
                      <a:alpha val="43137"/>
                    </a:srgbClr>
                  </a:outerShdw>
                </a:effectLst>
                <a:latin typeface="Candara" panose="020E0502030303020204" pitchFamily="34" charset="0"/>
                <a:ea typeface="+mn-ea"/>
                <a:cs typeface="+mn-cs"/>
              </a:rPr>
              <a:t> </a:t>
            </a:r>
            <a:r>
              <a:rPr lang="en-US" sz="4000" b="1" err="1">
                <a:effectLst>
                  <a:outerShdw blurRad="38100" dist="38100" dir="2700000" algn="tl">
                    <a:srgbClr val="000000">
                      <a:alpha val="43137"/>
                    </a:srgbClr>
                  </a:outerShdw>
                </a:effectLst>
                <a:latin typeface="Candara" panose="020E0502030303020204" pitchFamily="34" charset="0"/>
                <a:ea typeface="+mn-ea"/>
                <a:cs typeface="+mn-cs"/>
              </a:rPr>
              <a:t>ơn</a:t>
            </a:r>
            <a:r>
              <a:rPr lang="en-US" sz="4000" b="1">
                <a:effectLst>
                  <a:outerShdw blurRad="38100" dist="38100" dir="2700000" algn="tl">
                    <a:srgbClr val="000000">
                      <a:alpha val="43137"/>
                    </a:srgbClr>
                  </a:outerShdw>
                </a:effectLst>
                <a:latin typeface="Candara" panose="020E0502030303020204" pitchFamily="34" charset="0"/>
                <a:ea typeface="+mn-ea"/>
                <a:cs typeface="+mn-cs"/>
              </a:rPr>
              <a:t> Hội đồng </a:t>
            </a:r>
            <a:r>
              <a:rPr lang="en-US" sz="4000" b="1" dirty="0" err="1">
                <a:effectLst>
                  <a:outerShdw blurRad="38100" dist="38100" dir="2700000" algn="tl">
                    <a:srgbClr val="000000">
                      <a:alpha val="43137"/>
                    </a:srgbClr>
                  </a:outerShdw>
                </a:effectLst>
                <a:latin typeface="Candara" panose="020E0502030303020204" pitchFamily="34" charset="0"/>
                <a:ea typeface="+mn-ea"/>
                <a:cs typeface="+mn-cs"/>
              </a:rPr>
              <a:t>đã</a:t>
            </a:r>
            <a:r>
              <a:rPr lang="en-US" sz="4000" b="1" dirty="0">
                <a:effectLst>
                  <a:outerShdw blurRad="38100" dist="38100" dir="2700000" algn="tl">
                    <a:srgbClr val="000000">
                      <a:alpha val="43137"/>
                    </a:srgbClr>
                  </a:outerShdw>
                </a:effectLst>
                <a:latin typeface="Candara" panose="020E0502030303020204" pitchFamily="34" charset="0"/>
                <a:ea typeface="+mn-ea"/>
                <a:cs typeface="+mn-cs"/>
              </a:rPr>
              <a:t> </a:t>
            </a:r>
            <a:r>
              <a:rPr lang="en-US" sz="4000" b="1" dirty="0" err="1">
                <a:effectLst>
                  <a:outerShdw blurRad="38100" dist="38100" dir="2700000" algn="tl">
                    <a:srgbClr val="000000">
                      <a:alpha val="43137"/>
                    </a:srgbClr>
                  </a:outerShdw>
                </a:effectLst>
                <a:latin typeface="Candara" panose="020E0502030303020204" pitchFamily="34" charset="0"/>
                <a:ea typeface="+mn-ea"/>
                <a:cs typeface="+mn-cs"/>
              </a:rPr>
              <a:t>lắng</a:t>
            </a:r>
            <a:r>
              <a:rPr lang="en-US" sz="4000" b="1" dirty="0">
                <a:effectLst>
                  <a:outerShdw blurRad="38100" dist="38100" dir="2700000" algn="tl">
                    <a:srgbClr val="000000">
                      <a:alpha val="43137"/>
                    </a:srgbClr>
                  </a:outerShdw>
                </a:effectLst>
                <a:latin typeface="Candara" panose="020E0502030303020204" pitchFamily="34" charset="0"/>
                <a:ea typeface="+mn-ea"/>
                <a:cs typeface="+mn-cs"/>
              </a:rPr>
              <a:t> </a:t>
            </a:r>
            <a:r>
              <a:rPr lang="en-US" sz="4000" b="1" dirty="0" err="1">
                <a:effectLst>
                  <a:outerShdw blurRad="38100" dist="38100" dir="2700000" algn="tl">
                    <a:srgbClr val="000000">
                      <a:alpha val="43137"/>
                    </a:srgbClr>
                  </a:outerShdw>
                </a:effectLst>
                <a:latin typeface="Candara" panose="020E0502030303020204" pitchFamily="34" charset="0"/>
                <a:ea typeface="+mn-ea"/>
                <a:cs typeface="+mn-cs"/>
              </a:rPr>
              <a:t>nghe</a:t>
            </a:r>
            <a:endParaRPr lang="en-US" sz="4000" b="1" dirty="0">
              <a:effectLst>
                <a:outerShdw blurRad="38100" dist="38100" dir="2700000" algn="tl">
                  <a:srgbClr val="000000">
                    <a:alpha val="43137"/>
                  </a:srgbClr>
                </a:outerShdw>
              </a:effectLst>
              <a:latin typeface="Candara" panose="020E0502030303020204" pitchFamily="34" charset="0"/>
              <a:ea typeface="+mn-ea"/>
              <a:cs typeface="+mn-cs"/>
            </a:endParaRPr>
          </a:p>
        </p:txBody>
      </p:sp>
      <p:sp>
        <p:nvSpPr>
          <p:cNvPr id="10" name="Rectangle 9"/>
          <p:cNvSpPr/>
          <p:nvPr/>
        </p:nvSpPr>
        <p:spPr>
          <a:xfrm>
            <a:off x="-60386" y="-2160917"/>
            <a:ext cx="9307902" cy="2932442"/>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 name="Rectangle 12"/>
          <p:cNvSpPr/>
          <p:nvPr/>
        </p:nvSpPr>
        <p:spPr>
          <a:xfrm>
            <a:off x="-60386" y="6402058"/>
            <a:ext cx="9307902" cy="2932442"/>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876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33333E-6 -1.11111E-6 L -0.00018 0.88727 " pathEditMode="relative" rAng="0" ptsTypes="AA">
                                      <p:cBhvr>
                                        <p:cTn id="6" dur="1600" fill="hold"/>
                                        <p:tgtEl>
                                          <p:spTgt spid="10"/>
                                        </p:tgtEl>
                                        <p:attrNameLst>
                                          <p:attrName>ppt_x</p:attrName>
                                          <p:attrName>ppt_y</p:attrName>
                                        </p:attrNameLst>
                                      </p:cBhvr>
                                      <p:rCtr x="0" y="44375"/>
                                    </p:animMotion>
                                  </p:childTnLst>
                                </p:cTn>
                              </p:par>
                              <p:par>
                                <p:cTn id="7" presetID="64" presetClass="path" presetSubtype="0" accel="50000" decel="50000" fill="hold" grpId="0" nodeType="withEffect">
                                  <p:stCondLst>
                                    <p:cond delay="0"/>
                                  </p:stCondLst>
                                  <p:childTnLst>
                                    <p:animMotion origin="layout" path="M 3.05556E-6 -2.22222E-6 L -0.00018 -0.97222 " pathEditMode="relative" rAng="0" ptsTypes="AA">
                                      <p:cBhvr>
                                        <p:cTn id="8" dur="1600" fill="hold"/>
                                        <p:tgtEl>
                                          <p:spTgt spid="13"/>
                                        </p:tgtEl>
                                        <p:attrNameLst>
                                          <p:attrName>ppt_x</p:attrName>
                                          <p:attrName>ppt_y</p:attrName>
                                        </p:attrNameLst>
                                      </p:cBhvr>
                                      <p:rCtr x="-17" y="-48611"/>
                                    </p:animMotion>
                                  </p:childTnLst>
                                </p:cTn>
                              </p:par>
                            </p:childTnLst>
                          </p:cTn>
                        </p:par>
                        <p:par>
                          <p:cTn id="9" fill="hold">
                            <p:stCondLst>
                              <p:cond delay="16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p:nvPr/>
        </p:nvSpPr>
        <p:spPr>
          <a:xfrm>
            <a:off x="-60385" y="772160"/>
            <a:ext cx="9307902" cy="447226"/>
          </a:xfrm>
          <a:prstGeom prst="rect">
            <a:avLst/>
          </a:prstGeom>
          <a:solidFill>
            <a:schemeClr val="accent5">
              <a:lumMod val="50000"/>
            </a:schemeClr>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27</a:t>
            </a:fld>
            <a:endParaRPr lang="zh-CN" altLang="en-US"/>
          </a:p>
        </p:txBody>
      </p:sp>
      <p:sp>
        <p:nvSpPr>
          <p:cNvPr id="7" name="Title 5"/>
          <p:cNvSpPr>
            <a:spLocks noGrp="1"/>
          </p:cNvSpPr>
          <p:nvPr>
            <p:ph type="title"/>
          </p:nvPr>
        </p:nvSpPr>
        <p:spPr>
          <a:xfrm>
            <a:off x="345439" y="77894"/>
            <a:ext cx="4324215" cy="772160"/>
          </a:xfrm>
        </p:spPr>
        <p:txBody>
          <a:bodyPr>
            <a:normAutofit/>
          </a:bodyPr>
          <a:lstStyle/>
          <a:p>
            <a:r>
              <a:rPr lang="vi-VN" sz="4000" dirty="0">
                <a:solidFill>
                  <a:schemeClr val="bg1"/>
                </a:solidFill>
                <a:latin typeface="Candara" panose="020E0502030303020204" pitchFamily="34" charset="0"/>
              </a:rPr>
              <a:t>Rút trích đặc trưng</a:t>
            </a:r>
            <a:endParaRPr lang="en-US" sz="3600" b="1" dirty="0">
              <a:solidFill>
                <a:schemeClr val="bg1"/>
              </a:solidFill>
              <a:latin typeface="Candara" panose="020E0502030303020204" pitchFamily="34" charset="0"/>
            </a:endParaRPr>
          </a:p>
        </p:txBody>
      </p:sp>
      <p:sp>
        <p:nvSpPr>
          <p:cNvPr id="5" name="TextBox 4"/>
          <p:cNvSpPr txBox="1"/>
          <p:nvPr/>
        </p:nvSpPr>
        <p:spPr>
          <a:xfrm>
            <a:off x="384106" y="838974"/>
            <a:ext cx="6931093" cy="400110"/>
          </a:xfrm>
          <a:prstGeom prst="rect">
            <a:avLst/>
          </a:prstGeom>
          <a:noFill/>
        </p:spPr>
        <p:txBody>
          <a:bodyPr wrap="square" rtlCol="0">
            <a:spAutoFit/>
          </a:bodyPr>
          <a:lstStyle/>
          <a:p>
            <a:r>
              <a:rPr lang="en-US" altLang="zh-CN" sz="2000" b="1" dirty="0">
                <a:solidFill>
                  <a:schemeClr val="bg1"/>
                </a:solidFill>
                <a:latin typeface="Candara" panose="020E0502030303020204" pitchFamily="34" charset="0"/>
              </a:rPr>
              <a:t>ĐẶC TRƯNG CHUYỂN ĐỔI </a:t>
            </a:r>
            <a:r>
              <a:rPr lang="en-US" altLang="zh-CN" sz="2000" b="1">
                <a:solidFill>
                  <a:schemeClr val="bg1"/>
                </a:solidFill>
                <a:latin typeface="Candara" panose="020E0502030303020204" pitchFamily="34" charset="0"/>
              </a:rPr>
              <a:t>TRẠNG THÁI </a:t>
            </a:r>
            <a:r>
              <a:rPr lang="en-US" altLang="zh-CN" sz="2000" b="1" i="1">
                <a:solidFill>
                  <a:schemeClr val="bg1"/>
                </a:solidFill>
                <a:latin typeface="Candara" panose="020E0502030303020204" pitchFamily="34" charset="0"/>
              </a:rPr>
              <a:t>(Change phrase)</a:t>
            </a:r>
            <a:endParaRPr lang="zh-CN" altLang="en-US" sz="2000" dirty="0">
              <a:solidFill>
                <a:schemeClr val="bg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666255651"/>
              </p:ext>
            </p:extLst>
          </p:nvPr>
        </p:nvGraphicFramePr>
        <p:xfrm>
          <a:off x="522613" y="3499806"/>
          <a:ext cx="7242530" cy="1575114"/>
        </p:xfrm>
        <a:graphic>
          <a:graphicData uri="http://schemas.openxmlformats.org/drawingml/2006/table">
            <a:tbl>
              <a:tblPr firstRow="1" bandRow="1">
                <a:tableStyleId>{5940675A-B579-460E-94D1-54222C63F5DA}</a:tableStyleId>
              </a:tblPr>
              <a:tblGrid>
                <a:gridCol w="1448506">
                  <a:extLst>
                    <a:ext uri="{9D8B030D-6E8A-4147-A177-3AD203B41FA5}">
                      <a16:colId xmlns:a16="http://schemas.microsoft.com/office/drawing/2014/main" val="20000"/>
                    </a:ext>
                  </a:extLst>
                </a:gridCol>
                <a:gridCol w="1448506">
                  <a:extLst>
                    <a:ext uri="{9D8B030D-6E8A-4147-A177-3AD203B41FA5}">
                      <a16:colId xmlns:a16="http://schemas.microsoft.com/office/drawing/2014/main" val="20001"/>
                    </a:ext>
                  </a:extLst>
                </a:gridCol>
                <a:gridCol w="1448506">
                  <a:extLst>
                    <a:ext uri="{9D8B030D-6E8A-4147-A177-3AD203B41FA5}">
                      <a16:colId xmlns:a16="http://schemas.microsoft.com/office/drawing/2014/main" val="20002"/>
                    </a:ext>
                  </a:extLst>
                </a:gridCol>
                <a:gridCol w="1448506">
                  <a:extLst>
                    <a:ext uri="{9D8B030D-6E8A-4147-A177-3AD203B41FA5}">
                      <a16:colId xmlns:a16="http://schemas.microsoft.com/office/drawing/2014/main" val="20003"/>
                    </a:ext>
                  </a:extLst>
                </a:gridCol>
                <a:gridCol w="1448506">
                  <a:extLst>
                    <a:ext uri="{9D8B030D-6E8A-4147-A177-3AD203B41FA5}">
                      <a16:colId xmlns:a16="http://schemas.microsoft.com/office/drawing/2014/main" val="20004"/>
                    </a:ext>
                  </a:extLst>
                </a:gridCol>
              </a:tblGrid>
              <a:tr h="462594">
                <a:tc>
                  <a:txBody>
                    <a:bodyPr/>
                    <a:lstStyle/>
                    <a:p>
                      <a:endParaRPr lang="en-US" sz="1800" b="1"/>
                    </a:p>
                  </a:txBody>
                  <a:tcPr/>
                </a:tc>
                <a:tc>
                  <a:txBody>
                    <a:bodyPr/>
                    <a:lstStyle/>
                    <a:p>
                      <a:r>
                        <a:rPr lang="en-US" sz="1800" b="1"/>
                        <a:t>MORE-GOOD</a:t>
                      </a:r>
                    </a:p>
                  </a:txBody>
                  <a:tcPr/>
                </a:tc>
                <a:tc>
                  <a:txBody>
                    <a:bodyPr/>
                    <a:lstStyle/>
                    <a:p>
                      <a:r>
                        <a:rPr lang="en-US" sz="1800" b="1"/>
                        <a:t>MORE-BAD</a:t>
                      </a:r>
                    </a:p>
                  </a:txBody>
                  <a:tcPr/>
                </a:tc>
                <a:tc>
                  <a:txBody>
                    <a:bodyPr/>
                    <a:lstStyle/>
                    <a:p>
                      <a:r>
                        <a:rPr lang="en-US" sz="1800" b="1"/>
                        <a:t>LESS-GOOD</a:t>
                      </a:r>
                    </a:p>
                  </a:txBody>
                  <a:tcPr/>
                </a:tc>
                <a:tc>
                  <a:txBody>
                    <a:bodyPr/>
                    <a:lstStyle/>
                    <a:p>
                      <a:r>
                        <a:rPr lang="en-US" sz="1800" b="1"/>
                        <a:t>LESS-BAD</a:t>
                      </a:r>
                    </a:p>
                  </a:txBody>
                  <a:tcPr/>
                </a:tc>
                <a:extLst>
                  <a:ext uri="{0D108BD9-81ED-4DB2-BD59-A6C34878D82A}">
                    <a16:rowId xmlns:a16="http://schemas.microsoft.com/office/drawing/2014/main" val="10000"/>
                  </a:ext>
                </a:extLst>
              </a:tr>
              <a:tr h="370840">
                <a:tc>
                  <a:txBody>
                    <a:bodyPr/>
                    <a:lstStyle/>
                    <a:p>
                      <a:r>
                        <a:rPr lang="en-US" sz="1800"/>
                        <a:t>Câu</a:t>
                      </a:r>
                      <a:r>
                        <a:rPr lang="en-US" sz="1800" baseline="0"/>
                        <a:t> 1</a:t>
                      </a:r>
                      <a:endParaRPr lang="en-US" sz="1800"/>
                    </a:p>
                  </a:txBody>
                  <a:tcPr/>
                </a:tc>
                <a:tc>
                  <a:txBody>
                    <a:bodyPr/>
                    <a:lstStyle/>
                    <a:p>
                      <a:r>
                        <a:rPr lang="en-US" sz="1800"/>
                        <a:t>0</a:t>
                      </a:r>
                    </a:p>
                  </a:txBody>
                  <a:tcPr/>
                </a:tc>
                <a:tc>
                  <a:txBody>
                    <a:bodyPr/>
                    <a:lstStyle/>
                    <a:p>
                      <a:r>
                        <a:rPr lang="en-US" sz="1800"/>
                        <a:t>1</a:t>
                      </a:r>
                    </a:p>
                  </a:txBody>
                  <a:tcPr/>
                </a:tc>
                <a:tc>
                  <a:txBody>
                    <a:bodyPr/>
                    <a:lstStyle/>
                    <a:p>
                      <a:r>
                        <a:rPr lang="en-US" sz="1800"/>
                        <a:t>0</a:t>
                      </a:r>
                    </a:p>
                  </a:txBody>
                  <a:tcPr/>
                </a:tc>
                <a:tc>
                  <a:txBody>
                    <a:bodyPr/>
                    <a:lstStyle/>
                    <a:p>
                      <a:r>
                        <a:rPr lang="en-US" sz="1800"/>
                        <a:t>0</a:t>
                      </a:r>
                    </a:p>
                  </a:txBody>
                  <a:tcPr/>
                </a:tc>
                <a:extLst>
                  <a:ext uri="{0D108BD9-81ED-4DB2-BD59-A6C34878D82A}">
                    <a16:rowId xmlns:a16="http://schemas.microsoft.com/office/drawing/2014/main" val="10001"/>
                  </a:ext>
                </a:extLst>
              </a:tr>
              <a:tr h="370840">
                <a:tc>
                  <a:txBody>
                    <a:bodyPr/>
                    <a:lstStyle/>
                    <a:p>
                      <a:r>
                        <a:rPr lang="en-US" sz="1800"/>
                        <a:t>Câu</a:t>
                      </a:r>
                      <a:r>
                        <a:rPr lang="en-US" sz="1800" baseline="0"/>
                        <a:t> 2</a:t>
                      </a:r>
                      <a:endParaRPr lang="en-US" sz="1800"/>
                    </a:p>
                  </a:txBody>
                  <a:tcPr/>
                </a:tc>
                <a:tc>
                  <a:txBody>
                    <a:bodyPr/>
                    <a:lstStyle/>
                    <a:p>
                      <a:r>
                        <a:rPr lang="en-US" sz="1800"/>
                        <a:t>0</a:t>
                      </a:r>
                    </a:p>
                  </a:txBody>
                  <a:tcPr/>
                </a:tc>
                <a:tc>
                  <a:txBody>
                    <a:bodyPr/>
                    <a:lstStyle/>
                    <a:p>
                      <a:r>
                        <a:rPr lang="en-US" sz="1800"/>
                        <a:t>0</a:t>
                      </a:r>
                    </a:p>
                  </a:txBody>
                  <a:tcPr/>
                </a:tc>
                <a:tc>
                  <a:txBody>
                    <a:bodyPr/>
                    <a:lstStyle/>
                    <a:p>
                      <a:r>
                        <a:rPr lang="en-US" sz="1800"/>
                        <a:t>0</a:t>
                      </a:r>
                    </a:p>
                  </a:txBody>
                  <a:tcPr/>
                </a:tc>
                <a:tc>
                  <a:txBody>
                    <a:bodyPr/>
                    <a:lstStyle/>
                    <a:p>
                      <a:r>
                        <a:rPr lang="en-US" sz="1800"/>
                        <a:t>1</a:t>
                      </a:r>
                    </a:p>
                  </a:txBody>
                  <a:tcPr/>
                </a:tc>
                <a:extLst>
                  <a:ext uri="{0D108BD9-81ED-4DB2-BD59-A6C34878D82A}">
                    <a16:rowId xmlns:a16="http://schemas.microsoft.com/office/drawing/2014/main" val="10002"/>
                  </a:ext>
                </a:extLst>
              </a:tr>
              <a:tr h="370840">
                <a:tc>
                  <a:txBody>
                    <a:bodyPr/>
                    <a:lstStyle/>
                    <a:p>
                      <a:r>
                        <a:rPr lang="en-US" sz="1800"/>
                        <a:t>…</a:t>
                      </a:r>
                    </a:p>
                  </a:txBody>
                  <a:tcPr/>
                </a:tc>
                <a:tc>
                  <a:txBody>
                    <a:bodyPr/>
                    <a:lstStyle/>
                    <a:p>
                      <a:r>
                        <a:rPr lang="en-US" sz="1800"/>
                        <a:t>…</a:t>
                      </a:r>
                    </a:p>
                  </a:txBody>
                  <a:tcPr/>
                </a:tc>
                <a:tc>
                  <a:txBody>
                    <a:bodyPr/>
                    <a:lstStyle/>
                    <a:p>
                      <a:r>
                        <a:rPr lang="en-US" sz="1800"/>
                        <a:t>…</a:t>
                      </a:r>
                    </a:p>
                  </a:txBody>
                  <a:tcPr/>
                </a:tc>
                <a:tc>
                  <a:txBody>
                    <a:bodyPr/>
                    <a:lstStyle/>
                    <a:p>
                      <a:r>
                        <a:rPr lang="en-US" sz="1800"/>
                        <a:t>…</a:t>
                      </a:r>
                    </a:p>
                  </a:txBody>
                  <a:tcPr/>
                </a:tc>
                <a:tc>
                  <a:txBody>
                    <a:bodyPr/>
                    <a:lstStyle/>
                    <a:p>
                      <a:r>
                        <a:rPr lang="en-US" sz="1800"/>
                        <a:t>…</a:t>
                      </a:r>
                    </a:p>
                  </a:txBody>
                  <a:tcPr/>
                </a:tc>
                <a:extLst>
                  <a:ext uri="{0D108BD9-81ED-4DB2-BD59-A6C34878D82A}">
                    <a16:rowId xmlns:a16="http://schemas.microsoft.com/office/drawing/2014/main" val="10003"/>
                  </a:ext>
                </a:extLst>
              </a:tr>
            </a:tbl>
          </a:graphicData>
        </a:graphic>
      </p:graphicFrame>
      <p:sp>
        <p:nvSpPr>
          <p:cNvPr id="37" name="Rectangle 36"/>
          <p:cNvSpPr/>
          <p:nvPr/>
        </p:nvSpPr>
        <p:spPr>
          <a:xfrm>
            <a:off x="389991" y="1496178"/>
            <a:ext cx="7503849" cy="1538883"/>
          </a:xfrm>
          <a:prstGeom prst="rect">
            <a:avLst/>
          </a:prstGeom>
        </p:spPr>
        <p:txBody>
          <a:bodyPr wrap="square">
            <a:spAutoFit/>
          </a:bodyPr>
          <a:lstStyle/>
          <a:p>
            <a:r>
              <a:rPr lang="en-US" i="1"/>
              <a:t>“Migraine in women of childbearing age significantly </a:t>
            </a:r>
            <a:r>
              <a:rPr lang="en-US" b="1" i="1"/>
              <a:t>increases </a:t>
            </a:r>
            <a:r>
              <a:rPr lang="en-US" i="1"/>
              <a:t>the</a:t>
            </a:r>
            <a:r>
              <a:rPr lang="en-US" b="1" i="1"/>
              <a:t> risk </a:t>
            </a:r>
            <a:r>
              <a:rPr lang="en-US" i="1"/>
              <a:t>of ischaemic but not haemorrhagic stroke.”</a:t>
            </a:r>
          </a:p>
          <a:p>
            <a:endParaRPr lang="en-US" i="1"/>
          </a:p>
          <a:p>
            <a:pPr marL="457200" indent="-457200">
              <a:buFont typeface="Arial" panose="020B0604020202020204" pitchFamily="34" charset="0"/>
              <a:buChar char="•"/>
            </a:pPr>
            <a:r>
              <a:rPr lang="en-US" sz="2000"/>
              <a:t>Tìm từ thuộc nhóm MORE/LESS, giả sử là </a:t>
            </a:r>
            <a:r>
              <a:rPr lang="en-US" sz="2000" b="1" i="1"/>
              <a:t>w</a:t>
            </a:r>
            <a:r>
              <a:rPr lang="en-US" sz="2000" b="1" i="1" baseline="-25000"/>
              <a:t>i</a:t>
            </a:r>
            <a:endParaRPr lang="en-US" sz="2000" b="1" i="1"/>
          </a:p>
          <a:p>
            <a:pPr marL="457200" indent="-457200">
              <a:buFont typeface="Arial" panose="020B0604020202020204" pitchFamily="34" charset="0"/>
              <a:buChar char="•"/>
            </a:pPr>
            <a:r>
              <a:rPr lang="en-US" sz="2000"/>
              <a:t>Tìm từ thuộc nhóm BAD/GOOD từ từ </a:t>
            </a:r>
            <a:r>
              <a:rPr lang="en-US" sz="2000" b="1" i="1"/>
              <a:t>w</a:t>
            </a:r>
            <a:r>
              <a:rPr lang="en-US" sz="2000" b="1" i="1" baseline="-25000"/>
              <a:t>i</a:t>
            </a:r>
            <a:r>
              <a:rPr lang="en-US" sz="2000"/>
              <a:t> đến cuối câu</a:t>
            </a:r>
            <a:endParaRPr lang="en-US" sz="2000" baseline="-25000"/>
          </a:p>
        </p:txBody>
      </p:sp>
      <p:grpSp>
        <p:nvGrpSpPr>
          <p:cNvPr id="59" name="Group 58"/>
          <p:cNvGrpSpPr/>
          <p:nvPr/>
        </p:nvGrpSpPr>
        <p:grpSpPr>
          <a:xfrm>
            <a:off x="5233295" y="5321891"/>
            <a:ext cx="3834167" cy="999941"/>
            <a:chOff x="651204" y="1922746"/>
            <a:chExt cx="8005737" cy="2087871"/>
          </a:xfrm>
        </p:grpSpPr>
        <p:sp>
          <p:nvSpPr>
            <p:cNvPr id="60" name="Rounded Rectangle 43"/>
            <p:cNvSpPr/>
            <p:nvPr/>
          </p:nvSpPr>
          <p:spPr>
            <a:xfrm>
              <a:off x="651204" y="1926833"/>
              <a:ext cx="1714312" cy="796360"/>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Tiền</a:t>
              </a:r>
              <a:r>
                <a:rPr lang="en-US" sz="1000" dirty="0">
                  <a:solidFill>
                    <a:schemeClr val="tx1"/>
                  </a:solidFill>
                </a:rPr>
                <a:t> </a:t>
              </a:r>
              <a:r>
                <a:rPr lang="en-US" sz="1000" dirty="0" err="1">
                  <a:solidFill>
                    <a:schemeClr val="tx1"/>
                  </a:solidFill>
                </a:rPr>
                <a:t>xử</a:t>
              </a:r>
              <a:r>
                <a:rPr lang="en-US" sz="1000" dirty="0">
                  <a:solidFill>
                    <a:schemeClr val="tx1"/>
                  </a:solidFill>
                </a:rPr>
                <a:t> </a:t>
              </a:r>
              <a:r>
                <a:rPr lang="en-US" sz="1000" dirty="0" err="1">
                  <a:solidFill>
                    <a:schemeClr val="tx1"/>
                  </a:solidFill>
                </a:rPr>
                <a:t>lý</a:t>
              </a:r>
              <a:r>
                <a:rPr lang="en-US" sz="1000" dirty="0">
                  <a:solidFill>
                    <a:schemeClr val="tx1"/>
                  </a:solidFill>
                </a:rPr>
                <a:t> </a:t>
              </a:r>
              <a:br>
                <a:rPr lang="en-US" sz="1000" dirty="0">
                  <a:solidFill>
                    <a:schemeClr val="tx1"/>
                  </a:solidFill>
                </a:rPr>
              </a:br>
              <a:r>
                <a:rPr lang="en-US" sz="1000" dirty="0" err="1">
                  <a:solidFill>
                    <a:schemeClr val="tx1"/>
                  </a:solidFill>
                </a:rPr>
                <a:t>dữ</a:t>
              </a:r>
              <a:r>
                <a:rPr lang="en-US" sz="1000" dirty="0">
                  <a:solidFill>
                    <a:schemeClr val="tx1"/>
                  </a:solidFill>
                </a:rPr>
                <a:t> </a:t>
              </a:r>
              <a:r>
                <a:rPr lang="en-US" sz="1000" dirty="0" err="1">
                  <a:solidFill>
                    <a:schemeClr val="tx1"/>
                  </a:solidFill>
                </a:rPr>
                <a:t>liệu</a:t>
              </a:r>
              <a:endParaRPr lang="en-US" sz="1000" dirty="0">
                <a:solidFill>
                  <a:schemeClr val="tx1"/>
                </a:solidFill>
              </a:endParaRPr>
            </a:p>
          </p:txBody>
        </p:sp>
        <p:cxnSp>
          <p:nvCxnSpPr>
            <p:cNvPr id="61" name="Straight Arrow Connector 60"/>
            <p:cNvCxnSpPr>
              <a:stCxn id="60" idx="3"/>
              <a:endCxn id="71" idx="1"/>
            </p:cNvCxnSpPr>
            <p:nvPr/>
          </p:nvCxnSpPr>
          <p:spPr>
            <a:xfrm flipV="1">
              <a:off x="2365516" y="2325012"/>
              <a:ext cx="422040" cy="2"/>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62" name="Rounded Rectangle 57"/>
            <p:cNvSpPr/>
            <p:nvPr/>
          </p:nvSpPr>
          <p:spPr>
            <a:xfrm>
              <a:off x="6622321" y="1922746"/>
              <a:ext cx="2034620" cy="800445"/>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err="1">
                  <a:solidFill>
                    <a:schemeClr val="tx1"/>
                  </a:solidFill>
                </a:rPr>
                <a:t>Huấn</a:t>
              </a:r>
              <a:r>
                <a:rPr lang="en-US" sz="1000">
                  <a:solidFill>
                    <a:schemeClr val="tx1"/>
                  </a:solidFill>
                </a:rPr>
                <a:t> luyện với SVM</a:t>
              </a:r>
              <a:endParaRPr lang="en-US" sz="1000" dirty="0">
                <a:solidFill>
                  <a:schemeClr val="tx1"/>
                </a:solidFill>
              </a:endParaRPr>
            </a:p>
          </p:txBody>
        </p:sp>
        <p:cxnSp>
          <p:nvCxnSpPr>
            <p:cNvPr id="63" name="Straight Arrow Connector 62"/>
            <p:cNvCxnSpPr>
              <a:stCxn id="69" idx="3"/>
              <a:endCxn id="62" idx="1"/>
            </p:cNvCxnSpPr>
            <p:nvPr/>
          </p:nvCxnSpPr>
          <p:spPr>
            <a:xfrm>
              <a:off x="6286603" y="2322970"/>
              <a:ext cx="335717"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grpSp>
          <p:nvGrpSpPr>
            <p:cNvPr id="64" name="Group 63"/>
            <p:cNvGrpSpPr/>
            <p:nvPr/>
          </p:nvGrpSpPr>
          <p:grpSpPr>
            <a:xfrm>
              <a:off x="1492919" y="1922746"/>
              <a:ext cx="6612514" cy="2087871"/>
              <a:chOff x="1492919" y="1922746"/>
              <a:chExt cx="6612514" cy="2087871"/>
            </a:xfrm>
          </p:grpSpPr>
          <p:sp>
            <p:nvSpPr>
              <p:cNvPr id="65" name="Rounded Rectangle 46"/>
              <p:cNvSpPr/>
              <p:nvPr/>
            </p:nvSpPr>
            <p:spPr>
              <a:xfrm>
                <a:off x="1492919" y="3260017"/>
                <a:ext cx="1342166" cy="71001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N-gram</a:t>
                </a:r>
              </a:p>
            </p:txBody>
          </p:sp>
          <p:sp>
            <p:nvSpPr>
              <p:cNvPr id="66" name="Rounded Rectangle 47"/>
              <p:cNvSpPr/>
              <p:nvPr/>
            </p:nvSpPr>
            <p:spPr>
              <a:xfrm>
                <a:off x="4476169" y="3300218"/>
                <a:ext cx="1801720" cy="710399"/>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err="1">
                    <a:solidFill>
                      <a:schemeClr val="tx1"/>
                    </a:solidFill>
                  </a:rPr>
                  <a:t>Chuyển</a:t>
                </a:r>
                <a:r>
                  <a:rPr lang="en-US" sz="1000" dirty="0">
                    <a:solidFill>
                      <a:schemeClr val="tx1"/>
                    </a:solidFill>
                  </a:rPr>
                  <a:t> </a:t>
                </a:r>
                <a:r>
                  <a:rPr lang="en-US" sz="1000" dirty="0" err="1">
                    <a:solidFill>
                      <a:schemeClr val="tx1"/>
                    </a:solidFill>
                  </a:rPr>
                  <a:t>đổi</a:t>
                </a:r>
                <a:r>
                  <a:rPr lang="en-US" sz="1000" dirty="0">
                    <a:solidFill>
                      <a:schemeClr val="tx1"/>
                    </a:solidFill>
                  </a:rPr>
                  <a:t> </a:t>
                </a:r>
                <a:r>
                  <a:rPr lang="en-US" sz="1000" dirty="0" err="1">
                    <a:solidFill>
                      <a:schemeClr val="tx1"/>
                    </a:solidFill>
                  </a:rPr>
                  <a:t>trạng</a:t>
                </a:r>
                <a:r>
                  <a:rPr lang="en-US" sz="1000" dirty="0">
                    <a:solidFill>
                      <a:schemeClr val="tx1"/>
                    </a:solidFill>
                  </a:rPr>
                  <a:t> </a:t>
                </a:r>
                <a:r>
                  <a:rPr lang="en-US" sz="1000" dirty="0" err="1">
                    <a:solidFill>
                      <a:schemeClr val="tx1"/>
                    </a:solidFill>
                  </a:rPr>
                  <a:t>thái</a:t>
                </a:r>
                <a:endParaRPr lang="en-US" sz="1000" dirty="0">
                  <a:solidFill>
                    <a:schemeClr val="tx1"/>
                  </a:solidFill>
                </a:endParaRPr>
              </a:p>
            </p:txBody>
          </p:sp>
          <p:sp>
            <p:nvSpPr>
              <p:cNvPr id="67" name="Rounded Rectangle 48"/>
              <p:cNvSpPr/>
              <p:nvPr/>
            </p:nvSpPr>
            <p:spPr>
              <a:xfrm>
                <a:off x="2977313" y="3301679"/>
                <a:ext cx="1342166" cy="707471"/>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err="1">
                    <a:solidFill>
                      <a:schemeClr val="tx1"/>
                    </a:solidFill>
                  </a:rPr>
                  <a:t>Phủ</a:t>
                </a:r>
                <a:r>
                  <a:rPr lang="en-US" sz="1000" dirty="0">
                    <a:solidFill>
                      <a:schemeClr val="tx1"/>
                    </a:solidFill>
                  </a:rPr>
                  <a:t> </a:t>
                </a:r>
                <a:r>
                  <a:rPr lang="en-US" sz="1000" dirty="0" err="1">
                    <a:solidFill>
                      <a:schemeClr val="tx1"/>
                    </a:solidFill>
                  </a:rPr>
                  <a:t>định</a:t>
                </a:r>
                <a:endParaRPr lang="en-US" sz="1000" dirty="0">
                  <a:solidFill>
                    <a:schemeClr val="tx1"/>
                  </a:solidFill>
                </a:endParaRPr>
              </a:p>
            </p:txBody>
          </p:sp>
          <p:sp>
            <p:nvSpPr>
              <p:cNvPr id="68" name="Rounded Rectangle 49"/>
              <p:cNvSpPr/>
              <p:nvPr/>
            </p:nvSpPr>
            <p:spPr>
              <a:xfrm>
                <a:off x="6777035" y="3309670"/>
                <a:ext cx="1328398" cy="691492"/>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SO-CAL</a:t>
                </a:r>
              </a:p>
            </p:txBody>
          </p:sp>
          <p:sp>
            <p:nvSpPr>
              <p:cNvPr id="69" name="Rounded Rectangle 50"/>
              <p:cNvSpPr/>
              <p:nvPr/>
            </p:nvSpPr>
            <p:spPr>
              <a:xfrm>
                <a:off x="4923320" y="1922746"/>
                <a:ext cx="1363282" cy="800446"/>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Kết</a:t>
                </a:r>
                <a:r>
                  <a:rPr lang="en-US" sz="1000" dirty="0">
                    <a:solidFill>
                      <a:schemeClr val="tx1"/>
                    </a:solidFill>
                  </a:rPr>
                  <a:t> </a:t>
                </a:r>
                <a:r>
                  <a:rPr lang="en-US" sz="1000" dirty="0" err="1">
                    <a:solidFill>
                      <a:schemeClr val="tx1"/>
                    </a:solidFill>
                  </a:rPr>
                  <a:t>hợp</a:t>
                </a:r>
                <a:endParaRPr lang="en-US" sz="1000" dirty="0">
                  <a:solidFill>
                    <a:schemeClr val="tx1"/>
                  </a:solidFill>
                </a:endParaRPr>
              </a:p>
            </p:txBody>
          </p:sp>
          <p:cxnSp>
            <p:nvCxnSpPr>
              <p:cNvPr id="70" name="Straight Arrow Connector 69"/>
              <p:cNvCxnSpPr>
                <a:stCxn id="71" idx="2"/>
                <a:endCxn id="65" idx="0"/>
              </p:cNvCxnSpPr>
              <p:nvPr/>
            </p:nvCxnSpPr>
            <p:spPr>
              <a:xfrm flipH="1">
                <a:off x="2164002" y="2723190"/>
                <a:ext cx="1446808" cy="536828"/>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71" name="Rounded Rectangle 60"/>
              <p:cNvSpPr/>
              <p:nvPr/>
            </p:nvSpPr>
            <p:spPr>
              <a:xfrm>
                <a:off x="2787557" y="1926833"/>
                <a:ext cx="1646503" cy="796358"/>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err="1">
                    <a:solidFill>
                      <a:schemeClr val="tx1"/>
                    </a:solidFill>
                  </a:rPr>
                  <a:t>Rút</a:t>
                </a:r>
                <a:r>
                  <a:rPr lang="en-US" altLang="zh-CN" sz="1000" dirty="0">
                    <a:solidFill>
                      <a:schemeClr val="tx1"/>
                    </a:solidFill>
                  </a:rPr>
                  <a:t> </a:t>
                </a:r>
                <a:r>
                  <a:rPr lang="en-US" altLang="zh-CN" sz="1000" dirty="0" err="1">
                    <a:solidFill>
                      <a:schemeClr val="tx1"/>
                    </a:solidFill>
                  </a:rPr>
                  <a:t>trích</a:t>
                </a:r>
                <a:r>
                  <a:rPr lang="en-US" altLang="zh-CN" sz="1000" dirty="0">
                    <a:solidFill>
                      <a:schemeClr val="tx1"/>
                    </a:solidFill>
                  </a:rPr>
                  <a:t> </a:t>
                </a:r>
                <a:r>
                  <a:rPr lang="en-US" altLang="zh-CN" sz="1000" dirty="0" err="1">
                    <a:solidFill>
                      <a:schemeClr val="tx1"/>
                    </a:solidFill>
                  </a:rPr>
                  <a:t>đặc</a:t>
                </a:r>
                <a:r>
                  <a:rPr lang="en-US" altLang="zh-CN" sz="1000" dirty="0">
                    <a:solidFill>
                      <a:schemeClr val="tx1"/>
                    </a:solidFill>
                  </a:rPr>
                  <a:t> </a:t>
                </a:r>
                <a:r>
                  <a:rPr lang="en-US" altLang="zh-CN" sz="1000" dirty="0" err="1">
                    <a:solidFill>
                      <a:schemeClr val="tx1"/>
                    </a:solidFill>
                  </a:rPr>
                  <a:t>trưng</a:t>
                </a:r>
                <a:endParaRPr lang="en-US" altLang="zh-CN" sz="1000" dirty="0">
                  <a:solidFill>
                    <a:schemeClr val="tx1"/>
                  </a:solidFill>
                </a:endParaRPr>
              </a:p>
            </p:txBody>
          </p:sp>
          <p:cxnSp>
            <p:nvCxnSpPr>
              <p:cNvPr id="72" name="Straight Arrow Connector 71"/>
              <p:cNvCxnSpPr>
                <a:stCxn id="71" idx="3"/>
                <a:endCxn id="69" idx="1"/>
              </p:cNvCxnSpPr>
              <p:nvPr/>
            </p:nvCxnSpPr>
            <p:spPr>
              <a:xfrm flipV="1">
                <a:off x="4434060" y="2322970"/>
                <a:ext cx="489260" cy="2043"/>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73" name="Straight Arrow Connector 72"/>
              <p:cNvCxnSpPr>
                <a:stCxn id="71" idx="2"/>
                <a:endCxn id="67" idx="0"/>
              </p:cNvCxnSpPr>
              <p:nvPr/>
            </p:nvCxnSpPr>
            <p:spPr>
              <a:xfrm>
                <a:off x="3610810" y="2723190"/>
                <a:ext cx="37586" cy="57849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71" idx="2"/>
                <a:endCxn id="66" idx="0"/>
              </p:cNvCxnSpPr>
              <p:nvPr/>
            </p:nvCxnSpPr>
            <p:spPr>
              <a:xfrm>
                <a:off x="3610810" y="2723189"/>
                <a:ext cx="1766220" cy="577028"/>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75" name="Straight Arrow Connector 74"/>
              <p:cNvCxnSpPr>
                <a:stCxn id="71" idx="2"/>
                <a:endCxn id="68" idx="0"/>
              </p:cNvCxnSpPr>
              <p:nvPr/>
            </p:nvCxnSpPr>
            <p:spPr>
              <a:xfrm>
                <a:off x="3610810" y="2723191"/>
                <a:ext cx="3830424" cy="586478"/>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959082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p:nvPr/>
        </p:nvSpPr>
        <p:spPr>
          <a:xfrm>
            <a:off x="-60385" y="772160"/>
            <a:ext cx="9307902" cy="447226"/>
          </a:xfrm>
          <a:prstGeom prst="rect">
            <a:avLst/>
          </a:prstGeom>
          <a:solidFill>
            <a:schemeClr val="accent5">
              <a:lumMod val="50000"/>
            </a:schemeClr>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28</a:t>
            </a:fld>
            <a:endParaRPr lang="zh-CN" altLang="en-US"/>
          </a:p>
        </p:txBody>
      </p:sp>
      <p:sp>
        <p:nvSpPr>
          <p:cNvPr id="7" name="Title 5"/>
          <p:cNvSpPr>
            <a:spLocks noGrp="1"/>
          </p:cNvSpPr>
          <p:nvPr>
            <p:ph type="title"/>
          </p:nvPr>
        </p:nvSpPr>
        <p:spPr>
          <a:xfrm>
            <a:off x="345439" y="77894"/>
            <a:ext cx="4324215" cy="772160"/>
          </a:xfrm>
        </p:spPr>
        <p:txBody>
          <a:bodyPr>
            <a:normAutofit/>
          </a:bodyPr>
          <a:lstStyle/>
          <a:p>
            <a:r>
              <a:rPr lang="vi-VN" sz="4000" dirty="0">
                <a:solidFill>
                  <a:schemeClr val="bg1"/>
                </a:solidFill>
                <a:latin typeface="Candara" panose="020E0502030303020204" pitchFamily="34" charset="0"/>
              </a:rPr>
              <a:t>Rút trích đặc trưng</a:t>
            </a:r>
            <a:endParaRPr lang="en-US" sz="3600" b="1" dirty="0">
              <a:solidFill>
                <a:schemeClr val="bg1"/>
              </a:solidFill>
              <a:latin typeface="Candara" panose="020E0502030303020204" pitchFamily="34" charset="0"/>
            </a:endParaRPr>
          </a:p>
        </p:txBody>
      </p:sp>
      <p:sp>
        <p:nvSpPr>
          <p:cNvPr id="5" name="TextBox 4"/>
          <p:cNvSpPr txBox="1"/>
          <p:nvPr/>
        </p:nvSpPr>
        <p:spPr>
          <a:xfrm>
            <a:off x="384107" y="838974"/>
            <a:ext cx="4480856" cy="400110"/>
          </a:xfrm>
          <a:prstGeom prst="rect">
            <a:avLst/>
          </a:prstGeom>
          <a:noFill/>
        </p:spPr>
        <p:txBody>
          <a:bodyPr wrap="square" rtlCol="0">
            <a:spAutoFit/>
          </a:bodyPr>
          <a:lstStyle/>
          <a:p>
            <a:r>
              <a:rPr lang="en-US" altLang="zh-CN" sz="2000" b="1" dirty="0">
                <a:solidFill>
                  <a:schemeClr val="bg1"/>
                </a:solidFill>
                <a:latin typeface="Candara" panose="020E0502030303020204" pitchFamily="34" charset="0"/>
              </a:rPr>
              <a:t>ĐẶC </a:t>
            </a:r>
            <a:r>
              <a:rPr lang="en-US" altLang="zh-CN" sz="2000" b="1">
                <a:solidFill>
                  <a:schemeClr val="bg1"/>
                </a:solidFill>
                <a:latin typeface="Candara" panose="020E0502030303020204" pitchFamily="34" charset="0"/>
              </a:rPr>
              <a:t>TRƯNG MỞ RỘNG SO-CAL</a:t>
            </a:r>
            <a:endParaRPr lang="zh-CN" altLang="en-US" sz="2000" dirty="0">
              <a:solidFill>
                <a:schemeClr val="bg1"/>
              </a:solidFill>
            </a:endParaRPr>
          </a:p>
        </p:txBody>
      </p:sp>
      <p:sp>
        <p:nvSpPr>
          <p:cNvPr id="11" name="Rectangle 10"/>
          <p:cNvSpPr/>
          <p:nvPr/>
        </p:nvSpPr>
        <p:spPr>
          <a:xfrm>
            <a:off x="3039344" y="1401601"/>
            <a:ext cx="6104656" cy="646331"/>
          </a:xfrm>
          <a:prstGeom prst="rect">
            <a:avLst/>
          </a:prstGeom>
        </p:spPr>
        <p:txBody>
          <a:bodyPr wrap="square">
            <a:spAutoFit/>
          </a:bodyPr>
          <a:lstStyle/>
          <a:p>
            <a:r>
              <a:rPr lang="en-US" i="1"/>
              <a:t>“The ATLFF was </a:t>
            </a:r>
            <a:r>
              <a:rPr lang="en-US" b="1" i="1"/>
              <a:t>not a useful </a:t>
            </a:r>
            <a:r>
              <a:rPr lang="en-US" i="1"/>
              <a:t>tool to identify which tongue-tied infants are at </a:t>
            </a:r>
            <a:r>
              <a:rPr lang="en-US" b="1" i="1"/>
              <a:t>risk</a:t>
            </a:r>
            <a:r>
              <a:rPr lang="en-US" i="1"/>
              <a:t> for breast-feeding </a:t>
            </a:r>
            <a:r>
              <a:rPr lang="en-US" b="1" i="1"/>
              <a:t>problems</a:t>
            </a:r>
            <a:r>
              <a:rPr lang="en-US" i="1"/>
              <a:t>.”</a:t>
            </a:r>
          </a:p>
        </p:txBody>
      </p:sp>
      <p:sp>
        <p:nvSpPr>
          <p:cNvPr id="15" name="Rectangle 14"/>
          <p:cNvSpPr/>
          <p:nvPr/>
        </p:nvSpPr>
        <p:spPr>
          <a:xfrm>
            <a:off x="3489158" y="1998766"/>
            <a:ext cx="4572000" cy="1446550"/>
          </a:xfrm>
          <a:prstGeom prst="rect">
            <a:avLst/>
          </a:prstGeom>
        </p:spPr>
        <p:txBody>
          <a:bodyPr>
            <a:spAutoFit/>
          </a:bodyPr>
          <a:lstStyle/>
          <a:p>
            <a:r>
              <a:rPr lang="en-US"/>
              <a:t>risk: -1.0</a:t>
            </a:r>
          </a:p>
          <a:p>
            <a:r>
              <a:rPr lang="en-US"/>
              <a:t>problems: -2.0</a:t>
            </a:r>
          </a:p>
          <a:p>
            <a:r>
              <a:rPr lang="en-US"/>
              <a:t>not a useful: 1.0 - 4.0 (NEGATED) = -3.0</a:t>
            </a:r>
          </a:p>
          <a:p>
            <a:r>
              <a:rPr lang="en-US"/>
              <a:t>Điểm số = (-1.0 – 2.0 – 3.0)/3 = -2</a:t>
            </a:r>
          </a:p>
          <a:p>
            <a:endParaRPr lang="en-US" sz="1600"/>
          </a:p>
        </p:txBody>
      </p:sp>
      <p:sp>
        <p:nvSpPr>
          <p:cNvPr id="16" name="TextBox 15"/>
          <p:cNvSpPr txBox="1"/>
          <p:nvPr/>
        </p:nvSpPr>
        <p:spPr>
          <a:xfrm>
            <a:off x="374465" y="1343093"/>
            <a:ext cx="2228559" cy="1631216"/>
          </a:xfrm>
          <a:prstGeom prst="rect">
            <a:avLst/>
          </a:prstGeom>
          <a:noFill/>
        </p:spPr>
        <p:txBody>
          <a:bodyPr wrap="none" rtlCol="0">
            <a:spAutoFit/>
          </a:bodyPr>
          <a:lstStyle/>
          <a:p>
            <a:r>
              <a:rPr lang="en-US" sz="2000"/>
              <a:t>Các đặc điểm:</a:t>
            </a:r>
          </a:p>
          <a:p>
            <a:pPr marL="342900" indent="-342900">
              <a:buFont typeface="+mj-lt"/>
              <a:buAutoNum type="arabicPeriod"/>
            </a:pPr>
            <a:r>
              <a:rPr lang="en-US" sz="2000"/>
              <a:t>Từ điển</a:t>
            </a:r>
          </a:p>
          <a:p>
            <a:pPr marL="342900" indent="-342900">
              <a:buFont typeface="+mj-lt"/>
              <a:buAutoNum type="arabicPeriod"/>
            </a:pPr>
            <a:r>
              <a:rPr lang="en-US" sz="2000"/>
              <a:t>Từ loại</a:t>
            </a:r>
          </a:p>
          <a:p>
            <a:pPr marL="342900" indent="-342900">
              <a:buFont typeface="+mj-lt"/>
              <a:buAutoNum type="arabicPeriod"/>
            </a:pPr>
            <a:r>
              <a:rPr lang="en-US" sz="2000"/>
              <a:t>Tính tăng cường</a:t>
            </a:r>
          </a:p>
          <a:p>
            <a:pPr marL="342900" indent="-342900">
              <a:buFont typeface="+mj-lt"/>
              <a:buAutoNum type="arabicPeriod"/>
            </a:pPr>
            <a:r>
              <a:rPr lang="en-US" sz="2000"/>
              <a:t>Phủ định</a:t>
            </a:r>
          </a:p>
        </p:txBody>
      </p:sp>
      <p:sp>
        <p:nvSpPr>
          <p:cNvPr id="12" name="Rectangle 11"/>
          <p:cNvSpPr/>
          <p:nvPr/>
        </p:nvSpPr>
        <p:spPr>
          <a:xfrm>
            <a:off x="262073" y="3217644"/>
            <a:ext cx="6104656" cy="923330"/>
          </a:xfrm>
          <a:prstGeom prst="rect">
            <a:avLst/>
          </a:prstGeom>
        </p:spPr>
        <p:txBody>
          <a:bodyPr wrap="square">
            <a:spAutoFit/>
          </a:bodyPr>
          <a:lstStyle/>
          <a:p>
            <a:r>
              <a:rPr lang="en-US" i="1">
                <a:solidFill>
                  <a:srgbClr val="000000"/>
                </a:solidFill>
                <a:cs typeface="Arial" panose="020B0604020202020204" pitchFamily="34" charset="0"/>
              </a:rPr>
              <a:t>“Hark </a:t>
            </a:r>
            <a:r>
              <a:rPr lang="en-US" b="1" i="1">
                <a:solidFill>
                  <a:srgbClr val="000000"/>
                </a:solidFill>
                <a:cs typeface="Arial" panose="020B0604020202020204" pitchFamily="34" charset="0"/>
              </a:rPr>
              <a:t>improved</a:t>
            </a:r>
            <a:r>
              <a:rPr lang="en-US" i="1">
                <a:solidFill>
                  <a:srgbClr val="000000"/>
                </a:solidFill>
                <a:cs typeface="Arial" panose="020B0604020202020204" pitchFamily="34" charset="0"/>
              </a:rPr>
              <a:t> the </a:t>
            </a:r>
            <a:r>
              <a:rPr lang="en-US" b="1" i="1">
                <a:solidFill>
                  <a:srgbClr val="000000"/>
                </a:solidFill>
                <a:cs typeface="Arial" panose="020B0604020202020204" pitchFamily="34" charset="0"/>
              </a:rPr>
              <a:t>quality</a:t>
            </a:r>
            <a:r>
              <a:rPr lang="en-US" i="1">
                <a:solidFill>
                  <a:srgbClr val="000000"/>
                </a:solidFill>
                <a:cs typeface="Arial" panose="020B0604020202020204" pitchFamily="34" charset="0"/>
              </a:rPr>
              <a:t> of transfer of information about simulated patients and was rated by users as </a:t>
            </a:r>
            <a:r>
              <a:rPr lang="en-US" b="1" i="1">
                <a:solidFill>
                  <a:srgbClr val="000000"/>
                </a:solidFill>
                <a:cs typeface="Arial" panose="020B0604020202020204" pitchFamily="34" charset="0"/>
              </a:rPr>
              <a:t>more effective</a:t>
            </a:r>
            <a:r>
              <a:rPr lang="en-US" i="1">
                <a:solidFill>
                  <a:srgbClr val="000000"/>
                </a:solidFill>
                <a:cs typeface="Arial" panose="020B0604020202020204" pitchFamily="34" charset="0"/>
              </a:rPr>
              <a:t> and </a:t>
            </a:r>
            <a:r>
              <a:rPr lang="en-US" b="1" i="1">
                <a:solidFill>
                  <a:srgbClr val="000000"/>
                </a:solidFill>
                <a:cs typeface="Arial" panose="020B0604020202020204" pitchFamily="34" charset="0"/>
              </a:rPr>
              <a:t>efficient</a:t>
            </a:r>
            <a:r>
              <a:rPr lang="en-US" i="1">
                <a:solidFill>
                  <a:srgbClr val="000000"/>
                </a:solidFill>
                <a:cs typeface="Arial" panose="020B0604020202020204" pitchFamily="34" charset="0"/>
              </a:rPr>
              <a:t>, and </a:t>
            </a:r>
            <a:r>
              <a:rPr lang="en-US" b="1" i="1">
                <a:solidFill>
                  <a:srgbClr val="000000"/>
                </a:solidFill>
                <a:cs typeface="Arial" panose="020B0604020202020204" pitchFamily="34" charset="0"/>
              </a:rPr>
              <a:t>less distracting </a:t>
            </a:r>
            <a:r>
              <a:rPr lang="en-US" i="1">
                <a:solidFill>
                  <a:srgbClr val="000000"/>
                </a:solidFill>
                <a:cs typeface="Arial" panose="020B0604020202020204" pitchFamily="34" charset="0"/>
              </a:rPr>
              <a:t>than pagers.”</a:t>
            </a:r>
            <a:endParaRPr lang="en-US" i="1">
              <a:cs typeface="Arial" panose="020B0604020202020204" pitchFamily="34" charset="0"/>
            </a:endParaRPr>
          </a:p>
        </p:txBody>
      </p:sp>
      <p:sp>
        <p:nvSpPr>
          <p:cNvPr id="13" name="Rectangle 12"/>
          <p:cNvSpPr/>
          <p:nvPr/>
        </p:nvSpPr>
        <p:spPr>
          <a:xfrm>
            <a:off x="708242" y="4094041"/>
            <a:ext cx="5979887" cy="1754326"/>
          </a:xfrm>
          <a:prstGeom prst="rect">
            <a:avLst/>
          </a:prstGeom>
        </p:spPr>
        <p:txBody>
          <a:bodyPr wrap="square">
            <a:spAutoFit/>
          </a:bodyPr>
          <a:lstStyle/>
          <a:p>
            <a:r>
              <a:rPr lang="en-US">
                <a:solidFill>
                  <a:srgbClr val="000000"/>
                </a:solidFill>
                <a:latin typeface="arial" panose="020B0604020202020204" pitchFamily="34" charset="0"/>
              </a:rPr>
              <a:t>quality 2.0 = 2.0</a:t>
            </a:r>
          </a:p>
          <a:p>
            <a:r>
              <a:rPr lang="en-US"/>
              <a:t>improved 2.0 = 2.0</a:t>
            </a:r>
          </a:p>
          <a:p>
            <a:r>
              <a:rPr lang="en-US"/>
              <a:t>less distracting -1.0 X -0.5 (INTENSIFIED) = 0.5</a:t>
            </a:r>
          </a:p>
          <a:p>
            <a:r>
              <a:rPr lang="en-US"/>
              <a:t>more effective 1.0 X 0.5 (INTENSIFIED) (COMPARATIVE) = 0.5</a:t>
            </a:r>
          </a:p>
          <a:p>
            <a:r>
              <a:rPr lang="en-US"/>
              <a:t>efficient 2.0 = 2.0</a:t>
            </a:r>
          </a:p>
          <a:p>
            <a:r>
              <a:rPr lang="en-US"/>
              <a:t>Điểm số: (2.0 + 2.0 + 0.5 + 0.5 + 2.0)/5 = 1.4</a:t>
            </a:r>
          </a:p>
        </p:txBody>
      </p:sp>
      <p:sp>
        <p:nvSpPr>
          <p:cNvPr id="19" name="TextBox 18"/>
          <p:cNvSpPr txBox="1"/>
          <p:nvPr/>
        </p:nvSpPr>
        <p:spPr>
          <a:xfrm>
            <a:off x="378075" y="1345265"/>
            <a:ext cx="2228559" cy="1631216"/>
          </a:xfrm>
          <a:prstGeom prst="rect">
            <a:avLst/>
          </a:prstGeom>
          <a:noFill/>
        </p:spPr>
        <p:txBody>
          <a:bodyPr wrap="none" rtlCol="0">
            <a:spAutoFit/>
          </a:bodyPr>
          <a:lstStyle/>
          <a:p>
            <a:r>
              <a:rPr lang="en-US" sz="2000"/>
              <a:t>Các đặc điểm:</a:t>
            </a:r>
          </a:p>
          <a:p>
            <a:pPr marL="342900" indent="-342900">
              <a:buFont typeface="+mj-lt"/>
              <a:buAutoNum type="arabicPeriod"/>
            </a:pPr>
            <a:r>
              <a:rPr lang="en-US" sz="2000">
                <a:solidFill>
                  <a:srgbClr val="FF0000"/>
                </a:solidFill>
              </a:rPr>
              <a:t>Từ điển</a:t>
            </a:r>
          </a:p>
          <a:p>
            <a:pPr marL="342900" indent="-342900">
              <a:buFont typeface="+mj-lt"/>
              <a:buAutoNum type="arabicPeriod"/>
            </a:pPr>
            <a:r>
              <a:rPr lang="en-US" sz="2000">
                <a:solidFill>
                  <a:srgbClr val="FF0000"/>
                </a:solidFill>
              </a:rPr>
              <a:t>Từ loại</a:t>
            </a:r>
          </a:p>
          <a:p>
            <a:pPr marL="342900" indent="-342900">
              <a:buFont typeface="+mj-lt"/>
              <a:buAutoNum type="arabicPeriod"/>
            </a:pPr>
            <a:r>
              <a:rPr lang="en-US" sz="2000"/>
              <a:t>Tính tăng cường</a:t>
            </a:r>
          </a:p>
          <a:p>
            <a:pPr marL="342900" indent="-342900">
              <a:buFont typeface="+mj-lt"/>
              <a:buAutoNum type="arabicPeriod"/>
            </a:pPr>
            <a:r>
              <a:rPr lang="en-US" sz="2000">
                <a:solidFill>
                  <a:srgbClr val="FF0000"/>
                </a:solidFill>
              </a:rPr>
              <a:t>Phủ định</a:t>
            </a:r>
          </a:p>
        </p:txBody>
      </p:sp>
      <p:sp>
        <p:nvSpPr>
          <p:cNvPr id="21" name="TextBox 20"/>
          <p:cNvSpPr txBox="1"/>
          <p:nvPr/>
        </p:nvSpPr>
        <p:spPr>
          <a:xfrm>
            <a:off x="384107" y="1341730"/>
            <a:ext cx="2228559" cy="1631216"/>
          </a:xfrm>
          <a:prstGeom prst="rect">
            <a:avLst/>
          </a:prstGeom>
          <a:noFill/>
        </p:spPr>
        <p:txBody>
          <a:bodyPr wrap="none" rtlCol="0">
            <a:spAutoFit/>
          </a:bodyPr>
          <a:lstStyle/>
          <a:p>
            <a:r>
              <a:rPr lang="en-US" sz="2000"/>
              <a:t>Các đặc điểm:</a:t>
            </a:r>
          </a:p>
          <a:p>
            <a:pPr marL="342900" indent="-342900">
              <a:buFont typeface="+mj-lt"/>
              <a:buAutoNum type="arabicPeriod"/>
            </a:pPr>
            <a:r>
              <a:rPr lang="en-US" sz="2000">
                <a:solidFill>
                  <a:srgbClr val="FF0000"/>
                </a:solidFill>
              </a:rPr>
              <a:t>Từ điển</a:t>
            </a:r>
          </a:p>
          <a:p>
            <a:pPr marL="342900" indent="-342900">
              <a:buFont typeface="+mj-lt"/>
              <a:buAutoNum type="arabicPeriod"/>
            </a:pPr>
            <a:r>
              <a:rPr lang="en-US" sz="2000">
                <a:solidFill>
                  <a:srgbClr val="FF0000"/>
                </a:solidFill>
              </a:rPr>
              <a:t>Từ loại</a:t>
            </a:r>
          </a:p>
          <a:p>
            <a:pPr marL="342900" indent="-342900">
              <a:buFont typeface="+mj-lt"/>
              <a:buAutoNum type="arabicPeriod"/>
            </a:pPr>
            <a:r>
              <a:rPr lang="en-US" sz="2000">
                <a:solidFill>
                  <a:srgbClr val="FF0000"/>
                </a:solidFill>
              </a:rPr>
              <a:t>Tính tăng cường</a:t>
            </a:r>
          </a:p>
          <a:p>
            <a:pPr marL="342900" indent="-342900">
              <a:buFont typeface="+mj-lt"/>
              <a:buAutoNum type="arabicPeriod"/>
            </a:pPr>
            <a:r>
              <a:rPr lang="en-US" sz="2000"/>
              <a:t>Phủ định</a:t>
            </a:r>
          </a:p>
        </p:txBody>
      </p:sp>
      <p:grpSp>
        <p:nvGrpSpPr>
          <p:cNvPr id="17" name="Group 16"/>
          <p:cNvGrpSpPr/>
          <p:nvPr/>
        </p:nvGrpSpPr>
        <p:grpSpPr>
          <a:xfrm>
            <a:off x="5374706" y="5359360"/>
            <a:ext cx="3834167" cy="999941"/>
            <a:chOff x="651204" y="1922746"/>
            <a:chExt cx="8005737" cy="2087871"/>
          </a:xfrm>
        </p:grpSpPr>
        <p:sp>
          <p:nvSpPr>
            <p:cNvPr id="18" name="Rounded Rectangle 43"/>
            <p:cNvSpPr/>
            <p:nvPr/>
          </p:nvSpPr>
          <p:spPr>
            <a:xfrm>
              <a:off x="651204" y="1926833"/>
              <a:ext cx="1714312" cy="796360"/>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Tiền</a:t>
              </a:r>
              <a:r>
                <a:rPr lang="en-US" sz="1000" dirty="0">
                  <a:solidFill>
                    <a:schemeClr val="tx1"/>
                  </a:solidFill>
                </a:rPr>
                <a:t> </a:t>
              </a:r>
              <a:r>
                <a:rPr lang="en-US" sz="1000" dirty="0" err="1">
                  <a:solidFill>
                    <a:schemeClr val="tx1"/>
                  </a:solidFill>
                </a:rPr>
                <a:t>xử</a:t>
              </a:r>
              <a:r>
                <a:rPr lang="en-US" sz="1000" dirty="0">
                  <a:solidFill>
                    <a:schemeClr val="tx1"/>
                  </a:solidFill>
                </a:rPr>
                <a:t> </a:t>
              </a:r>
              <a:r>
                <a:rPr lang="en-US" sz="1000" dirty="0" err="1">
                  <a:solidFill>
                    <a:schemeClr val="tx1"/>
                  </a:solidFill>
                </a:rPr>
                <a:t>lý</a:t>
              </a:r>
              <a:r>
                <a:rPr lang="en-US" sz="1000" dirty="0">
                  <a:solidFill>
                    <a:schemeClr val="tx1"/>
                  </a:solidFill>
                </a:rPr>
                <a:t> </a:t>
              </a:r>
              <a:br>
                <a:rPr lang="en-US" sz="1000" dirty="0">
                  <a:solidFill>
                    <a:schemeClr val="tx1"/>
                  </a:solidFill>
                </a:rPr>
              </a:br>
              <a:r>
                <a:rPr lang="en-US" sz="1000" dirty="0" err="1">
                  <a:solidFill>
                    <a:schemeClr val="tx1"/>
                  </a:solidFill>
                </a:rPr>
                <a:t>dữ</a:t>
              </a:r>
              <a:r>
                <a:rPr lang="en-US" sz="1000" dirty="0">
                  <a:solidFill>
                    <a:schemeClr val="tx1"/>
                  </a:solidFill>
                </a:rPr>
                <a:t> </a:t>
              </a:r>
              <a:r>
                <a:rPr lang="en-US" sz="1000" dirty="0" err="1">
                  <a:solidFill>
                    <a:schemeClr val="tx1"/>
                  </a:solidFill>
                </a:rPr>
                <a:t>liệu</a:t>
              </a:r>
              <a:endParaRPr lang="en-US" sz="1000" dirty="0">
                <a:solidFill>
                  <a:schemeClr val="tx1"/>
                </a:solidFill>
              </a:endParaRPr>
            </a:p>
          </p:txBody>
        </p:sp>
        <p:cxnSp>
          <p:nvCxnSpPr>
            <p:cNvPr id="20" name="Straight Arrow Connector 19"/>
            <p:cNvCxnSpPr>
              <a:stCxn id="18" idx="3"/>
              <a:endCxn id="31" idx="1"/>
            </p:cNvCxnSpPr>
            <p:nvPr/>
          </p:nvCxnSpPr>
          <p:spPr>
            <a:xfrm flipV="1">
              <a:off x="2365516" y="2325012"/>
              <a:ext cx="422040" cy="2"/>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22" name="Rounded Rectangle 57"/>
            <p:cNvSpPr/>
            <p:nvPr/>
          </p:nvSpPr>
          <p:spPr>
            <a:xfrm>
              <a:off x="6622321" y="1922746"/>
              <a:ext cx="2034620" cy="800445"/>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err="1">
                  <a:solidFill>
                    <a:schemeClr val="tx1"/>
                  </a:solidFill>
                </a:rPr>
                <a:t>Huấn</a:t>
              </a:r>
              <a:r>
                <a:rPr lang="en-US" sz="1000">
                  <a:solidFill>
                    <a:schemeClr val="tx1"/>
                  </a:solidFill>
                </a:rPr>
                <a:t> luyện với SVM</a:t>
              </a:r>
              <a:endParaRPr lang="en-US" sz="1000" dirty="0">
                <a:solidFill>
                  <a:schemeClr val="tx1"/>
                </a:solidFill>
              </a:endParaRPr>
            </a:p>
          </p:txBody>
        </p:sp>
        <p:cxnSp>
          <p:nvCxnSpPr>
            <p:cNvPr id="23" name="Straight Arrow Connector 22"/>
            <p:cNvCxnSpPr>
              <a:stCxn id="29" idx="3"/>
              <a:endCxn id="22" idx="1"/>
            </p:cNvCxnSpPr>
            <p:nvPr/>
          </p:nvCxnSpPr>
          <p:spPr>
            <a:xfrm>
              <a:off x="6286603" y="2322970"/>
              <a:ext cx="335717"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grpSp>
          <p:nvGrpSpPr>
            <p:cNvPr id="24" name="Group 23"/>
            <p:cNvGrpSpPr/>
            <p:nvPr/>
          </p:nvGrpSpPr>
          <p:grpSpPr>
            <a:xfrm>
              <a:off x="1492919" y="1922746"/>
              <a:ext cx="6612514" cy="2087871"/>
              <a:chOff x="1492919" y="1922746"/>
              <a:chExt cx="6612514" cy="2087871"/>
            </a:xfrm>
          </p:grpSpPr>
          <p:sp>
            <p:nvSpPr>
              <p:cNvPr id="25" name="Rounded Rectangle 46"/>
              <p:cNvSpPr/>
              <p:nvPr/>
            </p:nvSpPr>
            <p:spPr>
              <a:xfrm>
                <a:off x="1492919" y="3260017"/>
                <a:ext cx="1342166" cy="71001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N-gram</a:t>
                </a:r>
              </a:p>
            </p:txBody>
          </p:sp>
          <p:sp>
            <p:nvSpPr>
              <p:cNvPr id="26" name="Rounded Rectangle 47"/>
              <p:cNvSpPr/>
              <p:nvPr/>
            </p:nvSpPr>
            <p:spPr>
              <a:xfrm>
                <a:off x="4476169" y="3300218"/>
                <a:ext cx="1801720" cy="710399"/>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err="1">
                    <a:solidFill>
                      <a:schemeClr val="tx1"/>
                    </a:solidFill>
                  </a:rPr>
                  <a:t>Chuyển</a:t>
                </a:r>
                <a:r>
                  <a:rPr lang="en-US" sz="1000" dirty="0">
                    <a:solidFill>
                      <a:schemeClr val="tx1"/>
                    </a:solidFill>
                  </a:rPr>
                  <a:t> </a:t>
                </a:r>
                <a:r>
                  <a:rPr lang="en-US" sz="1000" dirty="0" err="1">
                    <a:solidFill>
                      <a:schemeClr val="tx1"/>
                    </a:solidFill>
                  </a:rPr>
                  <a:t>đổi</a:t>
                </a:r>
                <a:r>
                  <a:rPr lang="en-US" sz="1000" dirty="0">
                    <a:solidFill>
                      <a:schemeClr val="tx1"/>
                    </a:solidFill>
                  </a:rPr>
                  <a:t> </a:t>
                </a:r>
                <a:r>
                  <a:rPr lang="en-US" sz="1000" dirty="0" err="1">
                    <a:solidFill>
                      <a:schemeClr val="tx1"/>
                    </a:solidFill>
                  </a:rPr>
                  <a:t>trạng</a:t>
                </a:r>
                <a:r>
                  <a:rPr lang="en-US" sz="1000" dirty="0">
                    <a:solidFill>
                      <a:schemeClr val="tx1"/>
                    </a:solidFill>
                  </a:rPr>
                  <a:t> </a:t>
                </a:r>
                <a:r>
                  <a:rPr lang="en-US" sz="1000" dirty="0" err="1">
                    <a:solidFill>
                      <a:schemeClr val="tx1"/>
                    </a:solidFill>
                  </a:rPr>
                  <a:t>thái</a:t>
                </a:r>
                <a:endParaRPr lang="en-US" sz="1000" dirty="0">
                  <a:solidFill>
                    <a:schemeClr val="tx1"/>
                  </a:solidFill>
                </a:endParaRPr>
              </a:p>
            </p:txBody>
          </p:sp>
          <p:sp>
            <p:nvSpPr>
              <p:cNvPr id="27" name="Rounded Rectangle 48"/>
              <p:cNvSpPr/>
              <p:nvPr/>
            </p:nvSpPr>
            <p:spPr>
              <a:xfrm>
                <a:off x="2977313" y="3301679"/>
                <a:ext cx="1342166" cy="707471"/>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err="1">
                    <a:solidFill>
                      <a:schemeClr val="tx1"/>
                    </a:solidFill>
                  </a:rPr>
                  <a:t>Phủ</a:t>
                </a:r>
                <a:r>
                  <a:rPr lang="en-US" sz="1000" dirty="0">
                    <a:solidFill>
                      <a:schemeClr val="tx1"/>
                    </a:solidFill>
                  </a:rPr>
                  <a:t> </a:t>
                </a:r>
                <a:r>
                  <a:rPr lang="en-US" sz="1000" dirty="0" err="1">
                    <a:solidFill>
                      <a:schemeClr val="tx1"/>
                    </a:solidFill>
                  </a:rPr>
                  <a:t>định</a:t>
                </a:r>
                <a:endParaRPr lang="en-US" sz="1000" dirty="0">
                  <a:solidFill>
                    <a:schemeClr val="tx1"/>
                  </a:solidFill>
                </a:endParaRPr>
              </a:p>
            </p:txBody>
          </p:sp>
          <p:sp>
            <p:nvSpPr>
              <p:cNvPr id="28" name="Rounded Rectangle 49"/>
              <p:cNvSpPr/>
              <p:nvPr/>
            </p:nvSpPr>
            <p:spPr>
              <a:xfrm>
                <a:off x="6777035" y="3309670"/>
                <a:ext cx="1328398" cy="691492"/>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SO-CAL</a:t>
                </a:r>
              </a:p>
            </p:txBody>
          </p:sp>
          <p:sp>
            <p:nvSpPr>
              <p:cNvPr id="29" name="Rounded Rectangle 50"/>
              <p:cNvSpPr/>
              <p:nvPr/>
            </p:nvSpPr>
            <p:spPr>
              <a:xfrm>
                <a:off x="4923320" y="1922746"/>
                <a:ext cx="1363282" cy="800446"/>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Kết</a:t>
                </a:r>
                <a:r>
                  <a:rPr lang="en-US" sz="1000" dirty="0">
                    <a:solidFill>
                      <a:schemeClr val="tx1"/>
                    </a:solidFill>
                  </a:rPr>
                  <a:t> </a:t>
                </a:r>
                <a:r>
                  <a:rPr lang="en-US" sz="1000" dirty="0" err="1">
                    <a:solidFill>
                      <a:schemeClr val="tx1"/>
                    </a:solidFill>
                  </a:rPr>
                  <a:t>hợp</a:t>
                </a:r>
                <a:endParaRPr lang="en-US" sz="1000" dirty="0">
                  <a:solidFill>
                    <a:schemeClr val="tx1"/>
                  </a:solidFill>
                </a:endParaRPr>
              </a:p>
            </p:txBody>
          </p:sp>
          <p:cxnSp>
            <p:nvCxnSpPr>
              <p:cNvPr id="30" name="Straight Arrow Connector 29"/>
              <p:cNvCxnSpPr>
                <a:stCxn id="31" idx="2"/>
                <a:endCxn id="25" idx="0"/>
              </p:cNvCxnSpPr>
              <p:nvPr/>
            </p:nvCxnSpPr>
            <p:spPr>
              <a:xfrm flipH="1">
                <a:off x="2164002" y="2723190"/>
                <a:ext cx="1446808" cy="536828"/>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31" name="Rounded Rectangle 60"/>
              <p:cNvSpPr/>
              <p:nvPr/>
            </p:nvSpPr>
            <p:spPr>
              <a:xfrm>
                <a:off x="2787557" y="1926833"/>
                <a:ext cx="1646503" cy="796358"/>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err="1">
                    <a:solidFill>
                      <a:schemeClr val="tx1"/>
                    </a:solidFill>
                  </a:rPr>
                  <a:t>Rút</a:t>
                </a:r>
                <a:r>
                  <a:rPr lang="en-US" altLang="zh-CN" sz="1000" dirty="0">
                    <a:solidFill>
                      <a:schemeClr val="tx1"/>
                    </a:solidFill>
                  </a:rPr>
                  <a:t> </a:t>
                </a:r>
                <a:r>
                  <a:rPr lang="en-US" altLang="zh-CN" sz="1000" dirty="0" err="1">
                    <a:solidFill>
                      <a:schemeClr val="tx1"/>
                    </a:solidFill>
                  </a:rPr>
                  <a:t>trích</a:t>
                </a:r>
                <a:r>
                  <a:rPr lang="en-US" altLang="zh-CN" sz="1000" dirty="0">
                    <a:solidFill>
                      <a:schemeClr val="tx1"/>
                    </a:solidFill>
                  </a:rPr>
                  <a:t> </a:t>
                </a:r>
                <a:r>
                  <a:rPr lang="en-US" altLang="zh-CN" sz="1000" dirty="0" err="1">
                    <a:solidFill>
                      <a:schemeClr val="tx1"/>
                    </a:solidFill>
                  </a:rPr>
                  <a:t>đặc</a:t>
                </a:r>
                <a:r>
                  <a:rPr lang="en-US" altLang="zh-CN" sz="1000" dirty="0">
                    <a:solidFill>
                      <a:schemeClr val="tx1"/>
                    </a:solidFill>
                  </a:rPr>
                  <a:t> </a:t>
                </a:r>
                <a:r>
                  <a:rPr lang="en-US" altLang="zh-CN" sz="1000" dirty="0" err="1">
                    <a:solidFill>
                      <a:schemeClr val="tx1"/>
                    </a:solidFill>
                  </a:rPr>
                  <a:t>trưng</a:t>
                </a:r>
                <a:endParaRPr lang="en-US" altLang="zh-CN" sz="1000" dirty="0">
                  <a:solidFill>
                    <a:schemeClr val="tx1"/>
                  </a:solidFill>
                </a:endParaRPr>
              </a:p>
            </p:txBody>
          </p:sp>
          <p:cxnSp>
            <p:nvCxnSpPr>
              <p:cNvPr id="32" name="Straight Arrow Connector 31"/>
              <p:cNvCxnSpPr>
                <a:stCxn id="31" idx="3"/>
                <a:endCxn id="29" idx="1"/>
              </p:cNvCxnSpPr>
              <p:nvPr/>
            </p:nvCxnSpPr>
            <p:spPr>
              <a:xfrm flipV="1">
                <a:off x="4434060" y="2322970"/>
                <a:ext cx="489260" cy="2043"/>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31" idx="2"/>
                <a:endCxn id="27" idx="0"/>
              </p:cNvCxnSpPr>
              <p:nvPr/>
            </p:nvCxnSpPr>
            <p:spPr>
              <a:xfrm>
                <a:off x="3610810" y="2723190"/>
                <a:ext cx="37586" cy="57849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31" idx="2"/>
                <a:endCxn id="26" idx="0"/>
              </p:cNvCxnSpPr>
              <p:nvPr/>
            </p:nvCxnSpPr>
            <p:spPr>
              <a:xfrm>
                <a:off x="3610810" y="2723189"/>
                <a:ext cx="1766220" cy="577028"/>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31" idx="2"/>
                <a:endCxn id="28" idx="0"/>
              </p:cNvCxnSpPr>
              <p:nvPr/>
            </p:nvCxnSpPr>
            <p:spPr>
              <a:xfrm>
                <a:off x="3610810" y="2723191"/>
                <a:ext cx="3830424" cy="586478"/>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961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6" grpId="0"/>
      <p:bldP spid="12" grpId="0"/>
      <p:bldP spid="13" grpId="0"/>
      <p:bldP spid="19" grpId="0"/>
      <p:bldP spid="19" grpId="1"/>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29</a:t>
            </a:fld>
            <a:endParaRPr lang="zh-CN" altLang="en-US"/>
          </a:p>
        </p:txBody>
      </p:sp>
      <p:sp>
        <p:nvSpPr>
          <p:cNvPr id="7" name="Title 5"/>
          <p:cNvSpPr>
            <a:spLocks noGrp="1"/>
          </p:cNvSpPr>
          <p:nvPr>
            <p:ph type="title"/>
          </p:nvPr>
        </p:nvSpPr>
        <p:spPr>
          <a:xfrm>
            <a:off x="345439" y="77894"/>
            <a:ext cx="6747819" cy="772160"/>
          </a:xfrm>
        </p:spPr>
        <p:txBody>
          <a:bodyPr>
            <a:normAutofit/>
          </a:bodyPr>
          <a:lstStyle/>
          <a:p>
            <a:r>
              <a:rPr lang="en-US" sz="4000" dirty="0" err="1">
                <a:solidFill>
                  <a:schemeClr val="bg1"/>
                </a:solidFill>
                <a:latin typeface="Candara" panose="020E0502030303020204" pitchFamily="34" charset="0"/>
              </a:rPr>
              <a:t>Phương</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pháp</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đánh</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giá</a:t>
            </a:r>
            <a:endParaRPr lang="en-US" sz="3600" b="1" dirty="0">
              <a:solidFill>
                <a:schemeClr val="bg1"/>
              </a:solidFill>
              <a:latin typeface="Candara" panose="020E0502030303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9" y="1031465"/>
            <a:ext cx="7730836" cy="4892849"/>
          </a:xfrm>
          <a:prstGeom prst="rect">
            <a:avLst/>
          </a:prstGeom>
        </p:spPr>
      </p:pic>
    </p:spTree>
    <p:extLst>
      <p:ext uri="{BB962C8B-B14F-4D97-AF65-F5344CB8AC3E}">
        <p14:creationId xmlns:p14="http://schemas.microsoft.com/office/powerpoint/2010/main" val="3326292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7" name="Title 5"/>
          <p:cNvSpPr>
            <a:spLocks noGrp="1"/>
          </p:cNvSpPr>
          <p:nvPr>
            <p:ph type="title"/>
          </p:nvPr>
        </p:nvSpPr>
        <p:spPr>
          <a:xfrm>
            <a:off x="345439" y="77894"/>
            <a:ext cx="7543800" cy="772160"/>
          </a:xfrm>
        </p:spPr>
        <p:txBody>
          <a:bodyPr>
            <a:normAutofit/>
          </a:bodyPr>
          <a:lstStyle/>
          <a:p>
            <a:r>
              <a:rPr lang="en-US" sz="3600" dirty="0" err="1">
                <a:solidFill>
                  <a:schemeClr val="bg1"/>
                </a:solidFill>
                <a:latin typeface="Candara" panose="020E0502030303020204" pitchFamily="34" charset="0"/>
              </a:rPr>
              <a:t>Giới</a:t>
            </a:r>
            <a:r>
              <a:rPr lang="en-US" sz="3600" dirty="0">
                <a:solidFill>
                  <a:schemeClr val="bg1"/>
                </a:solidFill>
                <a:latin typeface="Candara" panose="020E0502030303020204" pitchFamily="34" charset="0"/>
              </a:rPr>
              <a:t> </a:t>
            </a:r>
            <a:r>
              <a:rPr lang="en-US" sz="3600" dirty="0" err="1">
                <a:solidFill>
                  <a:schemeClr val="bg1"/>
                </a:solidFill>
                <a:latin typeface="Candara" panose="020E0502030303020204" pitchFamily="34" charset="0"/>
              </a:rPr>
              <a:t>thiệu</a:t>
            </a:r>
            <a:r>
              <a:rPr lang="en-US" sz="3600" dirty="0">
                <a:solidFill>
                  <a:schemeClr val="bg1"/>
                </a:solidFill>
                <a:latin typeface="Candara" panose="020E0502030303020204" pitchFamily="34" charset="0"/>
              </a:rPr>
              <a:t> </a:t>
            </a:r>
            <a:r>
              <a:rPr lang="en-US" sz="3600" dirty="0" err="1">
                <a:solidFill>
                  <a:schemeClr val="bg1"/>
                </a:solidFill>
                <a:latin typeface="Candara" panose="020E0502030303020204" pitchFamily="34" charset="0"/>
              </a:rPr>
              <a:t>đề</a:t>
            </a:r>
            <a:r>
              <a:rPr lang="en-US" sz="3600" dirty="0">
                <a:solidFill>
                  <a:schemeClr val="bg1"/>
                </a:solidFill>
                <a:latin typeface="Candara" panose="020E0502030303020204" pitchFamily="34" charset="0"/>
              </a:rPr>
              <a:t> </a:t>
            </a:r>
            <a:r>
              <a:rPr lang="en-US" sz="3600" dirty="0" err="1">
                <a:solidFill>
                  <a:schemeClr val="bg1"/>
                </a:solidFill>
                <a:latin typeface="Candara" panose="020E0502030303020204" pitchFamily="34" charset="0"/>
              </a:rPr>
              <a:t>tài</a:t>
            </a:r>
            <a:endParaRPr lang="en-US" sz="3600" dirty="0">
              <a:solidFill>
                <a:schemeClr val="bg1"/>
              </a:solidFill>
              <a:latin typeface="Candara" panose="020E0502030303020204" pitchFamily="34" charset="0"/>
            </a:endParaRPr>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dirty="0" err="1"/>
              <a:t>Phân</a:t>
            </a:r>
            <a:r>
              <a:rPr lang="en-US" altLang="zh-CN" dirty="0"/>
              <a:t> </a:t>
            </a:r>
            <a:r>
              <a:rPr lang="en-US" altLang="zh-CN" dirty="0" err="1"/>
              <a:t>tích</a:t>
            </a:r>
            <a:r>
              <a:rPr lang="en-US" altLang="zh-CN" dirty="0"/>
              <a:t> </a:t>
            </a:r>
            <a:r>
              <a:rPr lang="en-US" altLang="zh-CN" dirty="0" err="1"/>
              <a:t>cảm</a:t>
            </a:r>
            <a:r>
              <a:rPr lang="en-US" altLang="zh-CN" dirty="0"/>
              <a:t> </a:t>
            </a:r>
            <a:r>
              <a:rPr lang="en-US" altLang="zh-CN" dirty="0" err="1"/>
              <a:t>xúc</a:t>
            </a:r>
            <a:r>
              <a:rPr lang="en-US" altLang="zh-CN" dirty="0"/>
              <a:t> </a:t>
            </a:r>
            <a:r>
              <a:rPr lang="en-US" altLang="zh-CN" dirty="0" err="1"/>
              <a:t>trong</a:t>
            </a:r>
            <a:r>
              <a:rPr lang="en-US" altLang="zh-CN" dirty="0"/>
              <a:t> </a:t>
            </a:r>
            <a:r>
              <a:rPr lang="en-US" altLang="zh-CN" dirty="0" err="1"/>
              <a:t>văn</a:t>
            </a:r>
            <a:r>
              <a:rPr lang="en-US" altLang="zh-CN" dirty="0"/>
              <a:t> </a:t>
            </a:r>
            <a:r>
              <a:rPr lang="en-US" altLang="zh-CN" dirty="0" err="1"/>
              <a:t>bản</a:t>
            </a:r>
            <a:r>
              <a:rPr lang="en-US" altLang="zh-CN" dirty="0"/>
              <a:t> y </a:t>
            </a:r>
            <a:r>
              <a:rPr lang="en-US" altLang="zh-CN" dirty="0" err="1"/>
              <a:t>khoa</a:t>
            </a:r>
            <a:endParaRPr lang="zh-CN" altLang="en-US" dirty="0"/>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3</a:t>
            </a:fld>
            <a:endParaRPr lang="zh-CN" altLang="en-US"/>
          </a:p>
        </p:txBody>
      </p:sp>
      <p:grpSp>
        <p:nvGrpSpPr>
          <p:cNvPr id="15" name="Group 14"/>
          <p:cNvGrpSpPr/>
          <p:nvPr/>
        </p:nvGrpSpPr>
        <p:grpSpPr>
          <a:xfrm>
            <a:off x="3156935" y="1175406"/>
            <a:ext cx="2743200" cy="2743200"/>
            <a:chOff x="3412953" y="1032305"/>
            <a:chExt cx="3657600" cy="3657600"/>
          </a:xfrm>
          <a:scene3d>
            <a:camera prst="orthographicFront">
              <a:rot lat="0" lon="0" rev="0"/>
            </a:camera>
            <a:lightRig rig="balanced" dir="t">
              <a:rot lat="0" lon="0" rev="8700000"/>
            </a:lightRig>
          </a:scene3d>
        </p:grpSpPr>
        <p:sp>
          <p:nvSpPr>
            <p:cNvPr id="8" name="Oval 7"/>
            <p:cNvSpPr/>
            <p:nvPr/>
          </p:nvSpPr>
          <p:spPr>
            <a:xfrm>
              <a:off x="3412953" y="1032305"/>
              <a:ext cx="3657600" cy="3657600"/>
            </a:xfrm>
            <a:prstGeom prst="ellipse">
              <a:avLst/>
            </a:prstGeom>
            <a:solidFill>
              <a:srgbClr val="AC0000">
                <a:alpha val="80000"/>
              </a:srgbClr>
            </a:soli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4064506" y="1290021"/>
              <a:ext cx="2354493" cy="1600439"/>
            </a:xfrm>
            <a:prstGeom prst="rect">
              <a:avLst/>
            </a:prstGeom>
            <a:noFill/>
            <a:ln>
              <a:noFill/>
            </a:ln>
            <a:effectLst>
              <a:outerShdw blurRad="44450" dist="27940" dir="5400000" algn="ctr">
                <a:srgbClr val="000000">
                  <a:alpha val="32000"/>
                </a:srgbClr>
              </a:outerShdw>
            </a:effectLst>
            <a:sp3d>
              <a:bevelT w="190500" h="38100"/>
            </a:sp3d>
          </p:spPr>
          <p:txBody>
            <a:bodyPr wrap="square" rtlCol="0">
              <a:spAutoFit/>
            </a:bodyPr>
            <a:lstStyle/>
            <a:p>
              <a:pPr algn="ctr"/>
              <a:r>
                <a:rPr lang="en-US" altLang="zh-CN" sz="2400" b="1" dirty="0">
                  <a:solidFill>
                    <a:schemeClr val="bg1"/>
                  </a:solidFill>
                </a:rPr>
                <a:t>Best Research Evidence</a:t>
              </a:r>
              <a:endParaRPr lang="zh-CN" altLang="en-US" sz="1200" b="1" dirty="0">
                <a:solidFill>
                  <a:schemeClr val="bg1"/>
                </a:solidFill>
              </a:endParaRPr>
            </a:p>
          </p:txBody>
        </p:sp>
      </p:grpSp>
      <p:grpSp>
        <p:nvGrpSpPr>
          <p:cNvPr id="17" name="Group 16"/>
          <p:cNvGrpSpPr/>
          <p:nvPr/>
        </p:nvGrpSpPr>
        <p:grpSpPr>
          <a:xfrm>
            <a:off x="4039870" y="2547006"/>
            <a:ext cx="2743200" cy="2743200"/>
            <a:chOff x="4510124" y="2480321"/>
            <a:chExt cx="3835345" cy="3657600"/>
          </a:xfrm>
          <a:scene3d>
            <a:camera prst="orthographicFront">
              <a:rot lat="0" lon="0" rev="0"/>
            </a:camera>
            <a:lightRig rig="balanced" dir="t">
              <a:rot lat="0" lon="0" rev="8700000"/>
            </a:lightRig>
          </a:scene3d>
        </p:grpSpPr>
        <p:sp>
          <p:nvSpPr>
            <p:cNvPr id="23" name="Oval 22"/>
            <p:cNvSpPr/>
            <p:nvPr/>
          </p:nvSpPr>
          <p:spPr>
            <a:xfrm>
              <a:off x="4510124" y="2480321"/>
              <a:ext cx="3657600" cy="3657600"/>
            </a:xfrm>
            <a:prstGeom prst="ellipse">
              <a:avLst/>
            </a:prstGeom>
            <a:solidFill>
              <a:srgbClr val="08006C">
                <a:alpha val="80000"/>
              </a:srgbClr>
            </a:soli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5990978" y="4234330"/>
              <a:ext cx="2354491" cy="1107996"/>
            </a:xfrm>
            <a:prstGeom prst="rect">
              <a:avLst/>
            </a:prstGeom>
            <a:noFill/>
            <a:ln>
              <a:noFill/>
            </a:ln>
            <a:effectLst>
              <a:outerShdw blurRad="44450" dist="27940" dir="5400000" algn="ctr">
                <a:srgbClr val="000000">
                  <a:alpha val="32000"/>
                </a:srgbClr>
              </a:outerShdw>
            </a:effectLst>
            <a:sp3d>
              <a:bevelT w="190500" h="38100"/>
            </a:sp3d>
          </p:spPr>
          <p:txBody>
            <a:bodyPr wrap="square" rtlCol="0">
              <a:spAutoFit/>
            </a:bodyPr>
            <a:lstStyle/>
            <a:p>
              <a:pPr algn="ctr"/>
              <a:r>
                <a:rPr lang="en-US" altLang="zh-CN" sz="2400" b="1" dirty="0">
                  <a:solidFill>
                    <a:schemeClr val="bg1"/>
                  </a:solidFill>
                </a:rPr>
                <a:t>Patient</a:t>
              </a:r>
              <a:br>
                <a:rPr lang="en-US" altLang="zh-CN" sz="2400" b="1" dirty="0">
                  <a:solidFill>
                    <a:schemeClr val="bg1"/>
                  </a:solidFill>
                </a:rPr>
              </a:br>
              <a:r>
                <a:rPr lang="en-US" altLang="zh-CN" sz="2400" b="1" dirty="0">
                  <a:solidFill>
                    <a:schemeClr val="bg1"/>
                  </a:solidFill>
                </a:rPr>
                <a:t>Values</a:t>
              </a:r>
              <a:endParaRPr lang="zh-CN" altLang="en-US" sz="1200" b="1" dirty="0">
                <a:solidFill>
                  <a:schemeClr val="bg1"/>
                </a:solidFill>
              </a:endParaRPr>
            </a:p>
          </p:txBody>
        </p:sp>
      </p:grpSp>
      <p:grpSp>
        <p:nvGrpSpPr>
          <p:cNvPr id="18" name="Group 17"/>
          <p:cNvGrpSpPr/>
          <p:nvPr/>
        </p:nvGrpSpPr>
        <p:grpSpPr>
          <a:xfrm>
            <a:off x="2440107" y="2585953"/>
            <a:ext cx="2743200" cy="2743200"/>
            <a:chOff x="1745914" y="2602429"/>
            <a:chExt cx="3752739" cy="3657600"/>
          </a:xfrm>
          <a:scene3d>
            <a:camera prst="orthographicFront">
              <a:rot lat="0" lon="0" rev="0"/>
            </a:camera>
            <a:lightRig rig="balanced" dir="t">
              <a:rot lat="0" lon="0" rev="8700000"/>
            </a:lightRig>
          </a:scene3d>
        </p:grpSpPr>
        <p:sp>
          <p:nvSpPr>
            <p:cNvPr id="22" name="Oval 21"/>
            <p:cNvSpPr/>
            <p:nvPr/>
          </p:nvSpPr>
          <p:spPr>
            <a:xfrm>
              <a:off x="1841053" y="2602429"/>
              <a:ext cx="3657600" cy="3657600"/>
            </a:xfrm>
            <a:prstGeom prst="ellipse">
              <a:avLst/>
            </a:prstGeom>
            <a:solidFill>
              <a:srgbClr val="006000">
                <a:alpha val="80000"/>
              </a:srgbClr>
            </a:soli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1745914" y="4279677"/>
              <a:ext cx="2354493" cy="1107996"/>
            </a:xfrm>
            <a:prstGeom prst="rect">
              <a:avLst/>
            </a:prstGeom>
            <a:noFill/>
            <a:ln>
              <a:noFill/>
            </a:ln>
            <a:effectLst>
              <a:outerShdw blurRad="44450" dist="27940" dir="5400000" algn="ctr">
                <a:srgbClr val="000000">
                  <a:alpha val="32000"/>
                </a:srgbClr>
              </a:outerShdw>
            </a:effectLst>
            <a:sp3d>
              <a:bevelT w="190500" h="38100"/>
            </a:sp3d>
          </p:spPr>
          <p:txBody>
            <a:bodyPr wrap="square" rtlCol="0">
              <a:spAutoFit/>
            </a:bodyPr>
            <a:lstStyle/>
            <a:p>
              <a:pPr algn="ctr"/>
              <a:r>
                <a:rPr lang="en-US" altLang="zh-CN" sz="2400" b="1" dirty="0">
                  <a:solidFill>
                    <a:schemeClr val="bg1"/>
                  </a:solidFill>
                </a:rPr>
                <a:t>Clinical Expertise</a:t>
              </a:r>
              <a:endParaRPr lang="zh-CN" altLang="en-US" sz="1200" b="1" dirty="0">
                <a:solidFill>
                  <a:schemeClr val="bg1"/>
                </a:solidFill>
              </a:endParaRPr>
            </a:p>
          </p:txBody>
        </p:sp>
      </p:grpSp>
      <p:sp>
        <p:nvSpPr>
          <p:cNvPr id="10" name="TextBox 9"/>
          <p:cNvSpPr txBox="1"/>
          <p:nvPr/>
        </p:nvSpPr>
        <p:spPr>
          <a:xfrm>
            <a:off x="4033311" y="3247193"/>
            <a:ext cx="1119517" cy="630755"/>
          </a:xfrm>
          <a:prstGeom prst="rect">
            <a:avLst/>
          </a:prstGeom>
          <a:noFill/>
        </p:spPr>
        <p:txBody>
          <a:bodyPr wrap="square" rtlCol="0">
            <a:spAutoFit/>
          </a:bodyPr>
          <a:lstStyle/>
          <a:p>
            <a:pPr algn="ctr"/>
            <a:r>
              <a:rPr lang="en-US" altLang="zh-CN" sz="3600" b="1" dirty="0">
                <a:solidFill>
                  <a:schemeClr val="bg1"/>
                </a:solidFill>
              </a:rPr>
              <a:t>EBM</a:t>
            </a:r>
            <a:endParaRPr lang="zh-CN" altLang="en-US" b="1" dirty="0">
              <a:solidFill>
                <a:schemeClr val="bg1"/>
              </a:solidFill>
            </a:endParaRPr>
          </a:p>
        </p:txBody>
      </p:sp>
      <p:sp>
        <p:nvSpPr>
          <p:cNvPr id="21" name="TextBox 20"/>
          <p:cNvSpPr txBox="1"/>
          <p:nvPr/>
        </p:nvSpPr>
        <p:spPr>
          <a:xfrm>
            <a:off x="281691" y="6015129"/>
            <a:ext cx="3784922" cy="307777"/>
          </a:xfrm>
          <a:prstGeom prst="rect">
            <a:avLst/>
          </a:prstGeom>
          <a:noFill/>
        </p:spPr>
        <p:txBody>
          <a:bodyPr wrap="square" rtlCol="0">
            <a:spAutoFit/>
          </a:bodyPr>
          <a:lstStyle/>
          <a:p>
            <a:r>
              <a:rPr lang="en-US" altLang="zh-CN" sz="1400" dirty="0" err="1"/>
              <a:t>Sackett</a:t>
            </a:r>
            <a:r>
              <a:rPr lang="en-US" altLang="zh-CN" sz="1400" dirty="0"/>
              <a:t> D et al, “Evidence-Based Medicine”, 2000.</a:t>
            </a:r>
            <a:endParaRPr lang="zh-CN" altLang="en-US" sz="1400" dirty="0"/>
          </a:p>
        </p:txBody>
      </p:sp>
      <p:sp>
        <p:nvSpPr>
          <p:cNvPr id="24" name="TextBox 23"/>
          <p:cNvSpPr txBox="1"/>
          <p:nvPr/>
        </p:nvSpPr>
        <p:spPr>
          <a:xfrm>
            <a:off x="143099" y="4552725"/>
            <a:ext cx="2550682" cy="400110"/>
          </a:xfrm>
          <a:prstGeom prst="rect">
            <a:avLst/>
          </a:prstGeom>
          <a:noFill/>
        </p:spPr>
        <p:txBody>
          <a:bodyPr wrap="square" rtlCol="0">
            <a:spAutoFit/>
          </a:bodyPr>
          <a:lstStyle/>
          <a:p>
            <a:r>
              <a:rPr lang="en-US" altLang="zh-CN" sz="2000" b="1" dirty="0" err="1"/>
              <a:t>Kiến</a:t>
            </a:r>
            <a:r>
              <a:rPr lang="en-US" altLang="zh-CN" sz="2000" b="1" dirty="0"/>
              <a:t> </a:t>
            </a:r>
            <a:r>
              <a:rPr lang="en-US" altLang="zh-CN" sz="2000" b="1" dirty="0" err="1"/>
              <a:t>thức</a:t>
            </a:r>
            <a:r>
              <a:rPr lang="en-US" altLang="zh-CN" sz="2000" b="1" dirty="0"/>
              <a:t> </a:t>
            </a:r>
            <a:r>
              <a:rPr lang="en-US" altLang="zh-CN" sz="2000" b="1" dirty="0" err="1"/>
              <a:t>của</a:t>
            </a:r>
            <a:r>
              <a:rPr lang="en-US" altLang="zh-CN" sz="2000" b="1" dirty="0"/>
              <a:t> y </a:t>
            </a:r>
            <a:r>
              <a:rPr lang="en-US" altLang="zh-CN" sz="2000" b="1" dirty="0" err="1"/>
              <a:t>bác</a:t>
            </a:r>
            <a:r>
              <a:rPr lang="en-US" altLang="zh-CN" sz="2000" b="1" dirty="0"/>
              <a:t> </a:t>
            </a:r>
            <a:r>
              <a:rPr lang="en-US" altLang="zh-CN" sz="2000" b="1" dirty="0" err="1"/>
              <a:t>sĩ</a:t>
            </a:r>
            <a:endParaRPr lang="zh-CN" altLang="en-US" sz="2000" b="1" dirty="0"/>
          </a:p>
        </p:txBody>
      </p:sp>
      <p:sp>
        <p:nvSpPr>
          <p:cNvPr id="40" name="TextBox 39"/>
          <p:cNvSpPr txBox="1"/>
          <p:nvPr/>
        </p:nvSpPr>
        <p:spPr>
          <a:xfrm>
            <a:off x="6593318" y="4494726"/>
            <a:ext cx="2550682" cy="400110"/>
          </a:xfrm>
          <a:prstGeom prst="rect">
            <a:avLst/>
          </a:prstGeom>
          <a:noFill/>
        </p:spPr>
        <p:txBody>
          <a:bodyPr wrap="square" rtlCol="0">
            <a:spAutoFit/>
          </a:bodyPr>
          <a:lstStyle/>
          <a:p>
            <a:r>
              <a:rPr lang="en-US" altLang="zh-CN" sz="2000" b="1" dirty="0" err="1"/>
              <a:t>Thông</a:t>
            </a:r>
            <a:r>
              <a:rPr lang="en-US" altLang="zh-CN" sz="2000" b="1" dirty="0"/>
              <a:t> tin </a:t>
            </a:r>
            <a:r>
              <a:rPr lang="en-US" altLang="zh-CN" sz="2000" b="1" dirty="0" err="1"/>
              <a:t>bệnh</a:t>
            </a:r>
            <a:r>
              <a:rPr lang="en-US" altLang="zh-CN" sz="2000" b="1" dirty="0"/>
              <a:t> </a:t>
            </a:r>
            <a:r>
              <a:rPr lang="en-US" altLang="zh-CN" sz="2000" b="1" dirty="0" err="1"/>
              <a:t>nhân</a:t>
            </a:r>
            <a:endParaRPr lang="zh-CN" altLang="en-US" sz="2000" b="1" dirty="0"/>
          </a:p>
        </p:txBody>
      </p:sp>
      <p:sp>
        <p:nvSpPr>
          <p:cNvPr id="41" name="TextBox 40"/>
          <p:cNvSpPr txBox="1"/>
          <p:nvPr/>
        </p:nvSpPr>
        <p:spPr>
          <a:xfrm>
            <a:off x="5507729" y="1220526"/>
            <a:ext cx="2550682" cy="400110"/>
          </a:xfrm>
          <a:prstGeom prst="rect">
            <a:avLst/>
          </a:prstGeom>
          <a:noFill/>
        </p:spPr>
        <p:txBody>
          <a:bodyPr wrap="square" rtlCol="0">
            <a:spAutoFit/>
          </a:bodyPr>
          <a:lstStyle/>
          <a:p>
            <a:r>
              <a:rPr lang="en-US" altLang="zh-CN" sz="2000" b="1" dirty="0" err="1"/>
              <a:t>Dữ</a:t>
            </a:r>
            <a:r>
              <a:rPr lang="en-US" altLang="zh-CN" sz="2000" b="1" dirty="0"/>
              <a:t> </a:t>
            </a:r>
            <a:r>
              <a:rPr lang="en-US" altLang="zh-CN" sz="2000" b="1" dirty="0" err="1"/>
              <a:t>liệu</a:t>
            </a:r>
            <a:r>
              <a:rPr lang="en-US" altLang="zh-CN" sz="2000" b="1" dirty="0"/>
              <a:t> </a:t>
            </a:r>
            <a:r>
              <a:rPr lang="en-US" altLang="zh-CN" sz="2000" b="1" dirty="0" err="1"/>
              <a:t>đối</a:t>
            </a:r>
            <a:r>
              <a:rPr lang="en-US" altLang="zh-CN" sz="2000" b="1" dirty="0"/>
              <a:t> </a:t>
            </a:r>
            <a:r>
              <a:rPr lang="en-US" altLang="zh-CN" sz="2000" b="1" dirty="0" err="1"/>
              <a:t>chứng</a:t>
            </a:r>
            <a:endParaRPr lang="zh-CN" altLang="en-US" sz="2000" b="1" dirty="0"/>
          </a:p>
        </p:txBody>
      </p:sp>
      <p:sp>
        <p:nvSpPr>
          <p:cNvPr id="42" name="Rectangle 41"/>
          <p:cNvSpPr/>
          <p:nvPr/>
        </p:nvSpPr>
        <p:spPr>
          <a:xfrm>
            <a:off x="2923248" y="5379487"/>
            <a:ext cx="3410609" cy="724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Mô</a:t>
            </a:r>
            <a:r>
              <a:rPr lang="en-US" sz="1600" dirty="0">
                <a:solidFill>
                  <a:schemeClr val="tx1"/>
                </a:solidFill>
              </a:rPr>
              <a:t> </a:t>
            </a:r>
            <a:r>
              <a:rPr lang="en-US" sz="1600" dirty="0" err="1">
                <a:solidFill>
                  <a:schemeClr val="tx1"/>
                </a:solidFill>
              </a:rPr>
              <a:t>hình</a:t>
            </a:r>
            <a:r>
              <a:rPr lang="en-US" sz="1600" dirty="0">
                <a:solidFill>
                  <a:schemeClr val="tx1"/>
                </a:solidFill>
              </a:rPr>
              <a:t> Y </a:t>
            </a:r>
            <a:r>
              <a:rPr lang="en-US" sz="1600" dirty="0" err="1">
                <a:solidFill>
                  <a:schemeClr val="tx1"/>
                </a:solidFill>
              </a:rPr>
              <a:t>học</a:t>
            </a:r>
            <a:r>
              <a:rPr lang="en-US" sz="1600" dirty="0">
                <a:solidFill>
                  <a:schemeClr val="tx1"/>
                </a:solidFill>
              </a:rPr>
              <a:t> </a:t>
            </a:r>
            <a:r>
              <a:rPr lang="en-US" sz="1600" err="1">
                <a:solidFill>
                  <a:schemeClr val="tx1"/>
                </a:solidFill>
              </a:rPr>
              <a:t>thực</a:t>
            </a:r>
            <a:r>
              <a:rPr lang="en-US" sz="1600">
                <a:solidFill>
                  <a:schemeClr val="tx1"/>
                </a:solidFill>
              </a:rPr>
              <a:t> chứng (EBM)</a:t>
            </a:r>
            <a:endParaRPr lang="en-US" sz="1600" dirty="0">
              <a:solidFill>
                <a:schemeClr val="tx1"/>
              </a:solidFill>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0586" y="1568752"/>
            <a:ext cx="1875099" cy="1054743"/>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6390" y="1107116"/>
            <a:ext cx="1551275" cy="1551275"/>
          </a:xfrm>
          <a:prstGeom prst="rect">
            <a:avLst/>
          </a:prstGeom>
        </p:spPr>
      </p:pic>
    </p:spTree>
    <p:extLst>
      <p:ext uri="{BB962C8B-B14F-4D97-AF65-F5344CB8AC3E}">
        <p14:creationId xmlns:p14="http://schemas.microsoft.com/office/powerpoint/2010/main" val="415840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5"/>
                                        </p:tgtEl>
                                      </p:cBhvr>
                                    </p:animEffect>
                                    <p:set>
                                      <p:cBhvr>
                                        <p:cTn id="7" dur="1" fill="hold">
                                          <p:stCondLst>
                                            <p:cond delay="499"/>
                                          </p:stCondLst>
                                        </p:cTn>
                                        <p:tgtEl>
                                          <p:spTgt spid="4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30</a:t>
            </a:fld>
            <a:endParaRPr lang="zh-CN" altLang="en-US"/>
          </a:p>
        </p:txBody>
      </p:sp>
      <p:sp>
        <p:nvSpPr>
          <p:cNvPr id="7" name="Title 5"/>
          <p:cNvSpPr>
            <a:spLocks noGrp="1"/>
          </p:cNvSpPr>
          <p:nvPr>
            <p:ph type="title"/>
          </p:nvPr>
        </p:nvSpPr>
        <p:spPr>
          <a:xfrm>
            <a:off x="345439" y="77894"/>
            <a:ext cx="6747819" cy="772160"/>
          </a:xfrm>
        </p:spPr>
        <p:txBody>
          <a:bodyPr>
            <a:normAutofit/>
          </a:bodyPr>
          <a:lstStyle/>
          <a:p>
            <a:r>
              <a:rPr lang="en-US" sz="4000" dirty="0" err="1">
                <a:solidFill>
                  <a:schemeClr val="bg1"/>
                </a:solidFill>
                <a:latin typeface="Candara" panose="020E0502030303020204" pitchFamily="34" charset="0"/>
              </a:rPr>
              <a:t>Phương</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pháp</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đánh</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giá</a:t>
            </a:r>
            <a:endParaRPr lang="en-US" sz="3600" b="1" dirty="0">
              <a:solidFill>
                <a:schemeClr val="bg1"/>
              </a:solidFill>
              <a:latin typeface="Candara" panose="020E0502030303020204" pitchFamily="34" charset="0"/>
            </a:endParaRPr>
          </a:p>
        </p:txBody>
      </p:sp>
      <mc:AlternateContent xmlns:mc="http://schemas.openxmlformats.org/markup-compatibility/2006" xmlns:a14="http://schemas.microsoft.com/office/drawing/2010/main">
        <mc:Choice Requires="a14">
          <p:sp>
            <p:nvSpPr>
              <p:cNvPr id="8" name="Content Placeholder 2"/>
              <p:cNvSpPr>
                <a:spLocks noGrp="1"/>
              </p:cNvSpPr>
              <p:nvPr>
                <p:ph idx="1"/>
              </p:nvPr>
            </p:nvSpPr>
            <p:spPr>
              <a:xfrm>
                <a:off x="345439" y="1171852"/>
                <a:ext cx="8495031" cy="4697242"/>
              </a:xfrm>
            </p:spPr>
            <p:txBody>
              <a:bodyPr>
                <a:normAutofit fontScale="92500" lnSpcReduction="10000"/>
              </a:bodyPr>
              <a:lstStyle/>
              <a:p>
                <a:pPr marL="171450" lvl="1">
                  <a:lnSpc>
                    <a:spcPct val="120000"/>
                  </a:lnSpc>
                  <a:spcBef>
                    <a:spcPts val="0"/>
                  </a:spcBef>
                </a:pPr>
                <a:r>
                  <a:rPr lang="en-US" sz="2400" dirty="0" err="1"/>
                  <a:t>Độ</a:t>
                </a:r>
                <a:r>
                  <a:rPr lang="en-US" sz="2400" dirty="0"/>
                  <a:t> </a:t>
                </a:r>
                <a:r>
                  <a:rPr lang="en-US" sz="2400" dirty="0" err="1"/>
                  <a:t>chính</a:t>
                </a:r>
                <a:r>
                  <a:rPr lang="en-US" sz="2400" dirty="0"/>
                  <a:t> </a:t>
                </a:r>
                <a:r>
                  <a:rPr lang="en-US" sz="2400" dirty="0" err="1"/>
                  <a:t>xác</a:t>
                </a:r>
                <a:r>
                  <a:rPr lang="en-US" sz="2400" dirty="0"/>
                  <a:t> </a:t>
                </a:r>
                <a:r>
                  <a:rPr lang="en-US" sz="2400" i="1" dirty="0"/>
                  <a:t>P</a:t>
                </a:r>
                <a:r>
                  <a:rPr lang="en-US" sz="2400" dirty="0"/>
                  <a:t> (Precision) </a:t>
                </a:r>
                <a:r>
                  <a:rPr lang="en-US" sz="2400" dirty="0" err="1"/>
                  <a:t>là</a:t>
                </a:r>
                <a:r>
                  <a:rPr lang="en-US" sz="2400" dirty="0"/>
                  <a:t> </a:t>
                </a:r>
                <a:r>
                  <a:rPr lang="en-US" sz="2400" dirty="0" err="1"/>
                  <a:t>hệ</a:t>
                </a:r>
                <a:r>
                  <a:rPr lang="en-US" sz="2400" dirty="0"/>
                  <a:t> </a:t>
                </a:r>
                <a:r>
                  <a:rPr lang="en-US" sz="2400" dirty="0" err="1"/>
                  <a:t>số</a:t>
                </a:r>
                <a:r>
                  <a:rPr lang="en-US" sz="2400" dirty="0"/>
                  <a:t> </a:t>
                </a:r>
                <a:r>
                  <a:rPr lang="en-US" sz="2400" dirty="0" err="1"/>
                  <a:t>đánh</a:t>
                </a:r>
                <a:r>
                  <a:rPr lang="en-US" sz="2400" dirty="0"/>
                  <a:t> </a:t>
                </a:r>
                <a:r>
                  <a:rPr lang="en-US" sz="2400" dirty="0" err="1"/>
                  <a:t>giá</a:t>
                </a:r>
                <a:r>
                  <a:rPr lang="en-US" sz="2400" dirty="0"/>
                  <a:t> </a:t>
                </a:r>
                <a:r>
                  <a:rPr lang="en-US" sz="2400" dirty="0" err="1"/>
                  <a:t>mức</a:t>
                </a:r>
                <a:r>
                  <a:rPr lang="en-US" sz="2400" dirty="0"/>
                  <a:t> </a:t>
                </a:r>
                <a:r>
                  <a:rPr lang="en-US" sz="2400" dirty="0" err="1"/>
                  <a:t>độ</a:t>
                </a:r>
                <a:r>
                  <a:rPr lang="en-US" sz="2400" dirty="0"/>
                  <a:t> </a:t>
                </a:r>
                <a:r>
                  <a:rPr lang="en-US" sz="2400" dirty="0" err="1"/>
                  <a:t>chính</a:t>
                </a:r>
                <a:r>
                  <a:rPr lang="en-US" sz="2400" dirty="0"/>
                  <a:t> </a:t>
                </a:r>
                <a:r>
                  <a:rPr lang="en-US" sz="2400" dirty="0" err="1"/>
                  <a:t>xác</a:t>
                </a:r>
                <a:r>
                  <a:rPr lang="en-US" sz="2400" dirty="0"/>
                  <a:t> </a:t>
                </a:r>
                <a:r>
                  <a:rPr lang="en-US" sz="2400" dirty="0" err="1"/>
                  <a:t>của</a:t>
                </a:r>
                <a:r>
                  <a:rPr lang="en-US" sz="2400" dirty="0"/>
                  <a:t> </a:t>
                </a:r>
                <a:r>
                  <a:rPr lang="en-US" sz="2400" dirty="0" err="1"/>
                  <a:t>câu</a:t>
                </a:r>
                <a:r>
                  <a:rPr lang="en-US" sz="2400" dirty="0"/>
                  <a:t> </a:t>
                </a:r>
                <a:r>
                  <a:rPr lang="en-US" sz="2400" dirty="0" err="1"/>
                  <a:t>trả</a:t>
                </a:r>
                <a:r>
                  <a:rPr lang="en-US" sz="2400" dirty="0"/>
                  <a:t> </a:t>
                </a:r>
                <a:r>
                  <a:rPr lang="en-US" sz="2400" dirty="0" err="1"/>
                  <a:t>lời</a:t>
                </a:r>
                <a:r>
                  <a:rPr lang="en-US" sz="2400" dirty="0"/>
                  <a:t>. </a:t>
                </a:r>
                <a:r>
                  <a:rPr lang="en-US" sz="2400" i="1" dirty="0"/>
                  <a:t>P</a:t>
                </a:r>
                <a:r>
                  <a:rPr lang="en-US" sz="2400" dirty="0"/>
                  <a:t> </a:t>
                </a:r>
                <a:r>
                  <a:rPr lang="en-US" sz="2400" dirty="0" err="1"/>
                  <a:t>càng</a:t>
                </a:r>
                <a:r>
                  <a:rPr lang="en-US" sz="2400" dirty="0"/>
                  <a:t> </a:t>
                </a:r>
                <a:r>
                  <a:rPr lang="en-US" sz="2400" dirty="0" err="1"/>
                  <a:t>cao</a:t>
                </a:r>
                <a:r>
                  <a:rPr lang="en-US" sz="2400" dirty="0"/>
                  <a:t> </a:t>
                </a:r>
                <a:r>
                  <a:rPr lang="en-US" sz="2400" dirty="0" err="1"/>
                  <a:t>thì</a:t>
                </a:r>
                <a:r>
                  <a:rPr lang="en-US" sz="2400" dirty="0"/>
                  <a:t> </a:t>
                </a:r>
                <a:r>
                  <a:rPr lang="en-US" sz="2400" dirty="0" err="1"/>
                  <a:t>mức</a:t>
                </a:r>
                <a:r>
                  <a:rPr lang="en-US" sz="2400" dirty="0"/>
                  <a:t> </a:t>
                </a:r>
                <a:r>
                  <a:rPr lang="en-US" sz="2400" dirty="0" err="1"/>
                  <a:t>độ</a:t>
                </a:r>
                <a:r>
                  <a:rPr lang="en-US" sz="2400" dirty="0"/>
                  <a:t> </a:t>
                </a:r>
                <a:r>
                  <a:rPr lang="en-US" sz="2400" dirty="0" err="1"/>
                  <a:t>chính</a:t>
                </a:r>
                <a:r>
                  <a:rPr lang="en-US" sz="2400" dirty="0"/>
                  <a:t> </a:t>
                </a:r>
                <a:r>
                  <a:rPr lang="en-US" sz="2400" dirty="0" err="1"/>
                  <a:t>xác</a:t>
                </a:r>
                <a:r>
                  <a:rPr lang="en-US" sz="2400" dirty="0"/>
                  <a:t> </a:t>
                </a:r>
                <a:r>
                  <a:rPr lang="en-US" sz="2400" dirty="0" err="1"/>
                  <a:t>càng</a:t>
                </a:r>
                <a:r>
                  <a:rPr lang="en-US" sz="2400" dirty="0"/>
                  <a:t> </a:t>
                </a:r>
                <a:r>
                  <a:rPr lang="en-US" sz="2400" dirty="0" err="1"/>
                  <a:t>cao</a:t>
                </a:r>
                <a:r>
                  <a:rPr lang="en-US" sz="2400" dirty="0"/>
                  <a:t>.</a:t>
                </a:r>
              </a:p>
              <a:p>
                <a:pPr marL="201168" lvl="1" indent="0">
                  <a:lnSpc>
                    <a:spcPct val="120000"/>
                  </a:lnSpc>
                  <a:spcAft>
                    <a:spcPts val="600"/>
                  </a:spcAft>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m:rPr>
                              <m:nor/>
                            </m:rPr>
                            <a:rPr lang="en-US" sz="2400" b="0" i="0" smtClean="0">
                              <a:latin typeface="Cambria Math" panose="02040503050406030204" pitchFamily="18" charset="0"/>
                            </a:rPr>
                            <m:t>T</m:t>
                          </m:r>
                          <m:r>
                            <m:rPr>
                              <m:nor/>
                            </m:rPr>
                            <a:rPr lang="en-US" sz="2400" b="0" i="0" smtClean="0">
                              <a:latin typeface="Cambria Math" panose="02040503050406030204" pitchFamily="18" charset="0"/>
                            </a:rPr>
                            <m:t>ổ</m:t>
                          </m:r>
                          <m:r>
                            <m:rPr>
                              <m:nor/>
                            </m:rPr>
                            <a:rPr lang="en-US" sz="2400" b="0" i="0" smtClean="0">
                              <a:latin typeface="Cambria Math" panose="02040503050406030204" pitchFamily="18" charset="0"/>
                            </a:rPr>
                            <m:t>ng</m:t>
                          </m:r>
                          <m:r>
                            <m:rPr>
                              <m:nor/>
                            </m:rPr>
                            <a:rPr lang="en-US" sz="2400" b="0" i="0" smtClean="0">
                              <a:latin typeface="Cambria Math" panose="02040503050406030204" pitchFamily="18" charset="0"/>
                            </a:rPr>
                            <m:t> </m:t>
                          </m:r>
                          <m:r>
                            <m:rPr>
                              <m:nor/>
                            </m:rPr>
                            <a:rPr lang="en-US" sz="2400" b="0" i="0" smtClean="0">
                              <a:latin typeface="Cambria Math" panose="02040503050406030204" pitchFamily="18" charset="0"/>
                            </a:rPr>
                            <m:t>s</m:t>
                          </m:r>
                          <m:r>
                            <m:rPr>
                              <m:nor/>
                            </m:rPr>
                            <a:rPr lang="en-US" sz="2400" b="0" i="0" smtClean="0">
                              <a:latin typeface="Cambria Math" panose="02040503050406030204" pitchFamily="18" charset="0"/>
                            </a:rPr>
                            <m:t>ố </m:t>
                          </m:r>
                          <m:r>
                            <m:rPr>
                              <m:nor/>
                            </m:rPr>
                            <a:rPr lang="en-US" sz="2400" b="0" i="0" smtClean="0">
                              <a:latin typeface="Cambria Math" panose="02040503050406030204" pitchFamily="18" charset="0"/>
                            </a:rPr>
                            <m:t>c</m:t>
                          </m:r>
                          <m:r>
                            <m:rPr>
                              <m:nor/>
                            </m:rPr>
                            <a:rPr lang="en-US" sz="2400" b="0" i="0" smtClean="0">
                              <a:latin typeface="Cambria Math" panose="02040503050406030204" pitchFamily="18" charset="0"/>
                            </a:rPr>
                            <m:t>â</m:t>
                          </m:r>
                          <m:r>
                            <m:rPr>
                              <m:nor/>
                            </m:rPr>
                            <a:rPr lang="en-US" sz="2400" b="0" i="0" smtClean="0">
                              <a:latin typeface="Cambria Math" panose="02040503050406030204" pitchFamily="18" charset="0"/>
                            </a:rPr>
                            <m:t>u</m:t>
                          </m:r>
                          <m:r>
                            <m:rPr>
                              <m:nor/>
                            </m:rPr>
                            <a:rPr lang="en-US" sz="2400" b="0" i="0" smtClean="0">
                              <a:latin typeface="Cambria Math" panose="02040503050406030204" pitchFamily="18" charset="0"/>
                            </a:rPr>
                            <m:t> </m:t>
                          </m:r>
                          <m:r>
                            <m:rPr>
                              <m:nor/>
                            </m:rPr>
                            <a:rPr lang="en-US" sz="2400" b="0" i="0" smtClean="0">
                              <a:latin typeface="Cambria Math" panose="02040503050406030204" pitchFamily="18" charset="0"/>
                            </a:rPr>
                            <m:t>tr</m:t>
                          </m:r>
                          <m:r>
                            <m:rPr>
                              <m:nor/>
                            </m:rPr>
                            <a:rPr lang="en-US" sz="2400" b="0" i="0" smtClean="0">
                              <a:latin typeface="Cambria Math" panose="02040503050406030204" pitchFamily="18" charset="0"/>
                            </a:rPr>
                            <m:t>ả </m:t>
                          </m:r>
                          <m:r>
                            <m:rPr>
                              <m:nor/>
                            </m:rPr>
                            <a:rPr lang="en-US" sz="2400" b="0" i="0" smtClean="0">
                              <a:latin typeface="Cambria Math" panose="02040503050406030204" pitchFamily="18" charset="0"/>
                            </a:rPr>
                            <m:t>l</m:t>
                          </m:r>
                          <m:r>
                            <m:rPr>
                              <m:nor/>
                            </m:rPr>
                            <a:rPr lang="en-US" sz="2400" b="0" i="0" smtClean="0">
                              <a:latin typeface="Cambria Math" panose="02040503050406030204" pitchFamily="18" charset="0"/>
                            </a:rPr>
                            <m:t>ờ</m:t>
                          </m:r>
                          <m:r>
                            <m:rPr>
                              <m:nor/>
                            </m:rPr>
                            <a:rPr lang="en-US" sz="2400" b="0" i="0" smtClean="0">
                              <a:latin typeface="Cambria Math" panose="02040503050406030204" pitchFamily="18" charset="0"/>
                            </a:rPr>
                            <m:t>i</m:t>
                          </m:r>
                          <m:r>
                            <m:rPr>
                              <m:nor/>
                            </m:rPr>
                            <a:rPr lang="en-US" sz="2400" b="0" i="0" smtClean="0">
                              <a:latin typeface="Cambria Math" panose="02040503050406030204" pitchFamily="18" charset="0"/>
                            </a:rPr>
                            <m:t> đú</m:t>
                          </m:r>
                          <m:r>
                            <m:rPr>
                              <m:nor/>
                            </m:rPr>
                            <a:rPr lang="en-US" sz="2400" b="0" i="0" smtClean="0">
                              <a:latin typeface="Cambria Math" panose="02040503050406030204" pitchFamily="18" charset="0"/>
                            </a:rPr>
                            <m:t>ng</m:t>
                          </m:r>
                          <m:r>
                            <m:rPr>
                              <m:nor/>
                            </m:rPr>
                            <a:rPr lang="en-US" sz="2400" b="0" i="0" smtClean="0">
                              <a:latin typeface="Cambria Math" panose="02040503050406030204" pitchFamily="18" charset="0"/>
                            </a:rPr>
                            <m:t> </m:t>
                          </m:r>
                          <m:r>
                            <m:rPr>
                              <m:nor/>
                            </m:rPr>
                            <a:rPr lang="en-US" sz="2400" b="0" i="0" smtClean="0">
                              <a:latin typeface="Cambria Math" panose="02040503050406030204" pitchFamily="18" charset="0"/>
                            </a:rPr>
                            <m:t>m</m:t>
                          </m:r>
                          <m:r>
                            <m:rPr>
                              <m:nor/>
                            </m:rPr>
                            <a:rPr lang="en-US" sz="2400" b="0" i="0" smtClean="0">
                              <a:latin typeface="Cambria Math" panose="02040503050406030204" pitchFamily="18" charset="0"/>
                            </a:rPr>
                            <m:t>à </m:t>
                          </m:r>
                          <m:r>
                            <m:rPr>
                              <m:nor/>
                            </m:rPr>
                            <a:rPr lang="en-US" sz="2400" b="0" i="0" smtClean="0">
                              <a:latin typeface="Cambria Math" panose="02040503050406030204" pitchFamily="18" charset="0"/>
                            </a:rPr>
                            <m:t>h</m:t>
                          </m:r>
                          <m:r>
                            <m:rPr>
                              <m:nor/>
                            </m:rPr>
                            <a:rPr lang="en-US" sz="2400" b="0" i="0" smtClean="0">
                              <a:latin typeface="Cambria Math" panose="02040503050406030204" pitchFamily="18" charset="0"/>
                            </a:rPr>
                            <m:t>ệ </m:t>
                          </m:r>
                          <m:r>
                            <m:rPr>
                              <m:nor/>
                            </m:rPr>
                            <a:rPr lang="en-US" sz="2400" b="0" i="0" smtClean="0">
                              <a:latin typeface="Cambria Math" panose="02040503050406030204" pitchFamily="18" charset="0"/>
                            </a:rPr>
                            <m:t>th</m:t>
                          </m:r>
                          <m:r>
                            <m:rPr>
                              <m:nor/>
                            </m:rPr>
                            <a:rPr lang="en-US" sz="2400" b="0" i="0" smtClean="0">
                              <a:latin typeface="Cambria Math" panose="02040503050406030204" pitchFamily="18" charset="0"/>
                            </a:rPr>
                            <m:t>ố</m:t>
                          </m:r>
                          <m:r>
                            <m:rPr>
                              <m:nor/>
                            </m:rPr>
                            <a:rPr lang="en-US" sz="2400" b="0" i="0" smtClean="0">
                              <a:latin typeface="Cambria Math" panose="02040503050406030204" pitchFamily="18" charset="0"/>
                            </a:rPr>
                            <m:t>ng</m:t>
                          </m:r>
                          <m:r>
                            <m:rPr>
                              <m:nor/>
                            </m:rPr>
                            <a:rPr lang="en-US" sz="2400" b="0" i="0" smtClean="0">
                              <a:latin typeface="Cambria Math" panose="02040503050406030204" pitchFamily="18" charset="0"/>
                            </a:rPr>
                            <m:t> đư</m:t>
                          </m:r>
                          <m:r>
                            <m:rPr>
                              <m:nor/>
                            </m:rPr>
                            <a:rPr lang="en-US" sz="2400" b="0" i="0" smtClean="0">
                              <a:latin typeface="Cambria Math" panose="02040503050406030204" pitchFamily="18" charset="0"/>
                            </a:rPr>
                            <m:t>a</m:t>
                          </m:r>
                          <m:r>
                            <m:rPr>
                              <m:nor/>
                            </m:rPr>
                            <a:rPr lang="en-US" sz="2400" b="0" i="0" smtClean="0">
                              <a:latin typeface="Cambria Math" panose="02040503050406030204" pitchFamily="18" charset="0"/>
                            </a:rPr>
                            <m:t> </m:t>
                          </m:r>
                          <m:r>
                            <m:rPr>
                              <m:nor/>
                            </m:rPr>
                            <a:rPr lang="en-US" sz="2400" b="0" i="0" smtClean="0">
                              <a:latin typeface="Cambria Math" panose="02040503050406030204" pitchFamily="18" charset="0"/>
                            </a:rPr>
                            <m:t>ra</m:t>
                          </m:r>
                        </m:num>
                        <m:den>
                          <m:r>
                            <m:rPr>
                              <m:nor/>
                            </m:rPr>
                            <a:rPr lang="en-US" sz="2400" b="0" i="0" smtClean="0">
                              <a:latin typeface="Cambria Math" panose="02040503050406030204" pitchFamily="18" charset="0"/>
                            </a:rPr>
                            <m:t>T</m:t>
                          </m:r>
                          <m:r>
                            <m:rPr>
                              <m:nor/>
                            </m:rPr>
                            <a:rPr lang="en-US" sz="2400" b="0" i="0" smtClean="0">
                              <a:latin typeface="Cambria Math" panose="02040503050406030204" pitchFamily="18" charset="0"/>
                            </a:rPr>
                            <m:t>ổ</m:t>
                          </m:r>
                          <m:r>
                            <m:rPr>
                              <m:nor/>
                            </m:rPr>
                            <a:rPr lang="en-US" sz="2400" b="0" i="0" smtClean="0">
                              <a:latin typeface="Cambria Math" panose="02040503050406030204" pitchFamily="18" charset="0"/>
                            </a:rPr>
                            <m:t>ng</m:t>
                          </m:r>
                          <m:r>
                            <m:rPr>
                              <m:nor/>
                            </m:rPr>
                            <a:rPr lang="en-US" sz="2400" b="0" i="0" smtClean="0">
                              <a:latin typeface="Cambria Math" panose="02040503050406030204" pitchFamily="18" charset="0"/>
                            </a:rPr>
                            <m:t> </m:t>
                          </m:r>
                          <m:r>
                            <m:rPr>
                              <m:nor/>
                            </m:rPr>
                            <a:rPr lang="en-US" sz="2400" b="0" i="0" smtClean="0">
                              <a:latin typeface="Cambria Math" panose="02040503050406030204" pitchFamily="18" charset="0"/>
                            </a:rPr>
                            <m:t>s</m:t>
                          </m:r>
                          <m:r>
                            <m:rPr>
                              <m:nor/>
                            </m:rPr>
                            <a:rPr lang="en-US" sz="2400" b="0" i="0" smtClean="0">
                              <a:latin typeface="Cambria Math" panose="02040503050406030204" pitchFamily="18" charset="0"/>
                            </a:rPr>
                            <m:t>ố </m:t>
                          </m:r>
                          <m:r>
                            <m:rPr>
                              <m:nor/>
                            </m:rPr>
                            <a:rPr lang="en-US" sz="2400" b="0" i="0" smtClean="0">
                              <a:latin typeface="Cambria Math" panose="02040503050406030204" pitchFamily="18" charset="0"/>
                            </a:rPr>
                            <m:t>c</m:t>
                          </m:r>
                          <m:r>
                            <m:rPr>
                              <m:nor/>
                            </m:rPr>
                            <a:rPr lang="en-US" sz="2400" b="0" i="0" smtClean="0">
                              <a:latin typeface="Cambria Math" panose="02040503050406030204" pitchFamily="18" charset="0"/>
                            </a:rPr>
                            <m:t>â</m:t>
                          </m:r>
                          <m:r>
                            <m:rPr>
                              <m:nor/>
                            </m:rPr>
                            <a:rPr lang="en-US" sz="2400" b="0" i="0" smtClean="0">
                              <a:latin typeface="Cambria Math" panose="02040503050406030204" pitchFamily="18" charset="0"/>
                            </a:rPr>
                            <m:t>u</m:t>
                          </m:r>
                          <m:r>
                            <m:rPr>
                              <m:nor/>
                            </m:rPr>
                            <a:rPr lang="en-US" sz="2400" b="0" i="0" smtClean="0">
                              <a:latin typeface="Cambria Math" panose="02040503050406030204" pitchFamily="18" charset="0"/>
                            </a:rPr>
                            <m:t> </m:t>
                          </m:r>
                          <m:r>
                            <m:rPr>
                              <m:nor/>
                            </m:rPr>
                            <a:rPr lang="en-US" sz="2400" b="0" i="0" smtClean="0">
                              <a:latin typeface="Cambria Math" panose="02040503050406030204" pitchFamily="18" charset="0"/>
                            </a:rPr>
                            <m:t>tr</m:t>
                          </m:r>
                          <m:r>
                            <m:rPr>
                              <m:nor/>
                            </m:rPr>
                            <a:rPr lang="en-US" sz="2400" b="0" i="0" smtClean="0">
                              <a:latin typeface="Cambria Math" panose="02040503050406030204" pitchFamily="18" charset="0"/>
                            </a:rPr>
                            <m:t>ả </m:t>
                          </m:r>
                          <m:r>
                            <m:rPr>
                              <m:nor/>
                            </m:rPr>
                            <a:rPr lang="en-US" sz="2400" b="0" i="0" smtClean="0">
                              <a:latin typeface="Cambria Math" panose="02040503050406030204" pitchFamily="18" charset="0"/>
                            </a:rPr>
                            <m:t>l</m:t>
                          </m:r>
                          <m:r>
                            <m:rPr>
                              <m:nor/>
                            </m:rPr>
                            <a:rPr lang="en-US" sz="2400" b="0" i="0" smtClean="0">
                              <a:latin typeface="Cambria Math" panose="02040503050406030204" pitchFamily="18" charset="0"/>
                            </a:rPr>
                            <m:t>ờ</m:t>
                          </m:r>
                          <m:r>
                            <m:rPr>
                              <m:nor/>
                            </m:rPr>
                            <a:rPr lang="en-US" sz="2400" b="0" i="0" smtClean="0">
                              <a:latin typeface="Cambria Math" panose="02040503050406030204" pitchFamily="18" charset="0"/>
                            </a:rPr>
                            <m:t>i</m:t>
                          </m:r>
                          <m:r>
                            <m:rPr>
                              <m:nor/>
                            </m:rPr>
                            <a:rPr lang="en-US" sz="2400" b="0" i="0" smtClean="0">
                              <a:latin typeface="Cambria Math" panose="02040503050406030204" pitchFamily="18" charset="0"/>
                            </a:rPr>
                            <m:t> </m:t>
                          </m:r>
                          <m:r>
                            <m:rPr>
                              <m:nor/>
                            </m:rPr>
                            <a:rPr lang="en-US" sz="2400" b="0" i="0" smtClean="0">
                              <a:latin typeface="Cambria Math" panose="02040503050406030204" pitchFamily="18" charset="0"/>
                            </a:rPr>
                            <m:t>h</m:t>
                          </m:r>
                          <m:r>
                            <m:rPr>
                              <m:nor/>
                            </m:rPr>
                            <a:rPr lang="en-US" sz="2400" b="0" i="0" smtClean="0">
                              <a:latin typeface="Cambria Math" panose="02040503050406030204" pitchFamily="18" charset="0"/>
                            </a:rPr>
                            <m:t>ệ </m:t>
                          </m:r>
                          <m:r>
                            <m:rPr>
                              <m:nor/>
                            </m:rPr>
                            <a:rPr lang="en-US" sz="2400" b="0" i="0" smtClean="0">
                              <a:latin typeface="Cambria Math" panose="02040503050406030204" pitchFamily="18" charset="0"/>
                            </a:rPr>
                            <m:t>th</m:t>
                          </m:r>
                          <m:r>
                            <m:rPr>
                              <m:nor/>
                            </m:rPr>
                            <a:rPr lang="en-US" sz="2400" b="0" i="0" smtClean="0">
                              <a:latin typeface="Cambria Math" panose="02040503050406030204" pitchFamily="18" charset="0"/>
                            </a:rPr>
                            <m:t>ố</m:t>
                          </m:r>
                          <m:r>
                            <m:rPr>
                              <m:nor/>
                            </m:rPr>
                            <a:rPr lang="en-US" sz="2400" b="0" i="0" smtClean="0">
                              <a:latin typeface="Cambria Math" panose="02040503050406030204" pitchFamily="18" charset="0"/>
                            </a:rPr>
                            <m:t>ng</m:t>
                          </m:r>
                          <m:r>
                            <m:rPr>
                              <m:nor/>
                            </m:rPr>
                            <a:rPr lang="en-US" sz="2400" b="0" i="0" smtClean="0">
                              <a:latin typeface="Cambria Math" panose="02040503050406030204" pitchFamily="18" charset="0"/>
                            </a:rPr>
                            <m:t> đư</m:t>
                          </m:r>
                          <m:r>
                            <m:rPr>
                              <m:nor/>
                            </m:rPr>
                            <a:rPr lang="en-US" sz="2400" b="0" i="0" smtClean="0">
                              <a:latin typeface="Cambria Math" panose="02040503050406030204" pitchFamily="18" charset="0"/>
                            </a:rPr>
                            <m:t>a</m:t>
                          </m:r>
                          <m:r>
                            <m:rPr>
                              <m:nor/>
                            </m:rPr>
                            <a:rPr lang="en-US" sz="2400" b="0" i="0" smtClean="0">
                              <a:latin typeface="Cambria Math" panose="02040503050406030204" pitchFamily="18" charset="0"/>
                            </a:rPr>
                            <m:t> </m:t>
                          </m:r>
                          <m:r>
                            <m:rPr>
                              <m:nor/>
                            </m:rPr>
                            <a:rPr lang="en-US" sz="2400" b="0" i="0" smtClean="0">
                              <a:latin typeface="Cambria Math" panose="02040503050406030204" pitchFamily="18" charset="0"/>
                            </a:rPr>
                            <m:t>ra</m:t>
                          </m:r>
                        </m:den>
                      </m:f>
                    </m:oMath>
                  </m:oMathPara>
                </a14:m>
                <a:endParaRPr lang="en-US" sz="2400" dirty="0">
                  <a:latin typeface="Times New Roman" panose="02020603050405020304" pitchFamily="18" charset="0"/>
                  <a:cs typeface="Times New Roman" panose="02020603050405020304" pitchFamily="18" charset="0"/>
                </a:endParaRPr>
              </a:p>
              <a:p>
                <a:pPr marL="171450" lvl="1">
                  <a:lnSpc>
                    <a:spcPct val="120000"/>
                  </a:lnSpc>
                  <a:spcBef>
                    <a:spcPts val="1200"/>
                  </a:spcBef>
                </a:pPr>
                <a:r>
                  <a:rPr lang="en-US" sz="2400" dirty="0" err="1"/>
                  <a:t>Độ</a:t>
                </a:r>
                <a:r>
                  <a:rPr lang="en-US" sz="2400" dirty="0"/>
                  <a:t> </a:t>
                </a:r>
                <a:r>
                  <a:rPr lang="en-US" sz="2400" dirty="0" err="1"/>
                  <a:t>bao</a:t>
                </a:r>
                <a:r>
                  <a:rPr lang="en-US" sz="2400" dirty="0"/>
                  <a:t> </a:t>
                </a:r>
                <a:r>
                  <a:rPr lang="en-US" sz="2400" dirty="0" err="1"/>
                  <a:t>phủ</a:t>
                </a:r>
                <a:r>
                  <a:rPr lang="en-US" sz="2400" dirty="0"/>
                  <a:t> </a:t>
                </a:r>
                <a:r>
                  <a:rPr lang="en-US" sz="2400" i="1" dirty="0"/>
                  <a:t>R</a:t>
                </a:r>
                <a:r>
                  <a:rPr lang="en-US" sz="2400" dirty="0"/>
                  <a:t> (Recall) </a:t>
                </a:r>
                <a:r>
                  <a:rPr lang="en-US" sz="2400" dirty="0" err="1"/>
                  <a:t>là</a:t>
                </a:r>
                <a:r>
                  <a:rPr lang="en-US" sz="2400" dirty="0"/>
                  <a:t> </a:t>
                </a:r>
                <a:r>
                  <a:rPr lang="en-US" sz="2400" dirty="0" err="1"/>
                  <a:t>hệ</a:t>
                </a:r>
                <a:r>
                  <a:rPr lang="en-US" sz="2400" dirty="0"/>
                  <a:t> </a:t>
                </a:r>
                <a:r>
                  <a:rPr lang="en-US" sz="2400" dirty="0" err="1"/>
                  <a:t>số</a:t>
                </a:r>
                <a:r>
                  <a:rPr lang="en-US" sz="2400" dirty="0"/>
                  <a:t> </a:t>
                </a:r>
                <a:r>
                  <a:rPr lang="en-US" sz="2400" err="1"/>
                  <a:t>đánh</a:t>
                </a:r>
                <a:r>
                  <a:rPr lang="en-US" sz="2400"/>
                  <a:t> giá mức độ bao phủ của câu trả lời</a:t>
                </a:r>
                <a:endParaRPr lang="en-US" sz="2400" dirty="0"/>
              </a:p>
              <a:p>
                <a:pPr marL="384048" lvl="2" indent="0">
                  <a:lnSpc>
                    <a:spcPct val="120000"/>
                  </a:lnSpc>
                  <a:spcAft>
                    <a:spcPts val="600"/>
                  </a:spcAft>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m:rPr>
                              <m:nor/>
                            </m:rPr>
                            <a:rPr lang="en-US" sz="2400" b="0" i="0" smtClean="0">
                              <a:latin typeface="Cambria Math" panose="02040503050406030204" pitchFamily="18" charset="0"/>
                            </a:rPr>
                            <m:t>T</m:t>
                          </m:r>
                          <m:r>
                            <m:rPr>
                              <m:nor/>
                            </m:rPr>
                            <a:rPr lang="en-US" sz="2400" b="0" i="0" smtClean="0">
                              <a:latin typeface="Cambria Math" panose="02040503050406030204" pitchFamily="18" charset="0"/>
                            </a:rPr>
                            <m:t>ổ</m:t>
                          </m:r>
                          <m:r>
                            <m:rPr>
                              <m:nor/>
                            </m:rPr>
                            <a:rPr lang="en-US" sz="2400" b="0" i="0" smtClean="0">
                              <a:latin typeface="Cambria Math" panose="02040503050406030204" pitchFamily="18" charset="0"/>
                            </a:rPr>
                            <m:t>ng</m:t>
                          </m:r>
                          <m:r>
                            <m:rPr>
                              <m:nor/>
                            </m:rPr>
                            <a:rPr lang="en-US" sz="2400" b="0" i="0" smtClean="0">
                              <a:latin typeface="Cambria Math" panose="02040503050406030204" pitchFamily="18" charset="0"/>
                            </a:rPr>
                            <m:t> </m:t>
                          </m:r>
                          <m:r>
                            <m:rPr>
                              <m:nor/>
                            </m:rPr>
                            <a:rPr lang="en-US" sz="2400" b="0" i="0" smtClean="0">
                              <a:latin typeface="Cambria Math" panose="02040503050406030204" pitchFamily="18" charset="0"/>
                            </a:rPr>
                            <m:t>s</m:t>
                          </m:r>
                          <m:r>
                            <m:rPr>
                              <m:nor/>
                            </m:rPr>
                            <a:rPr lang="en-US" sz="2400" b="0" i="0" smtClean="0">
                              <a:latin typeface="Cambria Math" panose="02040503050406030204" pitchFamily="18" charset="0"/>
                            </a:rPr>
                            <m:t>ố </m:t>
                          </m:r>
                          <m:r>
                            <m:rPr>
                              <m:nor/>
                            </m:rPr>
                            <a:rPr lang="en-US" sz="2400" b="0" i="0" smtClean="0">
                              <a:latin typeface="Cambria Math" panose="02040503050406030204" pitchFamily="18" charset="0"/>
                            </a:rPr>
                            <m:t>c</m:t>
                          </m:r>
                          <m:r>
                            <m:rPr>
                              <m:nor/>
                            </m:rPr>
                            <a:rPr lang="en-US" sz="2400" b="0" i="0" smtClean="0">
                              <a:latin typeface="Cambria Math" panose="02040503050406030204" pitchFamily="18" charset="0"/>
                            </a:rPr>
                            <m:t>â</m:t>
                          </m:r>
                          <m:r>
                            <m:rPr>
                              <m:nor/>
                            </m:rPr>
                            <a:rPr lang="en-US" sz="2400" b="0" i="0" smtClean="0">
                              <a:latin typeface="Cambria Math" panose="02040503050406030204" pitchFamily="18" charset="0"/>
                            </a:rPr>
                            <m:t>u</m:t>
                          </m:r>
                          <m:r>
                            <m:rPr>
                              <m:nor/>
                            </m:rPr>
                            <a:rPr lang="en-US" sz="2400" b="0" i="0" smtClean="0">
                              <a:latin typeface="Cambria Math" panose="02040503050406030204" pitchFamily="18" charset="0"/>
                            </a:rPr>
                            <m:t> </m:t>
                          </m:r>
                          <m:r>
                            <m:rPr>
                              <m:nor/>
                            </m:rPr>
                            <a:rPr lang="en-US" sz="2400" b="0" i="0" smtClean="0">
                              <a:latin typeface="Cambria Math" panose="02040503050406030204" pitchFamily="18" charset="0"/>
                            </a:rPr>
                            <m:t>tr</m:t>
                          </m:r>
                          <m:r>
                            <m:rPr>
                              <m:nor/>
                            </m:rPr>
                            <a:rPr lang="en-US" sz="2400" b="0" i="0" smtClean="0">
                              <a:latin typeface="Cambria Math" panose="02040503050406030204" pitchFamily="18" charset="0"/>
                            </a:rPr>
                            <m:t>ả </m:t>
                          </m:r>
                          <m:r>
                            <m:rPr>
                              <m:nor/>
                            </m:rPr>
                            <a:rPr lang="en-US" sz="2400" b="0" i="0" smtClean="0">
                              <a:latin typeface="Cambria Math" panose="02040503050406030204" pitchFamily="18" charset="0"/>
                            </a:rPr>
                            <m:t>l</m:t>
                          </m:r>
                          <m:r>
                            <m:rPr>
                              <m:nor/>
                            </m:rPr>
                            <a:rPr lang="en-US" sz="2400" b="0" i="0" smtClean="0">
                              <a:latin typeface="Cambria Math" panose="02040503050406030204" pitchFamily="18" charset="0"/>
                            </a:rPr>
                            <m:t>ờ</m:t>
                          </m:r>
                          <m:r>
                            <m:rPr>
                              <m:nor/>
                            </m:rPr>
                            <a:rPr lang="en-US" sz="2400" b="0" i="0" smtClean="0">
                              <a:latin typeface="Cambria Math" panose="02040503050406030204" pitchFamily="18" charset="0"/>
                            </a:rPr>
                            <m:t>i</m:t>
                          </m:r>
                          <m:r>
                            <m:rPr>
                              <m:nor/>
                            </m:rPr>
                            <a:rPr lang="en-US" sz="2400" b="0" i="0" smtClean="0">
                              <a:latin typeface="Cambria Math" panose="02040503050406030204" pitchFamily="18" charset="0"/>
                            </a:rPr>
                            <m:t> đú</m:t>
                          </m:r>
                          <m:r>
                            <m:rPr>
                              <m:nor/>
                            </m:rPr>
                            <a:rPr lang="en-US" sz="2400" b="0" i="0" smtClean="0">
                              <a:latin typeface="Cambria Math" panose="02040503050406030204" pitchFamily="18" charset="0"/>
                            </a:rPr>
                            <m:t>ng</m:t>
                          </m:r>
                          <m:r>
                            <m:rPr>
                              <m:nor/>
                            </m:rPr>
                            <a:rPr lang="en-US" sz="2400" b="0" i="0" smtClean="0">
                              <a:latin typeface="Cambria Math" panose="02040503050406030204" pitchFamily="18" charset="0"/>
                            </a:rPr>
                            <m:t> </m:t>
                          </m:r>
                          <m:r>
                            <m:rPr>
                              <m:nor/>
                            </m:rPr>
                            <a:rPr lang="en-US" sz="2400" b="0" i="0" smtClean="0">
                              <a:latin typeface="Cambria Math" panose="02040503050406030204" pitchFamily="18" charset="0"/>
                            </a:rPr>
                            <m:t>m</m:t>
                          </m:r>
                          <m:r>
                            <m:rPr>
                              <m:nor/>
                            </m:rPr>
                            <a:rPr lang="en-US" sz="2400" b="0" i="0" smtClean="0">
                              <a:latin typeface="Cambria Math" panose="02040503050406030204" pitchFamily="18" charset="0"/>
                            </a:rPr>
                            <m:t>à </m:t>
                          </m:r>
                          <m:r>
                            <m:rPr>
                              <m:nor/>
                            </m:rPr>
                            <a:rPr lang="en-US" sz="2400" b="0" i="0" smtClean="0">
                              <a:latin typeface="Cambria Math" panose="02040503050406030204" pitchFamily="18" charset="0"/>
                            </a:rPr>
                            <m:t>h</m:t>
                          </m:r>
                          <m:r>
                            <m:rPr>
                              <m:nor/>
                            </m:rPr>
                            <a:rPr lang="en-US" sz="2400" b="0" i="0" smtClean="0">
                              <a:latin typeface="Cambria Math" panose="02040503050406030204" pitchFamily="18" charset="0"/>
                            </a:rPr>
                            <m:t>ệ </m:t>
                          </m:r>
                          <m:r>
                            <m:rPr>
                              <m:nor/>
                            </m:rPr>
                            <a:rPr lang="en-US" sz="2400" b="0" i="0" smtClean="0">
                              <a:latin typeface="Cambria Math" panose="02040503050406030204" pitchFamily="18" charset="0"/>
                            </a:rPr>
                            <m:t>th</m:t>
                          </m:r>
                          <m:r>
                            <m:rPr>
                              <m:nor/>
                            </m:rPr>
                            <a:rPr lang="en-US" sz="2400" b="0" i="0" smtClean="0">
                              <a:latin typeface="Cambria Math" panose="02040503050406030204" pitchFamily="18" charset="0"/>
                            </a:rPr>
                            <m:t>ố</m:t>
                          </m:r>
                          <m:r>
                            <m:rPr>
                              <m:nor/>
                            </m:rPr>
                            <a:rPr lang="en-US" sz="2400" b="0" i="0" smtClean="0">
                              <a:latin typeface="Cambria Math" panose="02040503050406030204" pitchFamily="18" charset="0"/>
                            </a:rPr>
                            <m:t>ng</m:t>
                          </m:r>
                          <m:r>
                            <m:rPr>
                              <m:nor/>
                            </m:rPr>
                            <a:rPr lang="en-US" sz="2400" b="0" i="0" smtClean="0">
                              <a:latin typeface="Cambria Math" panose="02040503050406030204" pitchFamily="18" charset="0"/>
                            </a:rPr>
                            <m:t> đư</m:t>
                          </m:r>
                          <m:r>
                            <m:rPr>
                              <m:nor/>
                            </m:rPr>
                            <a:rPr lang="en-US" sz="2400" b="0" i="0" smtClean="0">
                              <a:latin typeface="Cambria Math" panose="02040503050406030204" pitchFamily="18" charset="0"/>
                            </a:rPr>
                            <m:t>a</m:t>
                          </m:r>
                          <m:r>
                            <m:rPr>
                              <m:nor/>
                            </m:rPr>
                            <a:rPr lang="en-US" sz="2400" b="0" i="0" smtClean="0">
                              <a:latin typeface="Cambria Math" panose="02040503050406030204" pitchFamily="18" charset="0"/>
                            </a:rPr>
                            <m:t> </m:t>
                          </m:r>
                          <m:r>
                            <m:rPr>
                              <m:nor/>
                            </m:rPr>
                            <a:rPr lang="en-US" sz="2400" b="0" i="0" smtClean="0">
                              <a:latin typeface="Cambria Math" panose="02040503050406030204" pitchFamily="18" charset="0"/>
                            </a:rPr>
                            <m:t>ra</m:t>
                          </m:r>
                        </m:num>
                        <m:den>
                          <m:r>
                            <m:rPr>
                              <m:nor/>
                            </m:rPr>
                            <a:rPr lang="en-US" sz="2400" b="0" i="0" smtClean="0">
                              <a:latin typeface="Cambria Math" panose="02040503050406030204" pitchFamily="18" charset="0"/>
                            </a:rPr>
                            <m:t>T</m:t>
                          </m:r>
                          <m:r>
                            <m:rPr>
                              <m:nor/>
                            </m:rPr>
                            <a:rPr lang="en-US" sz="2400" b="0" i="0" smtClean="0">
                              <a:latin typeface="Cambria Math" panose="02040503050406030204" pitchFamily="18" charset="0"/>
                            </a:rPr>
                            <m:t>ổ</m:t>
                          </m:r>
                          <m:r>
                            <m:rPr>
                              <m:nor/>
                            </m:rPr>
                            <a:rPr lang="en-US" sz="2400" b="0" i="0" smtClean="0">
                              <a:latin typeface="Cambria Math" panose="02040503050406030204" pitchFamily="18" charset="0"/>
                            </a:rPr>
                            <m:t>ng</m:t>
                          </m:r>
                          <m:r>
                            <m:rPr>
                              <m:nor/>
                            </m:rPr>
                            <a:rPr lang="en-US" sz="2400" b="0" i="0" smtClean="0">
                              <a:latin typeface="Cambria Math" panose="02040503050406030204" pitchFamily="18" charset="0"/>
                            </a:rPr>
                            <m:t> </m:t>
                          </m:r>
                          <m:r>
                            <m:rPr>
                              <m:nor/>
                            </m:rPr>
                            <a:rPr lang="en-US" sz="2400" b="0" i="0" smtClean="0">
                              <a:latin typeface="Cambria Math" panose="02040503050406030204" pitchFamily="18" charset="0"/>
                            </a:rPr>
                            <m:t>s</m:t>
                          </m:r>
                          <m:r>
                            <m:rPr>
                              <m:nor/>
                            </m:rPr>
                            <a:rPr lang="en-US" sz="2400" b="0" i="0" smtClean="0">
                              <a:latin typeface="Cambria Math" panose="02040503050406030204" pitchFamily="18" charset="0"/>
                            </a:rPr>
                            <m:t>ố </m:t>
                          </m:r>
                          <m:r>
                            <m:rPr>
                              <m:nor/>
                            </m:rPr>
                            <a:rPr lang="en-US" sz="2400" b="0" i="0" smtClean="0">
                              <a:latin typeface="Cambria Math" panose="02040503050406030204" pitchFamily="18" charset="0"/>
                            </a:rPr>
                            <m:t>c</m:t>
                          </m:r>
                          <m:r>
                            <m:rPr>
                              <m:nor/>
                            </m:rPr>
                            <a:rPr lang="en-US" sz="2400" b="0" i="0" smtClean="0">
                              <a:latin typeface="Cambria Math" panose="02040503050406030204" pitchFamily="18" charset="0"/>
                            </a:rPr>
                            <m:t>â</m:t>
                          </m:r>
                          <m:r>
                            <m:rPr>
                              <m:nor/>
                            </m:rPr>
                            <a:rPr lang="en-US" sz="2400" b="0" i="0" smtClean="0">
                              <a:latin typeface="Cambria Math" panose="02040503050406030204" pitchFamily="18" charset="0"/>
                            </a:rPr>
                            <m:t>u</m:t>
                          </m:r>
                          <m:r>
                            <m:rPr>
                              <m:nor/>
                            </m:rPr>
                            <a:rPr lang="en-US" sz="2400" b="0" i="0" smtClean="0">
                              <a:latin typeface="Cambria Math" panose="02040503050406030204" pitchFamily="18" charset="0"/>
                            </a:rPr>
                            <m:t> </m:t>
                          </m:r>
                          <m:r>
                            <m:rPr>
                              <m:nor/>
                            </m:rPr>
                            <a:rPr lang="en-US" sz="2400" b="0" i="0" smtClean="0">
                              <a:latin typeface="Cambria Math" panose="02040503050406030204" pitchFamily="18" charset="0"/>
                            </a:rPr>
                            <m:t>tr</m:t>
                          </m:r>
                          <m:r>
                            <m:rPr>
                              <m:nor/>
                            </m:rPr>
                            <a:rPr lang="en-US" sz="2400" b="0" i="0" smtClean="0">
                              <a:latin typeface="Cambria Math" panose="02040503050406030204" pitchFamily="18" charset="0"/>
                            </a:rPr>
                            <m:t>ả </m:t>
                          </m:r>
                          <m:r>
                            <m:rPr>
                              <m:nor/>
                            </m:rPr>
                            <a:rPr lang="en-US" sz="2400" b="0" i="0" smtClean="0">
                              <a:latin typeface="Cambria Math" panose="02040503050406030204" pitchFamily="18" charset="0"/>
                            </a:rPr>
                            <m:t>l</m:t>
                          </m:r>
                          <m:r>
                            <m:rPr>
                              <m:nor/>
                            </m:rPr>
                            <a:rPr lang="en-US" sz="2400" b="0" i="0" smtClean="0">
                              <a:latin typeface="Cambria Math" panose="02040503050406030204" pitchFamily="18" charset="0"/>
                            </a:rPr>
                            <m:t>ờ</m:t>
                          </m:r>
                          <m:r>
                            <m:rPr>
                              <m:nor/>
                            </m:rPr>
                            <a:rPr lang="en-US" sz="2400" b="0" i="0" smtClean="0">
                              <a:latin typeface="Cambria Math" panose="02040503050406030204" pitchFamily="18" charset="0"/>
                            </a:rPr>
                            <m:t>i</m:t>
                          </m:r>
                          <m:r>
                            <m:rPr>
                              <m:nor/>
                            </m:rPr>
                            <a:rPr lang="en-US" sz="2400" b="0" i="0" smtClean="0">
                              <a:latin typeface="Cambria Math" panose="02040503050406030204" pitchFamily="18" charset="0"/>
                            </a:rPr>
                            <m:t> đú</m:t>
                          </m:r>
                          <m:r>
                            <m:rPr>
                              <m:nor/>
                            </m:rPr>
                            <a:rPr lang="en-US" sz="2400" b="0" i="0" smtClean="0">
                              <a:latin typeface="Cambria Math" panose="02040503050406030204" pitchFamily="18" charset="0"/>
                            </a:rPr>
                            <m:t>ng</m:t>
                          </m:r>
                          <m:r>
                            <m:rPr>
                              <m:nor/>
                            </m:rPr>
                            <a:rPr lang="en-US" sz="2400" b="0" i="0" smtClean="0">
                              <a:latin typeface="Cambria Math" panose="02040503050406030204" pitchFamily="18" charset="0"/>
                            </a:rPr>
                            <m:t> </m:t>
                          </m:r>
                          <m:r>
                            <m:rPr>
                              <m:nor/>
                            </m:rPr>
                            <a:rPr lang="en-US" sz="2400" b="0" i="0" smtClean="0">
                              <a:latin typeface="Cambria Math" panose="02040503050406030204" pitchFamily="18" charset="0"/>
                            </a:rPr>
                            <m:t>th</m:t>
                          </m:r>
                          <m:r>
                            <m:rPr>
                              <m:nor/>
                            </m:rPr>
                            <a:rPr lang="en-US" sz="2400" b="0" i="0" smtClean="0">
                              <a:latin typeface="Cambria Math" panose="02040503050406030204" pitchFamily="18" charset="0"/>
                            </a:rPr>
                            <m:t>ự</m:t>
                          </m:r>
                          <m:r>
                            <m:rPr>
                              <m:nor/>
                            </m:rPr>
                            <a:rPr lang="en-US" sz="2400" b="0" i="0" smtClean="0">
                              <a:latin typeface="Cambria Math" panose="02040503050406030204" pitchFamily="18" charset="0"/>
                            </a:rPr>
                            <m:t>c</m:t>
                          </m:r>
                          <m:r>
                            <m:rPr>
                              <m:nor/>
                            </m:rPr>
                            <a:rPr lang="en-US" sz="2400" b="0" i="0" smtClean="0">
                              <a:latin typeface="Cambria Math" panose="02040503050406030204" pitchFamily="18" charset="0"/>
                            </a:rPr>
                            <m:t> </m:t>
                          </m:r>
                          <m:r>
                            <m:rPr>
                              <m:nor/>
                            </m:rPr>
                            <a:rPr lang="en-US" sz="2400" b="0" i="0" smtClean="0">
                              <a:latin typeface="Cambria Math" panose="02040503050406030204" pitchFamily="18" charset="0"/>
                            </a:rPr>
                            <m:t>t</m:t>
                          </m:r>
                          <m:r>
                            <m:rPr>
                              <m:nor/>
                            </m:rPr>
                            <a:rPr lang="en-US" sz="2400" b="0" i="0" smtClean="0">
                              <a:latin typeface="Cambria Math" panose="02040503050406030204" pitchFamily="18" charset="0"/>
                            </a:rPr>
                            <m:t>ê</m:t>
                          </m:r>
                        </m:den>
                      </m:f>
                    </m:oMath>
                  </m:oMathPara>
                </a14:m>
                <a:endParaRPr lang="en-US" sz="2400" b="0" dirty="0"/>
              </a:p>
              <a:p>
                <a:pPr marL="171450" lvl="1">
                  <a:lnSpc>
                    <a:spcPct val="120000"/>
                  </a:lnSpc>
                  <a:spcBef>
                    <a:spcPts val="1200"/>
                  </a:spcBef>
                </a:pPr>
                <a:r>
                  <a:rPr lang="en-US" sz="2400" dirty="0" err="1"/>
                  <a:t>Độ</a:t>
                </a:r>
                <a:r>
                  <a:rPr lang="en-US" sz="2400" dirty="0"/>
                  <a:t> </a:t>
                </a:r>
                <a:r>
                  <a:rPr lang="en-US" sz="2400" dirty="0" err="1"/>
                  <a:t>đo</a:t>
                </a:r>
                <a:r>
                  <a:rPr lang="en-US" sz="2400" dirty="0"/>
                  <a:t> </a:t>
                </a:r>
                <a:r>
                  <a:rPr lang="en-US" sz="2400" i="1" dirty="0"/>
                  <a:t>F</a:t>
                </a:r>
                <a:r>
                  <a:rPr lang="en-US" sz="2400" dirty="0"/>
                  <a:t>: </a:t>
                </a:r>
                <a:r>
                  <a:rPr lang="en-US" sz="2400" dirty="0" err="1"/>
                  <a:t>cân</a:t>
                </a:r>
                <a:r>
                  <a:rPr lang="en-US" sz="2400" dirty="0"/>
                  <a:t> </a:t>
                </a:r>
                <a:r>
                  <a:rPr lang="en-US" sz="2400" dirty="0" err="1"/>
                  <a:t>bằng</a:t>
                </a:r>
                <a:r>
                  <a:rPr lang="en-US" sz="2400" dirty="0"/>
                  <a:t> </a:t>
                </a:r>
                <a:r>
                  <a:rPr lang="en-US" sz="2400" i="1" dirty="0"/>
                  <a:t>P</a:t>
                </a:r>
                <a:r>
                  <a:rPr lang="en-US" sz="2400" dirty="0"/>
                  <a:t> </a:t>
                </a:r>
                <a:r>
                  <a:rPr lang="en-US" sz="2400" dirty="0" err="1"/>
                  <a:t>và</a:t>
                </a:r>
                <a:r>
                  <a:rPr lang="en-US" sz="2400" dirty="0"/>
                  <a:t> </a:t>
                </a:r>
                <a:r>
                  <a:rPr lang="en-US" sz="2400" i="1" dirty="0"/>
                  <a:t>R</a:t>
                </a:r>
              </a:p>
              <a:p>
                <a:pPr marL="201168" lvl="1" indent="0">
                  <a:lnSpc>
                    <a:spcPct val="120000"/>
                  </a:lnSpc>
                  <a:spcAft>
                    <a:spcPts val="600"/>
                  </a:spcAft>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𝐹</m:t>
                      </m:r>
                      <m:r>
                        <a:rPr lang="en-US" sz="2400" i="1">
                          <a:latin typeface="Cambria Math" panose="02040503050406030204" pitchFamily="18" charset="0"/>
                        </a:rPr>
                        <m:t>=</m:t>
                      </m:r>
                      <m:r>
                        <a:rPr lang="en-US" sz="2400" b="0" i="1" smtClean="0">
                          <a:latin typeface="Cambria Math" panose="02040503050406030204" pitchFamily="18" charset="0"/>
                        </a:rPr>
                        <m:t>2</m:t>
                      </m:r>
                      <m:f>
                        <m:fPr>
                          <m:ctrlPr>
                            <a:rPr lang="en-US" sz="2400" i="1">
                              <a:latin typeface="Cambria Math" panose="02040503050406030204" pitchFamily="18" charset="0"/>
                            </a:rPr>
                          </m:ctrlPr>
                        </m:fPr>
                        <m:num>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𝑅</m:t>
                          </m:r>
                        </m:num>
                        <m:den>
                          <m:r>
                            <a:rPr lang="en-US" sz="2400" i="1">
                              <a:latin typeface="Cambria Math" panose="02040503050406030204" pitchFamily="18" charset="0"/>
                            </a:rPr>
                            <m:t> </m:t>
                          </m:r>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𝑅</m:t>
                          </m:r>
                        </m:den>
                      </m:f>
                    </m:oMath>
                  </m:oMathPara>
                </a14:m>
                <a:endParaRPr lang="en-US" sz="1800" dirty="0"/>
              </a:p>
            </p:txBody>
          </p:sp>
        </mc:Choice>
        <mc:Fallback xmlns="">
          <p:sp>
            <p:nvSpPr>
              <p:cNvPr id="8" name="Content Placeholder 2"/>
              <p:cNvSpPr>
                <a:spLocks noGrp="1" noRot="1" noChangeAspect="1" noMove="1" noResize="1" noEditPoints="1" noAdjustHandles="1" noChangeArrowheads="1" noChangeShapeType="1" noTextEdit="1"/>
              </p:cNvSpPr>
              <p:nvPr>
                <p:ph idx="1"/>
              </p:nvPr>
            </p:nvSpPr>
            <p:spPr>
              <a:xfrm>
                <a:off x="345439" y="1171852"/>
                <a:ext cx="8495031" cy="4697242"/>
              </a:xfrm>
              <a:blipFill>
                <a:blip r:embed="rId2"/>
                <a:stretch>
                  <a:fillRect l="-861" t="-649"/>
                </a:stretch>
              </a:blipFill>
            </p:spPr>
            <p:txBody>
              <a:bodyPr/>
              <a:lstStyle/>
              <a:p>
                <a:r>
                  <a:rPr 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31</a:t>
            </a:fld>
            <a:endParaRPr lang="zh-CN" altLang="en-US"/>
          </a:p>
        </p:txBody>
      </p:sp>
      <p:sp>
        <p:nvSpPr>
          <p:cNvPr id="7" name="Title 5"/>
          <p:cNvSpPr>
            <a:spLocks noGrp="1"/>
          </p:cNvSpPr>
          <p:nvPr>
            <p:ph type="title"/>
          </p:nvPr>
        </p:nvSpPr>
        <p:spPr>
          <a:xfrm>
            <a:off x="345439" y="77894"/>
            <a:ext cx="6747819" cy="772160"/>
          </a:xfrm>
        </p:spPr>
        <p:txBody>
          <a:bodyPr>
            <a:normAutofit/>
          </a:bodyPr>
          <a:lstStyle/>
          <a:p>
            <a:r>
              <a:rPr lang="en-US" sz="4000" dirty="0" err="1">
                <a:solidFill>
                  <a:schemeClr val="bg1"/>
                </a:solidFill>
                <a:latin typeface="Candara" panose="020E0502030303020204" pitchFamily="34" charset="0"/>
              </a:rPr>
              <a:t>Kết</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quả</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thí</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nghiệm</a:t>
            </a:r>
            <a:endParaRPr lang="en-US" sz="3600" b="1" dirty="0">
              <a:solidFill>
                <a:schemeClr val="bg1"/>
              </a:solidFill>
              <a:latin typeface="Candara" panose="020E0502030303020204" pitchFamily="34" charset="0"/>
            </a:endParaRPr>
          </a:p>
        </p:txBody>
      </p:sp>
      <p:pic>
        <p:nvPicPr>
          <p:cNvPr id="9"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65812" y="1722701"/>
            <a:ext cx="7255279" cy="4355678"/>
          </a:xfrm>
        </p:spPr>
      </p:pic>
      <p:sp>
        <p:nvSpPr>
          <p:cNvPr id="10" name="TextBox 9"/>
          <p:cNvSpPr txBox="1"/>
          <p:nvPr/>
        </p:nvSpPr>
        <p:spPr>
          <a:xfrm>
            <a:off x="472053" y="1181374"/>
            <a:ext cx="8243026" cy="461665"/>
          </a:xfrm>
          <a:prstGeom prst="rect">
            <a:avLst/>
          </a:prstGeom>
          <a:noFill/>
        </p:spPr>
        <p:txBody>
          <a:bodyPr wrap="none" rtlCol="0">
            <a:spAutoFit/>
          </a:bodyPr>
          <a:lstStyle/>
          <a:p>
            <a:r>
              <a:rPr lang="en-US" sz="2400" dirty="0" err="1"/>
              <a:t>Mối</a:t>
            </a:r>
            <a:r>
              <a:rPr lang="en-US" sz="2400" dirty="0"/>
              <a:t> </a:t>
            </a:r>
            <a:r>
              <a:rPr lang="en-US" sz="2400" dirty="0" err="1"/>
              <a:t>quan</a:t>
            </a:r>
            <a:r>
              <a:rPr lang="en-US" sz="2400" dirty="0"/>
              <a:t> </a:t>
            </a:r>
            <a:r>
              <a:rPr lang="en-US" sz="2400" dirty="0" err="1"/>
              <a:t>hệ</a:t>
            </a:r>
            <a:r>
              <a:rPr lang="en-US" sz="2400" dirty="0"/>
              <a:t> </a:t>
            </a:r>
            <a:r>
              <a:rPr lang="en-US" sz="2400" dirty="0" err="1"/>
              <a:t>giữa</a:t>
            </a:r>
            <a:r>
              <a:rPr lang="en-US" sz="2400" dirty="0"/>
              <a:t> </a:t>
            </a:r>
            <a:r>
              <a:rPr lang="en-US" sz="2400" dirty="0" err="1"/>
              <a:t>tham</a:t>
            </a:r>
            <a:r>
              <a:rPr lang="en-US" sz="2400" dirty="0"/>
              <a:t> </a:t>
            </a:r>
            <a:r>
              <a:rPr lang="en-US" sz="2400" dirty="0" err="1"/>
              <a:t>số</a:t>
            </a:r>
            <a:r>
              <a:rPr lang="en-US" sz="2400" dirty="0"/>
              <a:t> </a:t>
            </a:r>
            <a:r>
              <a:rPr lang="en-US" sz="2400" i="1" dirty="0" err="1"/>
              <a:t>min_df</a:t>
            </a:r>
            <a:r>
              <a:rPr lang="en-US" sz="2400" dirty="0"/>
              <a:t> </a:t>
            </a:r>
            <a:r>
              <a:rPr lang="en-US" sz="2400" dirty="0" err="1"/>
              <a:t>và</a:t>
            </a:r>
            <a:r>
              <a:rPr lang="en-US" sz="2400" dirty="0"/>
              <a:t>, </a:t>
            </a:r>
            <a:r>
              <a:rPr lang="en-US" sz="2400" dirty="0" err="1"/>
              <a:t>cách</a:t>
            </a:r>
            <a:r>
              <a:rPr lang="en-US" sz="2400" dirty="0"/>
              <a:t> vector </a:t>
            </a:r>
            <a:r>
              <a:rPr lang="en-US" sz="2400" dirty="0" err="1"/>
              <a:t>hóa</a:t>
            </a:r>
            <a:r>
              <a:rPr lang="en-US" sz="2400" dirty="0"/>
              <a:t> </a:t>
            </a:r>
            <a:r>
              <a:rPr lang="en-US" sz="2400" dirty="0" err="1"/>
              <a:t>và</a:t>
            </a:r>
            <a:r>
              <a:rPr lang="en-US" sz="2400" dirty="0"/>
              <a:t> </a:t>
            </a:r>
            <a:r>
              <a:rPr lang="en-US" sz="2400" dirty="0" err="1"/>
              <a:t>độ</a:t>
            </a:r>
            <a:r>
              <a:rPr lang="en-US" sz="2400" dirty="0"/>
              <a:t> </a:t>
            </a:r>
            <a:r>
              <a:rPr lang="en-US" sz="2400" dirty="0" err="1"/>
              <a:t>đo</a:t>
            </a:r>
            <a:r>
              <a:rPr lang="en-US" sz="2400" dirty="0"/>
              <a:t> </a:t>
            </a:r>
            <a:r>
              <a:rPr lang="en-US" sz="2400" i="1" dirty="0"/>
              <a:t>F</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1" name="Chart 10">
            <a:extLst/>
          </p:cNvPr>
          <p:cNvGraphicFramePr>
            <a:graphicFrameLocks/>
          </p:cNvGraphicFramePr>
          <p:nvPr>
            <p:extLst>
              <p:ext uri="{D42A27DB-BD31-4B8C-83A1-F6EECF244321}">
                <p14:modId xmlns:p14="http://schemas.microsoft.com/office/powerpoint/2010/main" val="2970452558"/>
              </p:ext>
            </p:extLst>
          </p:nvPr>
        </p:nvGraphicFramePr>
        <p:xfrm>
          <a:off x="-60385" y="772160"/>
          <a:ext cx="9204386" cy="5628640"/>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32</a:t>
            </a:fld>
            <a:endParaRPr lang="zh-CN" altLang="en-US"/>
          </a:p>
        </p:txBody>
      </p:sp>
      <p:sp>
        <p:nvSpPr>
          <p:cNvPr id="7" name="Title 5"/>
          <p:cNvSpPr>
            <a:spLocks noGrp="1"/>
          </p:cNvSpPr>
          <p:nvPr>
            <p:ph type="title"/>
          </p:nvPr>
        </p:nvSpPr>
        <p:spPr>
          <a:xfrm>
            <a:off x="345439" y="77894"/>
            <a:ext cx="6747819" cy="772160"/>
          </a:xfrm>
        </p:spPr>
        <p:txBody>
          <a:bodyPr>
            <a:normAutofit/>
          </a:bodyPr>
          <a:lstStyle/>
          <a:p>
            <a:r>
              <a:rPr lang="en-US" sz="4000" dirty="0" err="1">
                <a:solidFill>
                  <a:schemeClr val="bg1"/>
                </a:solidFill>
                <a:latin typeface="Candara" panose="020E0502030303020204" pitchFamily="34" charset="0"/>
              </a:rPr>
              <a:t>Kết</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quả</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thí</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nghiệm</a:t>
            </a:r>
            <a:endParaRPr lang="en-US" sz="3600" b="1" dirty="0">
              <a:solidFill>
                <a:schemeClr val="bg1"/>
              </a:solidFill>
              <a:latin typeface="Candara" panose="020E0502030303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 name="Chart 12"/>
          <p:cNvGraphicFramePr/>
          <p:nvPr>
            <p:extLst>
              <p:ext uri="{D42A27DB-BD31-4B8C-83A1-F6EECF244321}">
                <p14:modId xmlns:p14="http://schemas.microsoft.com/office/powerpoint/2010/main" val="950085052"/>
              </p:ext>
            </p:extLst>
          </p:nvPr>
        </p:nvGraphicFramePr>
        <p:xfrm>
          <a:off x="1" y="772160"/>
          <a:ext cx="9144000" cy="5628640"/>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33</a:t>
            </a:fld>
            <a:endParaRPr lang="zh-CN" altLang="en-US"/>
          </a:p>
        </p:txBody>
      </p:sp>
      <p:sp>
        <p:nvSpPr>
          <p:cNvPr id="7" name="Title 5"/>
          <p:cNvSpPr>
            <a:spLocks noGrp="1"/>
          </p:cNvSpPr>
          <p:nvPr>
            <p:ph type="title"/>
          </p:nvPr>
        </p:nvSpPr>
        <p:spPr>
          <a:xfrm>
            <a:off x="345439" y="77894"/>
            <a:ext cx="6747819" cy="772160"/>
          </a:xfrm>
        </p:spPr>
        <p:txBody>
          <a:bodyPr>
            <a:normAutofit/>
          </a:bodyPr>
          <a:lstStyle/>
          <a:p>
            <a:r>
              <a:rPr lang="en-US" sz="4000" dirty="0" err="1">
                <a:solidFill>
                  <a:schemeClr val="bg1"/>
                </a:solidFill>
                <a:latin typeface="Candara" panose="020E0502030303020204" pitchFamily="34" charset="0"/>
              </a:rPr>
              <a:t>Kết</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quả</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thí</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nghiệm</a:t>
            </a:r>
            <a:endParaRPr lang="en-US" sz="3600" b="1" dirty="0">
              <a:solidFill>
                <a:schemeClr val="bg1"/>
              </a:solidFill>
              <a:latin typeface="Candara" panose="020E0502030303020204" pitchFamily="34" charset="0"/>
            </a:endParaRPr>
          </a:p>
        </p:txBody>
      </p:sp>
    </p:spTree>
    <p:extLst>
      <p:ext uri="{BB962C8B-B14F-4D97-AF65-F5344CB8AC3E}">
        <p14:creationId xmlns:p14="http://schemas.microsoft.com/office/powerpoint/2010/main" val="3564969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34</a:t>
            </a:fld>
            <a:endParaRPr lang="zh-CN" altLang="en-US"/>
          </a:p>
        </p:txBody>
      </p:sp>
      <p:sp>
        <p:nvSpPr>
          <p:cNvPr id="7" name="Title 5"/>
          <p:cNvSpPr>
            <a:spLocks noGrp="1"/>
          </p:cNvSpPr>
          <p:nvPr>
            <p:ph type="title"/>
          </p:nvPr>
        </p:nvSpPr>
        <p:spPr>
          <a:xfrm>
            <a:off x="345439" y="77894"/>
            <a:ext cx="6747819" cy="772160"/>
          </a:xfrm>
        </p:spPr>
        <p:txBody>
          <a:bodyPr>
            <a:normAutofit/>
          </a:bodyPr>
          <a:lstStyle/>
          <a:p>
            <a:r>
              <a:rPr lang="en-US" sz="4000" dirty="0" err="1">
                <a:solidFill>
                  <a:schemeClr val="bg1"/>
                </a:solidFill>
                <a:latin typeface="Candara" panose="020E0502030303020204" pitchFamily="34" charset="0"/>
              </a:rPr>
              <a:t>Kết</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quả</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thí</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nghiệm</a:t>
            </a:r>
            <a:endParaRPr lang="en-US" sz="3600" b="1" dirty="0">
              <a:solidFill>
                <a:schemeClr val="bg1"/>
              </a:solidFill>
              <a:latin typeface="Candara" panose="020E0502030303020204" pitchFamily="34" charset="0"/>
            </a:endParaRPr>
          </a:p>
        </p:txBody>
      </p:sp>
      <p:sp>
        <p:nvSpPr>
          <p:cNvPr id="10" name="TextBox 9"/>
          <p:cNvSpPr txBox="1"/>
          <p:nvPr/>
        </p:nvSpPr>
        <p:spPr>
          <a:xfrm>
            <a:off x="303530" y="1031465"/>
            <a:ext cx="8495031" cy="461665"/>
          </a:xfrm>
          <a:prstGeom prst="rect">
            <a:avLst/>
          </a:prstGeom>
          <a:noFill/>
        </p:spPr>
        <p:txBody>
          <a:bodyPr wrap="square" rtlCol="0">
            <a:spAutoFit/>
          </a:bodyPr>
          <a:lstStyle/>
          <a:p>
            <a:pPr algn="ctr"/>
            <a:r>
              <a:rPr lang="en-US" altLang="zh-CN" sz="2400" dirty="0" err="1"/>
              <a:t>Thí</a:t>
            </a:r>
            <a:r>
              <a:rPr lang="en-US" altLang="zh-CN" sz="2400" dirty="0"/>
              <a:t> </a:t>
            </a:r>
            <a:r>
              <a:rPr lang="en-US" altLang="zh-CN" sz="2400" dirty="0" err="1"/>
              <a:t>nghiệm</a:t>
            </a:r>
            <a:r>
              <a:rPr lang="en-US" altLang="zh-CN" sz="2400" dirty="0"/>
              <a:t> </a:t>
            </a:r>
            <a:r>
              <a:rPr lang="en-US" altLang="zh-CN" sz="2400" dirty="0" err="1"/>
              <a:t>kết</a:t>
            </a:r>
            <a:r>
              <a:rPr lang="en-US" altLang="zh-CN" sz="2400" dirty="0"/>
              <a:t> </a:t>
            </a:r>
            <a:r>
              <a:rPr lang="en-US" altLang="zh-CN" sz="2400" dirty="0" err="1"/>
              <a:t>hợp</a:t>
            </a:r>
            <a:r>
              <a:rPr lang="en-US" altLang="zh-CN" sz="2400" dirty="0"/>
              <a:t> </a:t>
            </a:r>
            <a:r>
              <a:rPr lang="en-US" altLang="zh-CN" sz="2400" dirty="0" err="1"/>
              <a:t>các</a:t>
            </a:r>
            <a:r>
              <a:rPr lang="en-US" altLang="zh-CN" sz="2400" dirty="0"/>
              <a:t> </a:t>
            </a:r>
            <a:r>
              <a:rPr lang="en-US" altLang="zh-CN" sz="2400" dirty="0" err="1"/>
              <a:t>đặc</a:t>
            </a:r>
            <a:r>
              <a:rPr lang="en-US" altLang="zh-CN" sz="2400" dirty="0"/>
              <a:t> </a:t>
            </a:r>
            <a:r>
              <a:rPr lang="en-US" altLang="zh-CN" sz="2400" dirty="0" err="1"/>
              <a:t>trưng</a:t>
            </a:r>
            <a:endParaRPr lang="en-US" altLang="zh-CN" sz="2400" dirty="0"/>
          </a:p>
        </p:txBody>
      </p:sp>
      <p:graphicFrame>
        <p:nvGraphicFramePr>
          <p:cNvPr id="9" name="Content Placeholder 5"/>
          <p:cNvGraphicFramePr>
            <a:graphicFrameLocks noGrp="1"/>
          </p:cNvGraphicFramePr>
          <p:nvPr>
            <p:ph idx="1"/>
            <p:extLst>
              <p:ext uri="{D42A27DB-BD31-4B8C-83A1-F6EECF244321}">
                <p14:modId xmlns:p14="http://schemas.microsoft.com/office/powerpoint/2010/main" val="2473923319"/>
              </p:ext>
            </p:extLst>
          </p:nvPr>
        </p:nvGraphicFramePr>
        <p:xfrm>
          <a:off x="436073" y="1815236"/>
          <a:ext cx="8362488" cy="3882205"/>
        </p:xfrm>
        <a:graphic>
          <a:graphicData uri="http://schemas.openxmlformats.org/drawingml/2006/table">
            <a:tbl>
              <a:tblPr firstRow="1" bandRow="1">
                <a:tableStyleId>{073A0DAA-6AF3-43AB-8588-CEC1D06C72B9}</a:tableStyleId>
              </a:tblPr>
              <a:tblGrid>
                <a:gridCol w="3406025">
                  <a:extLst>
                    <a:ext uri="{9D8B030D-6E8A-4147-A177-3AD203B41FA5}">
                      <a16:colId xmlns:a16="http://schemas.microsoft.com/office/drawing/2014/main" val="3770021571"/>
                    </a:ext>
                  </a:extLst>
                </a:gridCol>
                <a:gridCol w="820881">
                  <a:extLst>
                    <a:ext uri="{9D8B030D-6E8A-4147-A177-3AD203B41FA5}">
                      <a16:colId xmlns:a16="http://schemas.microsoft.com/office/drawing/2014/main" val="4067187758"/>
                    </a:ext>
                  </a:extLst>
                </a:gridCol>
                <a:gridCol w="789709">
                  <a:extLst>
                    <a:ext uri="{9D8B030D-6E8A-4147-A177-3AD203B41FA5}">
                      <a16:colId xmlns:a16="http://schemas.microsoft.com/office/drawing/2014/main" val="3323589780"/>
                    </a:ext>
                  </a:extLst>
                </a:gridCol>
                <a:gridCol w="820882">
                  <a:extLst>
                    <a:ext uri="{9D8B030D-6E8A-4147-A177-3AD203B41FA5}">
                      <a16:colId xmlns:a16="http://schemas.microsoft.com/office/drawing/2014/main" val="917224661"/>
                    </a:ext>
                  </a:extLst>
                </a:gridCol>
                <a:gridCol w="768928">
                  <a:extLst>
                    <a:ext uri="{9D8B030D-6E8A-4147-A177-3AD203B41FA5}">
                      <a16:colId xmlns:a16="http://schemas.microsoft.com/office/drawing/2014/main" val="3892387636"/>
                    </a:ext>
                  </a:extLst>
                </a:gridCol>
                <a:gridCol w="841663">
                  <a:extLst>
                    <a:ext uri="{9D8B030D-6E8A-4147-A177-3AD203B41FA5}">
                      <a16:colId xmlns:a16="http://schemas.microsoft.com/office/drawing/2014/main" val="763823862"/>
                    </a:ext>
                  </a:extLst>
                </a:gridCol>
                <a:gridCol w="914400">
                  <a:extLst>
                    <a:ext uri="{9D8B030D-6E8A-4147-A177-3AD203B41FA5}">
                      <a16:colId xmlns:a16="http://schemas.microsoft.com/office/drawing/2014/main" val="1769100531"/>
                    </a:ext>
                  </a:extLst>
                </a:gridCol>
              </a:tblGrid>
              <a:tr h="809348">
                <a:tc>
                  <a:txBody>
                    <a:bodyPr/>
                    <a:lstStyle/>
                    <a:p>
                      <a:pPr algn="l"/>
                      <a:endParaRPr lang="en-US" sz="1600" dirty="0">
                        <a:latin typeface="+mn-lt"/>
                      </a:endParaRPr>
                    </a:p>
                  </a:txBody>
                  <a:tcPr anchor="ctr"/>
                </a:tc>
                <a:tc gridSpan="3">
                  <a:txBody>
                    <a:bodyPr/>
                    <a:lstStyle/>
                    <a:p>
                      <a:pPr algn="ctr"/>
                      <a:r>
                        <a:rPr lang="en-US" sz="1600" dirty="0" err="1">
                          <a:latin typeface="Arial Unicode MS" panose="020B0604020202020204" pitchFamily="34" charset="-122"/>
                          <a:ea typeface="Arial Unicode MS" panose="020B0604020202020204" pitchFamily="34" charset="-122"/>
                          <a:cs typeface="Arial Unicode MS" panose="020B0604020202020204" pitchFamily="34" charset="-122"/>
                        </a:rPr>
                        <a:t>Đặc</a:t>
                      </a:r>
                      <a:r>
                        <a:rPr lang="en-US" sz="16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sz="1600" dirty="0" err="1">
                          <a:latin typeface="Arial Unicode MS" panose="020B0604020202020204" pitchFamily="34" charset="-122"/>
                          <a:ea typeface="Arial Unicode MS" panose="020B0604020202020204" pitchFamily="34" charset="-122"/>
                          <a:cs typeface="Arial Unicode MS" panose="020B0604020202020204" pitchFamily="34" charset="-122"/>
                        </a:rPr>
                        <a:t>tr</a:t>
                      </a:r>
                      <a:r>
                        <a:rPr lang="vi-VN" sz="1600" dirty="0">
                          <a:latin typeface="Arial Unicode MS" panose="020B0604020202020204" pitchFamily="34" charset="-122"/>
                          <a:ea typeface="Arial Unicode MS" panose="020B0604020202020204" pitchFamily="34" charset="-122"/>
                          <a:cs typeface="Arial Unicode MS" panose="020B0604020202020204" pitchFamily="34" charset="-122"/>
                        </a:rPr>
                        <a:t>ư</a:t>
                      </a:r>
                      <a:r>
                        <a:rPr lang="en-US" sz="1600">
                          <a:latin typeface="Arial Unicode MS" panose="020B0604020202020204" pitchFamily="34" charset="-122"/>
                          <a:ea typeface="Arial Unicode MS" panose="020B0604020202020204" pitchFamily="34" charset="-122"/>
                          <a:cs typeface="Arial Unicode MS" panose="020B0604020202020204" pitchFamily="34" charset="-122"/>
                        </a:rPr>
                        <a:t>ng dựa trên ph</a:t>
                      </a:r>
                      <a:r>
                        <a:rPr lang="vi-VN" sz="1600">
                          <a:latin typeface="Arial Unicode MS" panose="020B0604020202020204" pitchFamily="34" charset="-122"/>
                          <a:ea typeface="Arial Unicode MS" panose="020B0604020202020204" pitchFamily="34" charset="-122"/>
                          <a:cs typeface="Arial Unicode MS" panose="020B0604020202020204" pitchFamily="34" charset="-122"/>
                        </a:rPr>
                        <a:t>ư</a:t>
                      </a:r>
                      <a:r>
                        <a:rPr lang="en-US" sz="1600">
                          <a:latin typeface="Arial Unicode MS" panose="020B0604020202020204" pitchFamily="34" charset="-122"/>
                          <a:ea typeface="Arial Unicode MS" panose="020B0604020202020204" pitchFamily="34" charset="-122"/>
                          <a:cs typeface="Arial Unicode MS" panose="020B0604020202020204" pitchFamily="34" charset="-122"/>
                        </a:rPr>
                        <a:t>ơng pháp học máy</a:t>
                      </a:r>
                      <a:endParaRPr lang="en-US" sz="1600"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nchor="ctr"/>
                </a:tc>
                <a:tc hMerge="1">
                  <a:txBody>
                    <a:bodyPr/>
                    <a:lstStyle/>
                    <a:p>
                      <a:endParaRPr lang="en-US"/>
                    </a:p>
                  </a:txBody>
                  <a:tcPr/>
                </a:tc>
                <a:tc hMerge="1">
                  <a:txBody>
                    <a:bodyPr/>
                    <a:lstStyle/>
                    <a:p>
                      <a:endParaRPr lang="en-US"/>
                    </a:p>
                  </a:txBody>
                  <a:tcPr/>
                </a:tc>
                <a:tc grid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a:latin typeface="Arial Unicode MS" panose="020B0604020202020204" pitchFamily="34" charset="-122"/>
                          <a:ea typeface="Arial Unicode MS" panose="020B0604020202020204" pitchFamily="34" charset="-122"/>
                          <a:cs typeface="Arial Unicode MS" panose="020B0604020202020204" pitchFamily="34" charset="-122"/>
                        </a:rPr>
                        <a:t>Đặc tr</a:t>
                      </a:r>
                      <a:r>
                        <a:rPr lang="vi-VN" sz="1600">
                          <a:latin typeface="Arial Unicode MS" panose="020B0604020202020204" pitchFamily="34" charset="-122"/>
                          <a:ea typeface="Arial Unicode MS" panose="020B0604020202020204" pitchFamily="34" charset="-122"/>
                          <a:cs typeface="Arial Unicode MS" panose="020B0604020202020204" pitchFamily="34" charset="-122"/>
                        </a:rPr>
                        <a:t>ư</a:t>
                      </a:r>
                      <a:r>
                        <a:rPr lang="en-US" sz="1600">
                          <a:latin typeface="Arial Unicode MS" panose="020B0604020202020204" pitchFamily="34" charset="-122"/>
                          <a:ea typeface="Arial Unicode MS" panose="020B0604020202020204" pitchFamily="34" charset="-122"/>
                          <a:cs typeface="Arial Unicode MS" panose="020B0604020202020204" pitchFamily="34" charset="-122"/>
                        </a:rPr>
                        <a:t>ng dựa trên ph</a:t>
                      </a:r>
                      <a:r>
                        <a:rPr lang="vi-VN" sz="1600">
                          <a:latin typeface="Arial Unicode MS" panose="020B0604020202020204" pitchFamily="34" charset="-122"/>
                          <a:ea typeface="Arial Unicode MS" panose="020B0604020202020204" pitchFamily="34" charset="-122"/>
                          <a:cs typeface="Arial Unicode MS" panose="020B0604020202020204" pitchFamily="34" charset="-122"/>
                        </a:rPr>
                        <a:t>ư</a:t>
                      </a:r>
                      <a:r>
                        <a:rPr lang="en-US" sz="1600">
                          <a:latin typeface="Arial Unicode MS" panose="020B0604020202020204" pitchFamily="34" charset="-122"/>
                          <a:ea typeface="Arial Unicode MS" panose="020B0604020202020204" pitchFamily="34" charset="-122"/>
                          <a:cs typeface="Arial Unicode MS" panose="020B0604020202020204" pitchFamily="34" charset="-122"/>
                        </a:rPr>
                        <a:t>ơng pháp học máy  </a:t>
                      </a:r>
                      <a:r>
                        <a:rPr lang="en-US" sz="1600" dirty="0" err="1">
                          <a:latin typeface="Arial Unicode MS" panose="020B0604020202020204" pitchFamily="34" charset="-122"/>
                          <a:ea typeface="Arial Unicode MS" panose="020B0604020202020204" pitchFamily="34" charset="-122"/>
                          <a:cs typeface="Arial Unicode MS" panose="020B0604020202020204" pitchFamily="34" charset="-122"/>
                        </a:rPr>
                        <a:t>kết</a:t>
                      </a:r>
                      <a:r>
                        <a:rPr lang="en-US" sz="16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sz="1600" err="1">
                          <a:latin typeface="Arial Unicode MS" panose="020B0604020202020204" pitchFamily="34" charset="-122"/>
                          <a:ea typeface="Arial Unicode MS" panose="020B0604020202020204" pitchFamily="34" charset="-122"/>
                          <a:cs typeface="Arial Unicode MS" panose="020B0604020202020204" pitchFamily="34" charset="-122"/>
                        </a:rPr>
                        <a:t>hợp</a:t>
                      </a:r>
                      <a:r>
                        <a:rPr lang="en-US" sz="1600">
                          <a:latin typeface="Arial Unicode MS" panose="020B0604020202020204" pitchFamily="34" charset="-122"/>
                          <a:ea typeface="Arial Unicode MS" panose="020B0604020202020204" pitchFamily="34" charset="-122"/>
                          <a:cs typeface="Arial Unicode MS" panose="020B0604020202020204" pitchFamily="34" charset="-122"/>
                        </a:rPr>
                        <a:t> SO-CAL</a:t>
                      </a:r>
                      <a:endParaRPr lang="en-US" sz="1600"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17107219"/>
                  </a:ext>
                </a:extLst>
              </a:tr>
              <a:tr h="457457">
                <a:tc>
                  <a:txBody>
                    <a:bodyPr/>
                    <a:lstStyle/>
                    <a:p>
                      <a:pPr algn="l" fontAlgn="b"/>
                      <a:endParaRPr lang="en-US" sz="2000" b="0" i="0" u="none" strike="noStrike">
                        <a:solidFill>
                          <a:srgbClr val="000000"/>
                        </a:solidFill>
                        <a:effectLst/>
                        <a:latin typeface="+mn-lt"/>
                      </a:endParaRPr>
                    </a:p>
                  </a:txBody>
                  <a:tcPr marL="9525" marR="9525" marT="9525" marB="0" anchor="ctr">
                    <a:lnB w="12700" cmpd="sng">
                      <a:noFill/>
                    </a:lnB>
                  </a:tcPr>
                </a:tc>
                <a:tc>
                  <a:txBody>
                    <a:bodyPr/>
                    <a:lstStyle/>
                    <a:p>
                      <a:pPr algn="ctr"/>
                      <a:r>
                        <a:rPr lang="en-US" sz="2000" dirty="0"/>
                        <a:t>P</a:t>
                      </a:r>
                      <a:endParaRPr lang="en-US" sz="2000" dirty="0">
                        <a:latin typeface="+mn-lt"/>
                      </a:endParaRPr>
                    </a:p>
                  </a:txBody>
                  <a:tcPr anchor="ctr"/>
                </a:tc>
                <a:tc>
                  <a:txBody>
                    <a:bodyPr/>
                    <a:lstStyle/>
                    <a:p>
                      <a:pPr algn="ctr"/>
                      <a:r>
                        <a:rPr lang="en-US" sz="2000" dirty="0"/>
                        <a:t>R</a:t>
                      </a:r>
                      <a:endParaRPr lang="en-US" sz="2000" dirty="0">
                        <a:latin typeface="+mn-lt"/>
                      </a:endParaRPr>
                    </a:p>
                  </a:txBody>
                  <a:tcPr anchor="ctr"/>
                </a:tc>
                <a:tc>
                  <a:txBody>
                    <a:bodyPr/>
                    <a:lstStyle/>
                    <a:p>
                      <a:pPr algn="ctr"/>
                      <a:r>
                        <a:rPr lang="en-US" sz="2000"/>
                        <a:t>F</a:t>
                      </a:r>
                      <a:endParaRPr lang="en-US" sz="2000">
                        <a:latin typeface="+mn-lt"/>
                      </a:endParaRPr>
                    </a:p>
                  </a:txBody>
                  <a:tcPr anchor="ctr"/>
                </a:tc>
                <a:tc>
                  <a:txBody>
                    <a:bodyPr/>
                    <a:lstStyle/>
                    <a:p>
                      <a:pPr algn="ctr"/>
                      <a:r>
                        <a:rPr lang="en-US" sz="2000"/>
                        <a:t>P</a:t>
                      </a:r>
                      <a:endParaRPr lang="en-US" sz="2000">
                        <a:latin typeface="+mn-lt"/>
                      </a:endParaRPr>
                    </a:p>
                  </a:txBody>
                  <a:tcPr anchor="ctr"/>
                </a:tc>
                <a:tc>
                  <a:txBody>
                    <a:bodyPr/>
                    <a:lstStyle/>
                    <a:p>
                      <a:pPr algn="ctr"/>
                      <a:r>
                        <a:rPr lang="en-US" sz="2000"/>
                        <a:t>R</a:t>
                      </a:r>
                      <a:endParaRPr lang="en-US" sz="2000">
                        <a:latin typeface="+mn-lt"/>
                      </a:endParaRPr>
                    </a:p>
                  </a:txBody>
                  <a:tcPr anchor="ctr"/>
                </a:tc>
                <a:tc>
                  <a:txBody>
                    <a:bodyPr/>
                    <a:lstStyle/>
                    <a:p>
                      <a:pPr algn="ctr"/>
                      <a:r>
                        <a:rPr lang="en-US" sz="2000"/>
                        <a:t>F</a:t>
                      </a:r>
                      <a:endParaRPr lang="en-US" sz="2000">
                        <a:latin typeface="+mn-lt"/>
                      </a:endParaRPr>
                    </a:p>
                  </a:txBody>
                  <a:tcPr anchor="ctr"/>
                </a:tc>
                <a:extLst>
                  <a:ext uri="{0D108BD9-81ED-4DB2-BD59-A6C34878D82A}">
                    <a16:rowId xmlns:a16="http://schemas.microsoft.com/office/drawing/2014/main" val="3489203120"/>
                  </a:ext>
                </a:extLst>
              </a:tr>
              <a:tr h="457457">
                <a:tc>
                  <a:txBody>
                    <a:bodyPr/>
                    <a:lstStyle/>
                    <a:p>
                      <a:pPr algn="l" fontAlgn="b"/>
                      <a:r>
                        <a:rPr lang="en-US" sz="2000" u="none" strike="noStrike" dirty="0">
                          <a:effectLst/>
                        </a:rPr>
                        <a:t> N-gram</a:t>
                      </a:r>
                      <a:endParaRPr lang="en-US" sz="2000" b="0" i="0" u="none" strike="noStrike" dirty="0">
                        <a:solidFill>
                          <a:srgbClr val="000000"/>
                        </a:solidFill>
                        <a:effectLst/>
                        <a:latin typeface="+mn-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u="none" strike="noStrike" kern="1200" baseline="0"/>
                        <a:t>68.76</a:t>
                      </a:r>
                      <a:endParaRPr lang="en-US" sz="2000">
                        <a:latin typeface="+mn-lt"/>
                      </a:endParaRPr>
                    </a:p>
                  </a:txBody>
                  <a:tcPr anchor="ctr">
                    <a:lnL w="12700" cmpd="sng">
                      <a:noFill/>
                    </a:lnL>
                  </a:tcPr>
                </a:tc>
                <a:tc>
                  <a:txBody>
                    <a:bodyPr/>
                    <a:lstStyle/>
                    <a:p>
                      <a:pPr algn="ctr"/>
                      <a:r>
                        <a:rPr lang="en-US" sz="2000" u="none" strike="noStrike" kern="1200" baseline="0" dirty="0"/>
                        <a:t>68.09</a:t>
                      </a:r>
                      <a:endParaRPr lang="en-US" sz="2000" dirty="0">
                        <a:latin typeface="+mn-lt"/>
                      </a:endParaRPr>
                    </a:p>
                  </a:txBody>
                  <a:tcPr anchor="ctr"/>
                </a:tc>
                <a:tc>
                  <a:txBody>
                    <a:bodyPr/>
                    <a:lstStyle/>
                    <a:p>
                      <a:pPr algn="ctr"/>
                      <a:r>
                        <a:rPr lang="en-US" sz="2000" u="none" strike="noStrike" kern="1200" baseline="0"/>
                        <a:t>67.96</a:t>
                      </a:r>
                      <a:endParaRPr lang="en-US" sz="2000">
                        <a:latin typeface="+mn-lt"/>
                      </a:endParaRPr>
                    </a:p>
                  </a:txBody>
                  <a:tcPr anchor="ctr"/>
                </a:tc>
                <a:tc>
                  <a:txBody>
                    <a:bodyPr/>
                    <a:lstStyle/>
                    <a:p>
                      <a:pPr algn="ctr"/>
                      <a:r>
                        <a:rPr lang="en-US" sz="2000"/>
                        <a:t>69.13</a:t>
                      </a:r>
                      <a:endParaRPr lang="en-US" sz="2000">
                        <a:latin typeface="+mn-lt"/>
                      </a:endParaRPr>
                    </a:p>
                  </a:txBody>
                  <a:tcPr anchor="ctr"/>
                </a:tc>
                <a:tc>
                  <a:txBody>
                    <a:bodyPr/>
                    <a:lstStyle/>
                    <a:p>
                      <a:pPr algn="ctr"/>
                      <a:r>
                        <a:rPr lang="en-US" sz="2000"/>
                        <a:t>68.22</a:t>
                      </a:r>
                      <a:endParaRPr lang="en-US" sz="2000">
                        <a:latin typeface="+mn-lt"/>
                      </a:endParaRPr>
                    </a:p>
                  </a:txBody>
                  <a:tcPr anchor="ctr"/>
                </a:tc>
                <a:tc>
                  <a:txBody>
                    <a:bodyPr/>
                    <a:lstStyle/>
                    <a:p>
                      <a:pPr algn="ctr"/>
                      <a:r>
                        <a:rPr lang="en-US" sz="2000"/>
                        <a:t>68.27</a:t>
                      </a:r>
                      <a:endParaRPr lang="en-US" sz="2000">
                        <a:latin typeface="+mn-lt"/>
                      </a:endParaRPr>
                    </a:p>
                  </a:txBody>
                  <a:tcPr anchor="ctr"/>
                </a:tc>
                <a:extLst>
                  <a:ext uri="{0D108BD9-81ED-4DB2-BD59-A6C34878D82A}">
                    <a16:rowId xmlns:a16="http://schemas.microsoft.com/office/drawing/2014/main" val="998302046"/>
                  </a:ext>
                </a:extLst>
              </a:tr>
              <a:tr h="714777">
                <a:tc>
                  <a:txBody>
                    <a:bodyPr/>
                    <a:lstStyle/>
                    <a:p>
                      <a:pPr algn="l" fontAlgn="b"/>
                      <a:r>
                        <a:rPr lang="en-US" sz="2000" u="none" strike="noStrike" dirty="0">
                          <a:effectLst/>
                        </a:rPr>
                        <a:t> N-gram + </a:t>
                      </a:r>
                      <a:r>
                        <a:rPr lang="en-US" sz="2000" u="none" strike="noStrike" dirty="0" err="1">
                          <a:effectLst/>
                        </a:rPr>
                        <a:t>Chuyển</a:t>
                      </a:r>
                      <a:r>
                        <a:rPr lang="en-US" sz="2000" u="none" strike="noStrike" dirty="0">
                          <a:effectLst/>
                        </a:rPr>
                        <a:t> </a:t>
                      </a:r>
                      <a:r>
                        <a:rPr lang="en-US" sz="2000" u="none" strike="noStrike" dirty="0" err="1">
                          <a:effectLst/>
                        </a:rPr>
                        <a:t>đổi</a:t>
                      </a:r>
                      <a:r>
                        <a:rPr lang="en-US" sz="2000" u="none" strike="noStrike" dirty="0">
                          <a:effectLst/>
                        </a:rPr>
                        <a:t> </a:t>
                      </a:r>
                      <a:r>
                        <a:rPr lang="en-US" sz="2000" u="none" strike="noStrike" dirty="0" err="1">
                          <a:effectLst/>
                        </a:rPr>
                        <a:t>trạng</a:t>
                      </a:r>
                      <a:r>
                        <a:rPr lang="en-US" sz="2000" u="none" strike="noStrike" dirty="0">
                          <a:effectLst/>
                        </a:rPr>
                        <a:t> </a:t>
                      </a:r>
                      <a:r>
                        <a:rPr lang="en-US" sz="2000" u="none" strike="noStrike" dirty="0" err="1">
                          <a:effectLst/>
                        </a:rPr>
                        <a:t>thái</a:t>
                      </a:r>
                      <a:endParaRPr lang="en-US" sz="2000" b="0" i="0" u="none" strike="noStrike" dirty="0">
                        <a:solidFill>
                          <a:srgbClr val="000000"/>
                        </a:solidFill>
                        <a:effectLst/>
                        <a:latin typeface="+mn-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t>69.97</a:t>
                      </a:r>
                      <a:endParaRPr lang="en-US" sz="2000">
                        <a:latin typeface="+mn-lt"/>
                      </a:endParaRPr>
                    </a:p>
                  </a:txBody>
                  <a:tcPr anchor="ctr">
                    <a:lnL w="12700" cmpd="sng">
                      <a:noFill/>
                    </a:lnL>
                  </a:tcPr>
                </a:tc>
                <a:tc>
                  <a:txBody>
                    <a:bodyPr/>
                    <a:lstStyle/>
                    <a:p>
                      <a:pPr algn="ctr"/>
                      <a:r>
                        <a:rPr lang="en-US" sz="2000"/>
                        <a:t>69.29</a:t>
                      </a:r>
                      <a:endParaRPr lang="en-US" sz="2000">
                        <a:latin typeface="+mn-lt"/>
                      </a:endParaRPr>
                    </a:p>
                  </a:txBody>
                  <a:tcPr anchor="ctr"/>
                </a:tc>
                <a:tc>
                  <a:txBody>
                    <a:bodyPr/>
                    <a:lstStyle/>
                    <a:p>
                      <a:pPr algn="ctr"/>
                      <a:r>
                        <a:rPr lang="en-US" sz="2000"/>
                        <a:t>69.17</a:t>
                      </a:r>
                      <a:endParaRPr lang="en-US" sz="2000">
                        <a:latin typeface="+mn-lt"/>
                      </a:endParaRPr>
                    </a:p>
                  </a:txBody>
                  <a:tcPr anchor="ctr"/>
                </a:tc>
                <a:tc>
                  <a:txBody>
                    <a:bodyPr/>
                    <a:lstStyle/>
                    <a:p>
                      <a:pPr algn="ctr"/>
                      <a:r>
                        <a:rPr lang="en-US" sz="2000"/>
                        <a:t>70.84</a:t>
                      </a:r>
                      <a:endParaRPr lang="en-US" sz="2000">
                        <a:latin typeface="+mn-lt"/>
                      </a:endParaRPr>
                    </a:p>
                  </a:txBody>
                  <a:tcPr anchor="ctr"/>
                </a:tc>
                <a:tc>
                  <a:txBody>
                    <a:bodyPr/>
                    <a:lstStyle/>
                    <a:p>
                      <a:pPr algn="ctr"/>
                      <a:r>
                        <a:rPr lang="en-US" sz="2000"/>
                        <a:t>70.05</a:t>
                      </a:r>
                      <a:endParaRPr lang="en-US" sz="2000">
                        <a:latin typeface="+mn-lt"/>
                      </a:endParaRPr>
                    </a:p>
                  </a:txBody>
                  <a:tcPr anchor="ctr"/>
                </a:tc>
                <a:tc>
                  <a:txBody>
                    <a:bodyPr/>
                    <a:lstStyle/>
                    <a:p>
                      <a:pPr algn="ctr"/>
                      <a:r>
                        <a:rPr lang="en-US" sz="2000"/>
                        <a:t>70.03</a:t>
                      </a:r>
                      <a:endParaRPr lang="en-US" sz="2000">
                        <a:latin typeface="+mn-lt"/>
                      </a:endParaRPr>
                    </a:p>
                  </a:txBody>
                  <a:tcPr anchor="ctr"/>
                </a:tc>
                <a:extLst>
                  <a:ext uri="{0D108BD9-81ED-4DB2-BD59-A6C34878D82A}">
                    <a16:rowId xmlns:a16="http://schemas.microsoft.com/office/drawing/2014/main" val="95990133"/>
                  </a:ext>
                </a:extLst>
              </a:tr>
              <a:tr h="714777">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lang="en-US" sz="2000" u="none" strike="noStrike" dirty="0">
                          <a:effectLst/>
                        </a:rPr>
                        <a:t> N-gram + </a:t>
                      </a:r>
                      <a:r>
                        <a:rPr lang="en-US" sz="2000" u="none" strike="noStrike" dirty="0" err="1">
                          <a:effectLst/>
                        </a:rPr>
                        <a:t>Chuyển</a:t>
                      </a:r>
                      <a:r>
                        <a:rPr lang="en-US" sz="2000" u="none" strike="noStrike" dirty="0">
                          <a:effectLst/>
                        </a:rPr>
                        <a:t> </a:t>
                      </a:r>
                      <a:r>
                        <a:rPr lang="en-US" sz="2000" u="none" strike="noStrike" dirty="0" err="1">
                          <a:effectLst/>
                        </a:rPr>
                        <a:t>đổi</a:t>
                      </a:r>
                      <a:r>
                        <a:rPr lang="en-US" sz="2000" u="none" strike="noStrike" dirty="0">
                          <a:effectLst/>
                        </a:rPr>
                        <a:t> </a:t>
                      </a:r>
                      <a:r>
                        <a:rPr lang="en-US" sz="2000" u="none" strike="noStrike" dirty="0" err="1">
                          <a:effectLst/>
                        </a:rPr>
                        <a:t>trạng</a:t>
                      </a:r>
                      <a:r>
                        <a:rPr lang="en-US" sz="2000" u="none" strike="noStrike" dirty="0">
                          <a:effectLst/>
                        </a:rPr>
                        <a:t> </a:t>
                      </a:r>
                      <a:r>
                        <a:rPr lang="en-US" sz="2000" u="none" strike="noStrike" dirty="0" err="1">
                          <a:effectLst/>
                        </a:rPr>
                        <a:t>thái</a:t>
                      </a:r>
                      <a:r>
                        <a:rPr lang="en-US" sz="2000" u="none" strike="noStrike" dirty="0">
                          <a:effectLst/>
                        </a:rPr>
                        <a:t> + </a:t>
                      </a:r>
                      <a:r>
                        <a:rPr lang="en-US" sz="2000" u="none" strike="noStrike" dirty="0" err="1">
                          <a:effectLst/>
                        </a:rPr>
                        <a:t>Phủ</a:t>
                      </a:r>
                      <a:r>
                        <a:rPr lang="en-US" sz="2000" u="none" strike="noStrike" dirty="0">
                          <a:effectLst/>
                        </a:rPr>
                        <a:t> </a:t>
                      </a:r>
                      <a:r>
                        <a:rPr lang="en-US" sz="2000" u="none" strike="noStrike" dirty="0" err="1">
                          <a:effectLst/>
                        </a:rPr>
                        <a:t>định</a:t>
                      </a:r>
                      <a:endParaRPr lang="en-US" sz="2000" b="0" i="0" u="none" strike="noStrike" dirty="0">
                        <a:solidFill>
                          <a:srgbClr val="000000"/>
                        </a:solidFill>
                        <a:effectLst/>
                        <a:latin typeface="+mn-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t>71.01</a:t>
                      </a:r>
                      <a:endParaRPr lang="en-US" sz="2000">
                        <a:latin typeface="+mn-lt"/>
                      </a:endParaRPr>
                    </a:p>
                  </a:txBody>
                  <a:tcPr anchor="ctr">
                    <a:lnL w="12700" cmpd="sng">
                      <a:noFill/>
                    </a:lnL>
                  </a:tcPr>
                </a:tc>
                <a:tc>
                  <a:txBody>
                    <a:bodyPr/>
                    <a:lstStyle/>
                    <a:p>
                      <a:pPr algn="ctr"/>
                      <a:r>
                        <a:rPr lang="en-US" sz="2000"/>
                        <a:t>70.00</a:t>
                      </a:r>
                      <a:endParaRPr lang="en-US" sz="2000">
                        <a:latin typeface="+mn-lt"/>
                      </a:endParaRPr>
                    </a:p>
                  </a:txBody>
                  <a:tcPr anchor="ctr"/>
                </a:tc>
                <a:tc>
                  <a:txBody>
                    <a:bodyPr/>
                    <a:lstStyle/>
                    <a:p>
                      <a:pPr algn="ctr"/>
                      <a:r>
                        <a:rPr lang="en-US" sz="2000"/>
                        <a:t>70.05</a:t>
                      </a:r>
                      <a:endParaRPr lang="en-US" sz="2000">
                        <a:latin typeface="+mn-lt"/>
                      </a:endParaRPr>
                    </a:p>
                  </a:txBody>
                  <a:tcPr anchor="ctr"/>
                </a:tc>
                <a:tc>
                  <a:txBody>
                    <a:bodyPr/>
                    <a:lstStyle/>
                    <a:p>
                      <a:pPr algn="ctr"/>
                      <a:r>
                        <a:rPr lang="en-US" sz="2000" b="1" dirty="0"/>
                        <a:t>71.64</a:t>
                      </a:r>
                      <a:endParaRPr lang="en-US" sz="2000" b="1" dirty="0">
                        <a:latin typeface="+mn-lt"/>
                      </a:endParaRPr>
                    </a:p>
                  </a:txBody>
                  <a:tcPr anchor="ctr"/>
                </a:tc>
                <a:tc>
                  <a:txBody>
                    <a:bodyPr/>
                    <a:lstStyle/>
                    <a:p>
                      <a:pPr algn="ctr"/>
                      <a:r>
                        <a:rPr lang="en-US" sz="2000" b="1" dirty="0"/>
                        <a:t>70.70</a:t>
                      </a:r>
                      <a:endParaRPr lang="en-US" sz="2000" b="1" dirty="0">
                        <a:latin typeface="+mn-lt"/>
                      </a:endParaRPr>
                    </a:p>
                  </a:txBody>
                  <a:tcPr anchor="ctr"/>
                </a:tc>
                <a:tc>
                  <a:txBody>
                    <a:bodyPr/>
                    <a:lstStyle/>
                    <a:p>
                      <a:pPr algn="ctr"/>
                      <a:r>
                        <a:rPr lang="en-US" sz="2000" b="1" dirty="0"/>
                        <a:t>70.74</a:t>
                      </a:r>
                      <a:endParaRPr lang="en-US" sz="2000" b="1" dirty="0">
                        <a:latin typeface="+mn-lt"/>
                      </a:endParaRPr>
                    </a:p>
                  </a:txBody>
                  <a:tcPr anchor="ctr"/>
                </a:tc>
                <a:extLst>
                  <a:ext uri="{0D108BD9-81ED-4DB2-BD59-A6C34878D82A}">
                    <a16:rowId xmlns:a16="http://schemas.microsoft.com/office/drawing/2014/main" val="4002408924"/>
                  </a:ext>
                </a:extLst>
              </a:tr>
              <a:tr h="714777">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lang="en-US" sz="2000" u="none" strike="noStrike" dirty="0">
                          <a:effectLst/>
                        </a:rPr>
                        <a:t> N-gram + </a:t>
                      </a:r>
                      <a:r>
                        <a:rPr lang="en-US" sz="2000" u="none" strike="noStrike" dirty="0" err="1">
                          <a:effectLst/>
                        </a:rPr>
                        <a:t>Chuyển</a:t>
                      </a:r>
                      <a:r>
                        <a:rPr lang="en-US" sz="2000" u="none" strike="noStrike" dirty="0">
                          <a:effectLst/>
                        </a:rPr>
                        <a:t> </a:t>
                      </a:r>
                      <a:r>
                        <a:rPr lang="en-US" sz="2000" u="none" strike="noStrike" dirty="0" err="1">
                          <a:effectLst/>
                        </a:rPr>
                        <a:t>đổi</a:t>
                      </a:r>
                      <a:r>
                        <a:rPr lang="en-US" sz="2000" u="none" strike="noStrike" dirty="0">
                          <a:effectLst/>
                        </a:rPr>
                        <a:t> </a:t>
                      </a:r>
                      <a:r>
                        <a:rPr lang="en-US" sz="2000" u="none" strike="noStrike" dirty="0" err="1">
                          <a:effectLst/>
                        </a:rPr>
                        <a:t>trạng</a:t>
                      </a:r>
                      <a:r>
                        <a:rPr lang="en-US" sz="2000" u="none" strike="noStrike" dirty="0">
                          <a:effectLst/>
                        </a:rPr>
                        <a:t> </a:t>
                      </a:r>
                      <a:r>
                        <a:rPr lang="en-US" sz="2000" u="none" strike="noStrike" dirty="0" err="1">
                          <a:effectLst/>
                        </a:rPr>
                        <a:t>thái</a:t>
                      </a:r>
                      <a:r>
                        <a:rPr lang="en-US" sz="2000" u="none" strike="noStrike" dirty="0">
                          <a:effectLst/>
                        </a:rPr>
                        <a:t> + </a:t>
                      </a:r>
                      <a:r>
                        <a:rPr lang="en-US" sz="2000" u="none" strike="noStrike" dirty="0" err="1">
                          <a:effectLst/>
                        </a:rPr>
                        <a:t>Phủ</a:t>
                      </a:r>
                      <a:r>
                        <a:rPr lang="en-US" sz="2000" u="none" strike="noStrike" dirty="0">
                          <a:effectLst/>
                        </a:rPr>
                        <a:t> </a:t>
                      </a:r>
                      <a:r>
                        <a:rPr lang="en-US" sz="2000" u="none" strike="noStrike" dirty="0" err="1">
                          <a:effectLst/>
                        </a:rPr>
                        <a:t>định</a:t>
                      </a:r>
                      <a:r>
                        <a:rPr lang="en-US" sz="2000" u="none" strike="noStrike" dirty="0">
                          <a:effectLst/>
                        </a:rPr>
                        <a:t> + </a:t>
                      </a:r>
                      <a:r>
                        <a:rPr lang="en-US" sz="2000" u="none" strike="noStrike" dirty="0" err="1">
                          <a:effectLst/>
                        </a:rPr>
                        <a:t>Metamap</a:t>
                      </a:r>
                      <a:endParaRPr lang="en-US" sz="2000" b="0" i="0" u="none" strike="noStrike" dirty="0">
                        <a:solidFill>
                          <a:srgbClr val="000000"/>
                        </a:solidFill>
                        <a:effectLst/>
                        <a:latin typeface="+mn-lt"/>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t>70.88</a:t>
                      </a:r>
                      <a:endParaRPr lang="en-US" sz="2000">
                        <a:latin typeface="+mn-lt"/>
                      </a:endParaRPr>
                    </a:p>
                  </a:txBody>
                  <a:tcPr anchor="ctr">
                    <a:lnL w="12700" cmpd="sng">
                      <a:noFill/>
                    </a:lnL>
                  </a:tcPr>
                </a:tc>
                <a:tc>
                  <a:txBody>
                    <a:bodyPr/>
                    <a:lstStyle/>
                    <a:p>
                      <a:pPr algn="ctr"/>
                      <a:r>
                        <a:rPr lang="en-US" sz="2000"/>
                        <a:t>70.00</a:t>
                      </a:r>
                      <a:endParaRPr lang="en-US" sz="2000">
                        <a:latin typeface="+mn-lt"/>
                      </a:endParaRPr>
                    </a:p>
                  </a:txBody>
                  <a:tcPr anchor="ctr"/>
                </a:tc>
                <a:tc>
                  <a:txBody>
                    <a:bodyPr/>
                    <a:lstStyle/>
                    <a:p>
                      <a:pPr algn="ctr"/>
                      <a:r>
                        <a:rPr lang="en-US" sz="2000"/>
                        <a:t>69.99</a:t>
                      </a:r>
                      <a:endParaRPr lang="en-US" sz="2000">
                        <a:latin typeface="+mn-lt"/>
                      </a:endParaRPr>
                    </a:p>
                  </a:txBody>
                  <a:tcPr anchor="ctr"/>
                </a:tc>
                <a:tc>
                  <a:txBody>
                    <a:bodyPr/>
                    <a:lstStyle/>
                    <a:p>
                      <a:pPr algn="ctr"/>
                      <a:r>
                        <a:rPr lang="en-US" sz="2000"/>
                        <a:t>71.49</a:t>
                      </a:r>
                      <a:endParaRPr lang="en-US" sz="2000">
                        <a:latin typeface="+mn-lt"/>
                      </a:endParaRPr>
                    </a:p>
                  </a:txBody>
                  <a:tcPr anchor="ctr"/>
                </a:tc>
                <a:tc>
                  <a:txBody>
                    <a:bodyPr/>
                    <a:lstStyle/>
                    <a:p>
                      <a:pPr algn="ctr"/>
                      <a:r>
                        <a:rPr lang="en-US" sz="2000"/>
                        <a:t>70.54</a:t>
                      </a:r>
                      <a:endParaRPr lang="en-US" sz="2000">
                        <a:latin typeface="+mn-lt"/>
                      </a:endParaRPr>
                    </a:p>
                  </a:txBody>
                  <a:tcPr anchor="ctr"/>
                </a:tc>
                <a:tc>
                  <a:txBody>
                    <a:bodyPr/>
                    <a:lstStyle/>
                    <a:p>
                      <a:pPr algn="ctr"/>
                      <a:r>
                        <a:rPr lang="en-US" sz="2000" dirty="0"/>
                        <a:t>70.60</a:t>
                      </a:r>
                      <a:endParaRPr lang="en-US" sz="2000" dirty="0">
                        <a:latin typeface="+mn-lt"/>
                      </a:endParaRPr>
                    </a:p>
                  </a:txBody>
                  <a:tcPr anchor="ctr"/>
                </a:tc>
                <a:extLst>
                  <a:ext uri="{0D108BD9-81ED-4DB2-BD59-A6C34878D82A}">
                    <a16:rowId xmlns:a16="http://schemas.microsoft.com/office/drawing/2014/main" val="594330015"/>
                  </a:ext>
                </a:extLst>
              </a:tr>
            </a:tbl>
          </a:graphicData>
        </a:graphic>
      </p:graphicFrame>
    </p:spTree>
    <p:extLst>
      <p:ext uri="{BB962C8B-B14F-4D97-AF65-F5344CB8AC3E}">
        <p14:creationId xmlns:p14="http://schemas.microsoft.com/office/powerpoint/2010/main" val="2104349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p:nvPr/>
        </p:nvSpPr>
        <p:spPr>
          <a:xfrm>
            <a:off x="-60385" y="772160"/>
            <a:ext cx="9307902" cy="447226"/>
          </a:xfrm>
          <a:prstGeom prst="rect">
            <a:avLst/>
          </a:prstGeom>
          <a:solidFill>
            <a:schemeClr val="accent5">
              <a:lumMod val="50000"/>
            </a:schemeClr>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 name="Slide Number Placeholder 2"/>
          <p:cNvSpPr>
            <a:spLocks noGrp="1"/>
          </p:cNvSpPr>
          <p:nvPr>
            <p:ph type="sldNum" sz="quarter" idx="12"/>
          </p:nvPr>
        </p:nvSpPr>
        <p:spPr>
          <a:xfrm>
            <a:off x="6801554" y="6468428"/>
            <a:ext cx="2057400" cy="365125"/>
          </a:xfrm>
        </p:spPr>
        <p:txBody>
          <a:bodyPr/>
          <a:lstStyle/>
          <a:p>
            <a:fld id="{4AC59A5C-7DAB-4EAF-BB49-219B7CB7C18A}" type="slidenum">
              <a:rPr lang="zh-CN" altLang="en-US" b="1" smtClean="0">
                <a:solidFill>
                  <a:schemeClr val="bg1"/>
                </a:solidFill>
              </a:rPr>
              <a:t>35</a:t>
            </a:fld>
            <a:endParaRPr lang="zh-CN" altLang="en-US" b="1" dirty="0">
              <a:solidFill>
                <a:schemeClr val="bg1"/>
              </a:solidFill>
            </a:endParaRPr>
          </a:p>
        </p:txBody>
      </p:sp>
      <p:sp>
        <p:nvSpPr>
          <p:cNvPr id="7" name="Title 5"/>
          <p:cNvSpPr>
            <a:spLocks noGrp="1"/>
          </p:cNvSpPr>
          <p:nvPr>
            <p:ph type="title"/>
          </p:nvPr>
        </p:nvSpPr>
        <p:spPr>
          <a:xfrm>
            <a:off x="345439" y="77894"/>
            <a:ext cx="5806786" cy="772160"/>
          </a:xfrm>
        </p:spPr>
        <p:txBody>
          <a:bodyPr>
            <a:normAutofit/>
          </a:bodyPr>
          <a:lstStyle/>
          <a:p>
            <a:r>
              <a:rPr lang="en-US" sz="4000" dirty="0" err="1">
                <a:solidFill>
                  <a:schemeClr val="bg1"/>
                </a:solidFill>
                <a:latin typeface="Candara" panose="020E0502030303020204" pitchFamily="34" charset="0"/>
              </a:rPr>
              <a:t>Đặc</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trưng</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phủ</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định</a:t>
            </a:r>
            <a:endParaRPr lang="en-US" sz="3600" b="1" dirty="0">
              <a:solidFill>
                <a:schemeClr val="bg1"/>
              </a:solidFill>
              <a:latin typeface="Candara" panose="020E0502030303020204" pitchFamily="34" charset="0"/>
            </a:endParaRPr>
          </a:p>
        </p:txBody>
      </p:sp>
      <p:sp>
        <p:nvSpPr>
          <p:cNvPr id="5" name="TextBox 4"/>
          <p:cNvSpPr txBox="1"/>
          <p:nvPr/>
        </p:nvSpPr>
        <p:spPr>
          <a:xfrm>
            <a:off x="384107" y="838974"/>
            <a:ext cx="4480856" cy="369332"/>
          </a:xfrm>
          <a:prstGeom prst="rect">
            <a:avLst/>
          </a:prstGeom>
          <a:noFill/>
        </p:spPr>
        <p:txBody>
          <a:bodyPr wrap="square" rtlCol="0">
            <a:spAutoFit/>
          </a:bodyPr>
          <a:lstStyle/>
          <a:p>
            <a:r>
              <a:rPr lang="en-US" altLang="zh-CN" b="1" dirty="0">
                <a:solidFill>
                  <a:schemeClr val="bg1"/>
                </a:solidFill>
                <a:latin typeface="Candara" panose="020E0502030303020204" pitchFamily="34" charset="0"/>
              </a:rPr>
              <a:t>DANH SÁCH THUẬT NGỮ</a:t>
            </a:r>
            <a:endParaRPr lang="zh-CN" altLang="en-US" dirty="0">
              <a:solidFill>
                <a:schemeClr val="bg1"/>
              </a:solidFill>
            </a:endParaRPr>
          </a:p>
        </p:txBody>
      </p:sp>
      <p:sp>
        <p:nvSpPr>
          <p:cNvPr id="12" name="Content Placeholder 2"/>
          <p:cNvSpPr>
            <a:spLocks noGrp="1"/>
          </p:cNvSpPr>
          <p:nvPr>
            <p:ph idx="1"/>
          </p:nvPr>
        </p:nvSpPr>
        <p:spPr>
          <a:xfrm>
            <a:off x="384107" y="1466426"/>
            <a:ext cx="7543801" cy="4023360"/>
          </a:xfrm>
        </p:spPr>
        <p:txBody>
          <a:bodyPr>
            <a:normAutofit/>
          </a:bodyPr>
          <a:lstStyle/>
          <a:p>
            <a:pPr marL="168275" lvl="1" indent="-168275">
              <a:lnSpc>
                <a:spcPct val="150000"/>
              </a:lnSpc>
            </a:pPr>
            <a:r>
              <a:rPr lang="en-US" altLang="zh-CN" sz="2400" dirty="0" err="1"/>
              <a:t>Danh</a:t>
            </a:r>
            <a:r>
              <a:rPr lang="en-US" altLang="zh-CN" sz="2400" dirty="0"/>
              <a:t> </a:t>
            </a:r>
            <a:r>
              <a:rPr lang="en-US" altLang="zh-CN" sz="2400" dirty="0" err="1"/>
              <a:t>sách</a:t>
            </a:r>
            <a:r>
              <a:rPr lang="en-US" altLang="zh-CN" sz="2400" dirty="0"/>
              <a:t> </a:t>
            </a:r>
            <a:r>
              <a:rPr lang="en-US" altLang="zh-CN" sz="2400" dirty="0" err="1"/>
              <a:t>thuật</a:t>
            </a:r>
            <a:r>
              <a:rPr lang="en-US" altLang="zh-CN" sz="2400" dirty="0"/>
              <a:t> </a:t>
            </a:r>
            <a:r>
              <a:rPr lang="en-US" altLang="zh-CN" sz="2400" dirty="0" err="1"/>
              <a:t>ngữ</a:t>
            </a:r>
            <a:r>
              <a:rPr lang="en-US" altLang="zh-CN" sz="2400" dirty="0"/>
              <a:t> </a:t>
            </a:r>
            <a:r>
              <a:rPr lang="en-US" altLang="zh-CN" sz="2400" dirty="0" err="1"/>
              <a:t>phủ</a:t>
            </a:r>
            <a:r>
              <a:rPr lang="en-US" altLang="zh-CN" sz="2400" dirty="0"/>
              <a:t> </a:t>
            </a:r>
            <a:r>
              <a:rPr lang="en-US" altLang="zh-CN" sz="2400" dirty="0" err="1"/>
              <a:t>định</a:t>
            </a:r>
            <a:r>
              <a:rPr lang="en-US" altLang="zh-CN" sz="2400" dirty="0"/>
              <a:t>:</a:t>
            </a:r>
          </a:p>
          <a:p>
            <a:pPr marL="511175" lvl="2" indent="-168275">
              <a:lnSpc>
                <a:spcPct val="150000"/>
              </a:lnSpc>
            </a:pPr>
            <a:r>
              <a:rPr lang="en-US" altLang="zh-CN" sz="2100" dirty="0" err="1"/>
              <a:t>Phủ</a:t>
            </a:r>
            <a:r>
              <a:rPr lang="en-US" altLang="zh-CN" sz="2100" dirty="0"/>
              <a:t> </a:t>
            </a:r>
            <a:r>
              <a:rPr lang="en-US" altLang="zh-CN" sz="2100" dirty="0" err="1"/>
              <a:t>định</a:t>
            </a:r>
            <a:r>
              <a:rPr lang="en-US" altLang="zh-CN" sz="2100" dirty="0"/>
              <a:t> </a:t>
            </a:r>
            <a:r>
              <a:rPr lang="en-US" altLang="zh-CN" sz="2100" dirty="0" err="1"/>
              <a:t>tiền</a:t>
            </a:r>
            <a:r>
              <a:rPr lang="en-US" altLang="zh-CN" sz="2100" dirty="0"/>
              <a:t> </a:t>
            </a:r>
            <a:r>
              <a:rPr lang="en-US" altLang="zh-CN" sz="2100" dirty="0" err="1"/>
              <a:t>điều</a:t>
            </a:r>
            <a:r>
              <a:rPr lang="en-US" altLang="zh-CN" sz="2100" dirty="0"/>
              <a:t> </a:t>
            </a:r>
            <a:r>
              <a:rPr lang="en-US" altLang="zh-CN" sz="2100" dirty="0" err="1"/>
              <a:t>kiện</a:t>
            </a:r>
            <a:r>
              <a:rPr lang="en-US" altLang="zh-CN" sz="2100" dirty="0"/>
              <a:t>: </a:t>
            </a:r>
            <a:r>
              <a:rPr lang="en-US" altLang="zh-CN" sz="1800" dirty="0">
                <a:latin typeface="Bookman Old Style" panose="02050604050505020204" pitchFamily="18" charset="0"/>
              </a:rPr>
              <a:t>“without”, “rule out”… </a:t>
            </a:r>
            <a:endParaRPr lang="en-US" altLang="zh-CN" sz="2100" dirty="0"/>
          </a:p>
          <a:p>
            <a:pPr marL="511175" lvl="2" indent="-168275">
              <a:lnSpc>
                <a:spcPct val="150000"/>
              </a:lnSpc>
            </a:pPr>
            <a:r>
              <a:rPr lang="en-US" altLang="zh-CN" sz="2100" dirty="0" err="1"/>
              <a:t>Phủ</a:t>
            </a:r>
            <a:r>
              <a:rPr lang="en-US" altLang="zh-CN" sz="2100" dirty="0"/>
              <a:t> </a:t>
            </a:r>
            <a:r>
              <a:rPr lang="en-US" altLang="zh-CN" sz="2100" dirty="0" err="1"/>
              <a:t>định</a:t>
            </a:r>
            <a:r>
              <a:rPr lang="en-US" altLang="zh-CN" sz="2100" dirty="0"/>
              <a:t> </a:t>
            </a:r>
            <a:r>
              <a:rPr lang="en-US" altLang="zh-CN" sz="2100" dirty="0" err="1"/>
              <a:t>hậu</a:t>
            </a:r>
            <a:r>
              <a:rPr lang="en-US" altLang="zh-CN" sz="2100" dirty="0"/>
              <a:t> </a:t>
            </a:r>
            <a:r>
              <a:rPr lang="en-US" altLang="zh-CN" sz="2100" dirty="0" err="1"/>
              <a:t>điều</a:t>
            </a:r>
            <a:r>
              <a:rPr lang="en-US" altLang="zh-CN" sz="2100" dirty="0"/>
              <a:t> </a:t>
            </a:r>
            <a:r>
              <a:rPr lang="en-US" altLang="zh-CN" sz="2100" dirty="0" err="1"/>
              <a:t>kiện</a:t>
            </a:r>
            <a:r>
              <a:rPr lang="en-US" altLang="zh-CN" sz="2100" dirty="0"/>
              <a:t>: </a:t>
            </a:r>
            <a:r>
              <a:rPr lang="en-US" altLang="zh-CN" sz="1800" dirty="0">
                <a:latin typeface="Bookman Old Style" panose="02050604050505020204" pitchFamily="18" charset="0"/>
              </a:rPr>
              <a:t>“be ruled out”… </a:t>
            </a:r>
            <a:endParaRPr lang="en-US" altLang="zh-CN" sz="2100" dirty="0"/>
          </a:p>
          <a:p>
            <a:pPr marL="511175" lvl="2" indent="-168275">
              <a:lnSpc>
                <a:spcPct val="150000"/>
              </a:lnSpc>
            </a:pPr>
            <a:r>
              <a:rPr lang="en-US" altLang="zh-CN" sz="2100" dirty="0" err="1"/>
              <a:t>Giả</a:t>
            </a:r>
            <a:r>
              <a:rPr lang="en-US" altLang="zh-CN" sz="2100" dirty="0"/>
              <a:t> </a:t>
            </a:r>
            <a:r>
              <a:rPr lang="en-US" altLang="zh-CN" sz="2100" dirty="0" err="1"/>
              <a:t>phủ</a:t>
            </a:r>
            <a:r>
              <a:rPr lang="en-US" altLang="zh-CN" sz="2100" dirty="0"/>
              <a:t> </a:t>
            </a:r>
            <a:r>
              <a:rPr lang="en-US" altLang="zh-CN" sz="2100" dirty="0" err="1"/>
              <a:t>định</a:t>
            </a:r>
            <a:r>
              <a:rPr lang="en-US" altLang="zh-CN" sz="2100" dirty="0"/>
              <a:t>: </a:t>
            </a:r>
            <a:r>
              <a:rPr lang="en-US" altLang="zh-CN" sz="1800" dirty="0">
                <a:latin typeface="Bookman Old Style" panose="02050604050505020204" pitchFamily="18" charset="0"/>
              </a:rPr>
              <a:t>“not certain if”,…</a:t>
            </a:r>
          </a:p>
          <a:p>
            <a:pPr marL="171450" lvl="1">
              <a:lnSpc>
                <a:spcPct val="150000"/>
              </a:lnSpc>
            </a:pPr>
            <a:r>
              <a:rPr lang="en-US" sz="2400" dirty="0" err="1">
                <a:solidFill>
                  <a:schemeClr val="tx1"/>
                </a:solidFill>
              </a:rPr>
              <a:t>Danh</a:t>
            </a:r>
            <a:r>
              <a:rPr lang="en-US" sz="2400" dirty="0">
                <a:solidFill>
                  <a:schemeClr val="tx1"/>
                </a:solidFill>
              </a:rPr>
              <a:t> </a:t>
            </a:r>
            <a:r>
              <a:rPr lang="en-US" sz="2400" dirty="0" err="1">
                <a:solidFill>
                  <a:schemeClr val="tx1"/>
                </a:solidFill>
              </a:rPr>
              <a:t>sách</a:t>
            </a:r>
            <a:r>
              <a:rPr lang="en-US" sz="2400" dirty="0">
                <a:solidFill>
                  <a:schemeClr val="tx1"/>
                </a:solidFill>
              </a:rPr>
              <a:t> </a:t>
            </a:r>
            <a:r>
              <a:rPr lang="en-US" sz="2400" dirty="0" err="1">
                <a:solidFill>
                  <a:schemeClr val="tx1"/>
                </a:solidFill>
              </a:rPr>
              <a:t>thuật</a:t>
            </a:r>
            <a:r>
              <a:rPr lang="en-US" sz="2400" dirty="0">
                <a:solidFill>
                  <a:schemeClr val="tx1"/>
                </a:solidFill>
              </a:rPr>
              <a:t> </a:t>
            </a:r>
            <a:r>
              <a:rPr lang="en-US" sz="2400" dirty="0" err="1">
                <a:solidFill>
                  <a:schemeClr val="tx1"/>
                </a:solidFill>
              </a:rPr>
              <a:t>ngữ</a:t>
            </a:r>
            <a:r>
              <a:rPr lang="en-US" sz="2400" dirty="0">
                <a:solidFill>
                  <a:schemeClr val="tx1"/>
                </a:solidFill>
              </a:rPr>
              <a:t> </a:t>
            </a:r>
            <a:r>
              <a:rPr lang="en-US" sz="2400" dirty="0" err="1">
                <a:solidFill>
                  <a:schemeClr val="tx1"/>
                </a:solidFill>
              </a:rPr>
              <a:t>kết</a:t>
            </a:r>
            <a:r>
              <a:rPr lang="en-US" sz="2400" dirty="0">
                <a:solidFill>
                  <a:schemeClr val="tx1"/>
                </a:solidFill>
              </a:rPr>
              <a:t> </a:t>
            </a:r>
            <a:r>
              <a:rPr lang="en-US" sz="2400" dirty="0" err="1">
                <a:solidFill>
                  <a:schemeClr val="tx1"/>
                </a:solidFill>
              </a:rPr>
              <a:t>thúc</a:t>
            </a:r>
            <a:r>
              <a:rPr lang="en-US" sz="2400" dirty="0">
                <a:solidFill>
                  <a:schemeClr val="tx1"/>
                </a:solidFill>
              </a:rPr>
              <a:t>: </a:t>
            </a:r>
            <a:r>
              <a:rPr lang="en-US" altLang="zh-CN" sz="1800" dirty="0">
                <a:latin typeface="Bookman Old Style" panose="02050604050505020204" pitchFamily="18" charset="0"/>
              </a:rPr>
              <a:t>“but”, “apart from”…</a:t>
            </a:r>
            <a:endParaRPr lang="en-US" sz="1800" dirty="0">
              <a:solidFill>
                <a:schemeClr val="tx1"/>
              </a:solidFill>
            </a:endParaRPr>
          </a:p>
          <a:p>
            <a:pPr marL="171450" lvl="1"/>
            <a:endParaRPr lang="en-US" sz="2400" dirty="0"/>
          </a:p>
        </p:txBody>
      </p:sp>
      <p:sp>
        <p:nvSpPr>
          <p:cNvPr id="33" name="Date Placeholder 1"/>
          <p:cNvSpPr>
            <a:spLocks noGrp="1"/>
          </p:cNvSpPr>
          <p:nvPr>
            <p:ph type="dt" sz="half" idx="10"/>
          </p:nvPr>
        </p:nvSpPr>
        <p:spPr>
          <a:xfrm>
            <a:off x="303530" y="6441440"/>
            <a:ext cx="3232150" cy="419102"/>
          </a:xfrm>
        </p:spPr>
        <p:txBody>
          <a:bodyPr/>
          <a:lstStyle/>
          <a:p>
            <a:r>
              <a:rPr lang="en-US" altLang="zh-CN" b="1" dirty="0" err="1">
                <a:solidFill>
                  <a:schemeClr val="bg1"/>
                </a:solidFill>
              </a:rPr>
              <a:t>Phân</a:t>
            </a:r>
            <a:r>
              <a:rPr lang="en-US" altLang="zh-CN" b="1" dirty="0">
                <a:solidFill>
                  <a:schemeClr val="bg1"/>
                </a:solidFill>
              </a:rPr>
              <a:t> </a:t>
            </a:r>
            <a:r>
              <a:rPr lang="en-US" altLang="zh-CN" b="1" dirty="0" err="1">
                <a:solidFill>
                  <a:schemeClr val="bg1"/>
                </a:solidFill>
              </a:rPr>
              <a:t>tích</a:t>
            </a:r>
            <a:r>
              <a:rPr lang="en-US" altLang="zh-CN" b="1" dirty="0">
                <a:solidFill>
                  <a:schemeClr val="bg1"/>
                </a:solidFill>
              </a:rPr>
              <a:t> </a:t>
            </a:r>
            <a:r>
              <a:rPr lang="en-US" altLang="zh-CN" b="1" dirty="0" err="1">
                <a:solidFill>
                  <a:schemeClr val="bg1"/>
                </a:solidFill>
              </a:rPr>
              <a:t>cảm</a:t>
            </a:r>
            <a:r>
              <a:rPr lang="en-US" altLang="zh-CN" b="1" dirty="0">
                <a:solidFill>
                  <a:schemeClr val="bg1"/>
                </a:solidFill>
              </a:rPr>
              <a:t> </a:t>
            </a:r>
            <a:r>
              <a:rPr lang="en-US" altLang="zh-CN" b="1" dirty="0" err="1">
                <a:solidFill>
                  <a:schemeClr val="bg1"/>
                </a:solidFill>
              </a:rPr>
              <a:t>xúc</a:t>
            </a:r>
            <a:r>
              <a:rPr lang="en-US" altLang="zh-CN" b="1" dirty="0">
                <a:solidFill>
                  <a:schemeClr val="bg1"/>
                </a:solidFill>
              </a:rPr>
              <a:t> </a:t>
            </a:r>
            <a:r>
              <a:rPr lang="en-US" altLang="zh-CN" b="1" dirty="0" err="1">
                <a:solidFill>
                  <a:schemeClr val="bg1"/>
                </a:solidFill>
              </a:rPr>
              <a:t>trong</a:t>
            </a:r>
            <a:r>
              <a:rPr lang="en-US" altLang="zh-CN" b="1" dirty="0">
                <a:solidFill>
                  <a:schemeClr val="bg1"/>
                </a:solidFill>
              </a:rPr>
              <a:t> </a:t>
            </a:r>
            <a:r>
              <a:rPr lang="en-US" altLang="zh-CN" b="1" dirty="0" err="1">
                <a:solidFill>
                  <a:schemeClr val="bg1"/>
                </a:solidFill>
              </a:rPr>
              <a:t>văn</a:t>
            </a:r>
            <a:r>
              <a:rPr lang="en-US" altLang="zh-CN" b="1" dirty="0">
                <a:solidFill>
                  <a:schemeClr val="bg1"/>
                </a:solidFill>
              </a:rPr>
              <a:t> </a:t>
            </a:r>
            <a:r>
              <a:rPr lang="en-US" altLang="zh-CN" b="1" dirty="0" err="1">
                <a:solidFill>
                  <a:schemeClr val="bg1"/>
                </a:solidFill>
              </a:rPr>
              <a:t>bản</a:t>
            </a:r>
            <a:r>
              <a:rPr lang="en-US" altLang="zh-CN" b="1" dirty="0">
                <a:solidFill>
                  <a:schemeClr val="bg1"/>
                </a:solidFill>
              </a:rPr>
              <a:t> y </a:t>
            </a:r>
            <a:r>
              <a:rPr lang="en-US" altLang="zh-CN" b="1" dirty="0" err="1">
                <a:solidFill>
                  <a:schemeClr val="bg1"/>
                </a:solidFill>
              </a:rPr>
              <a:t>khoa</a:t>
            </a:r>
            <a:endParaRPr lang="zh-CN" altLang="en-US" b="1" dirty="0">
              <a:solidFill>
                <a:schemeClr val="bg1"/>
              </a:solidFill>
            </a:endParaRPr>
          </a:p>
        </p:txBody>
      </p:sp>
    </p:spTree>
    <p:extLst>
      <p:ext uri="{BB962C8B-B14F-4D97-AF65-F5344CB8AC3E}">
        <p14:creationId xmlns:p14="http://schemas.microsoft.com/office/powerpoint/2010/main" val="686017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p:nvPr/>
        </p:nvSpPr>
        <p:spPr>
          <a:xfrm>
            <a:off x="-60385" y="772160"/>
            <a:ext cx="9307902" cy="447226"/>
          </a:xfrm>
          <a:prstGeom prst="rect">
            <a:avLst/>
          </a:prstGeom>
          <a:solidFill>
            <a:schemeClr val="accent5">
              <a:lumMod val="50000"/>
            </a:schemeClr>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 name="Slide Number Placeholder 2"/>
          <p:cNvSpPr>
            <a:spLocks noGrp="1"/>
          </p:cNvSpPr>
          <p:nvPr>
            <p:ph type="sldNum" sz="quarter" idx="12"/>
          </p:nvPr>
        </p:nvSpPr>
        <p:spPr>
          <a:xfrm>
            <a:off x="6813057" y="6468428"/>
            <a:ext cx="2057400" cy="365125"/>
          </a:xfrm>
        </p:spPr>
        <p:txBody>
          <a:bodyPr/>
          <a:lstStyle/>
          <a:p>
            <a:fld id="{4AC59A5C-7DAB-4EAF-BB49-219B7CB7C18A}" type="slidenum">
              <a:rPr lang="zh-CN" altLang="en-US" b="1" smtClean="0">
                <a:solidFill>
                  <a:schemeClr val="bg1"/>
                </a:solidFill>
              </a:rPr>
              <a:t>36</a:t>
            </a:fld>
            <a:endParaRPr lang="zh-CN" altLang="en-US" b="1" dirty="0">
              <a:solidFill>
                <a:schemeClr val="bg1"/>
              </a:solidFill>
            </a:endParaRPr>
          </a:p>
        </p:txBody>
      </p:sp>
      <p:sp>
        <p:nvSpPr>
          <p:cNvPr id="7" name="Title 5"/>
          <p:cNvSpPr>
            <a:spLocks noGrp="1"/>
          </p:cNvSpPr>
          <p:nvPr>
            <p:ph type="title"/>
          </p:nvPr>
        </p:nvSpPr>
        <p:spPr>
          <a:xfrm>
            <a:off x="345439" y="77894"/>
            <a:ext cx="5806786" cy="772160"/>
          </a:xfrm>
        </p:spPr>
        <p:txBody>
          <a:bodyPr>
            <a:normAutofit/>
          </a:bodyPr>
          <a:lstStyle/>
          <a:p>
            <a:r>
              <a:rPr lang="en-US" sz="4000" dirty="0" err="1">
                <a:solidFill>
                  <a:schemeClr val="bg1"/>
                </a:solidFill>
                <a:latin typeface="Candara" panose="020E0502030303020204" pitchFamily="34" charset="0"/>
              </a:rPr>
              <a:t>Đặc</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trưng</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phủ</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định</a:t>
            </a:r>
            <a:endParaRPr lang="en-US" sz="3600" b="1" dirty="0">
              <a:solidFill>
                <a:schemeClr val="bg1"/>
              </a:solidFill>
              <a:latin typeface="Candara" panose="020E0502030303020204" pitchFamily="34" charset="0"/>
            </a:endParaRPr>
          </a:p>
        </p:txBody>
      </p:sp>
      <p:sp>
        <p:nvSpPr>
          <p:cNvPr id="5" name="TextBox 4"/>
          <p:cNvSpPr txBox="1"/>
          <p:nvPr/>
        </p:nvSpPr>
        <p:spPr>
          <a:xfrm>
            <a:off x="384107" y="838974"/>
            <a:ext cx="4480856" cy="369332"/>
          </a:xfrm>
          <a:prstGeom prst="rect">
            <a:avLst/>
          </a:prstGeom>
          <a:noFill/>
        </p:spPr>
        <p:txBody>
          <a:bodyPr wrap="square" rtlCol="0">
            <a:spAutoFit/>
          </a:bodyPr>
          <a:lstStyle/>
          <a:p>
            <a:r>
              <a:rPr lang="en-US" altLang="zh-CN" b="1" dirty="0">
                <a:solidFill>
                  <a:schemeClr val="bg1"/>
                </a:solidFill>
                <a:latin typeface="Candara" panose="020E0502030303020204" pitchFamily="34" charset="0"/>
              </a:rPr>
              <a:t>GIẢI THUẬT XỬ LÝ PHỦ ĐỊNH NEGEX</a:t>
            </a:r>
            <a:endParaRPr lang="zh-CN" altLang="en-US" dirty="0">
              <a:solidFill>
                <a:schemeClr val="bg1"/>
              </a:solidFill>
            </a:endParaRPr>
          </a:p>
        </p:txBody>
      </p: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55765"/>
            <a:ext cx="9144000" cy="4819758"/>
          </a:xfrm>
          <a:prstGeom prst="rect">
            <a:avLst/>
          </a:prstGeom>
        </p:spPr>
      </p:pic>
      <p:sp>
        <p:nvSpPr>
          <p:cNvPr id="34" name="Date Placeholder 1"/>
          <p:cNvSpPr>
            <a:spLocks noGrp="1"/>
          </p:cNvSpPr>
          <p:nvPr>
            <p:ph type="dt" sz="half" idx="10"/>
          </p:nvPr>
        </p:nvSpPr>
        <p:spPr>
          <a:xfrm>
            <a:off x="303530" y="6441440"/>
            <a:ext cx="3232150" cy="419102"/>
          </a:xfrm>
        </p:spPr>
        <p:txBody>
          <a:bodyPr/>
          <a:lstStyle/>
          <a:p>
            <a:r>
              <a:rPr lang="en-US" altLang="zh-CN" b="1" dirty="0" err="1">
                <a:solidFill>
                  <a:schemeClr val="bg1"/>
                </a:solidFill>
              </a:rPr>
              <a:t>Phân</a:t>
            </a:r>
            <a:r>
              <a:rPr lang="en-US" altLang="zh-CN" b="1" dirty="0">
                <a:solidFill>
                  <a:schemeClr val="bg1"/>
                </a:solidFill>
              </a:rPr>
              <a:t> </a:t>
            </a:r>
            <a:r>
              <a:rPr lang="en-US" altLang="zh-CN" b="1" dirty="0" err="1">
                <a:solidFill>
                  <a:schemeClr val="bg1"/>
                </a:solidFill>
              </a:rPr>
              <a:t>tích</a:t>
            </a:r>
            <a:r>
              <a:rPr lang="en-US" altLang="zh-CN" b="1" dirty="0">
                <a:solidFill>
                  <a:schemeClr val="bg1"/>
                </a:solidFill>
              </a:rPr>
              <a:t> </a:t>
            </a:r>
            <a:r>
              <a:rPr lang="en-US" altLang="zh-CN" b="1" dirty="0" err="1">
                <a:solidFill>
                  <a:schemeClr val="bg1"/>
                </a:solidFill>
              </a:rPr>
              <a:t>cảm</a:t>
            </a:r>
            <a:r>
              <a:rPr lang="en-US" altLang="zh-CN" b="1" dirty="0">
                <a:solidFill>
                  <a:schemeClr val="bg1"/>
                </a:solidFill>
              </a:rPr>
              <a:t> </a:t>
            </a:r>
            <a:r>
              <a:rPr lang="en-US" altLang="zh-CN" b="1" dirty="0" err="1">
                <a:solidFill>
                  <a:schemeClr val="bg1"/>
                </a:solidFill>
              </a:rPr>
              <a:t>xúc</a:t>
            </a:r>
            <a:r>
              <a:rPr lang="en-US" altLang="zh-CN" b="1" dirty="0">
                <a:solidFill>
                  <a:schemeClr val="bg1"/>
                </a:solidFill>
              </a:rPr>
              <a:t> </a:t>
            </a:r>
            <a:r>
              <a:rPr lang="en-US" altLang="zh-CN" b="1" dirty="0" err="1">
                <a:solidFill>
                  <a:schemeClr val="bg1"/>
                </a:solidFill>
              </a:rPr>
              <a:t>trong</a:t>
            </a:r>
            <a:r>
              <a:rPr lang="en-US" altLang="zh-CN" b="1" dirty="0">
                <a:solidFill>
                  <a:schemeClr val="bg1"/>
                </a:solidFill>
              </a:rPr>
              <a:t> </a:t>
            </a:r>
            <a:r>
              <a:rPr lang="en-US" altLang="zh-CN" b="1" dirty="0" err="1">
                <a:solidFill>
                  <a:schemeClr val="bg1"/>
                </a:solidFill>
              </a:rPr>
              <a:t>văn</a:t>
            </a:r>
            <a:r>
              <a:rPr lang="en-US" altLang="zh-CN" b="1" dirty="0">
                <a:solidFill>
                  <a:schemeClr val="bg1"/>
                </a:solidFill>
              </a:rPr>
              <a:t> </a:t>
            </a:r>
            <a:r>
              <a:rPr lang="en-US" altLang="zh-CN" b="1" dirty="0" err="1">
                <a:solidFill>
                  <a:schemeClr val="bg1"/>
                </a:solidFill>
              </a:rPr>
              <a:t>bản</a:t>
            </a:r>
            <a:r>
              <a:rPr lang="en-US" altLang="zh-CN" b="1" dirty="0">
                <a:solidFill>
                  <a:schemeClr val="bg1"/>
                </a:solidFill>
              </a:rPr>
              <a:t> y </a:t>
            </a:r>
            <a:r>
              <a:rPr lang="en-US" altLang="zh-CN" b="1" dirty="0" err="1">
                <a:solidFill>
                  <a:schemeClr val="bg1"/>
                </a:solidFill>
              </a:rPr>
              <a:t>khoa</a:t>
            </a:r>
            <a:endParaRPr lang="zh-CN" altLang="en-US" b="1" dirty="0">
              <a:solidFill>
                <a:schemeClr val="bg1"/>
              </a:solidFill>
            </a:endParaRPr>
          </a:p>
        </p:txBody>
      </p:sp>
      <p:sp>
        <p:nvSpPr>
          <p:cNvPr id="2" name="TextBox 1"/>
          <p:cNvSpPr txBox="1"/>
          <p:nvPr/>
        </p:nvSpPr>
        <p:spPr>
          <a:xfrm>
            <a:off x="665018" y="5207298"/>
            <a:ext cx="1776845" cy="646331"/>
          </a:xfrm>
          <a:prstGeom prst="rect">
            <a:avLst/>
          </a:prstGeom>
          <a:noFill/>
        </p:spPr>
        <p:txBody>
          <a:bodyPr wrap="square" rtlCol="0">
            <a:spAutoFit/>
          </a:bodyPr>
          <a:lstStyle/>
          <a:p>
            <a:pPr algn="ctr"/>
            <a:r>
              <a:rPr lang="en-US" altLang="zh-CN" dirty="0" err="1"/>
              <a:t>Mô</a:t>
            </a:r>
            <a:r>
              <a:rPr lang="en-US" altLang="zh-CN" dirty="0"/>
              <a:t> </a:t>
            </a:r>
            <a:r>
              <a:rPr lang="en-US" altLang="zh-CN" dirty="0" err="1"/>
              <a:t>hình</a:t>
            </a:r>
            <a:r>
              <a:rPr lang="en-US" altLang="zh-CN" dirty="0"/>
              <a:t> </a:t>
            </a:r>
            <a:r>
              <a:rPr lang="en-US" altLang="zh-CN" dirty="0" err="1"/>
              <a:t>xử</a:t>
            </a:r>
            <a:r>
              <a:rPr lang="en-US" altLang="zh-CN" dirty="0"/>
              <a:t> </a:t>
            </a:r>
            <a:r>
              <a:rPr lang="en-US" altLang="zh-CN" dirty="0" err="1"/>
              <a:t>lý</a:t>
            </a:r>
            <a:r>
              <a:rPr lang="en-US" altLang="zh-CN" dirty="0"/>
              <a:t> </a:t>
            </a:r>
            <a:r>
              <a:rPr lang="en-US" altLang="zh-CN" dirty="0" err="1"/>
              <a:t>phủ</a:t>
            </a:r>
            <a:r>
              <a:rPr lang="en-US" altLang="zh-CN" dirty="0"/>
              <a:t> </a:t>
            </a:r>
            <a:r>
              <a:rPr lang="en-US" altLang="zh-CN" dirty="0" err="1"/>
              <a:t>định</a:t>
            </a:r>
            <a:endParaRPr lang="zh-CN" altLang="en-US" dirty="0"/>
          </a:p>
        </p:txBody>
      </p:sp>
    </p:spTree>
    <p:extLst>
      <p:ext uri="{BB962C8B-B14F-4D97-AF65-F5344CB8AC3E}">
        <p14:creationId xmlns:p14="http://schemas.microsoft.com/office/powerpoint/2010/main" val="3348154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p:nvPr/>
        </p:nvSpPr>
        <p:spPr>
          <a:xfrm>
            <a:off x="-60385" y="772160"/>
            <a:ext cx="9307902" cy="447226"/>
          </a:xfrm>
          <a:prstGeom prst="rect">
            <a:avLst/>
          </a:prstGeom>
          <a:solidFill>
            <a:schemeClr val="accent5">
              <a:lumMod val="50000"/>
            </a:schemeClr>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37</a:t>
            </a:fld>
            <a:endParaRPr lang="zh-CN" altLang="en-US"/>
          </a:p>
        </p:txBody>
      </p:sp>
      <p:sp>
        <p:nvSpPr>
          <p:cNvPr id="7" name="Title 5"/>
          <p:cNvSpPr>
            <a:spLocks noGrp="1"/>
          </p:cNvSpPr>
          <p:nvPr>
            <p:ph type="title"/>
          </p:nvPr>
        </p:nvSpPr>
        <p:spPr>
          <a:xfrm>
            <a:off x="345439" y="77894"/>
            <a:ext cx="4324215" cy="772160"/>
          </a:xfrm>
        </p:spPr>
        <p:txBody>
          <a:bodyPr>
            <a:normAutofit/>
          </a:bodyPr>
          <a:lstStyle/>
          <a:p>
            <a:r>
              <a:rPr lang="vi-VN" sz="4000" dirty="0">
                <a:solidFill>
                  <a:schemeClr val="bg1"/>
                </a:solidFill>
                <a:latin typeface="Candara" panose="020E0502030303020204" pitchFamily="34" charset="0"/>
              </a:rPr>
              <a:t>Rút trích đặc trưng</a:t>
            </a:r>
            <a:endParaRPr lang="en-US" sz="3600" b="1" dirty="0">
              <a:solidFill>
                <a:schemeClr val="bg1"/>
              </a:solidFill>
              <a:latin typeface="Candara" panose="020E0502030303020204" pitchFamily="34" charset="0"/>
            </a:endParaRPr>
          </a:p>
        </p:txBody>
      </p:sp>
      <p:sp>
        <p:nvSpPr>
          <p:cNvPr id="5" name="TextBox 4"/>
          <p:cNvSpPr txBox="1"/>
          <p:nvPr/>
        </p:nvSpPr>
        <p:spPr>
          <a:xfrm>
            <a:off x="384106" y="838974"/>
            <a:ext cx="7543801" cy="400110"/>
          </a:xfrm>
          <a:prstGeom prst="rect">
            <a:avLst/>
          </a:prstGeom>
          <a:noFill/>
        </p:spPr>
        <p:txBody>
          <a:bodyPr wrap="square" rtlCol="0">
            <a:spAutoFit/>
          </a:bodyPr>
          <a:lstStyle/>
          <a:p>
            <a:r>
              <a:rPr lang="en-US" altLang="zh-CN" sz="2000" b="1" dirty="0">
                <a:solidFill>
                  <a:schemeClr val="bg1"/>
                </a:solidFill>
                <a:latin typeface="Candara" panose="020E0502030303020204" pitchFamily="34" charset="0"/>
              </a:rPr>
              <a:t>ĐẶC TRƯNG CHUYỂN ĐỔI </a:t>
            </a:r>
            <a:r>
              <a:rPr lang="en-US" altLang="zh-CN" sz="2000" b="1">
                <a:solidFill>
                  <a:schemeClr val="bg1"/>
                </a:solidFill>
                <a:latin typeface="Candara" panose="020E0502030303020204" pitchFamily="34" charset="0"/>
              </a:rPr>
              <a:t>TRẠNG THÁI </a:t>
            </a:r>
            <a:r>
              <a:rPr lang="en-US" altLang="zh-CN" sz="2000" b="1" i="1">
                <a:solidFill>
                  <a:schemeClr val="bg1"/>
                </a:solidFill>
                <a:latin typeface="Candara" panose="020E0502030303020204" pitchFamily="34" charset="0"/>
              </a:rPr>
              <a:t>(Change phrase)</a:t>
            </a:r>
            <a:endParaRPr lang="zh-CN" altLang="en-US" sz="2000" dirty="0">
              <a:solidFill>
                <a:schemeClr val="bg1"/>
              </a:solidFill>
            </a:endParaRPr>
          </a:p>
        </p:txBody>
      </p:sp>
      <p:sp>
        <p:nvSpPr>
          <p:cNvPr id="50" name="Title 1"/>
          <p:cNvSpPr txBox="1">
            <a:spLocks/>
          </p:cNvSpPr>
          <p:nvPr/>
        </p:nvSpPr>
        <p:spPr>
          <a:xfrm>
            <a:off x="-18820" y="2095063"/>
            <a:ext cx="7886700" cy="4748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400" b="1" dirty="0" err="1"/>
              <a:t>Danh</a:t>
            </a:r>
            <a:r>
              <a:rPr lang="en-US" sz="2400" b="1" dirty="0"/>
              <a:t> </a:t>
            </a:r>
            <a:r>
              <a:rPr lang="en-US" sz="2400" b="1" dirty="0" err="1"/>
              <a:t>sách</a:t>
            </a:r>
            <a:r>
              <a:rPr lang="en-US" sz="2400" b="1" dirty="0"/>
              <a:t> </a:t>
            </a:r>
            <a:r>
              <a:rPr lang="en-US" sz="2400" b="1" dirty="0" err="1"/>
              <a:t>các</a:t>
            </a:r>
            <a:r>
              <a:rPr lang="en-US" sz="2400" b="1" dirty="0"/>
              <a:t> </a:t>
            </a:r>
            <a:r>
              <a:rPr lang="en-US" sz="2400" b="1" dirty="0" err="1"/>
              <a:t>từ</a:t>
            </a:r>
            <a:r>
              <a:rPr lang="en-US" sz="2400" b="1" dirty="0"/>
              <a:t> </a:t>
            </a:r>
            <a:r>
              <a:rPr lang="en-US" sz="2400" b="1" dirty="0" err="1"/>
              <a:t>có</a:t>
            </a:r>
            <a:r>
              <a:rPr lang="en-US" sz="2400" b="1" dirty="0"/>
              <a:t> </a:t>
            </a:r>
            <a:r>
              <a:rPr lang="en-US" sz="2400" b="1" dirty="0" err="1"/>
              <a:t>nhãn</a:t>
            </a:r>
            <a:r>
              <a:rPr lang="en-US" sz="2400" b="1" dirty="0"/>
              <a:t> BAD: 238 </a:t>
            </a:r>
            <a:r>
              <a:rPr lang="en-US" sz="2400" b="1" dirty="0" err="1"/>
              <a:t>từ</a:t>
            </a:r>
            <a:endParaRPr lang="en-US" sz="2400" b="1" dirty="0"/>
          </a:p>
        </p:txBody>
      </p:sp>
      <p:sp>
        <p:nvSpPr>
          <p:cNvPr id="13" name="Title 1"/>
          <p:cNvSpPr txBox="1">
            <a:spLocks/>
          </p:cNvSpPr>
          <p:nvPr/>
        </p:nvSpPr>
        <p:spPr>
          <a:xfrm>
            <a:off x="36600" y="2528062"/>
            <a:ext cx="7886700" cy="4748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400" b="1" dirty="0" err="1"/>
              <a:t>Danh</a:t>
            </a:r>
            <a:r>
              <a:rPr lang="en-US" sz="2400" b="1" dirty="0"/>
              <a:t> </a:t>
            </a:r>
            <a:r>
              <a:rPr lang="en-US" sz="2400" b="1" dirty="0" err="1"/>
              <a:t>sách</a:t>
            </a:r>
            <a:r>
              <a:rPr lang="en-US" sz="2400" b="1" dirty="0"/>
              <a:t> </a:t>
            </a:r>
            <a:r>
              <a:rPr lang="en-US" sz="2400" b="1" dirty="0" err="1"/>
              <a:t>các</a:t>
            </a:r>
            <a:r>
              <a:rPr lang="en-US" sz="2400" b="1" dirty="0"/>
              <a:t> </a:t>
            </a:r>
            <a:r>
              <a:rPr lang="en-US" sz="2400" b="1" dirty="0" err="1"/>
              <a:t>từ</a:t>
            </a:r>
            <a:r>
              <a:rPr lang="en-US" sz="2400" b="1" dirty="0"/>
              <a:t> </a:t>
            </a:r>
            <a:r>
              <a:rPr lang="en-US" sz="2400" b="1" dirty="0" err="1"/>
              <a:t>có</a:t>
            </a:r>
            <a:r>
              <a:rPr lang="en-US" sz="2400" b="1" dirty="0"/>
              <a:t> </a:t>
            </a:r>
            <a:r>
              <a:rPr lang="en-US" sz="2400" b="1" dirty="0" err="1"/>
              <a:t>nhãn</a:t>
            </a:r>
            <a:r>
              <a:rPr lang="en-US" sz="2400" b="1" dirty="0"/>
              <a:t> GOOD: 96 </a:t>
            </a:r>
            <a:r>
              <a:rPr lang="en-US" sz="2400" b="1" dirty="0" err="1"/>
              <a:t>từ</a:t>
            </a:r>
            <a:endParaRPr lang="en-US" sz="2400" b="1" dirty="0"/>
          </a:p>
        </p:txBody>
      </p:sp>
      <p:sp>
        <p:nvSpPr>
          <p:cNvPr id="14" name="Title 1"/>
          <p:cNvSpPr txBox="1">
            <a:spLocks/>
          </p:cNvSpPr>
          <p:nvPr/>
        </p:nvSpPr>
        <p:spPr>
          <a:xfrm>
            <a:off x="36600" y="3041020"/>
            <a:ext cx="7886700" cy="4748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400" b="1" dirty="0" err="1"/>
              <a:t>Danh</a:t>
            </a:r>
            <a:r>
              <a:rPr lang="en-US" sz="2400" b="1" dirty="0"/>
              <a:t> </a:t>
            </a:r>
            <a:r>
              <a:rPr lang="en-US" sz="2400" b="1" dirty="0" err="1"/>
              <a:t>sách</a:t>
            </a:r>
            <a:r>
              <a:rPr lang="en-US" sz="2400" b="1" dirty="0"/>
              <a:t> </a:t>
            </a:r>
            <a:r>
              <a:rPr lang="en-US" sz="2400" b="1" dirty="0" err="1"/>
              <a:t>các</a:t>
            </a:r>
            <a:r>
              <a:rPr lang="en-US" sz="2400" b="1" dirty="0"/>
              <a:t> </a:t>
            </a:r>
            <a:r>
              <a:rPr lang="en-US" sz="2400" b="1" dirty="0" err="1"/>
              <a:t>từ</a:t>
            </a:r>
            <a:r>
              <a:rPr lang="en-US" sz="2400" b="1" dirty="0"/>
              <a:t> </a:t>
            </a:r>
            <a:r>
              <a:rPr lang="en-US" sz="2400" b="1" dirty="0" err="1"/>
              <a:t>có</a:t>
            </a:r>
            <a:r>
              <a:rPr lang="en-US" sz="2400" b="1" dirty="0"/>
              <a:t> </a:t>
            </a:r>
            <a:r>
              <a:rPr lang="en-US" sz="2400" b="1" dirty="0" err="1"/>
              <a:t>nhãn</a:t>
            </a:r>
            <a:r>
              <a:rPr lang="en-US" sz="2400" b="1" dirty="0"/>
              <a:t> MORE: 42 </a:t>
            </a:r>
            <a:r>
              <a:rPr lang="en-US" sz="2400" b="1" dirty="0" err="1"/>
              <a:t>từ</a:t>
            </a:r>
            <a:endParaRPr lang="en-US" sz="2400" b="1" dirty="0"/>
          </a:p>
        </p:txBody>
      </p:sp>
      <p:sp>
        <p:nvSpPr>
          <p:cNvPr id="15" name="Title 1"/>
          <p:cNvSpPr txBox="1">
            <a:spLocks/>
          </p:cNvSpPr>
          <p:nvPr/>
        </p:nvSpPr>
        <p:spPr>
          <a:xfrm>
            <a:off x="-74240" y="3562814"/>
            <a:ext cx="7886700" cy="4748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400" b="1" dirty="0" err="1"/>
              <a:t>Danh</a:t>
            </a:r>
            <a:r>
              <a:rPr lang="en-US" sz="2400" b="1" dirty="0"/>
              <a:t> </a:t>
            </a:r>
            <a:r>
              <a:rPr lang="en-US" sz="2400" b="1" dirty="0" err="1"/>
              <a:t>sách</a:t>
            </a:r>
            <a:r>
              <a:rPr lang="en-US" sz="2400" b="1" dirty="0"/>
              <a:t> </a:t>
            </a:r>
            <a:r>
              <a:rPr lang="en-US" sz="2400" b="1" dirty="0" err="1"/>
              <a:t>các</a:t>
            </a:r>
            <a:r>
              <a:rPr lang="en-US" sz="2400" b="1" dirty="0"/>
              <a:t> </a:t>
            </a:r>
            <a:r>
              <a:rPr lang="en-US" sz="2400" b="1" dirty="0" err="1"/>
              <a:t>từ</a:t>
            </a:r>
            <a:r>
              <a:rPr lang="en-US" sz="2400" b="1" dirty="0"/>
              <a:t> </a:t>
            </a:r>
            <a:r>
              <a:rPr lang="en-US" sz="2400" b="1" dirty="0" err="1"/>
              <a:t>có</a:t>
            </a:r>
            <a:r>
              <a:rPr lang="en-US" sz="2400" b="1" dirty="0"/>
              <a:t> </a:t>
            </a:r>
            <a:r>
              <a:rPr lang="en-US" sz="2400" b="1" dirty="0" err="1"/>
              <a:t>nhãn</a:t>
            </a:r>
            <a:r>
              <a:rPr lang="en-US" sz="2400" b="1" dirty="0"/>
              <a:t> LESS: 47 </a:t>
            </a:r>
            <a:r>
              <a:rPr lang="en-US" sz="2400" b="1" dirty="0" err="1"/>
              <a:t>từ</a:t>
            </a:r>
            <a:endParaRPr lang="en-US" sz="2400" b="1" dirty="0"/>
          </a:p>
        </p:txBody>
      </p:sp>
    </p:spTree>
    <p:extLst>
      <p:ext uri="{BB962C8B-B14F-4D97-AF65-F5344CB8AC3E}">
        <p14:creationId xmlns:p14="http://schemas.microsoft.com/office/powerpoint/2010/main" val="3908709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p:nvPr/>
        </p:nvSpPr>
        <p:spPr>
          <a:xfrm>
            <a:off x="-60385" y="772160"/>
            <a:ext cx="9307902" cy="447226"/>
          </a:xfrm>
          <a:prstGeom prst="rect">
            <a:avLst/>
          </a:prstGeom>
          <a:solidFill>
            <a:schemeClr val="accent5">
              <a:lumMod val="50000"/>
            </a:schemeClr>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38</a:t>
            </a:fld>
            <a:endParaRPr lang="zh-CN" altLang="en-US"/>
          </a:p>
        </p:txBody>
      </p:sp>
      <p:sp>
        <p:nvSpPr>
          <p:cNvPr id="7" name="Title 5"/>
          <p:cNvSpPr>
            <a:spLocks noGrp="1"/>
          </p:cNvSpPr>
          <p:nvPr>
            <p:ph type="title"/>
          </p:nvPr>
        </p:nvSpPr>
        <p:spPr>
          <a:xfrm>
            <a:off x="345439" y="77894"/>
            <a:ext cx="4324215" cy="772160"/>
          </a:xfrm>
        </p:spPr>
        <p:txBody>
          <a:bodyPr>
            <a:normAutofit/>
          </a:bodyPr>
          <a:lstStyle/>
          <a:p>
            <a:r>
              <a:rPr lang="vi-VN" sz="4000" dirty="0">
                <a:solidFill>
                  <a:schemeClr val="bg1"/>
                </a:solidFill>
                <a:latin typeface="Candara" panose="020E0502030303020204" pitchFamily="34" charset="0"/>
              </a:rPr>
              <a:t>Rút trích đặc trưng</a:t>
            </a:r>
            <a:endParaRPr lang="en-US" sz="3600" b="1" dirty="0">
              <a:solidFill>
                <a:schemeClr val="bg1"/>
              </a:solidFill>
              <a:latin typeface="Candara" panose="020E0502030303020204" pitchFamily="34" charset="0"/>
            </a:endParaRPr>
          </a:p>
        </p:txBody>
      </p:sp>
      <p:sp>
        <p:nvSpPr>
          <p:cNvPr id="5" name="TextBox 4"/>
          <p:cNvSpPr txBox="1"/>
          <p:nvPr/>
        </p:nvSpPr>
        <p:spPr>
          <a:xfrm>
            <a:off x="384106" y="838974"/>
            <a:ext cx="7543801" cy="400110"/>
          </a:xfrm>
          <a:prstGeom prst="rect">
            <a:avLst/>
          </a:prstGeom>
          <a:noFill/>
        </p:spPr>
        <p:txBody>
          <a:bodyPr wrap="square" rtlCol="0">
            <a:spAutoFit/>
          </a:bodyPr>
          <a:lstStyle/>
          <a:p>
            <a:r>
              <a:rPr lang="en-US" altLang="zh-CN" sz="2000" b="1" dirty="0">
                <a:solidFill>
                  <a:schemeClr val="bg1"/>
                </a:solidFill>
                <a:latin typeface="Candara" panose="020E0502030303020204" pitchFamily="34" charset="0"/>
              </a:rPr>
              <a:t>ĐẶC TRƯNG CHUYỂN ĐỔI </a:t>
            </a:r>
            <a:r>
              <a:rPr lang="en-US" altLang="zh-CN" sz="2000" b="1">
                <a:solidFill>
                  <a:schemeClr val="bg1"/>
                </a:solidFill>
                <a:latin typeface="Candara" panose="020E0502030303020204" pitchFamily="34" charset="0"/>
              </a:rPr>
              <a:t>TRẠNG THÁI </a:t>
            </a:r>
            <a:r>
              <a:rPr lang="en-US" altLang="zh-CN" sz="2000" b="1" i="1">
                <a:solidFill>
                  <a:schemeClr val="bg1"/>
                </a:solidFill>
                <a:latin typeface="Candara" panose="020E0502030303020204" pitchFamily="34" charset="0"/>
              </a:rPr>
              <a:t>(Change phrase)</a:t>
            </a:r>
            <a:endParaRPr lang="zh-CN" altLang="en-US" sz="2000" dirty="0">
              <a:solidFill>
                <a:schemeClr val="bg1"/>
              </a:solidFill>
            </a:endParaRPr>
          </a:p>
        </p:txBody>
      </p:sp>
      <p:sp>
        <p:nvSpPr>
          <p:cNvPr id="50" name="Title 1"/>
          <p:cNvSpPr txBox="1">
            <a:spLocks/>
          </p:cNvSpPr>
          <p:nvPr/>
        </p:nvSpPr>
        <p:spPr>
          <a:xfrm>
            <a:off x="650216" y="1443224"/>
            <a:ext cx="7886700" cy="4748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400" b="1" dirty="0" err="1"/>
              <a:t>Danh</a:t>
            </a:r>
            <a:r>
              <a:rPr lang="en-US" sz="2400" b="1" dirty="0"/>
              <a:t> </a:t>
            </a:r>
            <a:r>
              <a:rPr lang="en-US" sz="2400" b="1" dirty="0" err="1"/>
              <a:t>sách</a:t>
            </a:r>
            <a:r>
              <a:rPr lang="en-US" sz="2400" b="1" dirty="0"/>
              <a:t> </a:t>
            </a:r>
            <a:r>
              <a:rPr lang="en-US" sz="2400" b="1" dirty="0" err="1"/>
              <a:t>các</a:t>
            </a:r>
            <a:r>
              <a:rPr lang="en-US" sz="2400" b="1" dirty="0"/>
              <a:t> </a:t>
            </a:r>
            <a:r>
              <a:rPr lang="en-US" sz="2400" b="1" dirty="0" err="1"/>
              <a:t>từ</a:t>
            </a:r>
            <a:r>
              <a:rPr lang="en-US" sz="2400" b="1" dirty="0"/>
              <a:t> </a:t>
            </a:r>
            <a:r>
              <a:rPr lang="en-US" sz="2400" b="1" dirty="0" err="1"/>
              <a:t>có</a:t>
            </a:r>
            <a:r>
              <a:rPr lang="en-US" sz="2400" b="1" dirty="0"/>
              <a:t> </a:t>
            </a:r>
            <a:r>
              <a:rPr lang="en-US" sz="2400" b="1" dirty="0" err="1"/>
              <a:t>nhãn</a:t>
            </a:r>
            <a:r>
              <a:rPr lang="en-US" sz="2400" b="1" dirty="0"/>
              <a:t> BAD: 238 </a:t>
            </a:r>
            <a:r>
              <a:rPr lang="en-US" sz="2400" b="1" dirty="0" err="1"/>
              <a:t>từ</a:t>
            </a:r>
            <a:endParaRPr lang="en-US" sz="2400" b="1" dirty="0"/>
          </a:p>
        </p:txBody>
      </p:sp>
      <p:sp>
        <p:nvSpPr>
          <p:cNvPr id="12" name="Content Placeholder 2"/>
          <p:cNvSpPr>
            <a:spLocks noGrp="1"/>
          </p:cNvSpPr>
          <p:nvPr>
            <p:ph idx="1"/>
          </p:nvPr>
        </p:nvSpPr>
        <p:spPr>
          <a:xfrm>
            <a:off x="384106" y="1956181"/>
            <a:ext cx="8344258" cy="4236801"/>
          </a:xfrm>
        </p:spPr>
        <p:txBody>
          <a:bodyPr>
            <a:noAutofit/>
          </a:bodyPr>
          <a:lstStyle/>
          <a:p>
            <a:pPr marL="0" indent="0" algn="just">
              <a:buNone/>
            </a:pPr>
            <a:r>
              <a:rPr lang="en-US" sz="1600" dirty="0"/>
              <a:t>'suffer', 'adverse', 'hazards', 'risk', 'death', 'insufficient', 'infection', 'recurrence', 'restlessness', 'mortality', 'hazard', 'chronic', 'pain', 'negative', 'severity', 'complication', 'risk', 'adverse', 'mortality', 'morbidity', 'death', 'fatal', 'danger', 'no benefit', 'discourage', 'short-term risk', 'long-term risk', 'damage', 'little information', 'not been well studies', 'ineffective', 'suffer', 'depression', 'acute', 'sore', 'outpatient', 'disabling', 'diabetes', 'difficulties', 'dysfunction', 'distorted', 'poorer', 'unable', 'prolonged', 'irritation', 'disruptive', 'pathological', 'mutations', 'disease', 'infection', 'harms', 'difficulty', 'weakened', 'inactive', 'stressors', 'hypertension', 'adverse', 'insomnia', 'relapsing', 'malignant', 'suffer', 'exacerbate', 'dryness', 'fever', 'overestimate', 'constipation', 'deposition', 'colic', 'tension', 'hazards', 'weakness', 'irritability', 'insidious', 'distress', 'weak', 'cancer', 'emergency', 'risk', 'block', 'unsatisfactory ', 'blinding', 'nausea', 'traumatic', 'wound', 'intention', 'loses', 'intensive', 'relapse', 'recurrent', 'extension', 'die', 'cancers', 'malaise', 'crying', 'toxic', 'injury', 'confounding', 'complaints', 'misuse', 'insignificant', 'poisoning', 'anoxic', 'amputation', 'death', 'nightmares', 'deteriorate', 'fatal', 'injuries', 'fatigue', 'invasive', 'suicide', 'chronic', 'relapsed', 'disturbances', 'confusion', 'died', 'fluctuating', 'severities', 'delusions', 'compulsions', 'conflict', 'trauma', 'cried', 'impair', 'severe', 'tremor', 'weaker', 'illness', 'inpatients', 'worry', 'rebound', 'worse', 'reversible', 'dizziness', 'attacks', 'pointless', 'disorders', 'dyskinesia', 'risks', 'fatty', 'negative', 'conflicting', 'upset', 'fishy', 'hard', 'harm', 'bleeding', 'inflammatory', 'hampered', 'underpowered', 'obstruction', 'headache', 'problem', 'bleeds', 'panic', 'loss', 'odds', 'retardation', 'dysfunctional', 'render', 'difficult', 'drowsiness', 'lack', 'suicidal', 'obsessions', …</a:t>
            </a:r>
          </a:p>
        </p:txBody>
      </p:sp>
    </p:spTree>
    <p:extLst>
      <p:ext uri="{BB962C8B-B14F-4D97-AF65-F5344CB8AC3E}">
        <p14:creationId xmlns:p14="http://schemas.microsoft.com/office/powerpoint/2010/main" val="3942161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p:nvPr/>
        </p:nvSpPr>
        <p:spPr>
          <a:xfrm>
            <a:off x="-60385" y="772160"/>
            <a:ext cx="9307902" cy="447226"/>
          </a:xfrm>
          <a:prstGeom prst="rect">
            <a:avLst/>
          </a:prstGeom>
          <a:solidFill>
            <a:schemeClr val="accent5">
              <a:lumMod val="50000"/>
            </a:schemeClr>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39</a:t>
            </a:fld>
            <a:endParaRPr lang="zh-CN" altLang="en-US"/>
          </a:p>
        </p:txBody>
      </p:sp>
      <p:sp>
        <p:nvSpPr>
          <p:cNvPr id="7" name="Title 5"/>
          <p:cNvSpPr>
            <a:spLocks noGrp="1"/>
          </p:cNvSpPr>
          <p:nvPr>
            <p:ph type="title"/>
          </p:nvPr>
        </p:nvSpPr>
        <p:spPr>
          <a:xfrm>
            <a:off x="345439" y="77894"/>
            <a:ext cx="4324215" cy="772160"/>
          </a:xfrm>
        </p:spPr>
        <p:txBody>
          <a:bodyPr>
            <a:normAutofit/>
          </a:bodyPr>
          <a:lstStyle/>
          <a:p>
            <a:r>
              <a:rPr lang="vi-VN" sz="4000" dirty="0">
                <a:solidFill>
                  <a:schemeClr val="bg1"/>
                </a:solidFill>
                <a:latin typeface="Candara" panose="020E0502030303020204" pitchFamily="34" charset="0"/>
              </a:rPr>
              <a:t>Rút trích đặc trưng</a:t>
            </a:r>
            <a:endParaRPr lang="en-US" sz="3600" b="1" dirty="0">
              <a:solidFill>
                <a:schemeClr val="bg1"/>
              </a:solidFill>
              <a:latin typeface="Candara" panose="020E0502030303020204" pitchFamily="34" charset="0"/>
            </a:endParaRPr>
          </a:p>
        </p:txBody>
      </p:sp>
      <p:sp>
        <p:nvSpPr>
          <p:cNvPr id="5" name="TextBox 4"/>
          <p:cNvSpPr txBox="1"/>
          <p:nvPr/>
        </p:nvSpPr>
        <p:spPr>
          <a:xfrm>
            <a:off x="384106" y="838974"/>
            <a:ext cx="7543801" cy="400110"/>
          </a:xfrm>
          <a:prstGeom prst="rect">
            <a:avLst/>
          </a:prstGeom>
          <a:noFill/>
        </p:spPr>
        <p:txBody>
          <a:bodyPr wrap="square" rtlCol="0">
            <a:spAutoFit/>
          </a:bodyPr>
          <a:lstStyle/>
          <a:p>
            <a:r>
              <a:rPr lang="en-US" altLang="zh-CN" sz="2000" b="1" dirty="0">
                <a:solidFill>
                  <a:schemeClr val="bg1"/>
                </a:solidFill>
                <a:latin typeface="Candara" panose="020E0502030303020204" pitchFamily="34" charset="0"/>
              </a:rPr>
              <a:t>ĐẶC TRƯNG CHUYỂN ĐỔI </a:t>
            </a:r>
            <a:r>
              <a:rPr lang="en-US" altLang="zh-CN" sz="2000" b="1">
                <a:solidFill>
                  <a:schemeClr val="bg1"/>
                </a:solidFill>
                <a:latin typeface="Candara" panose="020E0502030303020204" pitchFamily="34" charset="0"/>
              </a:rPr>
              <a:t>TRẠNG THÁI </a:t>
            </a:r>
            <a:r>
              <a:rPr lang="en-US" altLang="zh-CN" sz="2000" b="1" i="1">
                <a:solidFill>
                  <a:schemeClr val="bg1"/>
                </a:solidFill>
                <a:latin typeface="Candara" panose="020E0502030303020204" pitchFamily="34" charset="0"/>
              </a:rPr>
              <a:t>(Change phrase)</a:t>
            </a:r>
            <a:endParaRPr lang="zh-CN" altLang="en-US" sz="2000" dirty="0">
              <a:solidFill>
                <a:schemeClr val="bg1"/>
              </a:solidFill>
            </a:endParaRPr>
          </a:p>
        </p:txBody>
      </p:sp>
      <p:sp>
        <p:nvSpPr>
          <p:cNvPr id="50" name="Title 1"/>
          <p:cNvSpPr txBox="1">
            <a:spLocks/>
          </p:cNvSpPr>
          <p:nvPr/>
        </p:nvSpPr>
        <p:spPr>
          <a:xfrm>
            <a:off x="650216" y="1443224"/>
            <a:ext cx="7886700" cy="4748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400" b="1" dirty="0" err="1"/>
              <a:t>Danh</a:t>
            </a:r>
            <a:r>
              <a:rPr lang="en-US" sz="2400" b="1" dirty="0"/>
              <a:t> </a:t>
            </a:r>
            <a:r>
              <a:rPr lang="en-US" sz="2400" b="1" dirty="0" err="1"/>
              <a:t>sách</a:t>
            </a:r>
            <a:r>
              <a:rPr lang="en-US" sz="2400" b="1" dirty="0"/>
              <a:t> </a:t>
            </a:r>
            <a:r>
              <a:rPr lang="en-US" sz="2400" b="1" dirty="0" err="1"/>
              <a:t>các</a:t>
            </a:r>
            <a:r>
              <a:rPr lang="en-US" sz="2400" b="1" dirty="0"/>
              <a:t> </a:t>
            </a:r>
            <a:r>
              <a:rPr lang="en-US" sz="2400" b="1" dirty="0" err="1"/>
              <a:t>từ</a:t>
            </a:r>
            <a:r>
              <a:rPr lang="en-US" sz="2400" b="1" dirty="0"/>
              <a:t> </a:t>
            </a:r>
            <a:r>
              <a:rPr lang="en-US" sz="2400" b="1" dirty="0" err="1"/>
              <a:t>có</a:t>
            </a:r>
            <a:r>
              <a:rPr lang="en-US" sz="2400" b="1" dirty="0"/>
              <a:t> </a:t>
            </a:r>
            <a:r>
              <a:rPr lang="en-US" sz="2400" b="1" dirty="0" err="1"/>
              <a:t>nhãn</a:t>
            </a:r>
            <a:r>
              <a:rPr lang="en-US" sz="2400" b="1" dirty="0"/>
              <a:t> GOOD: 96 </a:t>
            </a:r>
            <a:r>
              <a:rPr lang="en-US" sz="2400" b="1" dirty="0" err="1"/>
              <a:t>từ</a:t>
            </a:r>
            <a:endParaRPr lang="en-US" sz="2400" b="1" dirty="0"/>
          </a:p>
        </p:txBody>
      </p:sp>
      <p:sp>
        <p:nvSpPr>
          <p:cNvPr id="12" name="Content Placeholder 2"/>
          <p:cNvSpPr>
            <a:spLocks noGrp="1"/>
          </p:cNvSpPr>
          <p:nvPr>
            <p:ph idx="1"/>
          </p:nvPr>
        </p:nvSpPr>
        <p:spPr>
          <a:xfrm>
            <a:off x="384106" y="1956181"/>
            <a:ext cx="8344258" cy="4236801"/>
          </a:xfrm>
        </p:spPr>
        <p:txBody>
          <a:bodyPr>
            <a:noAutofit/>
          </a:bodyPr>
          <a:lstStyle/>
          <a:p>
            <a:pPr marL="0" indent="0" algn="just">
              <a:buNone/>
            </a:pPr>
            <a:r>
              <a:rPr lang="en-US" sz="1600" dirty="0"/>
              <a:t>'benefit', 'improvement', 'advantage', 'accuracy', 'great', 'effective', 'support', 'potential', 'superior', 'mild', 'achieved', 'Supplementation', 'beneficial', 'positive', 'benefit', 'beneficial', 'improve', 'advantage', 'resolve', 'good', 'fantastic', 'relief', 'superior', 'efficacious', 'effective', 'improve effectiveness', 'importance of protecting', 'significant advantage', 'significant therapeutic advantage', 'may be effective', 'effective approach', 'simple and effective', 'simple and effective treatment', 'safe', 'well tolerated', 'well-tolerated', 'useful', 'maybe useful', 'illustrate the benefits', 'significant improvement', 'significantly improve', 'clinically worthwhile', 'worthwhile', 'recover rapid', 'satisfactory outcome', 'satisfactory', 'similarly effective', 'supports', 'approve', 'more effective', 'high efficacy', 'cured', 'vitality', 'relaxing', 'benefit', 'tolerability', 'improvement', 'right', 'effective', 'stable', 'best', 'better', 'pleasurable', 'relaxation', '</a:t>
            </a:r>
            <a:r>
              <a:rPr lang="en-US" sz="1600" dirty="0" err="1"/>
              <a:t>favour</a:t>
            </a:r>
            <a:r>
              <a:rPr lang="en-US" sz="1600" dirty="0"/>
              <a:t>', 'beneficial', 'safety', 'prevents', 'successful', 'satisfaction', 'significant', 'superior', 'contributions', 'reliability', 'robust', 'tolerated', 'improving', 'survival', '</a:t>
            </a:r>
            <a:r>
              <a:rPr lang="en-US" sz="1600" dirty="0" err="1"/>
              <a:t>favourable</a:t>
            </a:r>
            <a:r>
              <a:rPr lang="en-US" sz="1600" dirty="0"/>
              <a:t>', 'reliable', 'recovered', 'judiciously', 'consciousness', 'efficacy', 'prevented', 'satisfied', 'prevent', 'advantage', 'encouraging', 'tolerance', 'success', 'significance', 'improved', 'improves', 'improve', 'improvements'</a:t>
            </a:r>
          </a:p>
        </p:txBody>
      </p:sp>
    </p:spTree>
    <p:extLst>
      <p:ext uri="{BB962C8B-B14F-4D97-AF65-F5344CB8AC3E}">
        <p14:creationId xmlns:p14="http://schemas.microsoft.com/office/powerpoint/2010/main" val="57220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783070" y="4467402"/>
            <a:ext cx="2361564" cy="1923874"/>
          </a:xfrm>
        </p:spPr>
      </p:pic>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7" name="Title 5"/>
          <p:cNvSpPr>
            <a:spLocks noGrp="1"/>
          </p:cNvSpPr>
          <p:nvPr>
            <p:ph type="title"/>
          </p:nvPr>
        </p:nvSpPr>
        <p:spPr>
          <a:xfrm>
            <a:off x="345439" y="77894"/>
            <a:ext cx="7543800" cy="772160"/>
          </a:xfrm>
        </p:spPr>
        <p:txBody>
          <a:bodyPr>
            <a:normAutofit/>
          </a:bodyPr>
          <a:lstStyle/>
          <a:p>
            <a:r>
              <a:rPr lang="en-US" sz="3600" dirty="0" err="1">
                <a:solidFill>
                  <a:schemeClr val="bg1"/>
                </a:solidFill>
                <a:latin typeface="Candara" panose="020E0502030303020204" pitchFamily="34" charset="0"/>
              </a:rPr>
              <a:t>Giới</a:t>
            </a:r>
            <a:r>
              <a:rPr lang="en-US" sz="3600" dirty="0">
                <a:solidFill>
                  <a:schemeClr val="bg1"/>
                </a:solidFill>
                <a:latin typeface="Candara" panose="020E0502030303020204" pitchFamily="34" charset="0"/>
              </a:rPr>
              <a:t> </a:t>
            </a:r>
            <a:r>
              <a:rPr lang="en-US" sz="3600" dirty="0" err="1">
                <a:solidFill>
                  <a:schemeClr val="bg1"/>
                </a:solidFill>
                <a:latin typeface="Candara" panose="020E0502030303020204" pitchFamily="34" charset="0"/>
              </a:rPr>
              <a:t>thiệu</a:t>
            </a:r>
            <a:r>
              <a:rPr lang="en-US" sz="3600" dirty="0">
                <a:solidFill>
                  <a:schemeClr val="bg1"/>
                </a:solidFill>
                <a:latin typeface="Candara" panose="020E0502030303020204" pitchFamily="34" charset="0"/>
              </a:rPr>
              <a:t> </a:t>
            </a:r>
            <a:r>
              <a:rPr lang="en-US" sz="3600" dirty="0" err="1">
                <a:solidFill>
                  <a:schemeClr val="bg1"/>
                </a:solidFill>
                <a:latin typeface="Candara" panose="020E0502030303020204" pitchFamily="34" charset="0"/>
              </a:rPr>
              <a:t>đề</a:t>
            </a:r>
            <a:r>
              <a:rPr lang="en-US" sz="3600" dirty="0">
                <a:solidFill>
                  <a:schemeClr val="bg1"/>
                </a:solidFill>
                <a:latin typeface="Candara" panose="020E0502030303020204" pitchFamily="34" charset="0"/>
              </a:rPr>
              <a:t> </a:t>
            </a:r>
            <a:r>
              <a:rPr lang="en-US" sz="3600" dirty="0" err="1">
                <a:solidFill>
                  <a:schemeClr val="bg1"/>
                </a:solidFill>
                <a:latin typeface="Candara" panose="020E0502030303020204" pitchFamily="34" charset="0"/>
              </a:rPr>
              <a:t>tài</a:t>
            </a:r>
            <a:endParaRPr lang="en-US" sz="3600" dirty="0">
              <a:solidFill>
                <a:schemeClr val="bg1"/>
              </a:solidFill>
              <a:latin typeface="Candara" panose="020E0502030303020204" pitchFamily="34" charset="0"/>
            </a:endParaRPr>
          </a:p>
        </p:txBody>
      </p:sp>
      <p:sp>
        <p:nvSpPr>
          <p:cNvPr id="11" name="Text Box 10"/>
          <p:cNvSpPr txBox="1"/>
          <p:nvPr/>
        </p:nvSpPr>
        <p:spPr>
          <a:xfrm>
            <a:off x="152671" y="908874"/>
            <a:ext cx="6542405" cy="5351780"/>
          </a:xfrm>
          <a:prstGeom prst="rect">
            <a:avLst/>
          </a:prstGeom>
          <a:solidFill>
            <a:schemeClr val="accent4">
              <a:lumMod val="20000"/>
              <a:lumOff val="80000"/>
            </a:schemeClr>
          </a:solidFill>
          <a:ln w="28575">
            <a:solidFill>
              <a:schemeClr val="tx1"/>
            </a:solidFill>
            <a:prstDash val="sysDot"/>
          </a:ln>
        </p:spPr>
        <p:txBody>
          <a:bodyPr wrap="square" rtlCol="0">
            <a:spAutoFit/>
          </a:bodyPr>
          <a:lstStyle/>
          <a:p>
            <a:pPr algn="just" fontAlgn="auto">
              <a:spcAft>
                <a:spcPts val="600"/>
              </a:spcAft>
            </a:pPr>
            <a:r>
              <a:rPr lang="en-US" sz="1600" b="1" dirty="0"/>
              <a:t>An evaluation of a chemical cautery agent and an anti-inflammatory ointment for the treatment of recurrent </a:t>
            </a:r>
            <a:r>
              <a:rPr lang="en-US" sz="1600" b="1" dirty="0" err="1"/>
              <a:t>aphthous</a:t>
            </a:r>
            <a:r>
              <a:rPr lang="en-US" sz="1600" b="1" dirty="0"/>
              <a:t> stomatitis: a pilot study.</a:t>
            </a:r>
          </a:p>
          <a:p>
            <a:pPr algn="just" fontAlgn="auto">
              <a:spcAft>
                <a:spcPts val="1200"/>
              </a:spcAft>
            </a:pPr>
            <a:r>
              <a:rPr lang="en-US" sz="1200" u="sng" dirty="0" err="1"/>
              <a:t>Rhodus</a:t>
            </a:r>
            <a:r>
              <a:rPr lang="en-US" sz="1200" u="sng" dirty="0"/>
              <a:t> NL1, Bereuter J.</a:t>
            </a:r>
          </a:p>
          <a:p>
            <a:pPr algn="just" fontAlgn="auto">
              <a:spcAft>
                <a:spcPts val="600"/>
              </a:spcAft>
            </a:pPr>
            <a:r>
              <a:rPr lang="en-US" sz="1400" b="1" dirty="0">
                <a:solidFill>
                  <a:srgbClr val="C00000"/>
                </a:solidFill>
              </a:rPr>
              <a:t>Abstract</a:t>
            </a:r>
          </a:p>
          <a:p>
            <a:pPr algn="just" fontAlgn="auto">
              <a:spcAft>
                <a:spcPts val="600"/>
              </a:spcAft>
            </a:pPr>
            <a:r>
              <a:rPr lang="en-US" sz="1400" b="1" dirty="0"/>
              <a:t>OBJECTIVE: </a:t>
            </a:r>
            <a:r>
              <a:rPr lang="en-US" sz="1400" dirty="0"/>
              <a:t>Recurrent </a:t>
            </a:r>
            <a:r>
              <a:rPr lang="en-US" sz="1400" dirty="0" err="1"/>
              <a:t>aphthous</a:t>
            </a:r>
            <a:r>
              <a:rPr lang="en-US" sz="1400" dirty="0"/>
              <a:t> stomatitis is a very common condition, currently treated with anti-inflammatory agents, which palliate the symptoms. The purpose of this clinical trial was to compare a medication commonly used to treat recurrent </a:t>
            </a:r>
            <a:r>
              <a:rPr lang="en-US" sz="1400" dirty="0" err="1"/>
              <a:t>aphthous</a:t>
            </a:r>
            <a:r>
              <a:rPr lang="en-US" sz="1400" dirty="0"/>
              <a:t> stomatitis, </a:t>
            </a:r>
            <a:r>
              <a:rPr lang="en-US" sz="1400" dirty="0" err="1"/>
              <a:t>Kenalog</a:t>
            </a:r>
            <a:r>
              <a:rPr lang="en-US" sz="1400" dirty="0"/>
              <a:t>-in-</a:t>
            </a:r>
            <a:r>
              <a:rPr lang="en-US" sz="1400" dirty="0" err="1"/>
              <a:t>Orabase</a:t>
            </a:r>
            <a:r>
              <a:rPr lang="en-US" sz="1400" dirty="0"/>
              <a:t>, and a newer agent, </a:t>
            </a:r>
            <a:r>
              <a:rPr lang="en-US" sz="1400" dirty="0" err="1"/>
              <a:t>Debacterol</a:t>
            </a:r>
            <a:r>
              <a:rPr lang="en-US" sz="1400" dirty="0"/>
              <a:t>.</a:t>
            </a:r>
          </a:p>
          <a:p>
            <a:pPr algn="just" fontAlgn="auto">
              <a:spcAft>
                <a:spcPts val="600"/>
              </a:spcAft>
            </a:pPr>
            <a:r>
              <a:rPr lang="en-US" sz="1400" b="1" dirty="0"/>
              <a:t>METHOD AND MATERIALS: </a:t>
            </a:r>
            <a:r>
              <a:rPr lang="en-US" sz="1400" dirty="0"/>
              <a:t>Sixty patients diagnosed with recurrent </a:t>
            </a:r>
            <a:r>
              <a:rPr lang="en-US" sz="1400" dirty="0" err="1"/>
              <a:t>aphthous</a:t>
            </a:r>
            <a:r>
              <a:rPr lang="en-US" sz="1400" dirty="0"/>
              <a:t> stomatitis were enrolled in the study. Twenty patients were assigned to each of the two treatment groups, and 20 age- and sex-matched patients were assigned to the control group, which received no treatment....</a:t>
            </a:r>
          </a:p>
          <a:p>
            <a:pPr algn="just" fontAlgn="auto">
              <a:spcAft>
                <a:spcPts val="600"/>
              </a:spcAft>
            </a:pPr>
            <a:r>
              <a:rPr lang="en-US" sz="1400" b="1" dirty="0"/>
              <a:t>RESULTS: </a:t>
            </a:r>
            <a:r>
              <a:rPr lang="en-US" sz="1400" dirty="0"/>
              <a:t>In both treatment groups, by day 10, 100% of the ulcers had clinically healed and were no longer causing pain. Patients in the </a:t>
            </a:r>
            <a:r>
              <a:rPr lang="en-US" sz="1400" dirty="0" err="1"/>
              <a:t>Debacterol</a:t>
            </a:r>
            <a:r>
              <a:rPr lang="en-US" sz="1400" dirty="0"/>
              <a:t> group reported a significantly greater decrease in pain at 3 days (&gt; 70%) than did subjects in the other groups (&lt; 20%), although the size of the ulcer did not differ significantly in any of the groups....</a:t>
            </a:r>
          </a:p>
          <a:p>
            <a:pPr algn="just" fontAlgn="auto">
              <a:spcAft>
                <a:spcPts val="600"/>
              </a:spcAft>
            </a:pPr>
            <a:r>
              <a:rPr lang="en-US" sz="1400" b="1" dirty="0"/>
              <a:t>CONCLUSION: </a:t>
            </a:r>
            <a:r>
              <a:rPr lang="en-US" sz="1400" dirty="0"/>
              <a:t>Patients subjectively reported significantly greater relief from symptoms with </a:t>
            </a:r>
            <a:r>
              <a:rPr lang="en-US" sz="1400" dirty="0" err="1"/>
              <a:t>Debacterol</a:t>
            </a:r>
            <a:r>
              <a:rPr lang="en-US" sz="1400" dirty="0"/>
              <a:t> than with </a:t>
            </a:r>
            <a:r>
              <a:rPr lang="en-US" sz="1400" dirty="0" err="1"/>
              <a:t>Kenalog</a:t>
            </a:r>
            <a:r>
              <a:rPr lang="en-US" sz="1400" dirty="0"/>
              <a:t>-in-</a:t>
            </a:r>
            <a:r>
              <a:rPr lang="en-US" sz="1400" dirty="0" err="1"/>
              <a:t>Orabase</a:t>
            </a:r>
            <a:r>
              <a:rPr lang="en-US" sz="1400" dirty="0"/>
              <a:t> or no treatment. The relief of symptoms associated with recurrent </a:t>
            </a:r>
            <a:r>
              <a:rPr lang="en-US" sz="1400" dirty="0" err="1"/>
              <a:t>aphthous</a:t>
            </a:r>
            <a:r>
              <a:rPr lang="en-US" sz="1400" dirty="0"/>
              <a:t> stomatitis may or may not correspond to clinical improvement, and these two topical medications may affect signs and symptoms of the lesions differently.</a:t>
            </a:r>
          </a:p>
        </p:txBody>
      </p:sp>
      <p:sp>
        <p:nvSpPr>
          <p:cNvPr id="33" name="Text Box 10"/>
          <p:cNvSpPr txBox="1"/>
          <p:nvPr/>
        </p:nvSpPr>
        <p:spPr>
          <a:xfrm>
            <a:off x="154236" y="906823"/>
            <a:ext cx="6542405" cy="5351780"/>
          </a:xfrm>
          <a:prstGeom prst="rect">
            <a:avLst/>
          </a:prstGeom>
          <a:solidFill>
            <a:schemeClr val="accent4">
              <a:lumMod val="20000"/>
              <a:lumOff val="80000"/>
            </a:schemeClr>
          </a:solidFill>
          <a:ln w="28575">
            <a:solidFill>
              <a:schemeClr val="tx1"/>
            </a:solidFill>
            <a:prstDash val="sysDot"/>
          </a:ln>
        </p:spPr>
        <p:txBody>
          <a:bodyPr wrap="square" rtlCol="0">
            <a:spAutoFit/>
          </a:bodyPr>
          <a:lstStyle/>
          <a:p>
            <a:pPr algn="just" fontAlgn="auto">
              <a:spcAft>
                <a:spcPts val="600"/>
              </a:spcAft>
            </a:pPr>
            <a:r>
              <a:rPr lang="en-US" sz="1600" b="1" dirty="0">
                <a:solidFill>
                  <a:schemeClr val="bg2">
                    <a:lumMod val="75000"/>
                  </a:schemeClr>
                </a:solidFill>
              </a:rPr>
              <a:t>An evaluation of a chemical cautery agent and an anti-inflammatory ointment for the treatment of recurrent </a:t>
            </a:r>
            <a:r>
              <a:rPr lang="en-US" sz="1600" b="1" dirty="0" err="1">
                <a:solidFill>
                  <a:schemeClr val="bg2">
                    <a:lumMod val="75000"/>
                  </a:schemeClr>
                </a:solidFill>
              </a:rPr>
              <a:t>aphthous</a:t>
            </a:r>
            <a:r>
              <a:rPr lang="en-US" sz="1600" b="1" dirty="0">
                <a:solidFill>
                  <a:schemeClr val="bg2">
                    <a:lumMod val="75000"/>
                  </a:schemeClr>
                </a:solidFill>
              </a:rPr>
              <a:t> stomatitis: a pilot study.</a:t>
            </a:r>
          </a:p>
          <a:p>
            <a:pPr algn="just" fontAlgn="auto">
              <a:spcAft>
                <a:spcPts val="1200"/>
              </a:spcAft>
            </a:pPr>
            <a:r>
              <a:rPr lang="en-US" sz="1200" u="sng" dirty="0" err="1">
                <a:solidFill>
                  <a:schemeClr val="bg2">
                    <a:lumMod val="75000"/>
                  </a:schemeClr>
                </a:solidFill>
              </a:rPr>
              <a:t>Rhodus</a:t>
            </a:r>
            <a:r>
              <a:rPr lang="en-US" sz="1200" u="sng" dirty="0">
                <a:solidFill>
                  <a:schemeClr val="bg2">
                    <a:lumMod val="75000"/>
                  </a:schemeClr>
                </a:solidFill>
              </a:rPr>
              <a:t> NL1, Bereuter J.</a:t>
            </a:r>
          </a:p>
          <a:p>
            <a:pPr algn="just" fontAlgn="auto">
              <a:spcAft>
                <a:spcPts val="600"/>
              </a:spcAft>
            </a:pPr>
            <a:r>
              <a:rPr lang="en-US" sz="1400" b="1" dirty="0">
                <a:solidFill>
                  <a:schemeClr val="bg2">
                    <a:lumMod val="75000"/>
                  </a:schemeClr>
                </a:solidFill>
              </a:rPr>
              <a:t>Abstract</a:t>
            </a:r>
          </a:p>
          <a:p>
            <a:pPr algn="just" fontAlgn="auto">
              <a:spcAft>
                <a:spcPts val="600"/>
              </a:spcAft>
            </a:pPr>
            <a:r>
              <a:rPr lang="en-US" sz="1400" b="1" dirty="0">
                <a:solidFill>
                  <a:schemeClr val="bg2">
                    <a:lumMod val="75000"/>
                  </a:schemeClr>
                </a:solidFill>
              </a:rPr>
              <a:t>OBJECTIVE: </a:t>
            </a:r>
            <a:r>
              <a:rPr lang="en-US" sz="1400" dirty="0">
                <a:solidFill>
                  <a:schemeClr val="bg2">
                    <a:lumMod val="75000"/>
                  </a:schemeClr>
                </a:solidFill>
              </a:rPr>
              <a:t>Recurrent </a:t>
            </a:r>
            <a:r>
              <a:rPr lang="en-US" sz="1400" dirty="0" err="1">
                <a:solidFill>
                  <a:schemeClr val="bg2">
                    <a:lumMod val="75000"/>
                  </a:schemeClr>
                </a:solidFill>
              </a:rPr>
              <a:t>aphthous</a:t>
            </a:r>
            <a:r>
              <a:rPr lang="en-US" sz="1400" dirty="0">
                <a:solidFill>
                  <a:schemeClr val="bg2">
                    <a:lumMod val="75000"/>
                  </a:schemeClr>
                </a:solidFill>
              </a:rPr>
              <a:t> stomatitis is a very common condition, currently treated with anti-inflammatory agents, which palliate the symptoms. The purpose of this clinical trial was to compare a medication commonly used to treat recurrent </a:t>
            </a:r>
            <a:r>
              <a:rPr lang="en-US" sz="1400" dirty="0" err="1">
                <a:solidFill>
                  <a:schemeClr val="bg2">
                    <a:lumMod val="75000"/>
                  </a:schemeClr>
                </a:solidFill>
              </a:rPr>
              <a:t>aphthous</a:t>
            </a:r>
            <a:r>
              <a:rPr lang="en-US" sz="1400" dirty="0">
                <a:solidFill>
                  <a:schemeClr val="bg2">
                    <a:lumMod val="75000"/>
                  </a:schemeClr>
                </a:solidFill>
              </a:rPr>
              <a:t> stomatitis, </a:t>
            </a:r>
            <a:r>
              <a:rPr lang="en-US" sz="1400" dirty="0" err="1">
                <a:solidFill>
                  <a:schemeClr val="bg2">
                    <a:lumMod val="75000"/>
                  </a:schemeClr>
                </a:solidFill>
              </a:rPr>
              <a:t>Kenalog</a:t>
            </a:r>
            <a:r>
              <a:rPr lang="en-US" sz="1400" dirty="0">
                <a:solidFill>
                  <a:schemeClr val="bg2">
                    <a:lumMod val="75000"/>
                  </a:schemeClr>
                </a:solidFill>
              </a:rPr>
              <a:t>-in-</a:t>
            </a:r>
            <a:r>
              <a:rPr lang="en-US" sz="1400" dirty="0" err="1">
                <a:solidFill>
                  <a:schemeClr val="bg2">
                    <a:lumMod val="75000"/>
                  </a:schemeClr>
                </a:solidFill>
              </a:rPr>
              <a:t>Orabase</a:t>
            </a:r>
            <a:r>
              <a:rPr lang="en-US" sz="1400" dirty="0">
                <a:solidFill>
                  <a:schemeClr val="bg2">
                    <a:lumMod val="75000"/>
                  </a:schemeClr>
                </a:solidFill>
              </a:rPr>
              <a:t>, and a newer agent, </a:t>
            </a:r>
            <a:r>
              <a:rPr lang="en-US" sz="1400" dirty="0" err="1">
                <a:solidFill>
                  <a:schemeClr val="bg2">
                    <a:lumMod val="75000"/>
                  </a:schemeClr>
                </a:solidFill>
              </a:rPr>
              <a:t>Debacterol</a:t>
            </a:r>
            <a:r>
              <a:rPr lang="en-US" sz="1400" dirty="0">
                <a:solidFill>
                  <a:schemeClr val="bg2">
                    <a:lumMod val="75000"/>
                  </a:schemeClr>
                </a:solidFill>
              </a:rPr>
              <a:t>.</a:t>
            </a:r>
          </a:p>
          <a:p>
            <a:pPr algn="just" fontAlgn="auto">
              <a:spcAft>
                <a:spcPts val="600"/>
              </a:spcAft>
            </a:pPr>
            <a:r>
              <a:rPr lang="en-US" sz="1400" b="1" dirty="0">
                <a:solidFill>
                  <a:schemeClr val="bg2">
                    <a:lumMod val="75000"/>
                  </a:schemeClr>
                </a:solidFill>
              </a:rPr>
              <a:t>METHOD AND MATERIALS: </a:t>
            </a:r>
            <a:r>
              <a:rPr lang="en-US" sz="1400" dirty="0">
                <a:solidFill>
                  <a:schemeClr val="bg2">
                    <a:lumMod val="75000"/>
                  </a:schemeClr>
                </a:solidFill>
              </a:rPr>
              <a:t>Sixty patients diagnosed with recurrent </a:t>
            </a:r>
            <a:r>
              <a:rPr lang="en-US" sz="1400" dirty="0" err="1">
                <a:solidFill>
                  <a:schemeClr val="bg2">
                    <a:lumMod val="75000"/>
                  </a:schemeClr>
                </a:solidFill>
              </a:rPr>
              <a:t>aphthous</a:t>
            </a:r>
            <a:r>
              <a:rPr lang="en-US" sz="1400" dirty="0">
                <a:solidFill>
                  <a:schemeClr val="bg2">
                    <a:lumMod val="75000"/>
                  </a:schemeClr>
                </a:solidFill>
              </a:rPr>
              <a:t> stomatitis were enrolled in the study. Twenty patients were assigned to each of the two treatment groups, and 20 age- and sex-matched patients were assigned to the control group, which received no treatment....</a:t>
            </a:r>
          </a:p>
          <a:p>
            <a:pPr algn="just" fontAlgn="auto">
              <a:spcAft>
                <a:spcPts val="600"/>
              </a:spcAft>
            </a:pPr>
            <a:r>
              <a:rPr lang="en-US" sz="1400" b="1" dirty="0">
                <a:solidFill>
                  <a:schemeClr val="bg2">
                    <a:lumMod val="75000"/>
                  </a:schemeClr>
                </a:solidFill>
              </a:rPr>
              <a:t>RESULTS: </a:t>
            </a:r>
            <a:r>
              <a:rPr lang="en-US" sz="1400" dirty="0">
                <a:solidFill>
                  <a:schemeClr val="bg2">
                    <a:lumMod val="75000"/>
                  </a:schemeClr>
                </a:solidFill>
              </a:rPr>
              <a:t>In both treatment groups, by day 10, 100% of the ulcers had clinically healed and were no longer causing pain. Patients in the </a:t>
            </a:r>
            <a:r>
              <a:rPr lang="en-US" sz="1400" dirty="0" err="1">
                <a:solidFill>
                  <a:schemeClr val="bg2">
                    <a:lumMod val="75000"/>
                  </a:schemeClr>
                </a:solidFill>
              </a:rPr>
              <a:t>Debacterol</a:t>
            </a:r>
            <a:r>
              <a:rPr lang="en-US" sz="1400" dirty="0">
                <a:solidFill>
                  <a:schemeClr val="bg2">
                    <a:lumMod val="75000"/>
                  </a:schemeClr>
                </a:solidFill>
              </a:rPr>
              <a:t> group reported a significantly greater decrease in pain at 3 days (&gt; 70%) than did subjects in the other groups (&lt; 20%), although the size of the ulcer did not differ significantly in any of the groups....</a:t>
            </a:r>
          </a:p>
          <a:p>
            <a:pPr algn="just" fontAlgn="auto">
              <a:spcAft>
                <a:spcPts val="600"/>
              </a:spcAft>
            </a:pPr>
            <a:r>
              <a:rPr lang="en-US" sz="1400" b="1" dirty="0">
                <a:solidFill>
                  <a:schemeClr val="bg2">
                    <a:lumMod val="75000"/>
                  </a:schemeClr>
                </a:solidFill>
              </a:rPr>
              <a:t>CONCLUSION: </a:t>
            </a:r>
            <a:r>
              <a:rPr lang="en-US" sz="1400" dirty="0">
                <a:highlight>
                  <a:srgbClr val="FFFF00"/>
                </a:highlight>
              </a:rPr>
              <a:t>Patients subjectively reported significantly greater relief from symptoms with </a:t>
            </a:r>
            <a:r>
              <a:rPr lang="en-US" sz="1400" dirty="0" err="1">
                <a:highlight>
                  <a:srgbClr val="FFFF00"/>
                </a:highlight>
              </a:rPr>
              <a:t>Debacterol</a:t>
            </a:r>
            <a:r>
              <a:rPr lang="en-US" sz="1400" dirty="0">
                <a:highlight>
                  <a:srgbClr val="FFFF00"/>
                </a:highlight>
              </a:rPr>
              <a:t> than with </a:t>
            </a:r>
            <a:r>
              <a:rPr lang="en-US" sz="1400" dirty="0" err="1">
                <a:highlight>
                  <a:srgbClr val="FFFF00"/>
                </a:highlight>
              </a:rPr>
              <a:t>Kenalog</a:t>
            </a:r>
            <a:r>
              <a:rPr lang="en-US" sz="1400" dirty="0">
                <a:highlight>
                  <a:srgbClr val="FFFF00"/>
                </a:highlight>
              </a:rPr>
              <a:t>-in-</a:t>
            </a:r>
            <a:r>
              <a:rPr lang="en-US" sz="1400" dirty="0" err="1">
                <a:highlight>
                  <a:srgbClr val="FFFF00"/>
                </a:highlight>
              </a:rPr>
              <a:t>Orabase</a:t>
            </a:r>
            <a:r>
              <a:rPr lang="en-US" sz="1400" dirty="0">
                <a:highlight>
                  <a:srgbClr val="FFFF00"/>
                </a:highlight>
              </a:rPr>
              <a:t> or no treatment.</a:t>
            </a:r>
            <a:r>
              <a:rPr lang="en-US" sz="1400" dirty="0"/>
              <a:t> The relief of symptoms associated with recurrent </a:t>
            </a:r>
            <a:r>
              <a:rPr lang="en-US" sz="1400" dirty="0" err="1"/>
              <a:t>aphthous</a:t>
            </a:r>
            <a:r>
              <a:rPr lang="en-US" sz="1400" dirty="0"/>
              <a:t> stomatitis may or may not correspond to clinical improvement, and these two topical medications may affect signs and symptoms of the lesions differently.</a:t>
            </a:r>
          </a:p>
        </p:txBody>
      </p:sp>
      <p:pic>
        <p:nvPicPr>
          <p:cNvPr id="35" name="Content Placeholder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8671" y="4267200"/>
            <a:ext cx="2435964" cy="2131058"/>
          </a:xfrm>
          <a:prstGeom prst="rect">
            <a:avLst/>
          </a:prstGeom>
        </p:spPr>
      </p:pic>
      <p:sp>
        <p:nvSpPr>
          <p:cNvPr id="37" name="Text Box 10"/>
          <p:cNvSpPr txBox="1"/>
          <p:nvPr/>
        </p:nvSpPr>
        <p:spPr>
          <a:xfrm>
            <a:off x="150984" y="904772"/>
            <a:ext cx="6542405" cy="5351780"/>
          </a:xfrm>
          <a:prstGeom prst="rect">
            <a:avLst/>
          </a:prstGeom>
          <a:solidFill>
            <a:schemeClr val="accent4">
              <a:lumMod val="20000"/>
              <a:lumOff val="80000"/>
            </a:schemeClr>
          </a:solidFill>
          <a:ln w="28575">
            <a:solidFill>
              <a:schemeClr val="tx1"/>
            </a:solidFill>
            <a:prstDash val="sysDot"/>
          </a:ln>
        </p:spPr>
        <p:txBody>
          <a:bodyPr wrap="square" rtlCol="0">
            <a:spAutoFit/>
          </a:bodyPr>
          <a:lstStyle/>
          <a:p>
            <a:pPr algn="just" fontAlgn="auto">
              <a:spcAft>
                <a:spcPts val="600"/>
              </a:spcAft>
            </a:pPr>
            <a:r>
              <a:rPr lang="en-US" sz="1600" b="1" dirty="0">
                <a:solidFill>
                  <a:schemeClr val="bg2">
                    <a:lumMod val="75000"/>
                  </a:schemeClr>
                </a:solidFill>
              </a:rPr>
              <a:t>An evaluation of a chemical cautery agent and an anti-inflammatory ointment for the treatment of recurrent </a:t>
            </a:r>
            <a:r>
              <a:rPr lang="en-US" sz="1600" b="1" dirty="0" err="1">
                <a:solidFill>
                  <a:schemeClr val="bg2">
                    <a:lumMod val="75000"/>
                  </a:schemeClr>
                </a:solidFill>
              </a:rPr>
              <a:t>aphthous</a:t>
            </a:r>
            <a:r>
              <a:rPr lang="en-US" sz="1600" b="1" dirty="0">
                <a:solidFill>
                  <a:schemeClr val="bg2">
                    <a:lumMod val="75000"/>
                  </a:schemeClr>
                </a:solidFill>
              </a:rPr>
              <a:t> stomatitis: a pilot study.</a:t>
            </a:r>
          </a:p>
          <a:p>
            <a:pPr algn="just" fontAlgn="auto">
              <a:spcAft>
                <a:spcPts val="1200"/>
              </a:spcAft>
            </a:pPr>
            <a:r>
              <a:rPr lang="en-US" sz="1200" u="sng" dirty="0" err="1">
                <a:solidFill>
                  <a:schemeClr val="bg2">
                    <a:lumMod val="75000"/>
                  </a:schemeClr>
                </a:solidFill>
              </a:rPr>
              <a:t>Rhodus</a:t>
            </a:r>
            <a:r>
              <a:rPr lang="en-US" sz="1200" u="sng" dirty="0">
                <a:solidFill>
                  <a:schemeClr val="bg2">
                    <a:lumMod val="75000"/>
                  </a:schemeClr>
                </a:solidFill>
              </a:rPr>
              <a:t> NL1, Bereuter J.</a:t>
            </a:r>
          </a:p>
          <a:p>
            <a:pPr algn="just" fontAlgn="auto">
              <a:spcAft>
                <a:spcPts val="600"/>
              </a:spcAft>
            </a:pPr>
            <a:r>
              <a:rPr lang="en-US" sz="1400" b="1" dirty="0">
                <a:solidFill>
                  <a:schemeClr val="bg2">
                    <a:lumMod val="75000"/>
                  </a:schemeClr>
                </a:solidFill>
              </a:rPr>
              <a:t>Abstract</a:t>
            </a:r>
          </a:p>
          <a:p>
            <a:pPr algn="just" fontAlgn="auto">
              <a:spcAft>
                <a:spcPts val="600"/>
              </a:spcAft>
            </a:pPr>
            <a:r>
              <a:rPr lang="en-US" sz="1400" b="1" dirty="0">
                <a:solidFill>
                  <a:schemeClr val="bg2">
                    <a:lumMod val="75000"/>
                  </a:schemeClr>
                </a:solidFill>
              </a:rPr>
              <a:t>OBJECTIVE: </a:t>
            </a:r>
            <a:r>
              <a:rPr lang="en-US" sz="1400" dirty="0">
                <a:solidFill>
                  <a:schemeClr val="bg2">
                    <a:lumMod val="75000"/>
                  </a:schemeClr>
                </a:solidFill>
              </a:rPr>
              <a:t>Recurrent </a:t>
            </a:r>
            <a:r>
              <a:rPr lang="en-US" sz="1400" dirty="0" err="1">
                <a:solidFill>
                  <a:schemeClr val="bg2">
                    <a:lumMod val="75000"/>
                  </a:schemeClr>
                </a:solidFill>
              </a:rPr>
              <a:t>aphthous</a:t>
            </a:r>
            <a:r>
              <a:rPr lang="en-US" sz="1400" dirty="0">
                <a:solidFill>
                  <a:schemeClr val="bg2">
                    <a:lumMod val="75000"/>
                  </a:schemeClr>
                </a:solidFill>
              </a:rPr>
              <a:t> stomatitis is a very common condition, currently treated with anti-inflammatory agents, which palliate the symptoms. The purpose of this clinical trial was to compare a medication commonly used to treat recurrent </a:t>
            </a:r>
            <a:r>
              <a:rPr lang="en-US" sz="1400" dirty="0" err="1">
                <a:solidFill>
                  <a:schemeClr val="bg2">
                    <a:lumMod val="75000"/>
                  </a:schemeClr>
                </a:solidFill>
              </a:rPr>
              <a:t>aphthous</a:t>
            </a:r>
            <a:r>
              <a:rPr lang="en-US" sz="1400" dirty="0">
                <a:solidFill>
                  <a:schemeClr val="bg2">
                    <a:lumMod val="75000"/>
                  </a:schemeClr>
                </a:solidFill>
              </a:rPr>
              <a:t> stomatitis, </a:t>
            </a:r>
            <a:r>
              <a:rPr lang="en-US" sz="1400" dirty="0" err="1">
                <a:solidFill>
                  <a:schemeClr val="bg2">
                    <a:lumMod val="75000"/>
                  </a:schemeClr>
                </a:solidFill>
              </a:rPr>
              <a:t>Kenalog</a:t>
            </a:r>
            <a:r>
              <a:rPr lang="en-US" sz="1400" dirty="0">
                <a:solidFill>
                  <a:schemeClr val="bg2">
                    <a:lumMod val="75000"/>
                  </a:schemeClr>
                </a:solidFill>
              </a:rPr>
              <a:t>-in-</a:t>
            </a:r>
            <a:r>
              <a:rPr lang="en-US" sz="1400" dirty="0" err="1">
                <a:solidFill>
                  <a:schemeClr val="bg2">
                    <a:lumMod val="75000"/>
                  </a:schemeClr>
                </a:solidFill>
              </a:rPr>
              <a:t>Orabase</a:t>
            </a:r>
            <a:r>
              <a:rPr lang="en-US" sz="1400" dirty="0">
                <a:solidFill>
                  <a:schemeClr val="bg2">
                    <a:lumMod val="75000"/>
                  </a:schemeClr>
                </a:solidFill>
              </a:rPr>
              <a:t>, and a newer agent, </a:t>
            </a:r>
            <a:r>
              <a:rPr lang="en-US" sz="1400" dirty="0" err="1">
                <a:solidFill>
                  <a:schemeClr val="bg2">
                    <a:lumMod val="75000"/>
                  </a:schemeClr>
                </a:solidFill>
              </a:rPr>
              <a:t>Debacterol</a:t>
            </a:r>
            <a:r>
              <a:rPr lang="en-US" sz="1400" dirty="0">
                <a:solidFill>
                  <a:schemeClr val="bg2">
                    <a:lumMod val="75000"/>
                  </a:schemeClr>
                </a:solidFill>
              </a:rPr>
              <a:t>.</a:t>
            </a:r>
          </a:p>
          <a:p>
            <a:pPr algn="just" fontAlgn="auto">
              <a:spcAft>
                <a:spcPts val="600"/>
              </a:spcAft>
            </a:pPr>
            <a:r>
              <a:rPr lang="en-US" sz="1400" b="1" dirty="0">
                <a:solidFill>
                  <a:schemeClr val="bg2">
                    <a:lumMod val="75000"/>
                  </a:schemeClr>
                </a:solidFill>
              </a:rPr>
              <a:t>METHOD AND MATERIALS: </a:t>
            </a:r>
            <a:r>
              <a:rPr lang="en-US" sz="1400" dirty="0">
                <a:solidFill>
                  <a:schemeClr val="bg2">
                    <a:lumMod val="75000"/>
                  </a:schemeClr>
                </a:solidFill>
              </a:rPr>
              <a:t>Sixty patients diagnosed with recurrent </a:t>
            </a:r>
            <a:r>
              <a:rPr lang="en-US" sz="1400" dirty="0" err="1">
                <a:solidFill>
                  <a:schemeClr val="bg2">
                    <a:lumMod val="75000"/>
                  </a:schemeClr>
                </a:solidFill>
              </a:rPr>
              <a:t>aphthous</a:t>
            </a:r>
            <a:r>
              <a:rPr lang="en-US" sz="1400" dirty="0">
                <a:solidFill>
                  <a:schemeClr val="bg2">
                    <a:lumMod val="75000"/>
                  </a:schemeClr>
                </a:solidFill>
              </a:rPr>
              <a:t> stomatitis were enrolled in the study. Twenty patients were assigned to each of the two treatment groups, and 20 age- and sex-matched patients were assigned to the control group, which received no treatment....</a:t>
            </a:r>
          </a:p>
          <a:p>
            <a:pPr algn="just" fontAlgn="auto">
              <a:spcAft>
                <a:spcPts val="600"/>
              </a:spcAft>
            </a:pPr>
            <a:r>
              <a:rPr lang="en-US" sz="1400" b="1" dirty="0">
                <a:solidFill>
                  <a:schemeClr val="bg2">
                    <a:lumMod val="75000"/>
                  </a:schemeClr>
                </a:solidFill>
              </a:rPr>
              <a:t>RESULTS: </a:t>
            </a:r>
            <a:r>
              <a:rPr lang="en-US" sz="1400" dirty="0">
                <a:solidFill>
                  <a:schemeClr val="bg2">
                    <a:lumMod val="75000"/>
                  </a:schemeClr>
                </a:solidFill>
              </a:rPr>
              <a:t>In both treatment groups, by day 10, 100% of the ulcers had clinically healed and were no longer causing pain. Patients in the </a:t>
            </a:r>
            <a:r>
              <a:rPr lang="en-US" sz="1400" dirty="0" err="1">
                <a:solidFill>
                  <a:schemeClr val="bg2">
                    <a:lumMod val="75000"/>
                  </a:schemeClr>
                </a:solidFill>
              </a:rPr>
              <a:t>Debacterol</a:t>
            </a:r>
            <a:r>
              <a:rPr lang="en-US" sz="1400" dirty="0">
                <a:solidFill>
                  <a:schemeClr val="bg2">
                    <a:lumMod val="75000"/>
                  </a:schemeClr>
                </a:solidFill>
              </a:rPr>
              <a:t> group reported a significantly greater decrease in pain at 3 days (&gt; 70%) than did subjects in the other groups (&lt; 20%), although the size of the ulcer did not differ significantly in any of the groups....</a:t>
            </a:r>
          </a:p>
          <a:p>
            <a:pPr algn="just" fontAlgn="auto">
              <a:spcAft>
                <a:spcPts val="600"/>
              </a:spcAft>
            </a:pPr>
            <a:r>
              <a:rPr lang="en-US" sz="1400" b="1" dirty="0">
                <a:solidFill>
                  <a:schemeClr val="bg1">
                    <a:lumMod val="65000"/>
                  </a:schemeClr>
                </a:solidFill>
              </a:rPr>
              <a:t>CONCLUSION: </a:t>
            </a:r>
            <a:r>
              <a:rPr lang="en-US" sz="1400" dirty="0"/>
              <a:t>Patients subjectively reported significantly greater relief from symptoms with </a:t>
            </a:r>
            <a:r>
              <a:rPr lang="en-US" sz="1400" dirty="0" err="1"/>
              <a:t>Debacterol</a:t>
            </a:r>
            <a:r>
              <a:rPr lang="en-US" sz="1400" dirty="0"/>
              <a:t> than with </a:t>
            </a:r>
            <a:r>
              <a:rPr lang="en-US" sz="1400" dirty="0" err="1"/>
              <a:t>Kenalog</a:t>
            </a:r>
            <a:r>
              <a:rPr lang="en-US" sz="1400" dirty="0"/>
              <a:t>-in-</a:t>
            </a:r>
            <a:r>
              <a:rPr lang="en-US" sz="1400" dirty="0" err="1"/>
              <a:t>Orabase</a:t>
            </a:r>
            <a:r>
              <a:rPr lang="en-US" sz="1400" dirty="0"/>
              <a:t> or no treatment. </a:t>
            </a:r>
            <a:r>
              <a:rPr lang="en-US" sz="1400" dirty="0">
                <a:highlight>
                  <a:srgbClr val="FFFF00"/>
                </a:highlight>
              </a:rPr>
              <a:t>The relief of symptoms associated with recurrent </a:t>
            </a:r>
            <a:r>
              <a:rPr lang="en-US" sz="1400" dirty="0" err="1">
                <a:highlight>
                  <a:srgbClr val="FFFF00"/>
                </a:highlight>
              </a:rPr>
              <a:t>aphthous</a:t>
            </a:r>
            <a:r>
              <a:rPr lang="en-US" sz="1400" dirty="0">
                <a:highlight>
                  <a:srgbClr val="FFFF00"/>
                </a:highlight>
              </a:rPr>
              <a:t> stomatitis may or may not correspond to clinical improvement, and these two topical medications may affect signs and symptoms of the lesions differently.</a:t>
            </a:r>
          </a:p>
        </p:txBody>
      </p:sp>
      <p:pic>
        <p:nvPicPr>
          <p:cNvPr id="39" name="Picture 38"/>
          <p:cNvPicPr>
            <a:picLocks noChangeAspect="1"/>
          </p:cNvPicPr>
          <p:nvPr/>
        </p:nvPicPr>
        <p:blipFill rotWithShape="1">
          <a:blip r:embed="rId5" cstate="print">
            <a:extLst>
              <a:ext uri="{28A0092B-C50C-407E-A947-70E740481C1C}">
                <a14:useLocalDpi xmlns:a14="http://schemas.microsoft.com/office/drawing/2010/main" val="0"/>
              </a:ext>
            </a:extLst>
          </a:blip>
          <a:srcRect t="-17083" b="-1"/>
          <a:stretch/>
        </p:blipFill>
        <p:spPr>
          <a:xfrm>
            <a:off x="6756932" y="4058141"/>
            <a:ext cx="2387068" cy="2350133"/>
          </a:xfrm>
          <a:prstGeom prst="rect">
            <a:avLst/>
          </a:prstGeom>
          <a:solidFill>
            <a:schemeClr val="bg1"/>
          </a:solidFill>
        </p:spPr>
      </p:pic>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dirty="0" err="1"/>
              <a:t>Phân</a:t>
            </a:r>
            <a:r>
              <a:rPr lang="en-US" altLang="zh-CN" dirty="0"/>
              <a:t> </a:t>
            </a:r>
            <a:r>
              <a:rPr lang="en-US" altLang="zh-CN" dirty="0" err="1"/>
              <a:t>tích</a:t>
            </a:r>
            <a:r>
              <a:rPr lang="en-US" altLang="zh-CN" dirty="0"/>
              <a:t> </a:t>
            </a:r>
            <a:r>
              <a:rPr lang="en-US" altLang="zh-CN" dirty="0" err="1"/>
              <a:t>cảm</a:t>
            </a:r>
            <a:r>
              <a:rPr lang="en-US" altLang="zh-CN" dirty="0"/>
              <a:t> </a:t>
            </a:r>
            <a:r>
              <a:rPr lang="en-US" altLang="zh-CN" dirty="0" err="1"/>
              <a:t>xúc</a:t>
            </a:r>
            <a:r>
              <a:rPr lang="en-US" altLang="zh-CN" dirty="0"/>
              <a:t> </a:t>
            </a:r>
            <a:r>
              <a:rPr lang="en-US" altLang="zh-CN" dirty="0" err="1"/>
              <a:t>trong</a:t>
            </a:r>
            <a:r>
              <a:rPr lang="en-US" altLang="zh-CN" dirty="0"/>
              <a:t> </a:t>
            </a:r>
            <a:r>
              <a:rPr lang="en-US" altLang="zh-CN" dirty="0" err="1"/>
              <a:t>văn</a:t>
            </a:r>
            <a:r>
              <a:rPr lang="en-US" altLang="zh-CN" dirty="0"/>
              <a:t> </a:t>
            </a:r>
            <a:r>
              <a:rPr lang="en-US" altLang="zh-CN" dirty="0" err="1"/>
              <a:t>bản</a:t>
            </a:r>
            <a:r>
              <a:rPr lang="en-US" altLang="zh-CN" dirty="0"/>
              <a:t> y </a:t>
            </a:r>
            <a:r>
              <a:rPr lang="en-US" altLang="zh-CN" dirty="0" err="1"/>
              <a:t>khoa</a:t>
            </a:r>
            <a:endParaRPr lang="zh-CN" altLang="en-US" dirty="0"/>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4</a:t>
            </a:fld>
            <a:endParaRPr lang="zh-CN" altLang="en-US"/>
          </a:p>
        </p:txBody>
      </p:sp>
    </p:spTree>
    <p:extLst>
      <p:ext uri="{BB962C8B-B14F-4D97-AF65-F5344CB8AC3E}">
        <p14:creationId xmlns:p14="http://schemas.microsoft.com/office/powerpoint/2010/main" val="308206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7"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p:nvPr/>
        </p:nvSpPr>
        <p:spPr>
          <a:xfrm>
            <a:off x="-60385" y="772160"/>
            <a:ext cx="9307902" cy="447226"/>
          </a:xfrm>
          <a:prstGeom prst="rect">
            <a:avLst/>
          </a:prstGeom>
          <a:solidFill>
            <a:schemeClr val="accent5">
              <a:lumMod val="50000"/>
            </a:schemeClr>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40</a:t>
            </a:fld>
            <a:endParaRPr lang="zh-CN" altLang="en-US"/>
          </a:p>
        </p:txBody>
      </p:sp>
      <p:sp>
        <p:nvSpPr>
          <p:cNvPr id="7" name="Title 5"/>
          <p:cNvSpPr>
            <a:spLocks noGrp="1"/>
          </p:cNvSpPr>
          <p:nvPr>
            <p:ph type="title"/>
          </p:nvPr>
        </p:nvSpPr>
        <p:spPr>
          <a:xfrm>
            <a:off x="345439" y="77894"/>
            <a:ext cx="4324215" cy="772160"/>
          </a:xfrm>
        </p:spPr>
        <p:txBody>
          <a:bodyPr>
            <a:normAutofit/>
          </a:bodyPr>
          <a:lstStyle/>
          <a:p>
            <a:r>
              <a:rPr lang="vi-VN" sz="4000" dirty="0">
                <a:solidFill>
                  <a:schemeClr val="bg1"/>
                </a:solidFill>
                <a:latin typeface="Candara" panose="020E0502030303020204" pitchFamily="34" charset="0"/>
              </a:rPr>
              <a:t>Rút trích đặc trưng</a:t>
            </a:r>
            <a:endParaRPr lang="en-US" sz="3600" b="1" dirty="0">
              <a:solidFill>
                <a:schemeClr val="bg1"/>
              </a:solidFill>
              <a:latin typeface="Candara" panose="020E0502030303020204" pitchFamily="34" charset="0"/>
            </a:endParaRPr>
          </a:p>
        </p:txBody>
      </p:sp>
      <p:sp>
        <p:nvSpPr>
          <p:cNvPr id="5" name="TextBox 4"/>
          <p:cNvSpPr txBox="1"/>
          <p:nvPr/>
        </p:nvSpPr>
        <p:spPr>
          <a:xfrm>
            <a:off x="384106" y="838974"/>
            <a:ext cx="7543801" cy="400110"/>
          </a:xfrm>
          <a:prstGeom prst="rect">
            <a:avLst/>
          </a:prstGeom>
          <a:noFill/>
        </p:spPr>
        <p:txBody>
          <a:bodyPr wrap="square" rtlCol="0">
            <a:spAutoFit/>
          </a:bodyPr>
          <a:lstStyle/>
          <a:p>
            <a:r>
              <a:rPr lang="en-US" altLang="zh-CN" sz="2000" b="1" dirty="0">
                <a:solidFill>
                  <a:schemeClr val="bg1"/>
                </a:solidFill>
                <a:latin typeface="Candara" panose="020E0502030303020204" pitchFamily="34" charset="0"/>
              </a:rPr>
              <a:t>ĐẶC TRƯNG CHUYỂN ĐỔI </a:t>
            </a:r>
            <a:r>
              <a:rPr lang="en-US" altLang="zh-CN" sz="2000" b="1">
                <a:solidFill>
                  <a:schemeClr val="bg1"/>
                </a:solidFill>
                <a:latin typeface="Candara" panose="020E0502030303020204" pitchFamily="34" charset="0"/>
              </a:rPr>
              <a:t>TRẠNG THÁI </a:t>
            </a:r>
            <a:r>
              <a:rPr lang="en-US" altLang="zh-CN" sz="2000" b="1" i="1">
                <a:solidFill>
                  <a:schemeClr val="bg1"/>
                </a:solidFill>
                <a:latin typeface="Candara" panose="020E0502030303020204" pitchFamily="34" charset="0"/>
              </a:rPr>
              <a:t>(Change phrase)</a:t>
            </a:r>
            <a:endParaRPr lang="zh-CN" altLang="en-US" sz="2000" dirty="0">
              <a:solidFill>
                <a:schemeClr val="bg1"/>
              </a:solidFill>
            </a:endParaRPr>
          </a:p>
        </p:txBody>
      </p:sp>
      <p:sp>
        <p:nvSpPr>
          <p:cNvPr id="50" name="Title 1"/>
          <p:cNvSpPr txBox="1">
            <a:spLocks/>
          </p:cNvSpPr>
          <p:nvPr/>
        </p:nvSpPr>
        <p:spPr>
          <a:xfrm>
            <a:off x="650216" y="1443224"/>
            <a:ext cx="7886700" cy="4748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400" b="1" dirty="0" err="1"/>
              <a:t>Danh</a:t>
            </a:r>
            <a:r>
              <a:rPr lang="en-US" sz="2400" b="1" dirty="0"/>
              <a:t> </a:t>
            </a:r>
            <a:r>
              <a:rPr lang="en-US" sz="2400" b="1" dirty="0" err="1"/>
              <a:t>sách</a:t>
            </a:r>
            <a:r>
              <a:rPr lang="en-US" sz="2400" b="1" dirty="0"/>
              <a:t> </a:t>
            </a:r>
            <a:r>
              <a:rPr lang="en-US" sz="2400" b="1" dirty="0" err="1"/>
              <a:t>các</a:t>
            </a:r>
            <a:r>
              <a:rPr lang="en-US" sz="2400" b="1" dirty="0"/>
              <a:t> </a:t>
            </a:r>
            <a:r>
              <a:rPr lang="en-US" sz="2400" b="1" dirty="0" err="1"/>
              <a:t>từ</a:t>
            </a:r>
            <a:r>
              <a:rPr lang="en-US" sz="2400" b="1" dirty="0"/>
              <a:t> </a:t>
            </a:r>
            <a:r>
              <a:rPr lang="en-US" sz="2400" b="1" dirty="0" err="1"/>
              <a:t>có</a:t>
            </a:r>
            <a:r>
              <a:rPr lang="en-US" sz="2400" b="1" dirty="0"/>
              <a:t> </a:t>
            </a:r>
            <a:r>
              <a:rPr lang="en-US" sz="2400" b="1" dirty="0" err="1"/>
              <a:t>nhãn</a:t>
            </a:r>
            <a:r>
              <a:rPr lang="en-US" sz="2400" b="1" dirty="0"/>
              <a:t> MORE: 42 </a:t>
            </a:r>
            <a:r>
              <a:rPr lang="en-US" sz="2400" b="1" dirty="0" err="1"/>
              <a:t>từ</a:t>
            </a:r>
            <a:endParaRPr lang="en-US" sz="2400" b="1" dirty="0"/>
          </a:p>
        </p:txBody>
      </p:sp>
      <p:sp>
        <p:nvSpPr>
          <p:cNvPr id="12" name="Content Placeholder 2"/>
          <p:cNvSpPr>
            <a:spLocks noGrp="1"/>
          </p:cNvSpPr>
          <p:nvPr>
            <p:ph idx="1"/>
          </p:nvPr>
        </p:nvSpPr>
        <p:spPr>
          <a:xfrm>
            <a:off x="384106" y="1956181"/>
            <a:ext cx="8344258" cy="4236801"/>
          </a:xfrm>
        </p:spPr>
        <p:txBody>
          <a:bodyPr>
            <a:noAutofit/>
          </a:bodyPr>
          <a:lstStyle/>
          <a:p>
            <a:pPr marL="0" indent="0" algn="just">
              <a:buNone/>
            </a:pPr>
            <a:r>
              <a:rPr lang="en-US" sz="1600" dirty="0"/>
              <a:t>'enhance', 'higher', 'exceed', 'increase', 'improve', 'somewhat', 'quite', 'very', 'higher', 'more', 'augments', 'highest', 'enhance', 'augment', 'increase', 'amplify', 'raise', 'boost', 'add to', 'higher', 'exceed', 'rise', 'go up', 'surpass', 'more', 'additional', 'extra', 'added', 'greater', 'positive', 'high', 'prolonged', 'prolong', 'increase', 'enhance', 'elevation', 'higher', 'exceed', 'enhancement', 'peaked', 'more', 'excess'</a:t>
            </a:r>
          </a:p>
        </p:txBody>
      </p:sp>
      <p:sp>
        <p:nvSpPr>
          <p:cNvPr id="11" name="Title 1"/>
          <p:cNvSpPr txBox="1">
            <a:spLocks/>
          </p:cNvSpPr>
          <p:nvPr/>
        </p:nvSpPr>
        <p:spPr>
          <a:xfrm>
            <a:off x="650216" y="3542185"/>
            <a:ext cx="7886700" cy="4748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400" b="1" dirty="0" err="1"/>
              <a:t>Danh</a:t>
            </a:r>
            <a:r>
              <a:rPr lang="en-US" sz="2400" b="1" dirty="0"/>
              <a:t> </a:t>
            </a:r>
            <a:r>
              <a:rPr lang="en-US" sz="2400" b="1" dirty="0" err="1"/>
              <a:t>sách</a:t>
            </a:r>
            <a:r>
              <a:rPr lang="en-US" sz="2400" b="1" dirty="0"/>
              <a:t> </a:t>
            </a:r>
            <a:r>
              <a:rPr lang="en-US" sz="2400" b="1" dirty="0" err="1"/>
              <a:t>các</a:t>
            </a:r>
            <a:r>
              <a:rPr lang="en-US" sz="2400" b="1" dirty="0"/>
              <a:t> </a:t>
            </a:r>
            <a:r>
              <a:rPr lang="en-US" sz="2400" b="1" dirty="0" err="1"/>
              <a:t>từ</a:t>
            </a:r>
            <a:r>
              <a:rPr lang="en-US" sz="2400" b="1" dirty="0"/>
              <a:t> </a:t>
            </a:r>
            <a:r>
              <a:rPr lang="en-US" sz="2400" b="1" dirty="0" err="1"/>
              <a:t>có</a:t>
            </a:r>
            <a:r>
              <a:rPr lang="en-US" sz="2400" b="1" dirty="0"/>
              <a:t> </a:t>
            </a:r>
            <a:r>
              <a:rPr lang="en-US" sz="2400" b="1" dirty="0" err="1"/>
              <a:t>nhãn</a:t>
            </a:r>
            <a:r>
              <a:rPr lang="en-US" sz="2400" b="1" dirty="0"/>
              <a:t> LESS: 47 </a:t>
            </a:r>
            <a:r>
              <a:rPr lang="en-US" sz="2400" b="1" dirty="0" err="1"/>
              <a:t>từ</a:t>
            </a:r>
            <a:endParaRPr lang="en-US" sz="2400" b="1" dirty="0"/>
          </a:p>
        </p:txBody>
      </p:sp>
      <p:sp>
        <p:nvSpPr>
          <p:cNvPr id="13" name="Content Placeholder 2"/>
          <p:cNvSpPr txBox="1">
            <a:spLocks/>
          </p:cNvSpPr>
          <p:nvPr/>
        </p:nvSpPr>
        <p:spPr>
          <a:xfrm>
            <a:off x="384106" y="4055143"/>
            <a:ext cx="8344258" cy="138969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Font typeface="Arial" panose="020B0604020202020204" pitchFamily="34" charset="0"/>
              <a:buNone/>
            </a:pPr>
            <a:r>
              <a:rPr lang="en-US" sz="1600"/>
              <a:t>'reduce', 'decline', 'fall', 'less', 'little', 'slightly', 'only', 'mildly', 'smaller', 'lower', 'reduction', 'drop', 'fewer', 'slump', 'fall', 'down', 'pummel', 'less', 'lower', 'low', 'decrease', 'reduce', 'decline', 'descend', 'collapse', 'fail', 'subside', 'lesser', 'poorer', 'Worse', 'smaller', 'negative', 'prevent', 'reduced', 'prevents', 'below', 'lower', 'decrease', 'fall', 'low', 'reduce', 'decline', 'less', 'little', 'mild', 'drop', 'fewer'</a:t>
            </a:r>
            <a:endParaRPr lang="en-US" sz="1600" dirty="0"/>
          </a:p>
        </p:txBody>
      </p:sp>
    </p:spTree>
    <p:extLst>
      <p:ext uri="{BB962C8B-B14F-4D97-AF65-F5344CB8AC3E}">
        <p14:creationId xmlns:p14="http://schemas.microsoft.com/office/powerpoint/2010/main" val="4112031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dirty="0" err="1"/>
              <a:t>Phân</a:t>
            </a:r>
            <a:r>
              <a:rPr lang="en-US" altLang="zh-CN" dirty="0"/>
              <a:t> </a:t>
            </a:r>
            <a:r>
              <a:rPr lang="en-US" altLang="zh-CN" dirty="0" err="1"/>
              <a:t>tích</a:t>
            </a:r>
            <a:r>
              <a:rPr lang="en-US" altLang="zh-CN" dirty="0"/>
              <a:t> </a:t>
            </a:r>
            <a:r>
              <a:rPr lang="en-US" altLang="zh-CN" dirty="0" err="1"/>
              <a:t>cảm</a:t>
            </a:r>
            <a:r>
              <a:rPr lang="en-US" altLang="zh-CN" dirty="0"/>
              <a:t> </a:t>
            </a:r>
            <a:r>
              <a:rPr lang="en-US" altLang="zh-CN" dirty="0" err="1"/>
              <a:t>xúc</a:t>
            </a:r>
            <a:r>
              <a:rPr lang="en-US" altLang="zh-CN" dirty="0"/>
              <a:t> </a:t>
            </a:r>
            <a:r>
              <a:rPr lang="en-US" altLang="zh-CN" dirty="0" err="1"/>
              <a:t>trong</a:t>
            </a:r>
            <a:r>
              <a:rPr lang="en-US" altLang="zh-CN" dirty="0"/>
              <a:t> </a:t>
            </a:r>
            <a:r>
              <a:rPr lang="en-US" altLang="zh-CN" dirty="0" err="1"/>
              <a:t>văn</a:t>
            </a:r>
            <a:r>
              <a:rPr lang="en-US" altLang="zh-CN" dirty="0"/>
              <a:t> </a:t>
            </a:r>
            <a:r>
              <a:rPr lang="en-US" altLang="zh-CN" dirty="0" err="1"/>
              <a:t>bản</a:t>
            </a:r>
            <a:r>
              <a:rPr lang="en-US" altLang="zh-CN" dirty="0"/>
              <a:t> y </a:t>
            </a:r>
            <a:r>
              <a:rPr lang="en-US" altLang="zh-CN" dirty="0" err="1"/>
              <a:t>khoa</a:t>
            </a:r>
            <a:endParaRPr lang="zh-CN" altLang="en-US" dirty="0"/>
          </a:p>
        </p:txBody>
      </p:sp>
      <p:sp>
        <p:nvSpPr>
          <p:cNvPr id="3" name="Slide Number Placeholder 2"/>
          <p:cNvSpPr>
            <a:spLocks noGrp="1"/>
          </p:cNvSpPr>
          <p:nvPr>
            <p:ph type="sldNum" sz="quarter" idx="12"/>
          </p:nvPr>
        </p:nvSpPr>
        <p:spPr/>
        <p:txBody>
          <a:bodyPr/>
          <a:lstStyle/>
          <a:p>
            <a:fld id="{4AC59A5C-7DAB-4EAF-BB49-219B7CB7C18A}" type="slidenum">
              <a:rPr lang="zh-CN" altLang="en-US" sz="1800" smtClean="0"/>
              <a:t>41</a:t>
            </a:fld>
            <a:endParaRPr lang="zh-CN" altLang="en-US" sz="1800"/>
          </a:p>
        </p:txBody>
      </p:sp>
      <p:sp>
        <p:nvSpPr>
          <p:cNvPr id="7" name="Title 5"/>
          <p:cNvSpPr>
            <a:spLocks noGrp="1"/>
          </p:cNvSpPr>
          <p:nvPr>
            <p:ph type="title"/>
          </p:nvPr>
        </p:nvSpPr>
        <p:spPr>
          <a:xfrm>
            <a:off x="345439" y="77894"/>
            <a:ext cx="6747819" cy="772160"/>
          </a:xfrm>
        </p:spPr>
        <p:txBody>
          <a:bodyPr>
            <a:normAutofit/>
          </a:bodyPr>
          <a:lstStyle/>
          <a:p>
            <a:r>
              <a:rPr lang="en-US" sz="4000" dirty="0" err="1">
                <a:solidFill>
                  <a:schemeClr val="bg1"/>
                </a:solidFill>
                <a:latin typeface="Candara" panose="020E0502030303020204" pitchFamily="34" charset="0"/>
              </a:rPr>
              <a:t>Kết</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hợp</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các</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đặc</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trưng</a:t>
            </a:r>
            <a:endParaRPr lang="en-US" sz="3600" b="1" dirty="0">
              <a:solidFill>
                <a:schemeClr val="bg1"/>
              </a:solidFill>
              <a:latin typeface="Candara" panose="020E0502030303020204" pitchFamily="34" charset="0"/>
            </a:endParaRPr>
          </a:p>
        </p:txBody>
      </p:sp>
      <p:grpSp>
        <p:nvGrpSpPr>
          <p:cNvPr id="52" name="Group 51"/>
          <p:cNvGrpSpPr/>
          <p:nvPr/>
        </p:nvGrpSpPr>
        <p:grpSpPr>
          <a:xfrm>
            <a:off x="5487330" y="5308339"/>
            <a:ext cx="3607430" cy="999614"/>
            <a:chOff x="651204" y="1922746"/>
            <a:chExt cx="7859351" cy="2177816"/>
          </a:xfrm>
        </p:grpSpPr>
        <p:sp>
          <p:nvSpPr>
            <p:cNvPr id="53" name="Rounded Rectangle 43"/>
            <p:cNvSpPr/>
            <p:nvPr/>
          </p:nvSpPr>
          <p:spPr>
            <a:xfrm>
              <a:off x="651204" y="1926833"/>
              <a:ext cx="1709956" cy="796360"/>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Tiền</a:t>
              </a:r>
              <a:r>
                <a:rPr lang="en-US" sz="1000" dirty="0">
                  <a:solidFill>
                    <a:schemeClr val="tx1"/>
                  </a:solidFill>
                </a:rPr>
                <a:t> </a:t>
              </a:r>
              <a:r>
                <a:rPr lang="en-US" sz="1000" dirty="0" err="1">
                  <a:solidFill>
                    <a:schemeClr val="tx1"/>
                  </a:solidFill>
                </a:rPr>
                <a:t>xử</a:t>
              </a:r>
              <a:r>
                <a:rPr lang="en-US" sz="1000" dirty="0">
                  <a:solidFill>
                    <a:schemeClr val="tx1"/>
                  </a:solidFill>
                </a:rPr>
                <a:t> </a:t>
              </a:r>
              <a:r>
                <a:rPr lang="en-US" sz="1000" dirty="0" err="1">
                  <a:solidFill>
                    <a:schemeClr val="tx1"/>
                  </a:solidFill>
                </a:rPr>
                <a:t>lý</a:t>
              </a:r>
              <a:r>
                <a:rPr lang="en-US" sz="1000" dirty="0">
                  <a:solidFill>
                    <a:schemeClr val="tx1"/>
                  </a:solidFill>
                </a:rPr>
                <a:t> </a:t>
              </a:r>
              <a:br>
                <a:rPr lang="en-US" sz="1000" dirty="0">
                  <a:solidFill>
                    <a:schemeClr val="tx1"/>
                  </a:solidFill>
                </a:rPr>
              </a:br>
              <a:r>
                <a:rPr lang="en-US" sz="1000" dirty="0" err="1">
                  <a:solidFill>
                    <a:schemeClr val="tx1"/>
                  </a:solidFill>
                </a:rPr>
                <a:t>dữ</a:t>
              </a:r>
              <a:r>
                <a:rPr lang="en-US" sz="1000" dirty="0">
                  <a:solidFill>
                    <a:schemeClr val="tx1"/>
                  </a:solidFill>
                </a:rPr>
                <a:t> </a:t>
              </a:r>
              <a:r>
                <a:rPr lang="en-US" sz="1000" dirty="0" err="1">
                  <a:solidFill>
                    <a:schemeClr val="tx1"/>
                  </a:solidFill>
                </a:rPr>
                <a:t>liệu</a:t>
              </a:r>
              <a:endParaRPr lang="en-US" sz="1000" dirty="0">
                <a:solidFill>
                  <a:schemeClr val="tx1"/>
                </a:solidFill>
              </a:endParaRPr>
            </a:p>
          </p:txBody>
        </p:sp>
        <p:cxnSp>
          <p:nvCxnSpPr>
            <p:cNvPr id="54" name="Straight Arrow Connector 53"/>
            <p:cNvCxnSpPr>
              <a:stCxn id="53" idx="3"/>
              <a:endCxn id="68" idx="1"/>
            </p:cNvCxnSpPr>
            <p:nvPr/>
          </p:nvCxnSpPr>
          <p:spPr>
            <a:xfrm>
              <a:off x="2361160" y="2325013"/>
              <a:ext cx="426396"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55" name="Rounded Rectangle 57"/>
            <p:cNvSpPr/>
            <p:nvPr/>
          </p:nvSpPr>
          <p:spPr>
            <a:xfrm>
              <a:off x="6713784" y="1922746"/>
              <a:ext cx="1796771" cy="800445"/>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Huấn</a:t>
              </a:r>
              <a:r>
                <a:rPr lang="en-US" sz="1000" dirty="0">
                  <a:solidFill>
                    <a:schemeClr val="tx1"/>
                  </a:solidFill>
                </a:rPr>
                <a:t> </a:t>
              </a:r>
              <a:r>
                <a:rPr lang="en-US" sz="1000" dirty="0" err="1">
                  <a:solidFill>
                    <a:schemeClr val="tx1"/>
                  </a:solidFill>
                </a:rPr>
                <a:t>luyện</a:t>
              </a:r>
              <a:r>
                <a:rPr lang="en-US" sz="1000" dirty="0">
                  <a:solidFill>
                    <a:schemeClr val="tx1"/>
                  </a:solidFill>
                </a:rPr>
                <a:t> </a:t>
              </a:r>
              <a:r>
                <a:rPr lang="en-US" sz="1000" dirty="0" err="1">
                  <a:solidFill>
                    <a:schemeClr val="tx1"/>
                  </a:solidFill>
                </a:rPr>
                <a:t>với</a:t>
              </a:r>
              <a:r>
                <a:rPr lang="en-US" sz="1000" dirty="0">
                  <a:solidFill>
                    <a:schemeClr val="tx1"/>
                  </a:solidFill>
                </a:rPr>
                <a:t> SVM</a:t>
              </a:r>
            </a:p>
          </p:txBody>
        </p:sp>
        <p:cxnSp>
          <p:nvCxnSpPr>
            <p:cNvPr id="56" name="Straight Arrow Connector 55"/>
            <p:cNvCxnSpPr>
              <a:stCxn id="62" idx="3"/>
              <a:endCxn id="55" idx="1"/>
            </p:cNvCxnSpPr>
            <p:nvPr/>
          </p:nvCxnSpPr>
          <p:spPr>
            <a:xfrm>
              <a:off x="6367245" y="2322970"/>
              <a:ext cx="346539"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grpSp>
          <p:nvGrpSpPr>
            <p:cNvPr id="57" name="Group 56"/>
            <p:cNvGrpSpPr/>
            <p:nvPr/>
          </p:nvGrpSpPr>
          <p:grpSpPr>
            <a:xfrm>
              <a:off x="1478458" y="1922746"/>
              <a:ext cx="6705509" cy="2177816"/>
              <a:chOff x="1478458" y="1922746"/>
              <a:chExt cx="6705509" cy="2177816"/>
            </a:xfrm>
          </p:grpSpPr>
          <p:sp>
            <p:nvSpPr>
              <p:cNvPr id="58" name="Rounded Rectangle 46"/>
              <p:cNvSpPr/>
              <p:nvPr/>
            </p:nvSpPr>
            <p:spPr>
              <a:xfrm>
                <a:off x="1478458" y="3390551"/>
                <a:ext cx="1342166" cy="710011"/>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N-gram</a:t>
                </a:r>
              </a:p>
            </p:txBody>
          </p:sp>
          <p:sp>
            <p:nvSpPr>
              <p:cNvPr id="59" name="Rounded Rectangle 47"/>
              <p:cNvSpPr/>
              <p:nvPr/>
            </p:nvSpPr>
            <p:spPr>
              <a:xfrm>
                <a:off x="5026109" y="3387025"/>
                <a:ext cx="1523430" cy="710399"/>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Phủ định</a:t>
                </a:r>
              </a:p>
            </p:txBody>
          </p:sp>
          <p:sp>
            <p:nvSpPr>
              <p:cNvPr id="60" name="Rounded Rectangle 48"/>
              <p:cNvSpPr/>
              <p:nvPr/>
            </p:nvSpPr>
            <p:spPr>
              <a:xfrm>
                <a:off x="2977315" y="3388490"/>
                <a:ext cx="1818686" cy="70747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Chuyển đổi trạng thái</a:t>
                </a:r>
              </a:p>
            </p:txBody>
          </p:sp>
          <p:sp>
            <p:nvSpPr>
              <p:cNvPr id="61" name="Rounded Rectangle 49"/>
              <p:cNvSpPr/>
              <p:nvPr/>
            </p:nvSpPr>
            <p:spPr>
              <a:xfrm>
                <a:off x="6855570" y="3396479"/>
                <a:ext cx="1328397" cy="69149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SO-CAL</a:t>
                </a:r>
              </a:p>
            </p:txBody>
          </p:sp>
          <p:sp>
            <p:nvSpPr>
              <p:cNvPr id="62" name="Rounded Rectangle 50"/>
              <p:cNvSpPr/>
              <p:nvPr/>
            </p:nvSpPr>
            <p:spPr>
              <a:xfrm>
                <a:off x="4902564" y="1922746"/>
                <a:ext cx="1464683" cy="800445"/>
              </a:xfrm>
              <a:prstGeom prst="roundRect">
                <a:avLst/>
              </a:prstGeom>
              <a:ln w="28575">
                <a:solidFill>
                  <a:srgbClr val="FF0000"/>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Kết</a:t>
                </a:r>
                <a:r>
                  <a:rPr lang="en-US" sz="1000" dirty="0">
                    <a:solidFill>
                      <a:schemeClr val="tx1"/>
                    </a:solidFill>
                  </a:rPr>
                  <a:t> </a:t>
                </a:r>
                <a:r>
                  <a:rPr lang="en-US" sz="1000" dirty="0" err="1">
                    <a:solidFill>
                      <a:schemeClr val="tx1"/>
                    </a:solidFill>
                  </a:rPr>
                  <a:t>hợp</a:t>
                </a:r>
                <a:endParaRPr lang="en-US" sz="1000" dirty="0">
                  <a:solidFill>
                    <a:schemeClr val="tx1"/>
                  </a:solidFill>
                </a:endParaRPr>
              </a:p>
            </p:txBody>
          </p:sp>
          <p:cxnSp>
            <p:nvCxnSpPr>
              <p:cNvPr id="63" name="Straight Arrow Connector 62"/>
              <p:cNvCxnSpPr>
                <a:stCxn id="68" idx="2"/>
                <a:endCxn id="58" idx="0"/>
              </p:cNvCxnSpPr>
              <p:nvPr/>
            </p:nvCxnSpPr>
            <p:spPr>
              <a:xfrm flipH="1">
                <a:off x="2149541" y="2723191"/>
                <a:ext cx="1482323" cy="66736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68" idx="3"/>
                <a:endCxn id="62" idx="1"/>
              </p:cNvCxnSpPr>
              <p:nvPr/>
            </p:nvCxnSpPr>
            <p:spPr>
              <a:xfrm flipV="1">
                <a:off x="4476170" y="2322970"/>
                <a:ext cx="426394" cy="204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68" idx="2"/>
                <a:endCxn id="60" idx="0"/>
              </p:cNvCxnSpPr>
              <p:nvPr/>
            </p:nvCxnSpPr>
            <p:spPr>
              <a:xfrm>
                <a:off x="3631864" y="2723191"/>
                <a:ext cx="254794" cy="665299"/>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68" idx="2"/>
                <a:endCxn id="59" idx="0"/>
              </p:cNvCxnSpPr>
              <p:nvPr/>
            </p:nvCxnSpPr>
            <p:spPr>
              <a:xfrm>
                <a:off x="3631864" y="2723191"/>
                <a:ext cx="2155960" cy="66383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68" idx="2"/>
                <a:endCxn id="61" idx="0"/>
              </p:cNvCxnSpPr>
              <p:nvPr/>
            </p:nvCxnSpPr>
            <p:spPr>
              <a:xfrm>
                <a:off x="3631864" y="2723191"/>
                <a:ext cx="3887904" cy="673288"/>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68" name="Rounded Rectangle 60"/>
              <p:cNvSpPr/>
              <p:nvPr/>
            </p:nvSpPr>
            <p:spPr>
              <a:xfrm>
                <a:off x="2787556" y="1926833"/>
                <a:ext cx="1688613" cy="796358"/>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err="1">
                    <a:solidFill>
                      <a:schemeClr val="tx1"/>
                    </a:solidFill>
                  </a:rPr>
                  <a:t>Rút</a:t>
                </a:r>
                <a:r>
                  <a:rPr lang="en-US" altLang="zh-CN" sz="1000" dirty="0">
                    <a:solidFill>
                      <a:schemeClr val="tx1"/>
                    </a:solidFill>
                  </a:rPr>
                  <a:t> </a:t>
                </a:r>
                <a:r>
                  <a:rPr lang="en-US" altLang="zh-CN" sz="1000" dirty="0" err="1">
                    <a:solidFill>
                      <a:schemeClr val="tx1"/>
                    </a:solidFill>
                  </a:rPr>
                  <a:t>trích</a:t>
                </a:r>
                <a:r>
                  <a:rPr lang="en-US" altLang="zh-CN" sz="1000" dirty="0">
                    <a:solidFill>
                      <a:schemeClr val="tx1"/>
                    </a:solidFill>
                  </a:rPr>
                  <a:t> </a:t>
                </a:r>
                <a:r>
                  <a:rPr lang="en-US" altLang="zh-CN" sz="1000" dirty="0" err="1">
                    <a:solidFill>
                      <a:schemeClr val="tx1"/>
                    </a:solidFill>
                  </a:rPr>
                  <a:t>đặc</a:t>
                </a:r>
                <a:r>
                  <a:rPr lang="en-US" altLang="zh-CN" sz="1000" dirty="0">
                    <a:solidFill>
                      <a:schemeClr val="tx1"/>
                    </a:solidFill>
                  </a:rPr>
                  <a:t> </a:t>
                </a:r>
                <a:r>
                  <a:rPr lang="en-US" altLang="zh-CN" sz="1000" dirty="0" err="1">
                    <a:solidFill>
                      <a:schemeClr val="tx1"/>
                    </a:solidFill>
                  </a:rPr>
                  <a:t>trưng</a:t>
                </a:r>
                <a:endParaRPr lang="en-US" altLang="zh-CN" sz="1000" dirty="0">
                  <a:solidFill>
                    <a:schemeClr val="tx1"/>
                  </a:solidFill>
                </a:endParaRPr>
              </a:p>
            </p:txBody>
          </p:sp>
        </p:grpSp>
      </p:grpSp>
      <p:grpSp>
        <p:nvGrpSpPr>
          <p:cNvPr id="69" name="Group 68"/>
          <p:cNvGrpSpPr/>
          <p:nvPr/>
        </p:nvGrpSpPr>
        <p:grpSpPr>
          <a:xfrm>
            <a:off x="5485715" y="5308339"/>
            <a:ext cx="3607430" cy="999614"/>
            <a:chOff x="651204" y="1922746"/>
            <a:chExt cx="7859351" cy="2177830"/>
          </a:xfrm>
        </p:grpSpPr>
        <p:sp>
          <p:nvSpPr>
            <p:cNvPr id="70" name="Rounded Rectangle 43"/>
            <p:cNvSpPr/>
            <p:nvPr/>
          </p:nvSpPr>
          <p:spPr>
            <a:xfrm>
              <a:off x="651204" y="1926833"/>
              <a:ext cx="1709956" cy="796360"/>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Tiền</a:t>
              </a:r>
              <a:r>
                <a:rPr lang="en-US" sz="1000" dirty="0">
                  <a:solidFill>
                    <a:schemeClr val="tx1"/>
                  </a:solidFill>
                </a:rPr>
                <a:t> </a:t>
              </a:r>
              <a:r>
                <a:rPr lang="en-US" sz="1000" dirty="0" err="1">
                  <a:solidFill>
                    <a:schemeClr val="tx1"/>
                  </a:solidFill>
                </a:rPr>
                <a:t>xử</a:t>
              </a:r>
              <a:r>
                <a:rPr lang="en-US" sz="1000" dirty="0">
                  <a:solidFill>
                    <a:schemeClr val="tx1"/>
                  </a:solidFill>
                </a:rPr>
                <a:t> </a:t>
              </a:r>
              <a:r>
                <a:rPr lang="en-US" sz="1000" dirty="0" err="1">
                  <a:solidFill>
                    <a:schemeClr val="tx1"/>
                  </a:solidFill>
                </a:rPr>
                <a:t>lý</a:t>
              </a:r>
              <a:r>
                <a:rPr lang="en-US" sz="1000" dirty="0">
                  <a:solidFill>
                    <a:schemeClr val="tx1"/>
                  </a:solidFill>
                </a:rPr>
                <a:t> </a:t>
              </a:r>
              <a:br>
                <a:rPr lang="en-US" sz="1000" dirty="0">
                  <a:solidFill>
                    <a:schemeClr val="tx1"/>
                  </a:solidFill>
                </a:rPr>
              </a:br>
              <a:r>
                <a:rPr lang="en-US" sz="1000" dirty="0" err="1">
                  <a:solidFill>
                    <a:schemeClr val="tx1"/>
                  </a:solidFill>
                </a:rPr>
                <a:t>dữ</a:t>
              </a:r>
              <a:r>
                <a:rPr lang="en-US" sz="1000" dirty="0">
                  <a:solidFill>
                    <a:schemeClr val="tx1"/>
                  </a:solidFill>
                </a:rPr>
                <a:t> </a:t>
              </a:r>
              <a:r>
                <a:rPr lang="en-US" sz="1000" dirty="0" err="1">
                  <a:solidFill>
                    <a:schemeClr val="tx1"/>
                  </a:solidFill>
                </a:rPr>
                <a:t>liệu</a:t>
              </a:r>
              <a:endParaRPr lang="en-US" sz="1000" dirty="0">
                <a:solidFill>
                  <a:schemeClr val="tx1"/>
                </a:solidFill>
              </a:endParaRPr>
            </a:p>
          </p:txBody>
        </p:sp>
        <p:cxnSp>
          <p:nvCxnSpPr>
            <p:cNvPr id="71" name="Straight Arrow Connector 70"/>
            <p:cNvCxnSpPr>
              <a:stCxn id="70" idx="3"/>
              <a:endCxn id="86" idx="1"/>
            </p:cNvCxnSpPr>
            <p:nvPr/>
          </p:nvCxnSpPr>
          <p:spPr>
            <a:xfrm>
              <a:off x="2361160" y="2325013"/>
              <a:ext cx="426396"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72" name="Rounded Rectangle 57"/>
            <p:cNvSpPr/>
            <p:nvPr/>
          </p:nvSpPr>
          <p:spPr>
            <a:xfrm>
              <a:off x="6713784" y="1922746"/>
              <a:ext cx="1796771" cy="800445"/>
            </a:xfrm>
            <a:prstGeom prst="roundRect">
              <a:avLst/>
            </a:prstGeom>
            <a:ln w="28575">
              <a:solidFill>
                <a:srgbClr val="FF0000"/>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err="1">
                  <a:solidFill>
                    <a:schemeClr val="tx1"/>
                  </a:solidFill>
                </a:rPr>
                <a:t>Huấn</a:t>
              </a:r>
              <a:r>
                <a:rPr lang="en-US" sz="1000">
                  <a:solidFill>
                    <a:schemeClr val="tx1"/>
                  </a:solidFill>
                </a:rPr>
                <a:t> luyện với SVM</a:t>
              </a:r>
              <a:endParaRPr lang="en-US" sz="1000" dirty="0">
                <a:solidFill>
                  <a:schemeClr val="tx1"/>
                </a:solidFill>
              </a:endParaRPr>
            </a:p>
          </p:txBody>
        </p:sp>
        <p:cxnSp>
          <p:nvCxnSpPr>
            <p:cNvPr id="73" name="Straight Arrow Connector 72"/>
            <p:cNvCxnSpPr>
              <a:stCxn id="80" idx="3"/>
              <a:endCxn id="72" idx="1"/>
            </p:cNvCxnSpPr>
            <p:nvPr/>
          </p:nvCxnSpPr>
          <p:spPr>
            <a:xfrm>
              <a:off x="6367245" y="2322970"/>
              <a:ext cx="346539"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grpSp>
          <p:nvGrpSpPr>
            <p:cNvPr id="75" name="Group 74"/>
            <p:cNvGrpSpPr/>
            <p:nvPr/>
          </p:nvGrpSpPr>
          <p:grpSpPr>
            <a:xfrm>
              <a:off x="1478458" y="1922746"/>
              <a:ext cx="6705509" cy="2177830"/>
              <a:chOff x="1478458" y="1922746"/>
              <a:chExt cx="6705509" cy="2177830"/>
            </a:xfrm>
          </p:grpSpPr>
          <p:sp>
            <p:nvSpPr>
              <p:cNvPr id="76" name="Rounded Rectangle 46"/>
              <p:cNvSpPr/>
              <p:nvPr/>
            </p:nvSpPr>
            <p:spPr>
              <a:xfrm>
                <a:off x="1478458" y="3390560"/>
                <a:ext cx="1342166" cy="710016"/>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N-gram</a:t>
                </a:r>
              </a:p>
            </p:txBody>
          </p:sp>
          <p:sp>
            <p:nvSpPr>
              <p:cNvPr id="77" name="Rounded Rectangle 47"/>
              <p:cNvSpPr/>
              <p:nvPr/>
            </p:nvSpPr>
            <p:spPr>
              <a:xfrm>
                <a:off x="5026109" y="3387035"/>
                <a:ext cx="1523430" cy="710404"/>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Phủ định</a:t>
                </a:r>
              </a:p>
            </p:txBody>
          </p:sp>
          <p:sp>
            <p:nvSpPr>
              <p:cNvPr id="78" name="Rounded Rectangle 48"/>
              <p:cNvSpPr/>
              <p:nvPr/>
            </p:nvSpPr>
            <p:spPr>
              <a:xfrm>
                <a:off x="2977315" y="3388499"/>
                <a:ext cx="1818686" cy="707478"/>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Chuyển đổi trạng thái</a:t>
                </a:r>
              </a:p>
            </p:txBody>
          </p:sp>
          <p:sp>
            <p:nvSpPr>
              <p:cNvPr id="79" name="Rounded Rectangle 49"/>
              <p:cNvSpPr/>
              <p:nvPr/>
            </p:nvSpPr>
            <p:spPr>
              <a:xfrm>
                <a:off x="6855570" y="3396489"/>
                <a:ext cx="1328397" cy="691499"/>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SO-CAL</a:t>
                </a:r>
              </a:p>
            </p:txBody>
          </p:sp>
          <p:sp>
            <p:nvSpPr>
              <p:cNvPr id="80" name="Rounded Rectangle 50"/>
              <p:cNvSpPr/>
              <p:nvPr/>
            </p:nvSpPr>
            <p:spPr>
              <a:xfrm>
                <a:off x="4902564" y="1922746"/>
                <a:ext cx="1464683" cy="800445"/>
              </a:xfrm>
              <a:prstGeom prst="roundRect">
                <a:avLst/>
              </a:prstGeom>
              <a:ln w="12700">
                <a:solidFill>
                  <a:schemeClr val="accent2"/>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Kết</a:t>
                </a:r>
                <a:r>
                  <a:rPr lang="en-US" sz="1000" dirty="0">
                    <a:solidFill>
                      <a:schemeClr val="tx1"/>
                    </a:solidFill>
                  </a:rPr>
                  <a:t> </a:t>
                </a:r>
                <a:r>
                  <a:rPr lang="en-US" sz="1000" dirty="0" err="1">
                    <a:solidFill>
                      <a:schemeClr val="tx1"/>
                    </a:solidFill>
                  </a:rPr>
                  <a:t>hợp</a:t>
                </a:r>
                <a:endParaRPr lang="en-US" sz="1000" dirty="0">
                  <a:solidFill>
                    <a:schemeClr val="tx1"/>
                  </a:solidFill>
                </a:endParaRPr>
              </a:p>
            </p:txBody>
          </p:sp>
          <p:cxnSp>
            <p:nvCxnSpPr>
              <p:cNvPr id="81" name="Straight Arrow Connector 80"/>
              <p:cNvCxnSpPr>
                <a:stCxn id="86" idx="2"/>
                <a:endCxn id="76" idx="0"/>
              </p:cNvCxnSpPr>
              <p:nvPr/>
            </p:nvCxnSpPr>
            <p:spPr>
              <a:xfrm flipH="1">
                <a:off x="2149541" y="2723191"/>
                <a:ext cx="1482323" cy="66736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82" name="Straight Arrow Connector 81"/>
              <p:cNvCxnSpPr>
                <a:stCxn id="86" idx="3"/>
                <a:endCxn id="80" idx="1"/>
              </p:cNvCxnSpPr>
              <p:nvPr/>
            </p:nvCxnSpPr>
            <p:spPr>
              <a:xfrm flipV="1">
                <a:off x="4476170" y="2322970"/>
                <a:ext cx="426394" cy="204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83" name="Straight Arrow Connector 82"/>
              <p:cNvCxnSpPr>
                <a:stCxn id="86" idx="2"/>
                <a:endCxn id="78" idx="0"/>
              </p:cNvCxnSpPr>
              <p:nvPr/>
            </p:nvCxnSpPr>
            <p:spPr>
              <a:xfrm>
                <a:off x="3631864" y="2723191"/>
                <a:ext cx="254794" cy="665299"/>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84" name="Straight Arrow Connector 83"/>
              <p:cNvCxnSpPr>
                <a:stCxn id="86" idx="2"/>
                <a:endCxn id="77" idx="0"/>
              </p:cNvCxnSpPr>
              <p:nvPr/>
            </p:nvCxnSpPr>
            <p:spPr>
              <a:xfrm>
                <a:off x="3631864" y="2723191"/>
                <a:ext cx="2155960" cy="66383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86" idx="2"/>
                <a:endCxn id="79" idx="0"/>
              </p:cNvCxnSpPr>
              <p:nvPr/>
            </p:nvCxnSpPr>
            <p:spPr>
              <a:xfrm>
                <a:off x="3631864" y="2723191"/>
                <a:ext cx="3887904" cy="673288"/>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86" name="Rounded Rectangle 60"/>
              <p:cNvSpPr/>
              <p:nvPr/>
            </p:nvSpPr>
            <p:spPr>
              <a:xfrm>
                <a:off x="2787556" y="1926833"/>
                <a:ext cx="1688613" cy="796358"/>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err="1">
                    <a:solidFill>
                      <a:schemeClr val="tx1"/>
                    </a:solidFill>
                  </a:rPr>
                  <a:t>Rút</a:t>
                </a:r>
                <a:r>
                  <a:rPr lang="en-US" altLang="zh-CN" sz="1000" dirty="0">
                    <a:solidFill>
                      <a:schemeClr val="tx1"/>
                    </a:solidFill>
                  </a:rPr>
                  <a:t> </a:t>
                </a:r>
                <a:r>
                  <a:rPr lang="en-US" altLang="zh-CN" sz="1000" dirty="0" err="1">
                    <a:solidFill>
                      <a:schemeClr val="tx1"/>
                    </a:solidFill>
                  </a:rPr>
                  <a:t>trích</a:t>
                </a:r>
                <a:r>
                  <a:rPr lang="en-US" altLang="zh-CN" sz="1000" dirty="0">
                    <a:solidFill>
                      <a:schemeClr val="tx1"/>
                    </a:solidFill>
                  </a:rPr>
                  <a:t> </a:t>
                </a:r>
                <a:r>
                  <a:rPr lang="en-US" altLang="zh-CN" sz="1000" dirty="0" err="1">
                    <a:solidFill>
                      <a:schemeClr val="tx1"/>
                    </a:solidFill>
                  </a:rPr>
                  <a:t>đặc</a:t>
                </a:r>
                <a:r>
                  <a:rPr lang="en-US" altLang="zh-CN" sz="1000" dirty="0">
                    <a:solidFill>
                      <a:schemeClr val="tx1"/>
                    </a:solidFill>
                  </a:rPr>
                  <a:t> </a:t>
                </a:r>
                <a:r>
                  <a:rPr lang="en-US" altLang="zh-CN" sz="1000" dirty="0" err="1">
                    <a:solidFill>
                      <a:schemeClr val="tx1"/>
                    </a:solidFill>
                  </a:rPr>
                  <a:t>trưng</a:t>
                </a:r>
                <a:endParaRPr lang="en-US" altLang="zh-CN" sz="1000" dirty="0">
                  <a:solidFill>
                    <a:schemeClr val="tx1"/>
                  </a:solidFill>
                </a:endParaRPr>
              </a:p>
            </p:txBody>
          </p:sp>
        </p:grpSp>
      </p:grpSp>
      <p:sp>
        <p:nvSpPr>
          <p:cNvPr id="9" name="TextBox 8"/>
          <p:cNvSpPr txBox="1"/>
          <p:nvPr/>
        </p:nvSpPr>
        <p:spPr>
          <a:xfrm>
            <a:off x="1043125" y="5308339"/>
            <a:ext cx="3813432" cy="338554"/>
          </a:xfrm>
          <a:prstGeom prst="rect">
            <a:avLst/>
          </a:prstGeom>
          <a:noFill/>
        </p:spPr>
        <p:txBody>
          <a:bodyPr wrap="square" rtlCol="0">
            <a:spAutoFit/>
          </a:bodyPr>
          <a:lstStyle/>
          <a:p>
            <a:pPr algn="ctr"/>
            <a:r>
              <a:rPr lang="en-US" sz="1600" dirty="0" err="1"/>
              <a:t>Ví</a:t>
            </a:r>
            <a:r>
              <a:rPr lang="en-US" sz="1600" dirty="0"/>
              <a:t> </a:t>
            </a:r>
            <a:r>
              <a:rPr lang="en-US" sz="1600" dirty="0" err="1"/>
              <a:t>dụ</a:t>
            </a:r>
            <a:r>
              <a:rPr lang="en-US" sz="1600" dirty="0"/>
              <a:t> </a:t>
            </a:r>
            <a:r>
              <a:rPr lang="en-US" sz="1600" dirty="0" err="1"/>
              <a:t>kết</a:t>
            </a:r>
            <a:r>
              <a:rPr lang="en-US" sz="1600" dirty="0"/>
              <a:t> </a:t>
            </a:r>
            <a:r>
              <a:rPr lang="en-US" sz="1600" dirty="0" err="1"/>
              <a:t>hợp</a:t>
            </a:r>
            <a:r>
              <a:rPr lang="en-US" sz="1600" dirty="0"/>
              <a:t> </a:t>
            </a:r>
            <a:r>
              <a:rPr lang="en-US" sz="1600" dirty="0" err="1"/>
              <a:t>các</a:t>
            </a:r>
            <a:r>
              <a:rPr lang="en-US" sz="1600" dirty="0"/>
              <a:t> </a:t>
            </a:r>
            <a:r>
              <a:rPr lang="en-US" sz="1600" dirty="0" err="1"/>
              <a:t>đặc</a:t>
            </a:r>
            <a:r>
              <a:rPr lang="en-US" sz="1600" dirty="0"/>
              <a:t> </a:t>
            </a:r>
            <a:r>
              <a:rPr lang="en-US" sz="1600" dirty="0" err="1"/>
              <a:t>trưng</a:t>
            </a:r>
            <a:endParaRPr lang="en-US" sz="1600" dirty="0"/>
          </a:p>
        </p:txBody>
      </p:sp>
      <p:graphicFrame>
        <p:nvGraphicFramePr>
          <p:cNvPr id="20" name="Table 19"/>
          <p:cNvGraphicFramePr>
            <a:graphicFrameLocks noGrp="1"/>
          </p:cNvGraphicFramePr>
          <p:nvPr>
            <p:extLst>
              <p:ext uri="{D42A27DB-BD31-4B8C-83A1-F6EECF244321}">
                <p14:modId xmlns:p14="http://schemas.microsoft.com/office/powerpoint/2010/main" val="1371401676"/>
              </p:ext>
            </p:extLst>
          </p:nvPr>
        </p:nvGraphicFramePr>
        <p:xfrm>
          <a:off x="345439" y="3248294"/>
          <a:ext cx="8494242" cy="1920240"/>
        </p:xfrm>
        <a:graphic>
          <a:graphicData uri="http://schemas.openxmlformats.org/drawingml/2006/table">
            <a:tbl>
              <a:tblPr firstRow="1" bandRow="1">
                <a:tableStyleId>{5940675A-B579-460E-94D1-54222C63F5DA}</a:tableStyleId>
              </a:tblPr>
              <a:tblGrid>
                <a:gridCol w="513217">
                  <a:extLst>
                    <a:ext uri="{9D8B030D-6E8A-4147-A177-3AD203B41FA5}">
                      <a16:colId xmlns:a16="http://schemas.microsoft.com/office/drawing/2014/main" val="1364826976"/>
                    </a:ext>
                  </a:extLst>
                </a:gridCol>
                <a:gridCol w="368618">
                  <a:extLst>
                    <a:ext uri="{9D8B030D-6E8A-4147-A177-3AD203B41FA5}">
                      <a16:colId xmlns:a16="http://schemas.microsoft.com/office/drawing/2014/main" val="874185273"/>
                    </a:ext>
                  </a:extLst>
                </a:gridCol>
                <a:gridCol w="1000252">
                  <a:extLst>
                    <a:ext uri="{9D8B030D-6E8A-4147-A177-3AD203B41FA5}">
                      <a16:colId xmlns:a16="http://schemas.microsoft.com/office/drawing/2014/main" val="354216725"/>
                    </a:ext>
                  </a:extLst>
                </a:gridCol>
                <a:gridCol w="1066990">
                  <a:extLst>
                    <a:ext uri="{9D8B030D-6E8A-4147-A177-3AD203B41FA5}">
                      <a16:colId xmlns:a16="http://schemas.microsoft.com/office/drawing/2014/main" val="3220363180"/>
                    </a:ext>
                  </a:extLst>
                </a:gridCol>
                <a:gridCol w="387239">
                  <a:extLst>
                    <a:ext uri="{9D8B030D-6E8A-4147-A177-3AD203B41FA5}">
                      <a16:colId xmlns:a16="http://schemas.microsoft.com/office/drawing/2014/main" val="551091576"/>
                    </a:ext>
                  </a:extLst>
                </a:gridCol>
                <a:gridCol w="994299">
                  <a:extLst>
                    <a:ext uri="{9D8B030D-6E8A-4147-A177-3AD203B41FA5}">
                      <a16:colId xmlns:a16="http://schemas.microsoft.com/office/drawing/2014/main" val="821962746"/>
                    </a:ext>
                  </a:extLst>
                </a:gridCol>
                <a:gridCol w="985421">
                  <a:extLst>
                    <a:ext uri="{9D8B030D-6E8A-4147-A177-3AD203B41FA5}">
                      <a16:colId xmlns:a16="http://schemas.microsoft.com/office/drawing/2014/main" val="2672206909"/>
                    </a:ext>
                  </a:extLst>
                </a:gridCol>
                <a:gridCol w="976544">
                  <a:extLst>
                    <a:ext uri="{9D8B030D-6E8A-4147-A177-3AD203B41FA5}">
                      <a16:colId xmlns:a16="http://schemas.microsoft.com/office/drawing/2014/main" val="1103241033"/>
                    </a:ext>
                  </a:extLst>
                </a:gridCol>
                <a:gridCol w="958788">
                  <a:extLst>
                    <a:ext uri="{9D8B030D-6E8A-4147-A177-3AD203B41FA5}">
                      <a16:colId xmlns:a16="http://schemas.microsoft.com/office/drawing/2014/main" val="1106020673"/>
                    </a:ext>
                  </a:extLst>
                </a:gridCol>
                <a:gridCol w="1242874">
                  <a:extLst>
                    <a:ext uri="{9D8B030D-6E8A-4147-A177-3AD203B41FA5}">
                      <a16:colId xmlns:a16="http://schemas.microsoft.com/office/drawing/2014/main" val="1258015420"/>
                    </a:ext>
                  </a:extLst>
                </a:gridCol>
              </a:tblGrid>
              <a:tr h="333517">
                <a:tc rowSpan="2">
                  <a:txBody>
                    <a:bodyPr/>
                    <a:lstStyle/>
                    <a:p>
                      <a:pPr algn="ctr"/>
                      <a:r>
                        <a:rPr lang="en-US" sz="1600" dirty="0" err="1"/>
                        <a:t>Câu</a:t>
                      </a: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4">
                  <a:txBody>
                    <a:bodyPr/>
                    <a:lstStyle/>
                    <a:p>
                      <a:pPr algn="ctr"/>
                      <a:r>
                        <a:rPr lang="en-US" sz="1600" b="1" dirty="0"/>
                        <a:t>ĐẶC</a:t>
                      </a:r>
                      <a:r>
                        <a:rPr lang="en-US" sz="1600" b="1" baseline="0" dirty="0"/>
                        <a:t> TRƯNG N-GRAM</a:t>
                      </a:r>
                      <a:endParaRPr lang="en-US" sz="1600" b="1"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CD96"/>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vi-VN" sz="1600" b="1" kern="1200" dirty="0">
                          <a:solidFill>
                            <a:schemeClr val="tx1"/>
                          </a:solidFill>
                          <a:latin typeface="Calibri" panose="020F0502020204030204" pitchFamily="34" charset="0"/>
                          <a:ea typeface="+mn-ea"/>
                          <a:cs typeface="+mn-cs"/>
                        </a:rPr>
                        <a:t>ĐẶC TRƯNG</a:t>
                      </a:r>
                      <a:r>
                        <a:rPr lang="en-US" sz="1600" b="1" kern="1200" dirty="0">
                          <a:solidFill>
                            <a:schemeClr val="tx1"/>
                          </a:solidFill>
                          <a:latin typeface="Calibri" panose="020F0502020204030204" pitchFamily="34" charset="0"/>
                          <a:ea typeface="+mn-ea"/>
                          <a:cs typeface="+mn-cs"/>
                        </a:rPr>
                        <a:t> </a:t>
                      </a:r>
                      <a:r>
                        <a:rPr lang="en-US" sz="1600" b="1" kern="1200" dirty="0">
                          <a:solidFill>
                            <a:schemeClr val="tx1"/>
                          </a:solidFill>
                          <a:latin typeface="+mn-lt"/>
                          <a:ea typeface="+mn-ea"/>
                          <a:cs typeface="+mn-cs"/>
                        </a:rPr>
                        <a:t>CHUYỂN ĐỔI TRẠNG THÁI</a:t>
                      </a:r>
                      <a:endParaRPr lang="vi-VN" sz="1600" b="1" kern="1200" dirty="0">
                        <a:solidFill>
                          <a:schemeClr val="tx1"/>
                        </a:solidFill>
                        <a:latin typeface="+mn-l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CD96"/>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b="1" dirty="0"/>
                        <a:t>ĐẶC TRƯNG</a:t>
                      </a:r>
                      <a:br>
                        <a:rPr lang="en-US" sz="1600" b="1" dirty="0"/>
                      </a:br>
                      <a:r>
                        <a:rPr lang="en-US" sz="1600" b="1" dirty="0"/>
                        <a:t>SO-CAL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CD96"/>
                    </a:solidFill>
                  </a:tcPr>
                </a:tc>
                <a:extLst>
                  <a:ext uri="{0D108BD9-81ED-4DB2-BD59-A6C34878D82A}">
                    <a16:rowId xmlns:a16="http://schemas.microsoft.com/office/drawing/2014/main" val="3928143638"/>
                  </a:ext>
                </a:extLst>
              </a:tr>
              <a:tr h="520835">
                <a:tc vMerge="1">
                  <a:txBody>
                    <a:bodyPr/>
                    <a:lstStyle/>
                    <a:p>
                      <a:pPr algn="ctr"/>
                      <a:endParaRPr lang="en-US" dirty="0"/>
                    </a:p>
                  </a:txBody>
                  <a:tcPr anchor="ct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symptom</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treatment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MORE-GOOD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MORE-BAD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LESS-GOOD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LESS-BAD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vMerge="1">
                  <a:txBody>
                    <a:bodyPr/>
                    <a:lstStyle/>
                    <a:p>
                      <a:endParaRPr lang="en-US"/>
                    </a:p>
                  </a:txBody>
                  <a:tcPr/>
                </a:tc>
                <a:extLst>
                  <a:ext uri="{0D108BD9-81ED-4DB2-BD59-A6C34878D82A}">
                    <a16:rowId xmlns:a16="http://schemas.microsoft.com/office/drawing/2014/main" val="1675980133"/>
                  </a:ext>
                </a:extLst>
              </a:tr>
              <a:tr h="333517">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1.27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887183"/>
                  </a:ext>
                </a:extLst>
              </a:tr>
              <a:tr h="333517">
                <a:tc>
                  <a:txBody>
                    <a:bodyPr/>
                    <a:lstStyle/>
                    <a:p>
                      <a:pPr algn="ctr"/>
                      <a:r>
                        <a:rPr lang="en-US" sz="1600" dirty="0"/>
                        <a:t>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658643"/>
                  </a:ext>
                </a:extLst>
              </a:tr>
              <a:tr h="0">
                <a:tc>
                  <a:txBody>
                    <a:bodyPr/>
                    <a:lstStyle/>
                    <a:p>
                      <a:pPr algn="ctr"/>
                      <a:r>
                        <a:rPr lang="en-US" sz="1600" dirty="0"/>
                        <a:t>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-0.46</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6" name="Group 15"/>
          <p:cNvGrpSpPr/>
          <p:nvPr/>
        </p:nvGrpSpPr>
        <p:grpSpPr>
          <a:xfrm>
            <a:off x="443884" y="1010779"/>
            <a:ext cx="8078679" cy="646331"/>
            <a:chOff x="449312" y="1010779"/>
            <a:chExt cx="8391157" cy="646331"/>
          </a:xfrm>
        </p:grpSpPr>
        <p:sp>
          <p:nvSpPr>
            <p:cNvPr id="13" name="Rectangle 12"/>
            <p:cNvSpPr/>
            <p:nvPr/>
          </p:nvSpPr>
          <p:spPr>
            <a:xfrm>
              <a:off x="449312" y="1026699"/>
              <a:ext cx="1438484" cy="548411"/>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CÂU 1</a:t>
              </a:r>
              <a:endParaRPr lang="zh-CN" altLang="en-US" b="1" dirty="0">
                <a:solidFill>
                  <a:sysClr val="windowText" lastClr="000000"/>
                </a:solidFill>
              </a:endParaRPr>
            </a:p>
          </p:txBody>
        </p:sp>
        <p:sp>
          <p:nvSpPr>
            <p:cNvPr id="14" name="TextBox 13"/>
            <p:cNvSpPr txBox="1"/>
            <p:nvPr/>
          </p:nvSpPr>
          <p:spPr>
            <a:xfrm>
              <a:off x="2155205" y="1010779"/>
              <a:ext cx="6685264" cy="646331"/>
            </a:xfrm>
            <a:prstGeom prst="rect">
              <a:avLst/>
            </a:prstGeom>
            <a:noFill/>
          </p:spPr>
          <p:txBody>
            <a:bodyPr wrap="square" rtlCol="0">
              <a:spAutoFit/>
            </a:bodyPr>
            <a:lstStyle/>
            <a:p>
              <a:pPr algn="just"/>
              <a:r>
                <a:rPr lang="en-US" altLang="zh-CN" dirty="0"/>
                <a:t>Patients reported significantly greater relief from symptoms with </a:t>
              </a:r>
              <a:r>
                <a:rPr lang="en-US" altLang="zh-CN" dirty="0" err="1"/>
                <a:t>Debacterol</a:t>
              </a:r>
              <a:r>
                <a:rPr lang="en-US" altLang="zh-CN" dirty="0"/>
                <a:t> than with </a:t>
              </a:r>
              <a:r>
                <a:rPr lang="en-US" altLang="zh-CN" dirty="0" err="1"/>
                <a:t>Kenalog</a:t>
              </a:r>
              <a:r>
                <a:rPr lang="en-US" altLang="zh-CN" dirty="0"/>
                <a:t> or no treatment.</a:t>
              </a:r>
            </a:p>
          </p:txBody>
        </p:sp>
      </p:grpSp>
      <p:grpSp>
        <p:nvGrpSpPr>
          <p:cNvPr id="15" name="Group 14"/>
          <p:cNvGrpSpPr/>
          <p:nvPr/>
        </p:nvGrpSpPr>
        <p:grpSpPr>
          <a:xfrm>
            <a:off x="443885" y="1702791"/>
            <a:ext cx="8078678" cy="646331"/>
            <a:chOff x="449313" y="1702791"/>
            <a:chExt cx="8391156" cy="646331"/>
          </a:xfrm>
        </p:grpSpPr>
        <p:sp>
          <p:nvSpPr>
            <p:cNvPr id="87" name="Rectangle 86"/>
            <p:cNvSpPr/>
            <p:nvPr/>
          </p:nvSpPr>
          <p:spPr>
            <a:xfrm>
              <a:off x="449313" y="1751755"/>
              <a:ext cx="1438484" cy="548411"/>
            </a:xfrm>
            <a:prstGeom prst="rect">
              <a:avLst/>
            </a:prstGeom>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1" dirty="0">
                  <a:solidFill>
                    <a:sysClr val="windowText" lastClr="000000"/>
                  </a:solidFill>
                </a:rPr>
                <a:t>TIỀN XỬ LÝ</a:t>
              </a:r>
              <a:endParaRPr lang="zh-CN" altLang="en-US" sz="1600" b="1" dirty="0">
                <a:solidFill>
                  <a:sysClr val="windowText" lastClr="000000"/>
                </a:solidFill>
              </a:endParaRPr>
            </a:p>
          </p:txBody>
        </p:sp>
        <p:sp>
          <p:nvSpPr>
            <p:cNvPr id="88" name="TextBox 87"/>
            <p:cNvSpPr txBox="1"/>
            <p:nvPr/>
          </p:nvSpPr>
          <p:spPr>
            <a:xfrm>
              <a:off x="2155206" y="1702791"/>
              <a:ext cx="6685263" cy="646331"/>
            </a:xfrm>
            <a:prstGeom prst="rect">
              <a:avLst/>
            </a:prstGeom>
            <a:noFill/>
          </p:spPr>
          <p:txBody>
            <a:bodyPr wrap="square" rtlCol="0">
              <a:spAutoFit/>
            </a:bodyPr>
            <a:lstStyle/>
            <a:p>
              <a:pPr algn="just" defTabSz="685800">
                <a:defRPr/>
              </a:pPr>
              <a:r>
                <a:rPr lang="en-US" altLang="zh-CN" dirty="0"/>
                <a:t>patient report </a:t>
              </a:r>
              <a:r>
                <a:rPr lang="en-US" altLang="zh-CN" dirty="0" err="1"/>
                <a:t>signific</a:t>
              </a:r>
              <a:r>
                <a:rPr lang="en-US" altLang="zh-CN" dirty="0"/>
                <a:t> greater relief symptom </a:t>
              </a:r>
              <a:r>
                <a:rPr lang="en-US" altLang="zh-CN" dirty="0" err="1"/>
                <a:t>debacterol</a:t>
              </a:r>
              <a:r>
                <a:rPr lang="en-US" altLang="zh-CN" dirty="0"/>
                <a:t> </a:t>
              </a:r>
              <a:r>
                <a:rPr lang="en-US" altLang="zh-CN" dirty="0" err="1"/>
                <a:t>kenalog</a:t>
              </a:r>
              <a:r>
                <a:rPr lang="en-US" altLang="zh-CN" dirty="0"/>
                <a:t> no treatment</a:t>
              </a:r>
            </a:p>
          </p:txBody>
        </p:sp>
      </p:grpSp>
      <p:grpSp>
        <p:nvGrpSpPr>
          <p:cNvPr id="89" name="Group 88"/>
          <p:cNvGrpSpPr/>
          <p:nvPr/>
        </p:nvGrpSpPr>
        <p:grpSpPr>
          <a:xfrm>
            <a:off x="443884" y="2427850"/>
            <a:ext cx="8078679" cy="646331"/>
            <a:chOff x="449313" y="1702794"/>
            <a:chExt cx="8391156" cy="646331"/>
          </a:xfrm>
        </p:grpSpPr>
        <p:sp>
          <p:nvSpPr>
            <p:cNvPr id="90" name="Rectangle 89"/>
            <p:cNvSpPr/>
            <p:nvPr/>
          </p:nvSpPr>
          <p:spPr>
            <a:xfrm>
              <a:off x="449313" y="1751755"/>
              <a:ext cx="1438484" cy="548411"/>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altLang="zh-CN" sz="1600" b="1" dirty="0">
                  <a:solidFill>
                    <a:sysClr val="windowText" lastClr="000000"/>
                  </a:solidFill>
                </a:rPr>
                <a:t>ĐẶC TRƯNG PHỦ ĐỊNH</a:t>
              </a:r>
              <a:endParaRPr lang="zh-CN" altLang="en-US" sz="1600" b="1" dirty="0">
                <a:solidFill>
                  <a:sysClr val="windowText" lastClr="000000"/>
                </a:solidFill>
              </a:endParaRPr>
            </a:p>
          </p:txBody>
        </p:sp>
        <p:sp>
          <p:nvSpPr>
            <p:cNvPr id="91" name="TextBox 90"/>
            <p:cNvSpPr txBox="1"/>
            <p:nvPr/>
          </p:nvSpPr>
          <p:spPr>
            <a:xfrm>
              <a:off x="2155205" y="1702794"/>
              <a:ext cx="6685264" cy="646331"/>
            </a:xfrm>
            <a:prstGeom prst="rect">
              <a:avLst/>
            </a:prstGeom>
            <a:noFill/>
          </p:spPr>
          <p:txBody>
            <a:bodyPr wrap="square" rtlCol="0">
              <a:spAutoFit/>
            </a:bodyPr>
            <a:lstStyle/>
            <a:p>
              <a:pPr algn="just" defTabSz="685800">
                <a:defRPr/>
              </a:pPr>
              <a:r>
                <a:rPr lang="en-US" altLang="zh-CN" dirty="0"/>
                <a:t>patient report </a:t>
              </a:r>
              <a:r>
                <a:rPr lang="en-US" altLang="zh-CN" dirty="0" err="1"/>
                <a:t>signific</a:t>
              </a:r>
              <a:r>
                <a:rPr lang="en-US" altLang="zh-CN" dirty="0"/>
                <a:t> greater relief symptom </a:t>
              </a:r>
              <a:r>
                <a:rPr lang="en-US" altLang="zh-CN" dirty="0" err="1"/>
                <a:t>debacterol</a:t>
              </a:r>
              <a:r>
                <a:rPr lang="en-US" altLang="zh-CN" dirty="0"/>
                <a:t> </a:t>
              </a:r>
              <a:r>
                <a:rPr lang="en-US" altLang="zh-CN" dirty="0" err="1"/>
                <a:t>kenalog</a:t>
              </a:r>
              <a:r>
                <a:rPr lang="en-US" altLang="zh-CN" dirty="0"/>
                <a:t> NEGATION treatment</a:t>
              </a:r>
            </a:p>
          </p:txBody>
        </p:sp>
      </p:grpSp>
      <p:sp>
        <p:nvSpPr>
          <p:cNvPr id="5" name="Down Arrow 4"/>
          <p:cNvSpPr/>
          <p:nvPr/>
        </p:nvSpPr>
        <p:spPr>
          <a:xfrm>
            <a:off x="1043126" y="1580973"/>
            <a:ext cx="186431" cy="174103"/>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4" name="Down Arrow 73"/>
          <p:cNvSpPr/>
          <p:nvPr/>
        </p:nvSpPr>
        <p:spPr>
          <a:xfrm>
            <a:off x="1043125" y="2308902"/>
            <a:ext cx="186431" cy="174103"/>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538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zh-CN"/>
              <a:t>Phân tích cảm xúc trong văn bản y khoa</a:t>
            </a:r>
            <a:endParaRPr lang="zh-CN" altLang="en-US" dirty="0"/>
          </a:p>
        </p:txBody>
      </p:sp>
      <p:sp>
        <p:nvSpPr>
          <p:cNvPr id="5" name="Slide Number Placeholder 4"/>
          <p:cNvSpPr>
            <a:spLocks noGrp="1"/>
          </p:cNvSpPr>
          <p:nvPr>
            <p:ph type="sldNum" sz="quarter" idx="12"/>
          </p:nvPr>
        </p:nvSpPr>
        <p:spPr/>
        <p:txBody>
          <a:bodyPr/>
          <a:lstStyle/>
          <a:p>
            <a:fld id="{4AC59A5C-7DAB-4EAF-BB49-219B7CB7C18A}" type="slidenum">
              <a:rPr lang="zh-CN" altLang="en-US" smtClean="0"/>
              <a:t>42</a:t>
            </a:fld>
            <a:r>
              <a:rPr lang="en-US" altLang="zh-CN"/>
              <a:t>/</a:t>
            </a:r>
            <a:r>
              <a:rPr lang="en-US" altLang="zh-CN">
                <a:solidFill>
                  <a:schemeClr val="tx1"/>
                </a:solidFill>
              </a:rPr>
              <a:t>&lt;#&gt;/27</a:t>
            </a:r>
            <a:endParaRPr lang="zh-CN" altLang="en-US" dirty="0">
              <a:solidFill>
                <a:schemeClr val="tx1"/>
              </a:solidFill>
            </a:endParaRPr>
          </a:p>
        </p:txBody>
      </p:sp>
      <p:sp>
        <p:nvSpPr>
          <p:cNvPr id="8" name="Content Placeholder 7"/>
          <p:cNvSpPr>
            <a:spLocks noGrp="1"/>
          </p:cNvSpPr>
          <p:nvPr>
            <p:ph idx="1"/>
          </p:nvPr>
        </p:nvSpPr>
        <p:spPr/>
        <p:txBody>
          <a:bodyPr/>
          <a:lstStyle/>
          <a:p>
            <a:r>
              <a:rPr lang="en-US"/>
              <a:t>Cohen’s Kappa</a:t>
            </a:r>
          </a:p>
          <a:p>
            <a:r>
              <a:rPr lang="en-US"/>
              <a:t>Cohen’s Kappa có trọng số</a:t>
            </a:r>
          </a:p>
          <a:p>
            <a:r>
              <a:rPr lang="en-US"/>
              <a:t>Fleiss’s Kappa</a:t>
            </a:r>
          </a:p>
          <a:p>
            <a:endParaRPr lang="en-US"/>
          </a:p>
        </p:txBody>
      </p:sp>
      <p:sp>
        <p:nvSpPr>
          <p:cNvPr id="6" name="Rectangle 5"/>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7" name="Rectangle 6"/>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9" name="Date Placeholder 1"/>
          <p:cNvSpPr txBox="1">
            <a:spLocks/>
          </p:cNvSpPr>
          <p:nvPr/>
        </p:nvSpPr>
        <p:spPr>
          <a:xfrm>
            <a:off x="303530" y="6441440"/>
            <a:ext cx="3232150" cy="419102"/>
          </a:xfrm>
          <a:prstGeom prst="rect">
            <a:avLst/>
          </a:prstGeom>
        </p:spPr>
        <p:txBody>
          <a:bodyPr vert="horz" lIns="91440" tIns="45720" rIns="91440" bIns="45720" rtlCol="0" anchor="ctr"/>
          <a:lstStyle>
            <a:defPPr>
              <a:defRPr lang="zh-CN"/>
            </a:defPPr>
            <a:lvl1pPr marL="0" algn="l"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Phân tích cảm xúc trong văn bản y khoa</a:t>
            </a:r>
            <a:endParaRPr lang="zh-CN" altLang="en-US"/>
          </a:p>
        </p:txBody>
      </p:sp>
      <p:sp>
        <p:nvSpPr>
          <p:cNvPr id="10" name="Slide Number Placeholder 2"/>
          <p:cNvSpPr txBox="1">
            <a:spLocks/>
          </p:cNvSpPr>
          <p:nvPr/>
        </p:nvSpPr>
        <p:spPr>
          <a:xfrm>
            <a:off x="6783070" y="6438898"/>
            <a:ext cx="2057400" cy="419102"/>
          </a:xfrm>
          <a:prstGeom prst="rect">
            <a:avLst/>
          </a:prstGeom>
        </p:spPr>
        <p:txBody>
          <a:bodyPr vert="horz" lIns="91440" tIns="45720" rIns="91440" bIns="45720" rtlCol="0" anchor="ctr"/>
          <a:lstStyle>
            <a:defPPr>
              <a:defRPr lang="zh-CN"/>
            </a:defPPr>
            <a:lvl1pPr marL="0" algn="r"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C59A5C-7DAB-4EAF-BB49-219B7CB7C18A}" type="slidenum">
              <a:rPr lang="zh-CN" altLang="en-US" smtClean="0"/>
              <a:pPr/>
              <a:t>42</a:t>
            </a:fld>
            <a:endParaRPr lang="zh-CN" altLang="en-US"/>
          </a:p>
        </p:txBody>
      </p:sp>
      <p:sp>
        <p:nvSpPr>
          <p:cNvPr id="11" name="Title 5"/>
          <p:cNvSpPr txBox="1">
            <a:spLocks/>
          </p:cNvSpPr>
          <p:nvPr/>
        </p:nvSpPr>
        <p:spPr>
          <a:xfrm>
            <a:off x="345439" y="77894"/>
            <a:ext cx="6747819" cy="7721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000">
                <a:solidFill>
                  <a:schemeClr val="bg1"/>
                </a:solidFill>
              </a:rPr>
              <a:t>Kappa</a:t>
            </a:r>
            <a:endParaRPr lang="en-US" sz="3600" b="1" dirty="0">
              <a:solidFill>
                <a:schemeClr val="bg1"/>
              </a:solidFill>
              <a:latin typeface="Candara" panose="020E0502030303020204" pitchFamily="34" charset="0"/>
            </a:endParaRPr>
          </a:p>
        </p:txBody>
      </p:sp>
    </p:spTree>
    <p:extLst>
      <p:ext uri="{BB962C8B-B14F-4D97-AF65-F5344CB8AC3E}">
        <p14:creationId xmlns:p14="http://schemas.microsoft.com/office/powerpoint/2010/main" val="2002097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nvPr>
        </p:nvGraphicFramePr>
        <p:xfrm>
          <a:off x="502950" y="1740788"/>
          <a:ext cx="7886700" cy="1981200"/>
        </p:xfrm>
        <a:graphic>
          <a:graphicData uri="http://schemas.openxmlformats.org/drawingml/2006/table">
            <a:tbl>
              <a:tblPr firstRow="1" bandRow="1">
                <a:tableStyleId>{073A0DAA-6AF3-43AB-8588-CEC1D06C72B9}</a:tableStyleId>
              </a:tblPr>
              <a:tblGrid>
                <a:gridCol w="1971675">
                  <a:extLst>
                    <a:ext uri="{9D8B030D-6E8A-4147-A177-3AD203B41FA5}">
                      <a16:colId xmlns:a16="http://schemas.microsoft.com/office/drawing/2014/main" val="377921081"/>
                    </a:ext>
                  </a:extLst>
                </a:gridCol>
                <a:gridCol w="1971675">
                  <a:extLst>
                    <a:ext uri="{9D8B030D-6E8A-4147-A177-3AD203B41FA5}">
                      <a16:colId xmlns:a16="http://schemas.microsoft.com/office/drawing/2014/main" val="2483485514"/>
                    </a:ext>
                  </a:extLst>
                </a:gridCol>
                <a:gridCol w="1971675">
                  <a:extLst>
                    <a:ext uri="{9D8B030D-6E8A-4147-A177-3AD203B41FA5}">
                      <a16:colId xmlns:a16="http://schemas.microsoft.com/office/drawing/2014/main" val="2413274935"/>
                    </a:ext>
                  </a:extLst>
                </a:gridCol>
                <a:gridCol w="1971675">
                  <a:extLst>
                    <a:ext uri="{9D8B030D-6E8A-4147-A177-3AD203B41FA5}">
                      <a16:colId xmlns:a16="http://schemas.microsoft.com/office/drawing/2014/main" val="3758884780"/>
                    </a:ext>
                  </a:extLst>
                </a:gridCol>
              </a:tblGrid>
              <a:tr h="370840">
                <a:tc>
                  <a:txBody>
                    <a:bodyPr/>
                    <a:lstStyle/>
                    <a:p>
                      <a:r>
                        <a:rPr lang="en-US" sz="2000"/>
                        <a:t>Đối tượng</a:t>
                      </a:r>
                    </a:p>
                  </a:txBody>
                  <a:tcPr/>
                </a:tc>
                <a:tc>
                  <a:txBody>
                    <a:bodyPr/>
                    <a:lstStyle/>
                    <a:p>
                      <a:r>
                        <a:rPr lang="en-US" sz="2000"/>
                        <a:t>Lớp k1</a:t>
                      </a:r>
                    </a:p>
                  </a:txBody>
                  <a:tcPr/>
                </a:tc>
                <a:tc>
                  <a:txBody>
                    <a:bodyPr/>
                    <a:lstStyle/>
                    <a:p>
                      <a:r>
                        <a:rPr lang="en-US" sz="2000"/>
                        <a:t>Lớp k2</a:t>
                      </a:r>
                    </a:p>
                  </a:txBody>
                  <a:tcPr/>
                </a:tc>
                <a:tc>
                  <a:txBody>
                    <a:bodyPr/>
                    <a:lstStyle/>
                    <a:p>
                      <a:r>
                        <a:rPr lang="en-US" sz="2000"/>
                        <a:t>Lớp k3</a:t>
                      </a:r>
                    </a:p>
                  </a:txBody>
                  <a:tcPr/>
                </a:tc>
                <a:extLst>
                  <a:ext uri="{0D108BD9-81ED-4DB2-BD59-A6C34878D82A}">
                    <a16:rowId xmlns:a16="http://schemas.microsoft.com/office/drawing/2014/main" val="289833961"/>
                  </a:ext>
                </a:extLst>
              </a:tr>
              <a:tr h="370840">
                <a:tc>
                  <a:txBody>
                    <a:bodyPr/>
                    <a:lstStyle/>
                    <a:p>
                      <a:r>
                        <a:rPr lang="en-US" sz="2000"/>
                        <a:t>1</a:t>
                      </a:r>
                    </a:p>
                  </a:txBody>
                  <a:tcPr/>
                </a:tc>
                <a:tc>
                  <a:txBody>
                    <a:bodyPr/>
                    <a:lstStyle/>
                    <a:p>
                      <a:r>
                        <a:rPr lang="en-US" sz="2000"/>
                        <a:t>x</a:t>
                      </a:r>
                      <a:r>
                        <a:rPr lang="en-US" sz="2000" baseline="-25000"/>
                        <a:t>11</a:t>
                      </a:r>
                      <a:endParaRPr lang="en-US" sz="2000"/>
                    </a:p>
                  </a:txBody>
                  <a:tcPr/>
                </a:tc>
                <a:tc>
                  <a:txBody>
                    <a:bodyPr/>
                    <a:lstStyle/>
                    <a:p>
                      <a:r>
                        <a:rPr lang="en-US" sz="2000"/>
                        <a:t>x</a:t>
                      </a:r>
                      <a:r>
                        <a:rPr lang="en-US" sz="2000" baseline="-25000"/>
                        <a:t>12</a:t>
                      </a:r>
                      <a:endParaRPr lang="en-US" sz="2000"/>
                    </a:p>
                  </a:txBody>
                  <a:tcPr/>
                </a:tc>
                <a:tc>
                  <a:txBody>
                    <a:bodyPr/>
                    <a:lstStyle/>
                    <a:p>
                      <a:r>
                        <a:rPr lang="en-US" sz="2000"/>
                        <a:t>x</a:t>
                      </a:r>
                      <a:r>
                        <a:rPr lang="en-US" sz="2000" baseline="-25000"/>
                        <a:t>13</a:t>
                      </a:r>
                      <a:endParaRPr lang="en-US" sz="2000"/>
                    </a:p>
                  </a:txBody>
                  <a:tcPr/>
                </a:tc>
                <a:extLst>
                  <a:ext uri="{0D108BD9-81ED-4DB2-BD59-A6C34878D82A}">
                    <a16:rowId xmlns:a16="http://schemas.microsoft.com/office/drawing/2014/main" val="834492576"/>
                  </a:ext>
                </a:extLst>
              </a:tr>
              <a:tr h="370840">
                <a:tc>
                  <a:txBody>
                    <a:bodyPr/>
                    <a:lstStyle/>
                    <a:p>
                      <a:r>
                        <a:rPr lang="en-US" sz="2000"/>
                        <a:t>2</a:t>
                      </a:r>
                    </a:p>
                  </a:txBody>
                  <a:tcPr/>
                </a:tc>
                <a:tc>
                  <a:txBody>
                    <a:bodyPr/>
                    <a:lstStyle/>
                    <a:p>
                      <a:r>
                        <a:rPr lang="en-US" sz="2000"/>
                        <a:t>x</a:t>
                      </a:r>
                      <a:r>
                        <a:rPr lang="en-US" sz="2000" baseline="-25000"/>
                        <a:t>21</a:t>
                      </a:r>
                      <a:endParaRPr lang="en-US" sz="2000"/>
                    </a:p>
                  </a:txBody>
                  <a:tcPr/>
                </a:tc>
                <a:tc>
                  <a:txBody>
                    <a:bodyPr/>
                    <a:lstStyle/>
                    <a:p>
                      <a:r>
                        <a:rPr lang="en-US" sz="2000"/>
                        <a:t>x</a:t>
                      </a:r>
                      <a:r>
                        <a:rPr lang="en-US" sz="2000" baseline="-25000"/>
                        <a:t>22</a:t>
                      </a:r>
                      <a:endParaRPr lang="en-US" sz="2000"/>
                    </a:p>
                  </a:txBody>
                  <a:tcPr/>
                </a:tc>
                <a:tc>
                  <a:txBody>
                    <a:bodyPr/>
                    <a:lstStyle/>
                    <a:p>
                      <a:r>
                        <a:rPr lang="en-US" sz="2000"/>
                        <a:t>x</a:t>
                      </a:r>
                      <a:r>
                        <a:rPr lang="en-US" sz="2000" baseline="-25000"/>
                        <a:t>23</a:t>
                      </a:r>
                      <a:endParaRPr lang="en-US" sz="2000"/>
                    </a:p>
                  </a:txBody>
                  <a:tcPr/>
                </a:tc>
                <a:extLst>
                  <a:ext uri="{0D108BD9-81ED-4DB2-BD59-A6C34878D82A}">
                    <a16:rowId xmlns:a16="http://schemas.microsoft.com/office/drawing/2014/main" val="2111116174"/>
                  </a:ext>
                </a:extLst>
              </a:tr>
              <a:tr h="370840">
                <a:tc>
                  <a:txBody>
                    <a:bodyPr/>
                    <a:lstStyle/>
                    <a:p>
                      <a:r>
                        <a:rPr lang="en-US" sz="2000"/>
                        <a:t>…</a:t>
                      </a:r>
                    </a:p>
                  </a:txBody>
                  <a:tcPr/>
                </a:tc>
                <a:tc>
                  <a:txBody>
                    <a:bodyPr/>
                    <a:lstStyle/>
                    <a:p>
                      <a:r>
                        <a:rPr lang="en-US" sz="2000"/>
                        <a:t>…</a:t>
                      </a:r>
                    </a:p>
                  </a:txBody>
                  <a:tcPr/>
                </a:tc>
                <a:tc>
                  <a:txBody>
                    <a:bodyPr/>
                    <a:lstStyle/>
                    <a:p>
                      <a:r>
                        <a:rPr lang="en-US" sz="2000"/>
                        <a:t>…</a:t>
                      </a:r>
                    </a:p>
                  </a:txBody>
                  <a:tcPr/>
                </a:tc>
                <a:tc>
                  <a:txBody>
                    <a:bodyPr/>
                    <a:lstStyle/>
                    <a:p>
                      <a:r>
                        <a:rPr lang="en-US" sz="2000"/>
                        <a:t>…</a:t>
                      </a:r>
                    </a:p>
                  </a:txBody>
                  <a:tcPr/>
                </a:tc>
                <a:extLst>
                  <a:ext uri="{0D108BD9-81ED-4DB2-BD59-A6C34878D82A}">
                    <a16:rowId xmlns:a16="http://schemas.microsoft.com/office/drawing/2014/main" val="2364137253"/>
                  </a:ext>
                </a:extLst>
              </a:tr>
              <a:tr h="370840">
                <a:tc>
                  <a:txBody>
                    <a:bodyPr/>
                    <a:lstStyle/>
                    <a:p>
                      <a:r>
                        <a:rPr lang="en-US" sz="2000"/>
                        <a:t>n</a:t>
                      </a:r>
                    </a:p>
                  </a:txBody>
                  <a:tcPr/>
                </a:tc>
                <a:tc>
                  <a:txBody>
                    <a:bodyPr/>
                    <a:lstStyle/>
                    <a:p>
                      <a:r>
                        <a:rPr lang="en-US" sz="2000"/>
                        <a:t>x</a:t>
                      </a:r>
                      <a:r>
                        <a:rPr lang="en-US" sz="2000" baseline="-25000"/>
                        <a:t>n1</a:t>
                      </a:r>
                      <a:endParaRPr lang="en-US" sz="2000"/>
                    </a:p>
                  </a:txBody>
                  <a:tcPr/>
                </a:tc>
                <a:tc>
                  <a:txBody>
                    <a:bodyPr/>
                    <a:lstStyle/>
                    <a:p>
                      <a:r>
                        <a:rPr lang="en-US" sz="2000"/>
                        <a:t>x</a:t>
                      </a:r>
                      <a:r>
                        <a:rPr lang="en-US" sz="2000" baseline="-25000"/>
                        <a:t>n2</a:t>
                      </a:r>
                      <a:endParaRPr lang="en-US" sz="2000"/>
                    </a:p>
                  </a:txBody>
                  <a:tcPr/>
                </a:tc>
                <a:tc>
                  <a:txBody>
                    <a:bodyPr/>
                    <a:lstStyle/>
                    <a:p>
                      <a:r>
                        <a:rPr lang="en-US" sz="2000"/>
                        <a:t>x</a:t>
                      </a:r>
                      <a:r>
                        <a:rPr lang="en-US" sz="2000" baseline="-25000"/>
                        <a:t>n3</a:t>
                      </a:r>
                      <a:endParaRPr lang="en-US" sz="2000"/>
                    </a:p>
                  </a:txBody>
                  <a:tcPr/>
                </a:tc>
                <a:extLst>
                  <a:ext uri="{0D108BD9-81ED-4DB2-BD59-A6C34878D82A}">
                    <a16:rowId xmlns:a16="http://schemas.microsoft.com/office/drawing/2014/main" val="1769778853"/>
                  </a:ext>
                </a:extLst>
              </a:tr>
            </a:tbl>
          </a:graphicData>
        </a:graphic>
      </p:graphicFrame>
      <p:sp>
        <p:nvSpPr>
          <p:cNvPr id="4" name="Date Placeholder 3"/>
          <p:cNvSpPr>
            <a:spLocks noGrp="1"/>
          </p:cNvSpPr>
          <p:nvPr>
            <p:ph type="dt" sz="half" idx="10"/>
          </p:nvPr>
        </p:nvSpPr>
        <p:spPr/>
        <p:txBody>
          <a:bodyPr/>
          <a:lstStyle/>
          <a:p>
            <a:r>
              <a:rPr lang="en-US" altLang="zh-CN"/>
              <a:t>Phân tích cảm xúc trong văn bản y khoa</a:t>
            </a:r>
            <a:endParaRPr lang="zh-CN" altLang="en-US" dirty="0"/>
          </a:p>
        </p:txBody>
      </p:sp>
      <p:sp>
        <p:nvSpPr>
          <p:cNvPr id="5" name="Slide Number Placeholder 4"/>
          <p:cNvSpPr>
            <a:spLocks noGrp="1"/>
          </p:cNvSpPr>
          <p:nvPr>
            <p:ph type="sldNum" sz="quarter" idx="12"/>
          </p:nvPr>
        </p:nvSpPr>
        <p:spPr/>
        <p:txBody>
          <a:bodyPr/>
          <a:lstStyle/>
          <a:p>
            <a:fld id="{4AC59A5C-7DAB-4EAF-BB49-219B7CB7C18A}" type="slidenum">
              <a:rPr lang="zh-CN" altLang="en-US" smtClean="0"/>
              <a:t>43</a:t>
            </a:fld>
            <a:r>
              <a:rPr lang="en-US" altLang="zh-CN"/>
              <a:t>/</a:t>
            </a:r>
            <a:r>
              <a:rPr lang="en-US" altLang="zh-CN">
                <a:solidFill>
                  <a:schemeClr val="tx1"/>
                </a:solidFill>
              </a:rPr>
              <a:t>&lt;#&gt;/27</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7" name="TextBox 6"/>
              <p:cNvSpPr txBox="1"/>
              <p:nvPr/>
            </p:nvSpPr>
            <p:spPr>
              <a:xfrm>
                <a:off x="3101294" y="4109471"/>
                <a:ext cx="1236108" cy="6770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𝜅</m:t>
                      </m:r>
                      <m:r>
                        <a:rPr lang="en-US" sz="2000" i="1" smtClean="0">
                          <a:latin typeface="Cambria Math" panose="02040503050406030204" pitchFamily="18" charset="0"/>
                        </a:rPr>
                        <m:t>=</m:t>
                      </m:r>
                      <m:f>
                        <m:fPr>
                          <m:ctrlPr>
                            <a:rPr lang="en-US" sz="2000" i="1" smtClean="0">
                              <a:latin typeface="Cambria Math" panose="02040503050406030204" pitchFamily="18" charset="0"/>
                            </a:rPr>
                          </m:ctrlPr>
                        </m:fPr>
                        <m:num>
                          <m:acc>
                            <m:accPr>
                              <m:chr m:val="̅"/>
                              <m:ctrlPr>
                                <a:rPr lang="en-US" sz="200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𝑃</m:t>
                              </m:r>
                            </m:e>
                          </m:acc>
                          <m:r>
                            <a:rPr lang="en-US" sz="2000" b="0" i="1" smtClean="0">
                              <a:latin typeface="Cambria Math" panose="02040503050406030204" pitchFamily="18" charset="0"/>
                              <a:ea typeface="Cambria Math" panose="02040503050406030204" pitchFamily="18" charset="0"/>
                            </a:rPr>
                            <m:t>−</m:t>
                          </m:r>
                          <m:acc>
                            <m:accPr>
                              <m:chr m:val="̅"/>
                              <m:ctrlPr>
                                <a:rPr lang="en-US" sz="2000" b="0" i="1" smtClean="0">
                                  <a:latin typeface="Cambria Math" panose="02040503050406030204" pitchFamily="18" charset="0"/>
                                  <a:ea typeface="Cambria Math" panose="02040503050406030204" pitchFamily="18" charset="0"/>
                                </a:rPr>
                              </m:ctrlPr>
                            </m:acc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𝑃</m:t>
                                  </m:r>
                                </m:e>
                                <m:sub>
                                  <m:r>
                                    <a:rPr lang="en-US" sz="2000" b="0" i="1" smtClean="0">
                                      <a:latin typeface="Cambria Math" panose="02040503050406030204" pitchFamily="18" charset="0"/>
                                      <a:ea typeface="Cambria Math" panose="02040503050406030204" pitchFamily="18" charset="0"/>
                                    </a:rPr>
                                    <m:t>𝑒</m:t>
                                  </m:r>
                                </m:sub>
                              </m:sSub>
                            </m:e>
                          </m:acc>
                        </m:num>
                        <m:den>
                          <m:r>
                            <a:rPr lang="en-US" sz="2000" b="0" i="1" smtClean="0">
                              <a:latin typeface="Cambria Math" panose="02040503050406030204" pitchFamily="18" charset="0"/>
                            </a:rPr>
                            <m:t>1−</m:t>
                          </m:r>
                          <m:acc>
                            <m:accPr>
                              <m:chr m:val="̅"/>
                              <m:ctrlPr>
                                <a:rPr lang="en-US" sz="2000" i="1">
                                  <a:latin typeface="Cambria Math" panose="02040503050406030204" pitchFamily="18" charset="0"/>
                                  <a:ea typeface="Cambria Math" panose="02040503050406030204" pitchFamily="18" charset="0"/>
                                </a:rPr>
                              </m:ctrlPr>
                            </m:acc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𝑒</m:t>
                                  </m:r>
                                </m:sub>
                              </m:sSub>
                            </m:e>
                          </m:acc>
                        </m:den>
                      </m:f>
                    </m:oMath>
                  </m:oMathPara>
                </a14:m>
                <a:endParaRPr lang="en-US" sz="2000"/>
              </a:p>
            </p:txBody>
          </p:sp>
        </mc:Choice>
        <mc:Fallback xmlns="">
          <p:sp>
            <p:nvSpPr>
              <p:cNvPr id="7" name="TextBox 6"/>
              <p:cNvSpPr txBox="1">
                <a:spLocks noRot="1" noChangeAspect="1" noMove="1" noResize="1" noEditPoints="1" noAdjustHandles="1" noChangeArrowheads="1" noChangeShapeType="1" noTextEdit="1"/>
              </p:cNvSpPr>
              <p:nvPr/>
            </p:nvSpPr>
            <p:spPr>
              <a:xfrm>
                <a:off x="3101294" y="4109471"/>
                <a:ext cx="1236108" cy="677045"/>
              </a:xfrm>
              <a:prstGeom prst="rect">
                <a:avLst/>
              </a:prstGeom>
              <a:blipFill>
                <a:blip r:embed="rId2"/>
                <a:stretch>
                  <a:fillRect/>
                </a:stretch>
              </a:blipFill>
            </p:spPr>
            <p:txBody>
              <a:bodyPr/>
              <a:lstStyle/>
              <a:p>
                <a:r>
                  <a:rPr lang="en-US">
                    <a:noFill/>
                  </a:rPr>
                  <a:t> </a:t>
                </a:r>
              </a:p>
            </p:txBody>
          </p:sp>
        </mc:Fallback>
      </mc:AlternateContent>
      <p:sp>
        <p:nvSpPr>
          <p:cNvPr id="10" name="TextBox 9"/>
          <p:cNvSpPr txBox="1"/>
          <p:nvPr/>
        </p:nvSpPr>
        <p:spPr>
          <a:xfrm>
            <a:off x="502950" y="986818"/>
            <a:ext cx="8337520" cy="707886"/>
          </a:xfrm>
          <a:prstGeom prst="rect">
            <a:avLst/>
          </a:prstGeom>
          <a:noFill/>
        </p:spPr>
        <p:txBody>
          <a:bodyPr wrap="square" rtlCol="0">
            <a:spAutoFit/>
          </a:bodyPr>
          <a:lstStyle/>
          <a:p>
            <a:r>
              <a:rPr lang="en-US" sz="2000"/>
              <a:t>Cho tập n đối tượng được đánh thứ tự </a:t>
            </a:r>
            <a:r>
              <a:rPr lang="en-US" sz="2000" i="1"/>
              <a:t>i=1..n</a:t>
            </a:r>
            <a:r>
              <a:rPr lang="en-US" sz="2000"/>
              <a:t>, mỗi đối tượng có thể thuộc vào 1 trong </a:t>
            </a:r>
            <a:r>
              <a:rPr lang="en-US" sz="2000" i="1"/>
              <a:t>k</a:t>
            </a:r>
            <a:r>
              <a:rPr lang="en-US" sz="2000"/>
              <a:t> lớp </a:t>
            </a:r>
            <a:r>
              <a:rPr lang="en-US" sz="2000" i="1"/>
              <a:t>j=1..k</a:t>
            </a:r>
            <a:r>
              <a:rPr lang="en-US" sz="2000"/>
              <a:t>, mỗi đối tượng được phân loại đúng </a:t>
            </a:r>
            <a:r>
              <a:rPr lang="en-US" sz="2000" i="1"/>
              <a:t>m</a:t>
            </a:r>
            <a:r>
              <a:rPr lang="en-US" sz="2000"/>
              <a:t> lần</a:t>
            </a:r>
          </a:p>
        </p:txBody>
      </p:sp>
      <mc:AlternateContent xmlns:mc="http://schemas.openxmlformats.org/markup-compatibility/2006" xmlns:a14="http://schemas.microsoft.com/office/drawing/2010/main">
        <mc:Choice Requires="a14">
          <p:sp>
            <p:nvSpPr>
              <p:cNvPr id="12" name="TextBox 11"/>
              <p:cNvSpPr txBox="1"/>
              <p:nvPr/>
            </p:nvSpPr>
            <p:spPr>
              <a:xfrm>
                <a:off x="3326162" y="5276310"/>
                <a:ext cx="3456908" cy="646331"/>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𝑃</m:t>
                        </m:r>
                      </m:e>
                    </m:acc>
                  </m:oMath>
                </a14:m>
                <a:r>
                  <a:rPr lang="en-US"/>
                  <a:t> là trung bình mức độ đồng ý </a:t>
                </a:r>
              </a:p>
              <a:p>
                <a:pPr marL="285750" indent="-285750">
                  <a:buFont typeface="Arial" panose="020B0604020202020204" pitchFamily="34" charset="0"/>
                  <a:buChar char="•"/>
                </a:pP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𝑒</m:t>
                            </m:r>
                          </m:sub>
                        </m:sSub>
                      </m:e>
                    </m:acc>
                  </m:oMath>
                </a14:m>
                <a:r>
                  <a:rPr lang="en-US"/>
                  <a:t> là mức độ đồng ý ngẫu nhiên</a:t>
                </a:r>
              </a:p>
            </p:txBody>
          </p:sp>
        </mc:Choice>
        <mc:Fallback xmlns="">
          <p:sp>
            <p:nvSpPr>
              <p:cNvPr id="12" name="TextBox 11"/>
              <p:cNvSpPr txBox="1">
                <a:spLocks noRot="1" noChangeAspect="1" noMove="1" noResize="1" noEditPoints="1" noAdjustHandles="1" noChangeArrowheads="1" noChangeShapeType="1" noTextEdit="1"/>
              </p:cNvSpPr>
              <p:nvPr/>
            </p:nvSpPr>
            <p:spPr>
              <a:xfrm>
                <a:off x="3326162" y="5276310"/>
                <a:ext cx="3456908" cy="646331"/>
              </a:xfrm>
              <a:prstGeom prst="rect">
                <a:avLst/>
              </a:prstGeom>
              <a:blipFill>
                <a:blip r:embed="rId3"/>
                <a:stretch>
                  <a:fillRect l="-1235" t="-5660" r="-705" b="-14151"/>
                </a:stretch>
              </a:blipFill>
            </p:spPr>
            <p:txBody>
              <a:bodyPr/>
              <a:lstStyle/>
              <a:p>
                <a:r>
                  <a:rPr lang="en-US">
                    <a:noFill/>
                  </a:rPr>
                  <a:t> </a:t>
                </a:r>
              </a:p>
            </p:txBody>
          </p:sp>
        </mc:Fallback>
      </mc:AlternateContent>
      <p:sp>
        <p:nvSpPr>
          <p:cNvPr id="13" name="Rectangle 12"/>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4" name="Rectangle 13"/>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5" name="Date Placeholder 1"/>
          <p:cNvSpPr txBox="1">
            <a:spLocks/>
          </p:cNvSpPr>
          <p:nvPr/>
        </p:nvSpPr>
        <p:spPr>
          <a:xfrm>
            <a:off x="303530" y="6441440"/>
            <a:ext cx="3232150" cy="419102"/>
          </a:xfrm>
          <a:prstGeom prst="rect">
            <a:avLst/>
          </a:prstGeom>
        </p:spPr>
        <p:txBody>
          <a:bodyPr vert="horz" lIns="91440" tIns="45720" rIns="91440" bIns="45720" rtlCol="0" anchor="ctr"/>
          <a:lstStyle>
            <a:defPPr>
              <a:defRPr lang="zh-CN"/>
            </a:defPPr>
            <a:lvl1pPr marL="0" algn="l"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Phân tích cảm xúc trong văn bản y khoa</a:t>
            </a:r>
            <a:endParaRPr lang="zh-CN" altLang="en-US"/>
          </a:p>
        </p:txBody>
      </p:sp>
      <p:sp>
        <p:nvSpPr>
          <p:cNvPr id="16" name="Title 5"/>
          <p:cNvSpPr txBox="1">
            <a:spLocks/>
          </p:cNvSpPr>
          <p:nvPr/>
        </p:nvSpPr>
        <p:spPr>
          <a:xfrm>
            <a:off x="345439" y="77894"/>
            <a:ext cx="6747819" cy="7721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000">
                <a:solidFill>
                  <a:schemeClr val="bg1"/>
                </a:solidFill>
              </a:rPr>
              <a:t>Fleiss’s Kappa</a:t>
            </a:r>
            <a:endParaRPr lang="en-US" sz="3600" b="1" dirty="0">
              <a:solidFill>
                <a:schemeClr val="bg1"/>
              </a:solidFill>
              <a:latin typeface="Candara" panose="020E0502030303020204" pitchFamily="34" charset="0"/>
            </a:endParaRPr>
          </a:p>
        </p:txBody>
      </p:sp>
    </p:spTree>
    <p:extLst>
      <p:ext uri="{BB962C8B-B14F-4D97-AF65-F5344CB8AC3E}">
        <p14:creationId xmlns:p14="http://schemas.microsoft.com/office/powerpoint/2010/main" val="409828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313007"/>
                <a:ext cx="8335241" cy="5420302"/>
              </a:xfrm>
            </p:spPr>
            <p:txBody>
              <a:bodyPr>
                <a:normAutofit fontScale="92500" lnSpcReduction="10000"/>
              </a:bodyPr>
              <a:lstStyle/>
              <a:p>
                <a:r>
                  <a:rPr lang="en-US">
                    <a:latin typeface="Cambria Math" panose="02040503050406030204" pitchFamily="18" charset="0"/>
                    <a:ea typeface="Cambria Math" panose="02040503050406030204" pitchFamily="18" charset="0"/>
                  </a:rPr>
                  <a:t>Tính </a:t>
                </a:r>
                <a14:m>
                  <m:oMath xmlns:m="http://schemas.openxmlformats.org/officeDocument/2006/math">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𝑃</m:t>
                        </m:r>
                      </m:e>
                    </m:acc>
                    <m:r>
                      <a:rPr lang="en-US" sz="2400" i="1">
                        <a:latin typeface="Cambria Math" panose="02040503050406030204" pitchFamily="18" charset="0"/>
                        <a:ea typeface="Cambria Math" panose="02040503050406030204" pitchFamily="18" charset="0"/>
                      </a:rPr>
                      <m:t> </m:t>
                    </m:r>
                  </m:oMath>
                </a14:m>
                <a:r>
                  <a:rPr lang="en-US">
                    <a:latin typeface="Cambria Math" panose="02040503050406030204" pitchFamily="18" charset="0"/>
                    <a:ea typeface="Cambria Math" panose="02040503050406030204" pitchFamily="18" charset="0"/>
                  </a:rPr>
                  <a:t>:</a:t>
                </a:r>
              </a:p>
              <a:p>
                <a:pPr marL="0" indent="0">
                  <a:buNone/>
                </a:pPr>
                <a:r>
                  <a:rPr lang="en-US">
                    <a:latin typeface="Cambria Math" panose="02040503050406030204" pitchFamily="18" charset="0"/>
                    <a:ea typeface="Cambria Math" panose="02040503050406030204" pitchFamily="18" charset="0"/>
                  </a:rPr>
                  <a:t>	</a:t>
                </a:r>
                <a14:m>
                  <m:oMath xmlns:m="http://schemas.openxmlformats.org/officeDocument/2006/math">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𝑃</m:t>
                        </m:r>
                      </m:e>
                    </m:acc>
                    <m:r>
                      <a:rPr lang="en-US" sz="2400" i="1">
                        <a:latin typeface="Cambria Math" panose="02040503050406030204" pitchFamily="18" charset="0"/>
                        <a:ea typeface="Cambria Math" panose="02040503050406030204" pitchFamily="18" charset="0"/>
                      </a:rPr>
                      <m:t>= </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𝑛</m:t>
                        </m:r>
                      </m:den>
                    </m:f>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𝑃</m:t>
                            </m:r>
                          </m:e>
                          <m:sub>
                            <m:r>
                              <a:rPr lang="en-US" sz="2400" i="1">
                                <a:latin typeface="Cambria Math" panose="02040503050406030204" pitchFamily="18" charset="0"/>
                                <a:ea typeface="Cambria Math" panose="02040503050406030204" pitchFamily="18" charset="0"/>
                              </a:rPr>
                              <m:t>𝑖</m:t>
                            </m:r>
                          </m:sub>
                        </m:sSub>
                      </m:e>
                    </m:nary>
                  </m:oMath>
                </a14:m>
                <a:endParaRPr lang="en-US" sz="2400"/>
              </a:p>
              <a:p>
                <a:pPr marL="0" indent="0">
                  <a:buNone/>
                </a:pPr>
                <a:endParaRPr lang="en-US">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m:rPr>
                              <m:nor/>
                            </m:rPr>
                            <a:rPr lang="en-US">
                              <a:latin typeface="Cambria Math" panose="02040503050406030204" pitchFamily="18" charset="0"/>
                              <a:ea typeface="Cambria Math" panose="02040503050406030204" pitchFamily="18" charset="0"/>
                            </a:rPr>
                            <m:t>S</m:t>
                          </m:r>
                          <m:r>
                            <m:rPr>
                              <m:nor/>
                            </m:rPr>
                            <a:rPr lang="en-US">
                              <a:latin typeface="Cambria Math" panose="02040503050406030204" pitchFamily="18" charset="0"/>
                              <a:ea typeface="Cambria Math" panose="02040503050406030204" pitchFamily="18" charset="0"/>
                            </a:rPr>
                            <m:t>ố </m:t>
                          </m:r>
                          <m:r>
                            <m:rPr>
                              <m:nor/>
                            </m:rPr>
                            <a:rPr lang="en-US">
                              <a:latin typeface="Cambria Math" panose="02040503050406030204" pitchFamily="18" charset="0"/>
                              <a:ea typeface="Cambria Math" panose="02040503050406030204" pitchFamily="18" charset="0"/>
                            </a:rPr>
                            <m:t>l</m:t>
                          </m:r>
                          <m:r>
                            <m:rPr>
                              <m:nor/>
                            </m:rPr>
                            <a:rPr lang="en-US">
                              <a:latin typeface="Cambria Math" panose="02040503050406030204" pitchFamily="18" charset="0"/>
                              <a:ea typeface="Cambria Math" panose="02040503050406030204" pitchFamily="18" charset="0"/>
                            </a:rPr>
                            <m:t>ượ</m:t>
                          </m:r>
                          <m:r>
                            <m:rPr>
                              <m:nor/>
                            </m:rPr>
                            <a:rPr lang="en-US">
                              <a:latin typeface="Cambria Math" panose="02040503050406030204" pitchFamily="18" charset="0"/>
                              <a:ea typeface="Cambria Math" panose="02040503050406030204" pitchFamily="18" charset="0"/>
                            </a:rPr>
                            <m:t>ng</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t</m:t>
                          </m:r>
                          <m:r>
                            <m:rPr>
                              <m:nor/>
                            </m:rPr>
                            <a:rPr lang="en-US">
                              <a:latin typeface="Cambria Math" panose="02040503050406030204" pitchFamily="18" charset="0"/>
                              <a:ea typeface="Cambria Math" panose="02040503050406030204" pitchFamily="18" charset="0"/>
                            </a:rPr>
                            <m:t>ổ </m:t>
                          </m:r>
                          <m:r>
                            <m:rPr>
                              <m:nor/>
                            </m:rPr>
                            <a:rPr lang="en-US">
                              <a:latin typeface="Cambria Math" panose="02040503050406030204" pitchFamily="18" charset="0"/>
                              <a:ea typeface="Cambria Math" panose="02040503050406030204" pitchFamily="18" charset="0"/>
                            </a:rPr>
                            <m:t>h</m:t>
                          </m:r>
                          <m:r>
                            <m:rPr>
                              <m:nor/>
                            </m:rPr>
                            <a:rPr lang="en-US">
                              <a:latin typeface="Cambria Math" panose="02040503050406030204" pitchFamily="18" charset="0"/>
                              <a:ea typeface="Cambria Math" panose="02040503050406030204" pitchFamily="18" charset="0"/>
                            </a:rPr>
                            <m:t>ợ</m:t>
                          </m:r>
                          <m:r>
                            <m:rPr>
                              <m:nor/>
                            </m:rPr>
                            <a:rPr lang="en-US">
                              <a:latin typeface="Cambria Math" panose="02040503050406030204" pitchFamily="18" charset="0"/>
                              <a:ea typeface="Cambria Math" panose="02040503050406030204" pitchFamily="18" charset="0"/>
                            </a:rPr>
                            <m:t>p</m:t>
                          </m:r>
                          <m:r>
                            <m:rPr>
                              <m:nor/>
                            </m:rPr>
                            <a:rPr lang="en-US">
                              <a:latin typeface="Cambria Math" panose="02040503050406030204" pitchFamily="18" charset="0"/>
                              <a:ea typeface="Cambria Math" panose="02040503050406030204" pitchFamily="18" charset="0"/>
                            </a:rPr>
                            <m:t> 2 ý </m:t>
                          </m:r>
                          <m:r>
                            <m:rPr>
                              <m:nor/>
                            </m:rPr>
                            <a:rPr lang="en-US">
                              <a:latin typeface="Cambria Math" panose="02040503050406030204" pitchFamily="18" charset="0"/>
                              <a:ea typeface="Cambria Math" panose="02040503050406030204" pitchFamily="18" charset="0"/>
                            </a:rPr>
                            <m:t>ki</m:t>
                          </m:r>
                          <m:r>
                            <m:rPr>
                              <m:nor/>
                            </m:rPr>
                            <a:rPr lang="en-US">
                              <a:latin typeface="Cambria Math" panose="02040503050406030204" pitchFamily="18" charset="0"/>
                              <a:ea typeface="Cambria Math" panose="02040503050406030204" pitchFamily="18" charset="0"/>
                            </a:rPr>
                            <m:t>ế</m:t>
                          </m:r>
                          <m:r>
                            <m:rPr>
                              <m:nor/>
                            </m:rPr>
                            <a:rPr lang="en-US">
                              <a:latin typeface="Cambria Math" panose="02040503050406030204" pitchFamily="18" charset="0"/>
                              <a:ea typeface="Cambria Math" panose="02040503050406030204" pitchFamily="18" charset="0"/>
                            </a:rPr>
                            <m:t>n</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ph</m:t>
                          </m:r>
                          <m:r>
                            <m:rPr>
                              <m:nor/>
                            </m:rPr>
                            <a:rPr lang="en-US">
                              <a:latin typeface="Cambria Math" panose="02040503050406030204" pitchFamily="18" charset="0"/>
                              <a:ea typeface="Cambria Math" panose="02040503050406030204" pitchFamily="18" charset="0"/>
                            </a:rPr>
                            <m:t>â</m:t>
                          </m:r>
                          <m:r>
                            <m:rPr>
                              <m:nor/>
                            </m:rPr>
                            <a:rPr lang="en-US">
                              <a:latin typeface="Cambria Math" panose="02040503050406030204" pitchFamily="18" charset="0"/>
                              <a:ea typeface="Cambria Math" panose="02040503050406030204" pitchFamily="18" charset="0"/>
                            </a:rPr>
                            <m:t>n</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lo</m:t>
                          </m:r>
                          <m:r>
                            <m:rPr>
                              <m:nor/>
                            </m:rPr>
                            <a:rPr lang="en-US">
                              <a:latin typeface="Cambria Math" panose="02040503050406030204" pitchFamily="18" charset="0"/>
                              <a:ea typeface="Cambria Math" panose="02040503050406030204" pitchFamily="18" charset="0"/>
                            </a:rPr>
                            <m:t>ạ</m:t>
                          </m:r>
                          <m:r>
                            <m:rPr>
                              <m:nor/>
                            </m:rPr>
                            <a:rPr lang="en-US">
                              <a:latin typeface="Cambria Math" panose="02040503050406030204" pitchFamily="18" charset="0"/>
                              <a:ea typeface="Cambria Math" panose="02040503050406030204" pitchFamily="18" charset="0"/>
                            </a:rPr>
                            <m:t>i</m:t>
                          </m:r>
                          <m:r>
                            <m:rPr>
                              <m:nor/>
                            </m:rPr>
                            <a:rPr lang="en-US">
                              <a:latin typeface="Cambria Math" panose="02040503050406030204" pitchFamily="18" charset="0"/>
                              <a:ea typeface="Cambria Math" panose="02040503050406030204" pitchFamily="18" charset="0"/>
                            </a:rPr>
                            <m:t> đố</m:t>
                          </m:r>
                          <m:r>
                            <m:rPr>
                              <m:nor/>
                            </m:rPr>
                            <a:rPr lang="en-US">
                              <a:latin typeface="Cambria Math" panose="02040503050406030204" pitchFamily="18" charset="0"/>
                              <a:ea typeface="Cambria Math" panose="02040503050406030204" pitchFamily="18" charset="0"/>
                            </a:rPr>
                            <m:t>i</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t</m:t>
                          </m:r>
                          <m:r>
                            <m:rPr>
                              <m:nor/>
                            </m:rPr>
                            <a:rPr lang="en-US">
                              <a:latin typeface="Cambria Math" panose="02040503050406030204" pitchFamily="18" charset="0"/>
                              <a:ea typeface="Cambria Math" panose="02040503050406030204" pitchFamily="18" charset="0"/>
                            </a:rPr>
                            <m:t>ượ</m:t>
                          </m:r>
                          <m:r>
                            <m:rPr>
                              <m:nor/>
                            </m:rPr>
                            <a:rPr lang="en-US">
                              <a:latin typeface="Cambria Math" panose="02040503050406030204" pitchFamily="18" charset="0"/>
                              <a:ea typeface="Cambria Math" panose="02040503050406030204" pitchFamily="18" charset="0"/>
                            </a:rPr>
                            <m:t>ng</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i</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thu</m:t>
                          </m:r>
                          <m:r>
                            <m:rPr>
                              <m:nor/>
                            </m:rPr>
                            <a:rPr lang="en-US">
                              <a:latin typeface="Cambria Math" panose="02040503050406030204" pitchFamily="18" charset="0"/>
                              <a:ea typeface="Cambria Math" panose="02040503050406030204" pitchFamily="18" charset="0"/>
                            </a:rPr>
                            <m:t>ộ</m:t>
                          </m:r>
                          <m:r>
                            <m:rPr>
                              <m:nor/>
                            </m:rPr>
                            <a:rPr lang="en-US">
                              <a:latin typeface="Cambria Math" panose="02040503050406030204" pitchFamily="18" charset="0"/>
                              <a:ea typeface="Cambria Math" panose="02040503050406030204" pitchFamily="18" charset="0"/>
                            </a:rPr>
                            <m:t>c</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c</m:t>
                          </m:r>
                          <m:r>
                            <m:rPr>
                              <m:nor/>
                            </m:rPr>
                            <a:rPr lang="en-US">
                              <a:latin typeface="Cambria Math" panose="02040503050406030204" pitchFamily="18" charset="0"/>
                              <a:ea typeface="Cambria Math" panose="02040503050406030204" pitchFamily="18" charset="0"/>
                            </a:rPr>
                            <m:t>ù</m:t>
                          </m:r>
                          <m:r>
                            <m:rPr>
                              <m:nor/>
                            </m:rPr>
                            <a:rPr lang="en-US">
                              <a:latin typeface="Cambria Math" panose="02040503050406030204" pitchFamily="18" charset="0"/>
                              <a:ea typeface="Cambria Math" panose="02040503050406030204" pitchFamily="18" charset="0"/>
                            </a:rPr>
                            <m:t>ng</m:t>
                          </m:r>
                          <m:r>
                            <m:rPr>
                              <m:nor/>
                            </m:rPr>
                            <a:rPr lang="en-US">
                              <a:latin typeface="Cambria Math" panose="02040503050406030204" pitchFamily="18" charset="0"/>
                              <a:ea typeface="Cambria Math" panose="02040503050406030204" pitchFamily="18" charset="0"/>
                            </a:rPr>
                            <m:t> 1 </m:t>
                          </m:r>
                          <m:r>
                            <m:rPr>
                              <m:nor/>
                            </m:rPr>
                            <a:rPr lang="en-US">
                              <a:latin typeface="Cambria Math" panose="02040503050406030204" pitchFamily="18" charset="0"/>
                              <a:ea typeface="Cambria Math" panose="02040503050406030204" pitchFamily="18" charset="0"/>
                            </a:rPr>
                            <m:t>l</m:t>
                          </m:r>
                          <m:r>
                            <m:rPr>
                              <m:nor/>
                            </m:rPr>
                            <a:rPr lang="en-US">
                              <a:latin typeface="Cambria Math" panose="02040503050406030204" pitchFamily="18" charset="0"/>
                              <a:ea typeface="Cambria Math" panose="02040503050406030204" pitchFamily="18" charset="0"/>
                            </a:rPr>
                            <m:t>ớ</m:t>
                          </m:r>
                          <m:r>
                            <m:rPr>
                              <m:nor/>
                            </m:rPr>
                            <a:rPr lang="en-US">
                              <a:latin typeface="Cambria Math" panose="02040503050406030204" pitchFamily="18" charset="0"/>
                              <a:ea typeface="Cambria Math" panose="02040503050406030204" pitchFamily="18" charset="0"/>
                            </a:rPr>
                            <m:t>p</m:t>
                          </m:r>
                          <m:r>
                            <m:rPr>
                              <m:nor/>
                            </m:rPr>
                            <a:rPr lang="en-US">
                              <a:latin typeface="Cambria Math" panose="02040503050406030204" pitchFamily="18" charset="0"/>
                              <a:ea typeface="Cambria Math" panose="02040503050406030204" pitchFamily="18" charset="0"/>
                            </a:rPr>
                            <m:t> </m:t>
                          </m:r>
                        </m:num>
                        <m:den>
                          <m:r>
                            <m:rPr>
                              <m:nor/>
                            </m:rPr>
                            <a:rPr lang="en-US">
                              <a:latin typeface="Cambria Math" panose="02040503050406030204" pitchFamily="18" charset="0"/>
                              <a:ea typeface="Cambria Math" panose="02040503050406030204" pitchFamily="18" charset="0"/>
                            </a:rPr>
                            <m:t>S</m:t>
                          </m:r>
                          <m:r>
                            <m:rPr>
                              <m:nor/>
                            </m:rPr>
                            <a:rPr lang="en-US">
                              <a:latin typeface="Cambria Math" panose="02040503050406030204" pitchFamily="18" charset="0"/>
                              <a:ea typeface="Cambria Math" panose="02040503050406030204" pitchFamily="18" charset="0"/>
                            </a:rPr>
                            <m:t>ố </m:t>
                          </m:r>
                          <m:r>
                            <m:rPr>
                              <m:nor/>
                            </m:rPr>
                            <a:rPr lang="en-US">
                              <a:latin typeface="Cambria Math" panose="02040503050406030204" pitchFamily="18" charset="0"/>
                              <a:ea typeface="Cambria Math" panose="02040503050406030204" pitchFamily="18" charset="0"/>
                            </a:rPr>
                            <m:t>l</m:t>
                          </m:r>
                          <m:r>
                            <m:rPr>
                              <m:nor/>
                            </m:rPr>
                            <a:rPr lang="en-US">
                              <a:latin typeface="Cambria Math" panose="02040503050406030204" pitchFamily="18" charset="0"/>
                              <a:ea typeface="Cambria Math" panose="02040503050406030204" pitchFamily="18" charset="0"/>
                            </a:rPr>
                            <m:t>ượ</m:t>
                          </m:r>
                          <m:r>
                            <m:rPr>
                              <m:nor/>
                            </m:rPr>
                            <a:rPr lang="en-US">
                              <a:latin typeface="Cambria Math" panose="02040503050406030204" pitchFamily="18" charset="0"/>
                              <a:ea typeface="Cambria Math" panose="02040503050406030204" pitchFamily="18" charset="0"/>
                            </a:rPr>
                            <m:t>ng</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t</m:t>
                          </m:r>
                          <m:r>
                            <m:rPr>
                              <m:nor/>
                            </m:rPr>
                            <a:rPr lang="en-US">
                              <a:latin typeface="Cambria Math" panose="02040503050406030204" pitchFamily="18" charset="0"/>
                              <a:ea typeface="Cambria Math" panose="02040503050406030204" pitchFamily="18" charset="0"/>
                            </a:rPr>
                            <m:t>ổ </m:t>
                          </m:r>
                          <m:r>
                            <m:rPr>
                              <m:nor/>
                            </m:rPr>
                            <a:rPr lang="en-US">
                              <a:latin typeface="Cambria Math" panose="02040503050406030204" pitchFamily="18" charset="0"/>
                              <a:ea typeface="Cambria Math" panose="02040503050406030204" pitchFamily="18" charset="0"/>
                            </a:rPr>
                            <m:t>h</m:t>
                          </m:r>
                          <m:r>
                            <m:rPr>
                              <m:nor/>
                            </m:rPr>
                            <a:rPr lang="en-US">
                              <a:latin typeface="Cambria Math" panose="02040503050406030204" pitchFamily="18" charset="0"/>
                              <a:ea typeface="Cambria Math" panose="02040503050406030204" pitchFamily="18" charset="0"/>
                            </a:rPr>
                            <m:t>ợ</m:t>
                          </m:r>
                          <m:r>
                            <m:rPr>
                              <m:nor/>
                            </m:rPr>
                            <a:rPr lang="en-US">
                              <a:latin typeface="Cambria Math" panose="02040503050406030204" pitchFamily="18" charset="0"/>
                              <a:ea typeface="Cambria Math" panose="02040503050406030204" pitchFamily="18" charset="0"/>
                            </a:rPr>
                            <m:t>p</m:t>
                          </m:r>
                          <m:r>
                            <m:rPr>
                              <m:nor/>
                            </m:rPr>
                            <a:rPr lang="en-US">
                              <a:latin typeface="Cambria Math" panose="02040503050406030204" pitchFamily="18" charset="0"/>
                              <a:ea typeface="Cambria Math" panose="02040503050406030204" pitchFamily="18" charset="0"/>
                            </a:rPr>
                            <m:t> 2 ý </m:t>
                          </m:r>
                          <m:r>
                            <m:rPr>
                              <m:nor/>
                            </m:rPr>
                            <a:rPr lang="en-US">
                              <a:latin typeface="Cambria Math" panose="02040503050406030204" pitchFamily="18" charset="0"/>
                              <a:ea typeface="Cambria Math" panose="02040503050406030204" pitchFamily="18" charset="0"/>
                            </a:rPr>
                            <m:t>ki</m:t>
                          </m:r>
                          <m:r>
                            <m:rPr>
                              <m:nor/>
                            </m:rPr>
                            <a:rPr lang="en-US">
                              <a:latin typeface="Cambria Math" panose="02040503050406030204" pitchFamily="18" charset="0"/>
                              <a:ea typeface="Cambria Math" panose="02040503050406030204" pitchFamily="18" charset="0"/>
                            </a:rPr>
                            <m:t>ế</m:t>
                          </m:r>
                          <m:r>
                            <m:rPr>
                              <m:nor/>
                            </m:rPr>
                            <a:rPr lang="en-US">
                              <a:latin typeface="Cambria Math" panose="02040503050406030204" pitchFamily="18" charset="0"/>
                              <a:ea typeface="Cambria Math" panose="02040503050406030204" pitchFamily="18" charset="0"/>
                            </a:rPr>
                            <m:t>n</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b</m:t>
                          </m:r>
                          <m:r>
                            <m:rPr>
                              <m:nor/>
                            </m:rPr>
                            <a:rPr lang="en-US">
                              <a:latin typeface="Cambria Math" panose="02040503050406030204" pitchFamily="18" charset="0"/>
                              <a:ea typeface="Cambria Math" panose="02040503050406030204" pitchFamily="18" charset="0"/>
                            </a:rPr>
                            <m:t>ấ</m:t>
                          </m:r>
                          <m:r>
                            <m:rPr>
                              <m:nor/>
                            </m:rPr>
                            <a:rPr lang="en-US">
                              <a:latin typeface="Cambria Math" panose="02040503050406030204" pitchFamily="18" charset="0"/>
                              <a:ea typeface="Cambria Math" panose="02040503050406030204" pitchFamily="18" charset="0"/>
                            </a:rPr>
                            <m:t>t</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k</m:t>
                          </m:r>
                          <m:r>
                            <m:rPr>
                              <m:nor/>
                            </m:rPr>
                            <a:rPr lang="en-US">
                              <a:latin typeface="Cambria Math" panose="02040503050406030204" pitchFamily="18" charset="0"/>
                              <a:ea typeface="Cambria Math" panose="02040503050406030204" pitchFamily="18" charset="0"/>
                            </a:rPr>
                            <m:t>ỳ</m:t>
                          </m:r>
                        </m:den>
                      </m:f>
                    </m:oMath>
                  </m:oMathPara>
                </a14:m>
                <a:endParaRPr lang="en-US" i="1">
                  <a:latin typeface="Cambria Math" panose="02040503050406030204" pitchFamily="18" charset="0"/>
                </a:endParaRPr>
              </a:p>
              <a:p>
                <a:pPr marL="0" indent="0">
                  <a:buNone/>
                </a:pPr>
                <a:endParaRPr lang="en-US" i="1">
                  <a:latin typeface="Cambria Math" panose="02040503050406030204" pitchFamily="18" charset="0"/>
                </a:endParaRPr>
              </a:p>
              <a:p>
                <a:pPr marL="0" indent="0">
                  <a:buNone/>
                </a:pPr>
                <a:r>
                  <a:rPr lang="en-US" i="1">
                    <a:latin typeface="Cambria Math" panose="02040503050406030204" pitchFamily="18" charset="0"/>
                  </a:rPr>
                  <a:t>	</a:t>
                </a:r>
                <a14:m>
                  <m:oMath xmlns:m="http://schemas.openxmlformats.org/officeDocument/2006/math">
                    <m:sSubSup>
                      <m:sSubSupPr>
                        <m:ctrlPr>
                          <a:rPr lang="en-US" i="1" smtClean="0">
                            <a:latin typeface="Cambria Math" panose="02040503050406030204" pitchFamily="18" charset="0"/>
                          </a:rPr>
                        </m:ctrlPr>
                      </m:sSubSupPr>
                      <m:e>
                        <m:r>
                          <m:rPr>
                            <m:nor/>
                          </m:rPr>
                          <a:rPr lang="en-US" b="0" i="0" smtClean="0">
                            <a:latin typeface="Cambria Math" panose="02040503050406030204" pitchFamily="18" charset="0"/>
                          </a:rPr>
                          <m:t>M</m:t>
                        </m:r>
                        <m:r>
                          <m:rPr>
                            <m:nor/>
                          </m:rPr>
                          <a:rPr lang="en-US" b="0" i="0" smtClean="0">
                            <a:latin typeface="Cambria Math" panose="02040503050406030204" pitchFamily="18" charset="0"/>
                          </a:rPr>
                          <m:t>ẫ</m:t>
                        </m:r>
                        <m:r>
                          <m:rPr>
                            <m:nor/>
                          </m:rPr>
                          <a:rPr lang="en-US" b="0" i="0" smtClean="0">
                            <a:latin typeface="Cambria Math" panose="02040503050406030204" pitchFamily="18" charset="0"/>
                          </a:rPr>
                          <m:t>u</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r>
                          <m:rPr>
                            <m:nor/>
                          </m:rPr>
                          <a:rPr lang="en-US" b="0" i="0" smtClean="0">
                            <a:latin typeface="Cambria Math" panose="02040503050406030204" pitchFamily="18" charset="0"/>
                          </a:rPr>
                          <m:t>ố</m:t>
                        </m:r>
                        <m:r>
                          <a:rPr lang="en-US" b="0" i="1" smtClean="0">
                            <a:latin typeface="Cambria Math" panose="02040503050406030204" pitchFamily="18" charset="0"/>
                          </a:rPr>
                          <m:t>= </m:t>
                        </m:r>
                        <m:r>
                          <a:rPr lang="en-US" b="0" i="1" smtClean="0">
                            <a:latin typeface="Cambria Math" panose="02040503050406030204" pitchFamily="18" charset="0"/>
                          </a:rPr>
                          <m:t>𝐶</m:t>
                        </m:r>
                      </m:e>
                      <m:sub>
                        <m:r>
                          <a:rPr lang="en-US" b="0" i="1" smtClean="0">
                            <a:latin typeface="Cambria Math" panose="02040503050406030204" pitchFamily="18" charset="0"/>
                          </a:rPr>
                          <m:t>𝑚</m:t>
                        </m:r>
                      </m:sub>
                      <m:sup>
                        <m:r>
                          <a:rPr lang="en-US" b="0" i="1" smtClean="0">
                            <a:latin typeface="Cambria Math" panose="02040503050406030204" pitchFamily="18" charset="0"/>
                          </a:rPr>
                          <m:t>2</m:t>
                        </m:r>
                      </m:sup>
                    </m:sSubSup>
                  </m:oMath>
                </a14:m>
                <a:endParaRPr lang="en-US"/>
              </a:p>
              <a:p>
                <a:pPr marL="0" indent="0">
                  <a:buNone/>
                </a:pPr>
                <a:r>
                  <a:rPr lang="en-US" b="0"/>
                  <a:t>	</a:t>
                </a:r>
                <a14:m>
                  <m:oMath xmlns:m="http://schemas.openxmlformats.org/officeDocument/2006/math">
                    <m:r>
                      <m:rPr>
                        <m:nor/>
                      </m:rPr>
                      <a:rPr lang="en-US" b="0" i="0" smtClean="0">
                        <a:latin typeface="Cambria Math" panose="02040503050406030204" pitchFamily="18" charset="0"/>
                      </a:rPr>
                      <m:t>T</m:t>
                    </m:r>
                    <m:r>
                      <m:rPr>
                        <m:nor/>
                      </m:rPr>
                      <a:rPr lang="en-US" b="0" i="0" smtClean="0">
                        <a:latin typeface="Cambria Math" panose="02040503050406030204" pitchFamily="18" charset="0"/>
                      </a:rPr>
                      <m:t>ử </m:t>
                    </m:r>
                    <m:r>
                      <m:rPr>
                        <m:nor/>
                      </m:rPr>
                      <a:rPr lang="en-US" b="0" i="0" smtClean="0">
                        <a:latin typeface="Cambria Math" panose="02040503050406030204" pitchFamily="18" charset="0"/>
                      </a:rPr>
                      <m:t>s</m:t>
                    </m:r>
                    <m:r>
                      <m:rPr>
                        <m:nor/>
                      </m:rPr>
                      <a:rPr lang="en-US" b="0" i="0" smtClean="0">
                        <a:latin typeface="Cambria Math" panose="02040503050406030204" pitchFamily="18" charset="0"/>
                      </a:rPr>
                      <m:t>ố</m:t>
                    </m:r>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𝑚</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Sub>
                      </m:sup>
                    </m:sSubSup>
                  </m:oMath>
                </a14:m>
                <a:endParaRPr lang="en-US"/>
              </a:p>
              <a:p>
                <a:r>
                  <a:rPr lang="en-US"/>
                  <a:t>Tính </a:t>
                </a:r>
                <a14:m>
                  <m:oMath xmlns:m="http://schemas.openxmlformats.org/officeDocument/2006/math">
                    <m:acc>
                      <m:accPr>
                        <m:chr m:val="̅"/>
                        <m:ctrlPr>
                          <a:rPr lang="en-US" sz="2400" i="1">
                            <a:latin typeface="Cambria Math" panose="02040503050406030204" pitchFamily="18" charset="0"/>
                            <a:ea typeface="Cambria Math" panose="02040503050406030204" pitchFamily="18" charset="0"/>
                          </a:rPr>
                        </m:ctrlPr>
                      </m:acc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𝑃</m:t>
                            </m:r>
                          </m:e>
                          <m:sub>
                            <m:r>
                              <a:rPr lang="en-US" sz="2400" i="1">
                                <a:latin typeface="Cambria Math" panose="02040503050406030204" pitchFamily="18" charset="0"/>
                                <a:ea typeface="Cambria Math" panose="02040503050406030204" pitchFamily="18" charset="0"/>
                              </a:rPr>
                              <m:t>𝑒</m:t>
                            </m:r>
                          </m:sub>
                        </m:sSub>
                      </m:e>
                    </m:acc>
                  </m:oMath>
                </a14:m>
                <a:r>
                  <a:rPr lang="en-US"/>
                  <a:t>:</a:t>
                </a:r>
              </a:p>
              <a:p>
                <a:pPr marL="0" indent="0">
                  <a:buNone/>
                </a:pPr>
                <a:r>
                  <a:rPr lang="en-US"/>
                  <a:t>Xác suất ngẫu nhiên 1 ý kiến bất kỳ đánh giá 1 đối tượng thuộc lớp j:</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Sub>
                        </m:e>
                      </m:nary>
                    </m:oMath>
                  </m:oMathPara>
                </a14:m>
                <a:endParaRPr lang="en-US" b="0"/>
              </a:p>
              <a:p>
                <a:pPr marL="0" indent="0">
                  <a:buNone/>
                </a:pPr>
                <a:r>
                  <a:rPr lang="en-US"/>
                  <a:t>Suy ra xác suất ngẫu nhiên 2 ý kiến bất kỳ đánh giá 1 đối tượng thuộc cùng lớp j:</a:t>
                </a:r>
              </a:p>
              <a:p>
                <a:pPr marL="0" indent="0">
                  <a:buNone/>
                </a:pP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ea typeface="Cambria Math" panose="02040503050406030204" pitchFamily="18" charset="0"/>
                            </a:rPr>
                          </m:ctrlPr>
                        </m:acc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𝑒</m:t>
                              </m:r>
                            </m:sub>
                          </m:sSub>
                        </m:e>
                      </m:acc>
                      <m:r>
                        <a:rPr lang="en-US" sz="2000" b="0" i="0" smtClean="0">
                          <a:latin typeface="Cambria Math" panose="02040503050406030204" pitchFamily="18" charset="0"/>
                          <a:ea typeface="Cambria Math" panose="02040503050406030204" pitchFamily="18" charset="0"/>
                        </a:rPr>
                        <m:t>=</m:t>
                      </m:r>
                      <m:nary>
                        <m:naryPr>
                          <m:chr m:val="∑"/>
                          <m:ctrlPr>
                            <a:rPr lang="en-US" sz="2000" b="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𝑘</m:t>
                          </m:r>
                        </m:sup>
                        <m:e>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𝑗</m:t>
                              </m:r>
                            </m:sub>
                            <m:sup>
                              <m:r>
                                <a:rPr lang="en-US" sz="2000" b="0" i="1" smtClean="0">
                                  <a:latin typeface="Cambria Math" panose="02040503050406030204" pitchFamily="18" charset="0"/>
                                  <a:ea typeface="Cambria Math" panose="02040503050406030204" pitchFamily="18" charset="0"/>
                                </a:rPr>
                                <m:t>2</m:t>
                              </m:r>
                            </m:sup>
                          </m:sSubSup>
                        </m:e>
                      </m:nary>
                    </m:oMath>
                  </m:oMathPara>
                </a14:m>
                <a:endParaRPr lang="en-US"/>
              </a:p>
              <a:p>
                <a:pPr marL="0" indent="0">
                  <a:buNone/>
                </a:pP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313007"/>
                <a:ext cx="8335241" cy="5420302"/>
              </a:xfrm>
              <a:blipFill>
                <a:blip r:embed="rId2"/>
                <a:stretch>
                  <a:fillRect l="-658" t="-112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ltLang="zh-CN"/>
              <a:t>Phân tích cảm xúc trong văn bản y khoa</a:t>
            </a:r>
            <a:endParaRPr lang="zh-CN" altLang="en-US" dirty="0"/>
          </a:p>
        </p:txBody>
      </p:sp>
      <p:sp>
        <p:nvSpPr>
          <p:cNvPr id="5" name="Slide Number Placeholder 4"/>
          <p:cNvSpPr>
            <a:spLocks noGrp="1"/>
          </p:cNvSpPr>
          <p:nvPr>
            <p:ph type="sldNum" sz="quarter" idx="12"/>
          </p:nvPr>
        </p:nvSpPr>
        <p:spPr/>
        <p:txBody>
          <a:bodyPr/>
          <a:lstStyle/>
          <a:p>
            <a:fld id="{4AC59A5C-7DAB-4EAF-BB49-219B7CB7C18A}" type="slidenum">
              <a:rPr lang="zh-CN" altLang="en-US" smtClean="0"/>
              <a:t>44</a:t>
            </a:fld>
            <a:r>
              <a:rPr lang="en-US" altLang="zh-CN"/>
              <a:t>/</a:t>
            </a:r>
            <a:r>
              <a:rPr lang="en-US" altLang="zh-CN">
                <a:solidFill>
                  <a:schemeClr val="tx1"/>
                </a:solidFill>
              </a:rPr>
              <a:t>&lt;#&gt;/27</a:t>
            </a:r>
            <a:endParaRPr lang="zh-CN" altLang="en-US" dirty="0">
              <a:solidFill>
                <a:schemeClr val="tx1"/>
              </a:solidFill>
            </a:endParaRPr>
          </a:p>
        </p:txBody>
      </p:sp>
      <p:sp>
        <p:nvSpPr>
          <p:cNvPr id="8" name="Rectangle 7"/>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9" name="Rectangle 8"/>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0" name="Date Placeholder 1"/>
          <p:cNvSpPr txBox="1">
            <a:spLocks/>
          </p:cNvSpPr>
          <p:nvPr/>
        </p:nvSpPr>
        <p:spPr>
          <a:xfrm>
            <a:off x="303530" y="6441440"/>
            <a:ext cx="3232150" cy="419102"/>
          </a:xfrm>
          <a:prstGeom prst="rect">
            <a:avLst/>
          </a:prstGeom>
        </p:spPr>
        <p:txBody>
          <a:bodyPr vert="horz" lIns="91440" tIns="45720" rIns="91440" bIns="45720" rtlCol="0" anchor="ctr"/>
          <a:lstStyle>
            <a:defPPr>
              <a:defRPr lang="zh-CN"/>
            </a:defPPr>
            <a:lvl1pPr marL="0" algn="l"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Phân tích cảm xúc trong văn bản y khoa</a:t>
            </a:r>
            <a:endParaRPr lang="zh-CN" altLang="en-US"/>
          </a:p>
        </p:txBody>
      </p:sp>
      <p:sp>
        <p:nvSpPr>
          <p:cNvPr id="11" name="Title 5"/>
          <p:cNvSpPr txBox="1">
            <a:spLocks/>
          </p:cNvSpPr>
          <p:nvPr/>
        </p:nvSpPr>
        <p:spPr>
          <a:xfrm>
            <a:off x="345439" y="77894"/>
            <a:ext cx="6747819" cy="7721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000">
                <a:solidFill>
                  <a:schemeClr val="bg1"/>
                </a:solidFill>
              </a:rPr>
              <a:t>Fleiss’s Kappa</a:t>
            </a:r>
            <a:endParaRPr lang="en-US" sz="3600" b="1" dirty="0">
              <a:solidFill>
                <a:schemeClr val="bg1"/>
              </a:solidFill>
              <a:latin typeface="Candara" panose="020E0502030303020204" pitchFamily="34" charset="0"/>
            </a:endParaRPr>
          </a:p>
        </p:txBody>
      </p:sp>
    </p:spTree>
    <p:extLst>
      <p:ext uri="{BB962C8B-B14F-4D97-AF65-F5344CB8AC3E}">
        <p14:creationId xmlns:p14="http://schemas.microsoft.com/office/powerpoint/2010/main" val="1925559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Content Placeholder 1"/>
              <p:cNvGraphicFramePr>
                <a:graphicFrameLocks noGrp="1"/>
              </p:cNvGraphicFramePr>
              <p:nvPr>
                <p:ph idx="1"/>
                <p:extLst/>
              </p:nvPr>
            </p:nvGraphicFramePr>
            <p:xfrm>
              <a:off x="628650" y="1312863"/>
              <a:ext cx="8335964" cy="2773680"/>
            </p:xfrm>
            <a:graphic>
              <a:graphicData uri="http://schemas.openxmlformats.org/drawingml/2006/table">
                <a:tbl>
                  <a:tblPr firstRow="1" bandRow="1">
                    <a:tableStyleId>{073A0DAA-6AF3-43AB-8588-CEC1D06C72B9}</a:tableStyleId>
                  </a:tblPr>
                  <a:tblGrid>
                    <a:gridCol w="2350077">
                      <a:extLst>
                        <a:ext uri="{9D8B030D-6E8A-4147-A177-3AD203B41FA5}">
                          <a16:colId xmlns:a16="http://schemas.microsoft.com/office/drawing/2014/main" val="3904824701"/>
                        </a:ext>
                      </a:extLst>
                    </a:gridCol>
                    <a:gridCol w="5985887">
                      <a:extLst>
                        <a:ext uri="{9D8B030D-6E8A-4147-A177-3AD203B41FA5}">
                          <a16:colId xmlns:a16="http://schemas.microsoft.com/office/drawing/2014/main" val="957603748"/>
                        </a:ext>
                      </a:extLst>
                    </a:gridCol>
                  </a:tblGrid>
                  <a:tr h="370840">
                    <a:tc>
                      <a:txBody>
                        <a:bodyPr/>
                        <a:lstStyle/>
                        <a:p>
                          <a:r>
                            <a:rPr lang="en-US" sz="2000"/>
                            <a:t>Giá trị</a:t>
                          </a:r>
                        </a:p>
                      </a:txBody>
                      <a:tcPr/>
                    </a:tc>
                    <a:tc>
                      <a:txBody>
                        <a:bodyPr/>
                        <a:lstStyle/>
                        <a:p>
                          <a:r>
                            <a:rPr lang="en-US" sz="2000"/>
                            <a:t>Mức độ đồng nhất</a:t>
                          </a:r>
                        </a:p>
                      </a:txBody>
                      <a:tcPr/>
                    </a:tc>
                    <a:extLst>
                      <a:ext uri="{0D108BD9-81ED-4DB2-BD59-A6C34878D82A}">
                        <a16:rowId xmlns:a16="http://schemas.microsoft.com/office/drawing/2014/main" val="2658655598"/>
                      </a:ext>
                    </a:extLst>
                  </a:tr>
                  <a:tr h="370840">
                    <a:tc>
                      <a:txBody>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𝜅</m:t>
                                </m:r>
                                <m:r>
                                  <a:rPr lang="en-US" sz="2000" b="0" i="1" smtClean="0">
                                    <a:latin typeface="Cambria Math" panose="02040503050406030204" pitchFamily="18" charset="0"/>
                                    <a:ea typeface="Cambria Math" panose="02040503050406030204" pitchFamily="18" charset="0"/>
                                  </a:rPr>
                                  <m:t>&lt;0</m:t>
                                </m:r>
                              </m:oMath>
                            </m:oMathPara>
                          </a14:m>
                          <a:endParaRPr lang="en-US" sz="2000"/>
                        </a:p>
                      </a:txBody>
                      <a:tcPr/>
                    </a:tc>
                    <a:tc>
                      <a:txBody>
                        <a:bodyPr/>
                        <a:lstStyle/>
                        <a:p>
                          <a:r>
                            <a:rPr lang="en-US" sz="2000"/>
                            <a:t>Thấp h</a:t>
                          </a:r>
                          <a:r>
                            <a:rPr lang="vi-VN" sz="2000">
                              <a:latin typeface="Calibri" panose="020F0502020204030204" pitchFamily="34" charset="0"/>
                              <a:cs typeface="Calibri" panose="020F0502020204030204" pitchFamily="34" charset="0"/>
                            </a:rPr>
                            <a:t>ơ</a:t>
                          </a:r>
                          <a:r>
                            <a:rPr lang="en-US" sz="2000"/>
                            <a:t>n xác suất đồng ý ngẫu nhiên</a:t>
                          </a:r>
                        </a:p>
                      </a:txBody>
                      <a:tcPr/>
                    </a:tc>
                    <a:extLst>
                      <a:ext uri="{0D108BD9-81ED-4DB2-BD59-A6C34878D82A}">
                        <a16:rowId xmlns:a16="http://schemas.microsoft.com/office/drawing/2014/main" val="1068556130"/>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0.1&lt;</m:t>
                                </m:r>
                                <m:r>
                                  <a:rPr lang="en-US" sz="2000" i="1" smtClean="0">
                                    <a:latin typeface="Cambria Math" panose="02040503050406030204" pitchFamily="18" charset="0"/>
                                    <a:ea typeface="Cambria Math" panose="02040503050406030204" pitchFamily="18" charset="0"/>
                                  </a:rPr>
                                  <m:t>𝜅</m:t>
                                </m:r>
                                <m:r>
                                  <a:rPr lang="en-US" sz="2000" b="0" i="1" smtClean="0">
                                    <a:latin typeface="Cambria Math" panose="02040503050406030204" pitchFamily="18" charset="0"/>
                                    <a:ea typeface="Cambria Math" panose="02040503050406030204" pitchFamily="18" charset="0"/>
                                  </a:rPr>
                                  <m:t>&lt;0</m:t>
                                </m:r>
                                <m:r>
                                  <a:rPr lang="en-US" sz="2000" b="0" i="0" smtClean="0">
                                    <a:latin typeface="Cambria Math" panose="02040503050406030204" pitchFamily="18" charset="0"/>
                                    <a:ea typeface="Cambria Math" panose="02040503050406030204" pitchFamily="18" charset="0"/>
                                  </a:rPr>
                                  <m:t>.2</m:t>
                                </m:r>
                              </m:oMath>
                            </m:oMathPara>
                          </a14:m>
                          <a:endParaRPr lang="en-US" sz="2000"/>
                        </a:p>
                      </a:txBody>
                      <a:tcPr/>
                    </a:tc>
                    <a:tc>
                      <a:txBody>
                        <a:bodyPr/>
                        <a:lstStyle/>
                        <a:p>
                          <a:r>
                            <a:rPr lang="en-US" sz="2000"/>
                            <a:t>H</a:t>
                          </a:r>
                          <a:r>
                            <a:rPr lang="vi-VN" sz="2000"/>
                            <a:t>ơ</a:t>
                          </a:r>
                          <a:r>
                            <a:rPr lang="en-US" sz="2000"/>
                            <a:t>i đồng ý </a:t>
                          </a:r>
                          <a:r>
                            <a:rPr lang="en-US" sz="2000" i="1"/>
                            <a:t>(slight)</a:t>
                          </a:r>
                        </a:p>
                      </a:txBody>
                      <a:tcPr/>
                    </a:tc>
                    <a:extLst>
                      <a:ext uri="{0D108BD9-81ED-4DB2-BD59-A6C34878D82A}">
                        <a16:rowId xmlns:a16="http://schemas.microsoft.com/office/drawing/2014/main" val="3783447866"/>
                      </a:ext>
                    </a:extLst>
                  </a:tr>
                  <a:tr h="370840">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0.21&lt;</m:t>
                                </m:r>
                                <m:r>
                                  <a:rPr lang="en-US" sz="2000" i="1" smtClean="0">
                                    <a:latin typeface="Cambria Math" panose="02040503050406030204" pitchFamily="18" charset="0"/>
                                    <a:ea typeface="Cambria Math" panose="02040503050406030204" pitchFamily="18" charset="0"/>
                                  </a:rPr>
                                  <m:t>𝜅</m:t>
                                </m:r>
                                <m:r>
                                  <a:rPr lang="en-US" sz="2000" b="0" i="1" smtClean="0">
                                    <a:latin typeface="Cambria Math" panose="02040503050406030204" pitchFamily="18" charset="0"/>
                                    <a:ea typeface="Cambria Math" panose="02040503050406030204" pitchFamily="18" charset="0"/>
                                  </a:rPr>
                                  <m:t>&lt;0</m:t>
                                </m:r>
                                <m:r>
                                  <a:rPr lang="en-US" sz="2000" b="0" i="0" smtClean="0">
                                    <a:latin typeface="Cambria Math" panose="02040503050406030204" pitchFamily="18" charset="0"/>
                                    <a:ea typeface="Cambria Math" panose="02040503050406030204" pitchFamily="18" charset="0"/>
                                  </a:rPr>
                                  <m:t>.40</m:t>
                                </m:r>
                              </m:oMath>
                            </m:oMathPara>
                          </a14:m>
                          <a:endParaRPr lang="en-US" sz="2000"/>
                        </a:p>
                      </a:txBody>
                      <a:tcPr/>
                    </a:tc>
                    <a:tc>
                      <a:txBody>
                        <a:bodyPr/>
                        <a:lstStyle/>
                        <a:p>
                          <a:r>
                            <a:rPr lang="en-US" sz="2000"/>
                            <a:t>Mức độ khá </a:t>
                          </a:r>
                          <a:r>
                            <a:rPr lang="en-US" sz="2000" i="1"/>
                            <a:t>(fair)</a:t>
                          </a:r>
                        </a:p>
                      </a:txBody>
                      <a:tcPr/>
                    </a:tc>
                    <a:extLst>
                      <a:ext uri="{0D108BD9-81ED-4DB2-BD59-A6C34878D82A}">
                        <a16:rowId xmlns:a16="http://schemas.microsoft.com/office/drawing/2014/main" val="1907253119"/>
                      </a:ext>
                    </a:extLst>
                  </a:tr>
                  <a:tr h="370840">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0.41&lt;</m:t>
                                </m:r>
                                <m:r>
                                  <a:rPr lang="en-US" sz="2000" i="1" smtClean="0">
                                    <a:latin typeface="Cambria Math" panose="02040503050406030204" pitchFamily="18" charset="0"/>
                                    <a:ea typeface="Cambria Math" panose="02040503050406030204" pitchFamily="18" charset="0"/>
                                  </a:rPr>
                                  <m:t>𝜅</m:t>
                                </m:r>
                                <m:r>
                                  <a:rPr lang="en-US" sz="2000" b="0" i="1" smtClean="0">
                                    <a:latin typeface="Cambria Math" panose="02040503050406030204" pitchFamily="18" charset="0"/>
                                    <a:ea typeface="Cambria Math" panose="02040503050406030204" pitchFamily="18" charset="0"/>
                                  </a:rPr>
                                  <m:t>&lt;0</m:t>
                                </m:r>
                                <m:r>
                                  <a:rPr lang="en-US" sz="2000" b="0" i="0" smtClean="0">
                                    <a:latin typeface="Cambria Math" panose="02040503050406030204" pitchFamily="18" charset="0"/>
                                    <a:ea typeface="Cambria Math" panose="02040503050406030204" pitchFamily="18" charset="0"/>
                                  </a:rPr>
                                  <m:t>.60</m:t>
                                </m:r>
                              </m:oMath>
                            </m:oMathPara>
                          </a14:m>
                          <a:endParaRPr lang="en-US" sz="2000"/>
                        </a:p>
                      </a:txBody>
                      <a:tcPr/>
                    </a:tc>
                    <a:tc>
                      <a:txBody>
                        <a:bodyPr/>
                        <a:lstStyle/>
                        <a:p>
                          <a:r>
                            <a:rPr lang="en-US" sz="2000"/>
                            <a:t>Mức độ vừa phải </a:t>
                          </a:r>
                          <a:r>
                            <a:rPr lang="en-US" sz="2000" i="1"/>
                            <a:t>(moderate)</a:t>
                          </a:r>
                        </a:p>
                      </a:txBody>
                      <a:tcPr/>
                    </a:tc>
                    <a:extLst>
                      <a:ext uri="{0D108BD9-81ED-4DB2-BD59-A6C34878D82A}">
                        <a16:rowId xmlns:a16="http://schemas.microsoft.com/office/drawing/2014/main" val="3074195182"/>
                      </a:ext>
                    </a:extLst>
                  </a:tr>
                  <a:tr h="370840">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0.61&lt;</m:t>
                                </m:r>
                                <m:r>
                                  <a:rPr lang="en-US" sz="2000" i="1" smtClean="0">
                                    <a:latin typeface="Cambria Math" panose="02040503050406030204" pitchFamily="18" charset="0"/>
                                    <a:ea typeface="Cambria Math" panose="02040503050406030204" pitchFamily="18" charset="0"/>
                                  </a:rPr>
                                  <m:t>𝜅</m:t>
                                </m:r>
                                <m:r>
                                  <a:rPr lang="en-US" sz="2000" b="0" i="1" smtClean="0">
                                    <a:latin typeface="Cambria Math" panose="02040503050406030204" pitchFamily="18" charset="0"/>
                                    <a:ea typeface="Cambria Math" panose="02040503050406030204" pitchFamily="18" charset="0"/>
                                  </a:rPr>
                                  <m:t>&lt;0</m:t>
                                </m:r>
                                <m:r>
                                  <a:rPr lang="en-US" sz="2000" b="0" i="0" smtClean="0">
                                    <a:latin typeface="Cambria Math" panose="02040503050406030204" pitchFamily="18" charset="0"/>
                                    <a:ea typeface="Cambria Math" panose="02040503050406030204" pitchFamily="18" charset="0"/>
                                  </a:rPr>
                                  <m:t>.80</m:t>
                                </m:r>
                              </m:oMath>
                            </m:oMathPara>
                          </a14:m>
                          <a:endParaRPr lang="en-US" sz="2000"/>
                        </a:p>
                      </a:txBody>
                      <a:tcPr/>
                    </a:tc>
                    <a:tc>
                      <a:txBody>
                        <a:bodyPr/>
                        <a:lstStyle/>
                        <a:p>
                          <a:r>
                            <a:rPr lang="en-US" sz="2000"/>
                            <a:t>Mức độ tốt </a:t>
                          </a:r>
                          <a:r>
                            <a:rPr lang="en-US" sz="2000" i="1"/>
                            <a:t>(substantial)</a:t>
                          </a:r>
                        </a:p>
                      </a:txBody>
                      <a:tcPr/>
                    </a:tc>
                    <a:extLst>
                      <a:ext uri="{0D108BD9-81ED-4DB2-BD59-A6C34878D82A}">
                        <a16:rowId xmlns:a16="http://schemas.microsoft.com/office/drawing/2014/main" val="951483998"/>
                      </a:ext>
                    </a:extLst>
                  </a:tr>
                  <a:tr h="370840">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0.81&lt;</m:t>
                                </m:r>
                                <m:r>
                                  <a:rPr lang="en-US" sz="2000" i="1" smtClean="0">
                                    <a:latin typeface="Cambria Math" panose="02040503050406030204" pitchFamily="18" charset="0"/>
                                    <a:ea typeface="Cambria Math" panose="02040503050406030204" pitchFamily="18" charset="0"/>
                                  </a:rPr>
                                  <m:t>𝜅</m:t>
                                </m:r>
                                <m:r>
                                  <a:rPr lang="en-US" sz="2000" b="0" i="1" smtClean="0">
                                    <a:latin typeface="Cambria Math" panose="02040503050406030204" pitchFamily="18" charset="0"/>
                                    <a:ea typeface="Cambria Math" panose="02040503050406030204" pitchFamily="18" charset="0"/>
                                  </a:rPr>
                                  <m:t>&lt;0</m:t>
                                </m:r>
                                <m:r>
                                  <a:rPr lang="en-US" sz="2000" b="0" i="0" smtClean="0">
                                    <a:latin typeface="Cambria Math" panose="02040503050406030204" pitchFamily="18" charset="0"/>
                                    <a:ea typeface="Cambria Math" panose="02040503050406030204" pitchFamily="18" charset="0"/>
                                  </a:rPr>
                                  <m:t>.99</m:t>
                                </m:r>
                              </m:oMath>
                            </m:oMathPara>
                          </a14:m>
                          <a:endParaRPr lang="en-US" sz="2000"/>
                        </a:p>
                      </a:txBody>
                      <a:tcPr/>
                    </a:tc>
                    <a:tc>
                      <a:txBody>
                        <a:bodyPr/>
                        <a:lstStyle/>
                        <a:p>
                          <a:r>
                            <a:rPr lang="en-US" sz="2000"/>
                            <a:t>Mức độ gần nh</a:t>
                          </a:r>
                          <a:r>
                            <a:rPr lang="vi-VN" sz="2000"/>
                            <a:t>ư</a:t>
                          </a:r>
                          <a:r>
                            <a:rPr lang="en-US" sz="2000"/>
                            <a:t> hoàn hảo </a:t>
                          </a:r>
                          <a:r>
                            <a:rPr lang="en-US" sz="2000" i="1"/>
                            <a:t>(almost perfect)</a:t>
                          </a:r>
                        </a:p>
                      </a:txBody>
                      <a:tcPr/>
                    </a:tc>
                    <a:extLst>
                      <a:ext uri="{0D108BD9-81ED-4DB2-BD59-A6C34878D82A}">
                        <a16:rowId xmlns:a16="http://schemas.microsoft.com/office/drawing/2014/main" val="2963695303"/>
                      </a:ext>
                    </a:extLst>
                  </a:tr>
                </a:tbl>
              </a:graphicData>
            </a:graphic>
          </p:graphicFrame>
        </mc:Choice>
        <mc:Fallback xmlns="">
          <p:graphicFrame>
            <p:nvGraphicFramePr>
              <p:cNvPr id="2" name="Content Placeholder 1"/>
              <p:cNvGraphicFramePr>
                <a:graphicFrameLocks noGrp="1"/>
              </p:cNvGraphicFramePr>
              <p:nvPr>
                <p:ph idx="1"/>
                <p:extLst>
                  <p:ext uri="{D42A27DB-BD31-4B8C-83A1-F6EECF244321}">
                    <p14:modId xmlns:p14="http://schemas.microsoft.com/office/powerpoint/2010/main" val="725999498"/>
                  </p:ext>
                </p:extLst>
              </p:nvPr>
            </p:nvGraphicFramePr>
            <p:xfrm>
              <a:off x="628650" y="1312863"/>
              <a:ext cx="8335964" cy="2773680"/>
            </p:xfrm>
            <a:graphic>
              <a:graphicData uri="http://schemas.openxmlformats.org/drawingml/2006/table">
                <a:tbl>
                  <a:tblPr firstRow="1" bandRow="1">
                    <a:tableStyleId>{073A0DAA-6AF3-43AB-8588-CEC1D06C72B9}</a:tableStyleId>
                  </a:tblPr>
                  <a:tblGrid>
                    <a:gridCol w="2350077">
                      <a:extLst>
                        <a:ext uri="{9D8B030D-6E8A-4147-A177-3AD203B41FA5}">
                          <a16:colId xmlns:a16="http://schemas.microsoft.com/office/drawing/2014/main" val="3904824701"/>
                        </a:ext>
                      </a:extLst>
                    </a:gridCol>
                    <a:gridCol w="5985887">
                      <a:extLst>
                        <a:ext uri="{9D8B030D-6E8A-4147-A177-3AD203B41FA5}">
                          <a16:colId xmlns:a16="http://schemas.microsoft.com/office/drawing/2014/main" val="957603748"/>
                        </a:ext>
                      </a:extLst>
                    </a:gridCol>
                  </a:tblGrid>
                  <a:tr h="396240">
                    <a:tc>
                      <a:txBody>
                        <a:bodyPr/>
                        <a:lstStyle/>
                        <a:p>
                          <a:r>
                            <a:rPr lang="en-US" sz="2000"/>
                            <a:t>Giá trị</a:t>
                          </a:r>
                          <a:endParaRPr lang="en-US" sz="2000"/>
                        </a:p>
                      </a:txBody>
                      <a:tcPr/>
                    </a:tc>
                    <a:tc>
                      <a:txBody>
                        <a:bodyPr/>
                        <a:lstStyle/>
                        <a:p>
                          <a:r>
                            <a:rPr lang="en-US" sz="2000"/>
                            <a:t>Mức độ đồng nhất</a:t>
                          </a:r>
                          <a:endParaRPr lang="en-US" sz="2000"/>
                        </a:p>
                      </a:txBody>
                      <a:tcPr/>
                    </a:tc>
                    <a:extLst>
                      <a:ext uri="{0D108BD9-81ED-4DB2-BD59-A6C34878D82A}">
                        <a16:rowId xmlns:a16="http://schemas.microsoft.com/office/drawing/2014/main" val="2658655598"/>
                      </a:ext>
                    </a:extLst>
                  </a:tr>
                  <a:tr h="396240">
                    <a:tc>
                      <a:txBody>
                        <a:bodyPr/>
                        <a:lstStyle/>
                        <a:p>
                          <a:endParaRPr lang="en-US"/>
                        </a:p>
                      </a:txBody>
                      <a:tcPr>
                        <a:blipFill>
                          <a:blip r:embed="rId2"/>
                          <a:stretch>
                            <a:fillRect l="-259" t="-107692" r="-255440" b="-527692"/>
                          </a:stretch>
                        </a:blipFill>
                      </a:tcPr>
                    </a:tc>
                    <a:tc>
                      <a:txBody>
                        <a:bodyPr/>
                        <a:lstStyle/>
                        <a:p>
                          <a:r>
                            <a:rPr lang="en-US" sz="2000"/>
                            <a:t>Thấp h</a:t>
                          </a:r>
                          <a:r>
                            <a:rPr lang="vi-VN" sz="2000">
                              <a:latin typeface="Calibri" panose="020F0502020204030204" pitchFamily="34" charset="0"/>
                              <a:cs typeface="Calibri" panose="020F0502020204030204" pitchFamily="34" charset="0"/>
                            </a:rPr>
                            <a:t>ơ</a:t>
                          </a:r>
                          <a:r>
                            <a:rPr lang="en-US" sz="2000"/>
                            <a:t>n xác suất đồng ý ngẫu nhiên</a:t>
                          </a:r>
                          <a:endParaRPr lang="en-US" sz="2000"/>
                        </a:p>
                      </a:txBody>
                      <a:tcPr/>
                    </a:tc>
                    <a:extLst>
                      <a:ext uri="{0D108BD9-81ED-4DB2-BD59-A6C34878D82A}">
                        <a16:rowId xmlns:a16="http://schemas.microsoft.com/office/drawing/2014/main" val="1068556130"/>
                      </a:ext>
                    </a:extLst>
                  </a:tr>
                  <a:tr h="396240">
                    <a:tc>
                      <a:txBody>
                        <a:bodyPr/>
                        <a:lstStyle/>
                        <a:p>
                          <a:endParaRPr lang="en-US"/>
                        </a:p>
                      </a:txBody>
                      <a:tcPr>
                        <a:blipFill>
                          <a:blip r:embed="rId2"/>
                          <a:stretch>
                            <a:fillRect l="-259" t="-207692" r="-255440" b="-427692"/>
                          </a:stretch>
                        </a:blipFill>
                      </a:tcPr>
                    </a:tc>
                    <a:tc>
                      <a:txBody>
                        <a:bodyPr/>
                        <a:lstStyle/>
                        <a:p>
                          <a:r>
                            <a:rPr lang="en-US" sz="2000"/>
                            <a:t>H</a:t>
                          </a:r>
                          <a:r>
                            <a:rPr lang="vi-VN" sz="2000"/>
                            <a:t>ơ</a:t>
                          </a:r>
                          <a:r>
                            <a:rPr lang="en-US" sz="2000"/>
                            <a:t>i đồng ý </a:t>
                          </a:r>
                          <a:r>
                            <a:rPr lang="en-US" sz="2000" i="1"/>
                            <a:t>(slight)</a:t>
                          </a:r>
                          <a:endParaRPr lang="en-US" sz="2000" i="1"/>
                        </a:p>
                      </a:txBody>
                      <a:tcPr/>
                    </a:tc>
                    <a:extLst>
                      <a:ext uri="{0D108BD9-81ED-4DB2-BD59-A6C34878D82A}">
                        <a16:rowId xmlns:a16="http://schemas.microsoft.com/office/drawing/2014/main" val="3783447866"/>
                      </a:ext>
                    </a:extLst>
                  </a:tr>
                  <a:tr h="396240">
                    <a:tc>
                      <a:txBody>
                        <a:bodyPr/>
                        <a:lstStyle/>
                        <a:p>
                          <a:endParaRPr lang="en-US"/>
                        </a:p>
                      </a:txBody>
                      <a:tcPr>
                        <a:blipFill>
                          <a:blip r:embed="rId2"/>
                          <a:stretch>
                            <a:fillRect l="-259" t="-303030" r="-255440" b="-321212"/>
                          </a:stretch>
                        </a:blipFill>
                      </a:tcPr>
                    </a:tc>
                    <a:tc>
                      <a:txBody>
                        <a:bodyPr/>
                        <a:lstStyle/>
                        <a:p>
                          <a:r>
                            <a:rPr lang="en-US" sz="2000"/>
                            <a:t>Mức độ khá </a:t>
                          </a:r>
                          <a:r>
                            <a:rPr lang="en-US" sz="2000" i="1"/>
                            <a:t>(fair)</a:t>
                          </a:r>
                          <a:endParaRPr lang="en-US" sz="2000" i="1"/>
                        </a:p>
                      </a:txBody>
                      <a:tcPr/>
                    </a:tc>
                    <a:extLst>
                      <a:ext uri="{0D108BD9-81ED-4DB2-BD59-A6C34878D82A}">
                        <a16:rowId xmlns:a16="http://schemas.microsoft.com/office/drawing/2014/main" val="1907253119"/>
                      </a:ext>
                    </a:extLst>
                  </a:tr>
                  <a:tr h="396240">
                    <a:tc>
                      <a:txBody>
                        <a:bodyPr/>
                        <a:lstStyle/>
                        <a:p>
                          <a:endParaRPr lang="en-US"/>
                        </a:p>
                      </a:txBody>
                      <a:tcPr>
                        <a:blipFill>
                          <a:blip r:embed="rId2"/>
                          <a:stretch>
                            <a:fillRect l="-259" t="-409231" r="-255440" b="-226154"/>
                          </a:stretch>
                        </a:blipFill>
                      </a:tcPr>
                    </a:tc>
                    <a:tc>
                      <a:txBody>
                        <a:bodyPr/>
                        <a:lstStyle/>
                        <a:p>
                          <a:r>
                            <a:rPr lang="en-US" sz="2000"/>
                            <a:t>Mức độ vừa phải </a:t>
                          </a:r>
                          <a:r>
                            <a:rPr lang="en-US" sz="2000" i="1"/>
                            <a:t>(moderate)</a:t>
                          </a:r>
                          <a:endParaRPr lang="en-US" sz="2000" i="1"/>
                        </a:p>
                      </a:txBody>
                      <a:tcPr/>
                    </a:tc>
                    <a:extLst>
                      <a:ext uri="{0D108BD9-81ED-4DB2-BD59-A6C34878D82A}">
                        <a16:rowId xmlns:a16="http://schemas.microsoft.com/office/drawing/2014/main" val="3074195182"/>
                      </a:ext>
                    </a:extLst>
                  </a:tr>
                  <a:tr h="396240">
                    <a:tc>
                      <a:txBody>
                        <a:bodyPr/>
                        <a:lstStyle/>
                        <a:p>
                          <a:endParaRPr lang="en-US"/>
                        </a:p>
                      </a:txBody>
                      <a:tcPr>
                        <a:blipFill>
                          <a:blip r:embed="rId2"/>
                          <a:stretch>
                            <a:fillRect l="-259" t="-509231" r="-255440" b="-126154"/>
                          </a:stretch>
                        </a:blipFill>
                      </a:tcPr>
                    </a:tc>
                    <a:tc>
                      <a:txBody>
                        <a:bodyPr/>
                        <a:lstStyle/>
                        <a:p>
                          <a:r>
                            <a:rPr lang="en-US" sz="2000"/>
                            <a:t>Mức độ tốt </a:t>
                          </a:r>
                          <a:r>
                            <a:rPr lang="en-US" sz="2000" i="1"/>
                            <a:t>(substantial)</a:t>
                          </a:r>
                          <a:endParaRPr lang="en-US" sz="2000" i="1"/>
                        </a:p>
                      </a:txBody>
                      <a:tcPr/>
                    </a:tc>
                    <a:extLst>
                      <a:ext uri="{0D108BD9-81ED-4DB2-BD59-A6C34878D82A}">
                        <a16:rowId xmlns:a16="http://schemas.microsoft.com/office/drawing/2014/main" val="951483998"/>
                      </a:ext>
                    </a:extLst>
                  </a:tr>
                  <a:tr h="396240">
                    <a:tc>
                      <a:txBody>
                        <a:bodyPr/>
                        <a:lstStyle/>
                        <a:p>
                          <a:endParaRPr lang="en-US"/>
                        </a:p>
                      </a:txBody>
                      <a:tcPr>
                        <a:blipFill>
                          <a:blip r:embed="rId2"/>
                          <a:stretch>
                            <a:fillRect l="-259" t="-609231" r="-255440" b="-26154"/>
                          </a:stretch>
                        </a:blipFill>
                      </a:tcPr>
                    </a:tc>
                    <a:tc>
                      <a:txBody>
                        <a:bodyPr/>
                        <a:lstStyle/>
                        <a:p>
                          <a:r>
                            <a:rPr lang="en-US" sz="2000"/>
                            <a:t>Mức độ gần nh</a:t>
                          </a:r>
                          <a:r>
                            <a:rPr lang="vi-VN" sz="2000"/>
                            <a:t>ư</a:t>
                          </a:r>
                          <a:r>
                            <a:rPr lang="en-US" sz="2000"/>
                            <a:t> hoàn hảo </a:t>
                          </a:r>
                          <a:r>
                            <a:rPr lang="en-US" sz="2000" i="1"/>
                            <a:t>(almost perfect)</a:t>
                          </a:r>
                          <a:endParaRPr lang="en-US" sz="2000" i="1"/>
                        </a:p>
                      </a:txBody>
                      <a:tcPr/>
                    </a:tc>
                    <a:extLst>
                      <a:ext uri="{0D108BD9-81ED-4DB2-BD59-A6C34878D82A}">
                        <a16:rowId xmlns:a16="http://schemas.microsoft.com/office/drawing/2014/main" val="2963695303"/>
                      </a:ext>
                    </a:extLst>
                  </a:tr>
                </a:tbl>
              </a:graphicData>
            </a:graphic>
          </p:graphicFrame>
        </mc:Fallback>
      </mc:AlternateContent>
      <p:sp>
        <p:nvSpPr>
          <p:cNvPr id="4" name="Date Placeholder 3"/>
          <p:cNvSpPr>
            <a:spLocks noGrp="1"/>
          </p:cNvSpPr>
          <p:nvPr>
            <p:ph type="dt" sz="half" idx="10"/>
          </p:nvPr>
        </p:nvSpPr>
        <p:spPr/>
        <p:txBody>
          <a:bodyPr/>
          <a:lstStyle/>
          <a:p>
            <a:r>
              <a:rPr lang="en-US" altLang="zh-CN"/>
              <a:t>Phân tích cảm xúc trong văn bản y khoa</a:t>
            </a:r>
            <a:endParaRPr lang="zh-CN" altLang="en-US" dirty="0"/>
          </a:p>
        </p:txBody>
      </p:sp>
      <p:sp>
        <p:nvSpPr>
          <p:cNvPr id="5" name="Slide Number Placeholder 4"/>
          <p:cNvSpPr>
            <a:spLocks noGrp="1"/>
          </p:cNvSpPr>
          <p:nvPr>
            <p:ph type="sldNum" sz="quarter" idx="12"/>
          </p:nvPr>
        </p:nvSpPr>
        <p:spPr/>
        <p:txBody>
          <a:bodyPr/>
          <a:lstStyle/>
          <a:p>
            <a:fld id="{4AC59A5C-7DAB-4EAF-BB49-219B7CB7C18A}" type="slidenum">
              <a:rPr lang="zh-CN" altLang="en-US" smtClean="0"/>
              <a:t>45</a:t>
            </a:fld>
            <a:r>
              <a:rPr lang="en-US" altLang="zh-CN"/>
              <a:t>/</a:t>
            </a:r>
            <a:r>
              <a:rPr lang="en-US" altLang="zh-CN">
                <a:solidFill>
                  <a:schemeClr val="tx1"/>
                </a:solidFill>
              </a:rPr>
              <a:t>&lt;#&gt;/27</a:t>
            </a:r>
            <a:endParaRPr lang="zh-CN" altLang="en-US" dirty="0">
              <a:solidFill>
                <a:schemeClr val="tx1"/>
              </a:solidFill>
            </a:endParaRPr>
          </a:p>
        </p:txBody>
      </p:sp>
      <p:sp>
        <p:nvSpPr>
          <p:cNvPr id="8" name="Rectangle 7"/>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9" name="Rectangle 8"/>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0" name="Date Placeholder 1"/>
          <p:cNvSpPr txBox="1">
            <a:spLocks/>
          </p:cNvSpPr>
          <p:nvPr/>
        </p:nvSpPr>
        <p:spPr>
          <a:xfrm>
            <a:off x="303530" y="6441440"/>
            <a:ext cx="3232150" cy="419102"/>
          </a:xfrm>
          <a:prstGeom prst="rect">
            <a:avLst/>
          </a:prstGeom>
        </p:spPr>
        <p:txBody>
          <a:bodyPr vert="horz" lIns="91440" tIns="45720" rIns="91440" bIns="45720" rtlCol="0" anchor="ctr"/>
          <a:lstStyle>
            <a:defPPr>
              <a:defRPr lang="zh-CN"/>
            </a:defPPr>
            <a:lvl1pPr marL="0" algn="l"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Phân tích cảm xúc trong văn bản y khoa</a:t>
            </a:r>
            <a:endParaRPr lang="zh-CN" altLang="en-US"/>
          </a:p>
        </p:txBody>
      </p:sp>
      <p:sp>
        <p:nvSpPr>
          <p:cNvPr id="11" name="Title 5"/>
          <p:cNvSpPr txBox="1">
            <a:spLocks/>
          </p:cNvSpPr>
          <p:nvPr/>
        </p:nvSpPr>
        <p:spPr>
          <a:xfrm>
            <a:off x="345439" y="77894"/>
            <a:ext cx="6747819" cy="7721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000">
                <a:solidFill>
                  <a:schemeClr val="bg1"/>
                </a:solidFill>
              </a:rPr>
              <a:t>Fleiss’s Kappa</a:t>
            </a:r>
            <a:endParaRPr lang="en-US" sz="3600" b="1" dirty="0">
              <a:solidFill>
                <a:schemeClr val="bg1"/>
              </a:solidFill>
              <a:latin typeface="Candara" panose="020E0502030303020204" pitchFamily="34" charset="0"/>
            </a:endParaRPr>
          </a:p>
        </p:txBody>
      </p:sp>
      <p:sp>
        <p:nvSpPr>
          <p:cNvPr id="6" name="Rectangle 5"/>
          <p:cNvSpPr/>
          <p:nvPr/>
        </p:nvSpPr>
        <p:spPr>
          <a:xfrm>
            <a:off x="345439" y="5751927"/>
            <a:ext cx="8515350" cy="584775"/>
          </a:xfrm>
          <a:prstGeom prst="rect">
            <a:avLst/>
          </a:prstGeom>
        </p:spPr>
        <p:txBody>
          <a:bodyPr wrap="square">
            <a:spAutoFit/>
          </a:bodyPr>
          <a:lstStyle/>
          <a:p>
            <a:r>
              <a:rPr lang="en-US" sz="1600">
                <a:latin typeface="VNR12"/>
              </a:rPr>
              <a:t>Anthony J Viera and Joanne M Garrett. Understanding Interobserver Agreement: The Kappa Statistic. In: May (2005), pp. 360363.</a:t>
            </a:r>
            <a:endParaRPr lang="en-US" sz="1600"/>
          </a:p>
        </p:txBody>
      </p:sp>
    </p:spTree>
    <p:extLst>
      <p:ext uri="{BB962C8B-B14F-4D97-AF65-F5344CB8AC3E}">
        <p14:creationId xmlns:p14="http://schemas.microsoft.com/office/powerpoint/2010/main" val="39026742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dirty="0" err="1"/>
              <a:t>Phân</a:t>
            </a:r>
            <a:r>
              <a:rPr lang="en-US" altLang="zh-CN" dirty="0"/>
              <a:t> </a:t>
            </a:r>
            <a:r>
              <a:rPr lang="en-US" altLang="zh-CN" dirty="0" err="1"/>
              <a:t>tích</a:t>
            </a:r>
            <a:r>
              <a:rPr lang="en-US" altLang="zh-CN" dirty="0"/>
              <a:t> </a:t>
            </a:r>
            <a:r>
              <a:rPr lang="en-US" altLang="zh-CN" dirty="0" err="1"/>
              <a:t>cảm</a:t>
            </a:r>
            <a:r>
              <a:rPr lang="en-US" altLang="zh-CN" dirty="0"/>
              <a:t> </a:t>
            </a:r>
            <a:r>
              <a:rPr lang="en-US" altLang="zh-CN" dirty="0" err="1"/>
              <a:t>xúc</a:t>
            </a:r>
            <a:r>
              <a:rPr lang="en-US" altLang="zh-CN" dirty="0"/>
              <a:t> </a:t>
            </a:r>
            <a:r>
              <a:rPr lang="en-US" altLang="zh-CN" dirty="0" err="1"/>
              <a:t>trong</a:t>
            </a:r>
            <a:r>
              <a:rPr lang="en-US" altLang="zh-CN" dirty="0"/>
              <a:t> </a:t>
            </a:r>
            <a:r>
              <a:rPr lang="en-US" altLang="zh-CN" dirty="0" err="1"/>
              <a:t>văn</a:t>
            </a:r>
            <a:r>
              <a:rPr lang="en-US" altLang="zh-CN" dirty="0"/>
              <a:t> </a:t>
            </a:r>
            <a:r>
              <a:rPr lang="en-US" altLang="zh-CN" dirty="0" err="1"/>
              <a:t>bản</a:t>
            </a:r>
            <a:r>
              <a:rPr lang="en-US" altLang="zh-CN" dirty="0"/>
              <a:t> y </a:t>
            </a:r>
            <a:r>
              <a:rPr lang="en-US" altLang="zh-CN" dirty="0" err="1"/>
              <a:t>khoa</a:t>
            </a:r>
            <a:endParaRPr lang="zh-CN" altLang="en-US" dirty="0"/>
          </a:p>
        </p:txBody>
      </p:sp>
      <p:sp>
        <p:nvSpPr>
          <p:cNvPr id="3" name="Slide Number Placeholder 2"/>
          <p:cNvSpPr>
            <a:spLocks noGrp="1"/>
          </p:cNvSpPr>
          <p:nvPr>
            <p:ph type="sldNum" sz="quarter" idx="12"/>
          </p:nvPr>
        </p:nvSpPr>
        <p:spPr/>
        <p:txBody>
          <a:bodyPr/>
          <a:lstStyle/>
          <a:p>
            <a:fld id="{4AC59A5C-7DAB-4EAF-BB49-219B7CB7C18A}" type="slidenum">
              <a:rPr lang="zh-CN" altLang="en-US" sz="1800" smtClean="0"/>
              <a:t>46</a:t>
            </a:fld>
            <a:endParaRPr lang="zh-CN" altLang="en-US" sz="1800"/>
          </a:p>
        </p:txBody>
      </p:sp>
      <p:sp>
        <p:nvSpPr>
          <p:cNvPr id="7" name="Title 5"/>
          <p:cNvSpPr>
            <a:spLocks noGrp="1"/>
          </p:cNvSpPr>
          <p:nvPr>
            <p:ph type="title"/>
          </p:nvPr>
        </p:nvSpPr>
        <p:spPr>
          <a:xfrm>
            <a:off x="345439" y="77894"/>
            <a:ext cx="6747819" cy="772160"/>
          </a:xfrm>
        </p:spPr>
        <p:txBody>
          <a:bodyPr>
            <a:normAutofit/>
          </a:bodyPr>
          <a:lstStyle/>
          <a:p>
            <a:r>
              <a:rPr lang="en-US" sz="4000" dirty="0" err="1">
                <a:solidFill>
                  <a:schemeClr val="bg1"/>
                </a:solidFill>
                <a:latin typeface="Candara" panose="020E0502030303020204" pitchFamily="34" charset="0"/>
              </a:rPr>
              <a:t>Kết</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hợp</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các</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đặc</a:t>
            </a:r>
            <a:r>
              <a:rPr lang="en-US" sz="4000" dirty="0">
                <a:solidFill>
                  <a:schemeClr val="bg1"/>
                </a:solidFill>
                <a:latin typeface="Candara" panose="020E0502030303020204" pitchFamily="34" charset="0"/>
              </a:rPr>
              <a:t> </a:t>
            </a:r>
            <a:r>
              <a:rPr lang="en-US" sz="4000" dirty="0" err="1">
                <a:solidFill>
                  <a:schemeClr val="bg1"/>
                </a:solidFill>
                <a:latin typeface="Candara" panose="020E0502030303020204" pitchFamily="34" charset="0"/>
              </a:rPr>
              <a:t>trưng</a:t>
            </a:r>
            <a:endParaRPr lang="en-US" sz="3600" b="1" dirty="0">
              <a:solidFill>
                <a:schemeClr val="bg1"/>
              </a:solidFill>
              <a:latin typeface="Candara" panose="020E0502030303020204" pitchFamily="34" charset="0"/>
            </a:endParaRPr>
          </a:p>
        </p:txBody>
      </p:sp>
      <p:grpSp>
        <p:nvGrpSpPr>
          <p:cNvPr id="52" name="Group 51"/>
          <p:cNvGrpSpPr/>
          <p:nvPr/>
        </p:nvGrpSpPr>
        <p:grpSpPr>
          <a:xfrm>
            <a:off x="5487330" y="5308339"/>
            <a:ext cx="3607430" cy="999614"/>
            <a:chOff x="651204" y="1922746"/>
            <a:chExt cx="7859351" cy="2177816"/>
          </a:xfrm>
        </p:grpSpPr>
        <p:sp>
          <p:nvSpPr>
            <p:cNvPr id="53" name="Rounded Rectangle 43"/>
            <p:cNvSpPr/>
            <p:nvPr/>
          </p:nvSpPr>
          <p:spPr>
            <a:xfrm>
              <a:off x="651204" y="1926833"/>
              <a:ext cx="1709956" cy="796360"/>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Tiền</a:t>
              </a:r>
              <a:r>
                <a:rPr lang="en-US" sz="1000" dirty="0">
                  <a:solidFill>
                    <a:schemeClr val="tx1"/>
                  </a:solidFill>
                </a:rPr>
                <a:t> </a:t>
              </a:r>
              <a:r>
                <a:rPr lang="en-US" sz="1000" dirty="0" err="1">
                  <a:solidFill>
                    <a:schemeClr val="tx1"/>
                  </a:solidFill>
                </a:rPr>
                <a:t>xử</a:t>
              </a:r>
              <a:r>
                <a:rPr lang="en-US" sz="1000" dirty="0">
                  <a:solidFill>
                    <a:schemeClr val="tx1"/>
                  </a:solidFill>
                </a:rPr>
                <a:t> </a:t>
              </a:r>
              <a:r>
                <a:rPr lang="en-US" sz="1000" dirty="0" err="1">
                  <a:solidFill>
                    <a:schemeClr val="tx1"/>
                  </a:solidFill>
                </a:rPr>
                <a:t>lý</a:t>
              </a:r>
              <a:r>
                <a:rPr lang="en-US" sz="1000" dirty="0">
                  <a:solidFill>
                    <a:schemeClr val="tx1"/>
                  </a:solidFill>
                </a:rPr>
                <a:t> </a:t>
              </a:r>
              <a:br>
                <a:rPr lang="en-US" sz="1000" dirty="0">
                  <a:solidFill>
                    <a:schemeClr val="tx1"/>
                  </a:solidFill>
                </a:rPr>
              </a:br>
              <a:r>
                <a:rPr lang="en-US" sz="1000" dirty="0" err="1">
                  <a:solidFill>
                    <a:schemeClr val="tx1"/>
                  </a:solidFill>
                </a:rPr>
                <a:t>dữ</a:t>
              </a:r>
              <a:r>
                <a:rPr lang="en-US" sz="1000" dirty="0">
                  <a:solidFill>
                    <a:schemeClr val="tx1"/>
                  </a:solidFill>
                </a:rPr>
                <a:t> </a:t>
              </a:r>
              <a:r>
                <a:rPr lang="en-US" sz="1000" dirty="0" err="1">
                  <a:solidFill>
                    <a:schemeClr val="tx1"/>
                  </a:solidFill>
                </a:rPr>
                <a:t>liệu</a:t>
              </a:r>
              <a:endParaRPr lang="en-US" sz="1000" dirty="0">
                <a:solidFill>
                  <a:schemeClr val="tx1"/>
                </a:solidFill>
              </a:endParaRPr>
            </a:p>
          </p:txBody>
        </p:sp>
        <p:cxnSp>
          <p:nvCxnSpPr>
            <p:cNvPr id="54" name="Straight Arrow Connector 53"/>
            <p:cNvCxnSpPr>
              <a:stCxn id="53" idx="3"/>
              <a:endCxn id="68" idx="1"/>
            </p:cNvCxnSpPr>
            <p:nvPr/>
          </p:nvCxnSpPr>
          <p:spPr>
            <a:xfrm>
              <a:off x="2361160" y="2325013"/>
              <a:ext cx="426396"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55" name="Rounded Rectangle 57"/>
            <p:cNvSpPr/>
            <p:nvPr/>
          </p:nvSpPr>
          <p:spPr>
            <a:xfrm>
              <a:off x="6713784" y="1922746"/>
              <a:ext cx="1796771" cy="800445"/>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Huấn</a:t>
              </a:r>
              <a:r>
                <a:rPr lang="en-US" sz="1000" dirty="0">
                  <a:solidFill>
                    <a:schemeClr val="tx1"/>
                  </a:solidFill>
                </a:rPr>
                <a:t> </a:t>
              </a:r>
              <a:r>
                <a:rPr lang="en-US" sz="1000" dirty="0" err="1">
                  <a:solidFill>
                    <a:schemeClr val="tx1"/>
                  </a:solidFill>
                </a:rPr>
                <a:t>luyện</a:t>
              </a:r>
              <a:r>
                <a:rPr lang="en-US" sz="1000" dirty="0">
                  <a:solidFill>
                    <a:schemeClr val="tx1"/>
                  </a:solidFill>
                </a:rPr>
                <a:t> </a:t>
              </a:r>
              <a:r>
                <a:rPr lang="en-US" sz="1000" dirty="0" err="1">
                  <a:solidFill>
                    <a:schemeClr val="tx1"/>
                  </a:solidFill>
                </a:rPr>
                <a:t>với</a:t>
              </a:r>
              <a:r>
                <a:rPr lang="en-US" sz="1000" dirty="0">
                  <a:solidFill>
                    <a:schemeClr val="tx1"/>
                  </a:solidFill>
                </a:rPr>
                <a:t> SVM</a:t>
              </a:r>
            </a:p>
          </p:txBody>
        </p:sp>
        <p:cxnSp>
          <p:nvCxnSpPr>
            <p:cNvPr id="56" name="Straight Arrow Connector 55"/>
            <p:cNvCxnSpPr>
              <a:stCxn id="62" idx="3"/>
              <a:endCxn id="55" idx="1"/>
            </p:cNvCxnSpPr>
            <p:nvPr/>
          </p:nvCxnSpPr>
          <p:spPr>
            <a:xfrm>
              <a:off x="6367245" y="2322970"/>
              <a:ext cx="346539"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grpSp>
          <p:nvGrpSpPr>
            <p:cNvPr id="57" name="Group 56"/>
            <p:cNvGrpSpPr/>
            <p:nvPr/>
          </p:nvGrpSpPr>
          <p:grpSpPr>
            <a:xfrm>
              <a:off x="1478458" y="1922746"/>
              <a:ext cx="6705509" cy="2177816"/>
              <a:chOff x="1478458" y="1922746"/>
              <a:chExt cx="6705509" cy="2177816"/>
            </a:xfrm>
          </p:grpSpPr>
          <p:sp>
            <p:nvSpPr>
              <p:cNvPr id="58" name="Rounded Rectangle 46"/>
              <p:cNvSpPr/>
              <p:nvPr/>
            </p:nvSpPr>
            <p:spPr>
              <a:xfrm>
                <a:off x="1478458" y="3390551"/>
                <a:ext cx="1342166" cy="710011"/>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N-gram</a:t>
                </a:r>
              </a:p>
            </p:txBody>
          </p:sp>
          <p:sp>
            <p:nvSpPr>
              <p:cNvPr id="59" name="Rounded Rectangle 47"/>
              <p:cNvSpPr/>
              <p:nvPr/>
            </p:nvSpPr>
            <p:spPr>
              <a:xfrm>
                <a:off x="5026109" y="3387025"/>
                <a:ext cx="1523430" cy="710399"/>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Phủ định</a:t>
                </a:r>
              </a:p>
            </p:txBody>
          </p:sp>
          <p:sp>
            <p:nvSpPr>
              <p:cNvPr id="60" name="Rounded Rectangle 48"/>
              <p:cNvSpPr/>
              <p:nvPr/>
            </p:nvSpPr>
            <p:spPr>
              <a:xfrm>
                <a:off x="2977315" y="3388490"/>
                <a:ext cx="1818686" cy="70747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Chuyển đổi trạng thái</a:t>
                </a:r>
              </a:p>
            </p:txBody>
          </p:sp>
          <p:sp>
            <p:nvSpPr>
              <p:cNvPr id="61" name="Rounded Rectangle 49"/>
              <p:cNvSpPr/>
              <p:nvPr/>
            </p:nvSpPr>
            <p:spPr>
              <a:xfrm>
                <a:off x="6855570" y="3396479"/>
                <a:ext cx="1328397" cy="69149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SO-CAL</a:t>
                </a:r>
              </a:p>
            </p:txBody>
          </p:sp>
          <p:sp>
            <p:nvSpPr>
              <p:cNvPr id="62" name="Rounded Rectangle 50"/>
              <p:cNvSpPr/>
              <p:nvPr/>
            </p:nvSpPr>
            <p:spPr>
              <a:xfrm>
                <a:off x="4902564" y="1922746"/>
                <a:ext cx="1464683" cy="800445"/>
              </a:xfrm>
              <a:prstGeom prst="roundRect">
                <a:avLst/>
              </a:prstGeom>
              <a:ln w="28575">
                <a:solidFill>
                  <a:srgbClr val="FF0000"/>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Kết</a:t>
                </a:r>
                <a:r>
                  <a:rPr lang="en-US" sz="1000" dirty="0">
                    <a:solidFill>
                      <a:schemeClr val="tx1"/>
                    </a:solidFill>
                  </a:rPr>
                  <a:t> </a:t>
                </a:r>
                <a:r>
                  <a:rPr lang="en-US" sz="1000" dirty="0" err="1">
                    <a:solidFill>
                      <a:schemeClr val="tx1"/>
                    </a:solidFill>
                  </a:rPr>
                  <a:t>hợp</a:t>
                </a:r>
                <a:endParaRPr lang="en-US" sz="1000" dirty="0">
                  <a:solidFill>
                    <a:schemeClr val="tx1"/>
                  </a:solidFill>
                </a:endParaRPr>
              </a:p>
            </p:txBody>
          </p:sp>
          <p:cxnSp>
            <p:nvCxnSpPr>
              <p:cNvPr id="63" name="Straight Arrow Connector 62"/>
              <p:cNvCxnSpPr>
                <a:stCxn id="68" idx="2"/>
                <a:endCxn id="58" idx="0"/>
              </p:cNvCxnSpPr>
              <p:nvPr/>
            </p:nvCxnSpPr>
            <p:spPr>
              <a:xfrm flipH="1">
                <a:off x="2149541" y="2723191"/>
                <a:ext cx="1482323" cy="66736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68" idx="3"/>
                <a:endCxn id="62" idx="1"/>
              </p:cNvCxnSpPr>
              <p:nvPr/>
            </p:nvCxnSpPr>
            <p:spPr>
              <a:xfrm flipV="1">
                <a:off x="4476170" y="2322970"/>
                <a:ext cx="426394" cy="204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68" idx="2"/>
                <a:endCxn id="60" idx="0"/>
              </p:cNvCxnSpPr>
              <p:nvPr/>
            </p:nvCxnSpPr>
            <p:spPr>
              <a:xfrm>
                <a:off x="3631864" y="2723191"/>
                <a:ext cx="254794" cy="665299"/>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68" idx="2"/>
                <a:endCxn id="59" idx="0"/>
              </p:cNvCxnSpPr>
              <p:nvPr/>
            </p:nvCxnSpPr>
            <p:spPr>
              <a:xfrm>
                <a:off x="3631864" y="2723191"/>
                <a:ext cx="2155960" cy="66383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68" idx="2"/>
                <a:endCxn id="61" idx="0"/>
              </p:cNvCxnSpPr>
              <p:nvPr/>
            </p:nvCxnSpPr>
            <p:spPr>
              <a:xfrm>
                <a:off x="3631864" y="2723191"/>
                <a:ext cx="3887904" cy="673288"/>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68" name="Rounded Rectangle 60"/>
              <p:cNvSpPr/>
              <p:nvPr/>
            </p:nvSpPr>
            <p:spPr>
              <a:xfrm>
                <a:off x="2787556" y="1926833"/>
                <a:ext cx="1688613" cy="796358"/>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err="1">
                    <a:solidFill>
                      <a:schemeClr val="tx1"/>
                    </a:solidFill>
                  </a:rPr>
                  <a:t>Rút</a:t>
                </a:r>
                <a:r>
                  <a:rPr lang="en-US" altLang="zh-CN" sz="1000" dirty="0">
                    <a:solidFill>
                      <a:schemeClr val="tx1"/>
                    </a:solidFill>
                  </a:rPr>
                  <a:t> </a:t>
                </a:r>
                <a:r>
                  <a:rPr lang="en-US" altLang="zh-CN" sz="1000" dirty="0" err="1">
                    <a:solidFill>
                      <a:schemeClr val="tx1"/>
                    </a:solidFill>
                  </a:rPr>
                  <a:t>trích</a:t>
                </a:r>
                <a:r>
                  <a:rPr lang="en-US" altLang="zh-CN" sz="1000" dirty="0">
                    <a:solidFill>
                      <a:schemeClr val="tx1"/>
                    </a:solidFill>
                  </a:rPr>
                  <a:t> </a:t>
                </a:r>
                <a:r>
                  <a:rPr lang="en-US" altLang="zh-CN" sz="1000" dirty="0" err="1">
                    <a:solidFill>
                      <a:schemeClr val="tx1"/>
                    </a:solidFill>
                  </a:rPr>
                  <a:t>đặc</a:t>
                </a:r>
                <a:r>
                  <a:rPr lang="en-US" altLang="zh-CN" sz="1000" dirty="0">
                    <a:solidFill>
                      <a:schemeClr val="tx1"/>
                    </a:solidFill>
                  </a:rPr>
                  <a:t> </a:t>
                </a:r>
                <a:r>
                  <a:rPr lang="en-US" altLang="zh-CN" sz="1000" dirty="0" err="1">
                    <a:solidFill>
                      <a:schemeClr val="tx1"/>
                    </a:solidFill>
                  </a:rPr>
                  <a:t>trưng</a:t>
                </a:r>
                <a:endParaRPr lang="en-US" altLang="zh-CN" sz="1000" dirty="0">
                  <a:solidFill>
                    <a:schemeClr val="tx1"/>
                  </a:solidFill>
                </a:endParaRPr>
              </a:p>
            </p:txBody>
          </p:sp>
        </p:grpSp>
      </p:grpSp>
      <p:grpSp>
        <p:nvGrpSpPr>
          <p:cNvPr id="69" name="Group 68"/>
          <p:cNvGrpSpPr/>
          <p:nvPr/>
        </p:nvGrpSpPr>
        <p:grpSpPr>
          <a:xfrm>
            <a:off x="5485715" y="5308339"/>
            <a:ext cx="3607430" cy="999614"/>
            <a:chOff x="651204" y="1922746"/>
            <a:chExt cx="7859351" cy="2177830"/>
          </a:xfrm>
        </p:grpSpPr>
        <p:sp>
          <p:nvSpPr>
            <p:cNvPr id="70" name="Rounded Rectangle 43"/>
            <p:cNvSpPr/>
            <p:nvPr/>
          </p:nvSpPr>
          <p:spPr>
            <a:xfrm>
              <a:off x="651204" y="1926833"/>
              <a:ext cx="1709956" cy="796360"/>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Tiền</a:t>
              </a:r>
              <a:r>
                <a:rPr lang="en-US" sz="1000" dirty="0">
                  <a:solidFill>
                    <a:schemeClr val="tx1"/>
                  </a:solidFill>
                </a:rPr>
                <a:t> </a:t>
              </a:r>
              <a:r>
                <a:rPr lang="en-US" sz="1000" dirty="0" err="1">
                  <a:solidFill>
                    <a:schemeClr val="tx1"/>
                  </a:solidFill>
                </a:rPr>
                <a:t>xử</a:t>
              </a:r>
              <a:r>
                <a:rPr lang="en-US" sz="1000" dirty="0">
                  <a:solidFill>
                    <a:schemeClr val="tx1"/>
                  </a:solidFill>
                </a:rPr>
                <a:t> </a:t>
              </a:r>
              <a:r>
                <a:rPr lang="en-US" sz="1000" dirty="0" err="1">
                  <a:solidFill>
                    <a:schemeClr val="tx1"/>
                  </a:solidFill>
                </a:rPr>
                <a:t>lý</a:t>
              </a:r>
              <a:r>
                <a:rPr lang="en-US" sz="1000" dirty="0">
                  <a:solidFill>
                    <a:schemeClr val="tx1"/>
                  </a:solidFill>
                </a:rPr>
                <a:t> </a:t>
              </a:r>
              <a:br>
                <a:rPr lang="en-US" sz="1000" dirty="0">
                  <a:solidFill>
                    <a:schemeClr val="tx1"/>
                  </a:solidFill>
                </a:rPr>
              </a:br>
              <a:r>
                <a:rPr lang="en-US" sz="1000" dirty="0" err="1">
                  <a:solidFill>
                    <a:schemeClr val="tx1"/>
                  </a:solidFill>
                </a:rPr>
                <a:t>dữ</a:t>
              </a:r>
              <a:r>
                <a:rPr lang="en-US" sz="1000" dirty="0">
                  <a:solidFill>
                    <a:schemeClr val="tx1"/>
                  </a:solidFill>
                </a:rPr>
                <a:t> </a:t>
              </a:r>
              <a:r>
                <a:rPr lang="en-US" sz="1000" dirty="0" err="1">
                  <a:solidFill>
                    <a:schemeClr val="tx1"/>
                  </a:solidFill>
                </a:rPr>
                <a:t>liệu</a:t>
              </a:r>
              <a:endParaRPr lang="en-US" sz="1000" dirty="0">
                <a:solidFill>
                  <a:schemeClr val="tx1"/>
                </a:solidFill>
              </a:endParaRPr>
            </a:p>
          </p:txBody>
        </p:sp>
        <p:cxnSp>
          <p:nvCxnSpPr>
            <p:cNvPr id="71" name="Straight Arrow Connector 70"/>
            <p:cNvCxnSpPr>
              <a:stCxn id="70" idx="3"/>
              <a:endCxn id="86" idx="1"/>
            </p:cNvCxnSpPr>
            <p:nvPr/>
          </p:nvCxnSpPr>
          <p:spPr>
            <a:xfrm>
              <a:off x="2361160" y="2325013"/>
              <a:ext cx="426396"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72" name="Rounded Rectangle 57"/>
            <p:cNvSpPr/>
            <p:nvPr/>
          </p:nvSpPr>
          <p:spPr>
            <a:xfrm>
              <a:off x="6713784" y="1922746"/>
              <a:ext cx="1796771" cy="800445"/>
            </a:xfrm>
            <a:prstGeom prst="roundRect">
              <a:avLst/>
            </a:prstGeom>
            <a:ln w="28575">
              <a:solidFill>
                <a:srgbClr val="FF0000"/>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err="1">
                  <a:solidFill>
                    <a:schemeClr val="tx1"/>
                  </a:solidFill>
                </a:rPr>
                <a:t>Huấn</a:t>
              </a:r>
              <a:r>
                <a:rPr lang="en-US" sz="1000">
                  <a:solidFill>
                    <a:schemeClr val="tx1"/>
                  </a:solidFill>
                </a:rPr>
                <a:t> luyện với SVM</a:t>
              </a:r>
              <a:endParaRPr lang="en-US" sz="1000" dirty="0">
                <a:solidFill>
                  <a:schemeClr val="tx1"/>
                </a:solidFill>
              </a:endParaRPr>
            </a:p>
          </p:txBody>
        </p:sp>
        <p:cxnSp>
          <p:nvCxnSpPr>
            <p:cNvPr id="73" name="Straight Arrow Connector 72"/>
            <p:cNvCxnSpPr>
              <a:stCxn id="80" idx="3"/>
              <a:endCxn id="72" idx="1"/>
            </p:cNvCxnSpPr>
            <p:nvPr/>
          </p:nvCxnSpPr>
          <p:spPr>
            <a:xfrm>
              <a:off x="6367245" y="2322970"/>
              <a:ext cx="346539"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grpSp>
          <p:nvGrpSpPr>
            <p:cNvPr id="75" name="Group 74"/>
            <p:cNvGrpSpPr/>
            <p:nvPr/>
          </p:nvGrpSpPr>
          <p:grpSpPr>
            <a:xfrm>
              <a:off x="1478458" y="1922746"/>
              <a:ext cx="6705509" cy="2177830"/>
              <a:chOff x="1478458" y="1922746"/>
              <a:chExt cx="6705509" cy="2177830"/>
            </a:xfrm>
          </p:grpSpPr>
          <p:sp>
            <p:nvSpPr>
              <p:cNvPr id="76" name="Rounded Rectangle 46"/>
              <p:cNvSpPr/>
              <p:nvPr/>
            </p:nvSpPr>
            <p:spPr>
              <a:xfrm>
                <a:off x="1478458" y="3390560"/>
                <a:ext cx="1342166" cy="710016"/>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N-gram</a:t>
                </a:r>
              </a:p>
            </p:txBody>
          </p:sp>
          <p:sp>
            <p:nvSpPr>
              <p:cNvPr id="77" name="Rounded Rectangle 47"/>
              <p:cNvSpPr/>
              <p:nvPr/>
            </p:nvSpPr>
            <p:spPr>
              <a:xfrm>
                <a:off x="5026109" y="3387035"/>
                <a:ext cx="1523430" cy="710404"/>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Phủ định</a:t>
                </a:r>
              </a:p>
            </p:txBody>
          </p:sp>
          <p:sp>
            <p:nvSpPr>
              <p:cNvPr id="78" name="Rounded Rectangle 48"/>
              <p:cNvSpPr/>
              <p:nvPr/>
            </p:nvSpPr>
            <p:spPr>
              <a:xfrm>
                <a:off x="2977315" y="3388499"/>
                <a:ext cx="1818686" cy="707478"/>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a:solidFill>
                      <a:schemeClr val="tx1"/>
                    </a:solidFill>
                  </a:rPr>
                  <a:t>Chuyển đổi trạng thái</a:t>
                </a:r>
              </a:p>
            </p:txBody>
          </p:sp>
          <p:sp>
            <p:nvSpPr>
              <p:cNvPr id="79" name="Rounded Rectangle 49"/>
              <p:cNvSpPr/>
              <p:nvPr/>
            </p:nvSpPr>
            <p:spPr>
              <a:xfrm>
                <a:off x="6855570" y="3396489"/>
                <a:ext cx="1328397" cy="691499"/>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solidFill>
                      <a:schemeClr val="tx1"/>
                    </a:solidFill>
                  </a:rPr>
                  <a:t>SO-CAL</a:t>
                </a:r>
              </a:p>
            </p:txBody>
          </p:sp>
          <p:sp>
            <p:nvSpPr>
              <p:cNvPr id="80" name="Rounded Rectangle 50"/>
              <p:cNvSpPr/>
              <p:nvPr/>
            </p:nvSpPr>
            <p:spPr>
              <a:xfrm>
                <a:off x="4902564" y="1922746"/>
                <a:ext cx="1464683" cy="800445"/>
              </a:xfrm>
              <a:prstGeom prst="roundRect">
                <a:avLst/>
              </a:prstGeom>
              <a:ln w="12700">
                <a:solidFill>
                  <a:schemeClr val="accent2"/>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err="1">
                    <a:solidFill>
                      <a:schemeClr val="tx1"/>
                    </a:solidFill>
                  </a:rPr>
                  <a:t>Kết</a:t>
                </a:r>
                <a:r>
                  <a:rPr lang="en-US" sz="1000" dirty="0">
                    <a:solidFill>
                      <a:schemeClr val="tx1"/>
                    </a:solidFill>
                  </a:rPr>
                  <a:t> </a:t>
                </a:r>
                <a:r>
                  <a:rPr lang="en-US" sz="1000" dirty="0" err="1">
                    <a:solidFill>
                      <a:schemeClr val="tx1"/>
                    </a:solidFill>
                  </a:rPr>
                  <a:t>hợp</a:t>
                </a:r>
                <a:endParaRPr lang="en-US" sz="1000" dirty="0">
                  <a:solidFill>
                    <a:schemeClr val="tx1"/>
                  </a:solidFill>
                </a:endParaRPr>
              </a:p>
            </p:txBody>
          </p:sp>
          <p:cxnSp>
            <p:nvCxnSpPr>
              <p:cNvPr id="81" name="Straight Arrow Connector 80"/>
              <p:cNvCxnSpPr>
                <a:stCxn id="86" idx="2"/>
                <a:endCxn id="76" idx="0"/>
              </p:cNvCxnSpPr>
              <p:nvPr/>
            </p:nvCxnSpPr>
            <p:spPr>
              <a:xfrm flipH="1">
                <a:off x="2149541" y="2723191"/>
                <a:ext cx="1482323" cy="66736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82" name="Straight Arrow Connector 81"/>
              <p:cNvCxnSpPr>
                <a:stCxn id="86" idx="3"/>
                <a:endCxn id="80" idx="1"/>
              </p:cNvCxnSpPr>
              <p:nvPr/>
            </p:nvCxnSpPr>
            <p:spPr>
              <a:xfrm flipV="1">
                <a:off x="4476170" y="2322970"/>
                <a:ext cx="426394" cy="204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83" name="Straight Arrow Connector 82"/>
              <p:cNvCxnSpPr>
                <a:stCxn id="86" idx="2"/>
                <a:endCxn id="78" idx="0"/>
              </p:cNvCxnSpPr>
              <p:nvPr/>
            </p:nvCxnSpPr>
            <p:spPr>
              <a:xfrm>
                <a:off x="3631864" y="2723191"/>
                <a:ext cx="254794" cy="665299"/>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84" name="Straight Arrow Connector 83"/>
              <p:cNvCxnSpPr>
                <a:stCxn id="86" idx="2"/>
                <a:endCxn id="77" idx="0"/>
              </p:cNvCxnSpPr>
              <p:nvPr/>
            </p:nvCxnSpPr>
            <p:spPr>
              <a:xfrm>
                <a:off x="3631864" y="2723191"/>
                <a:ext cx="2155960" cy="66383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85" name="Straight Arrow Connector 84"/>
              <p:cNvCxnSpPr>
                <a:stCxn id="86" idx="2"/>
                <a:endCxn id="79" idx="0"/>
              </p:cNvCxnSpPr>
              <p:nvPr/>
            </p:nvCxnSpPr>
            <p:spPr>
              <a:xfrm>
                <a:off x="3631864" y="2723191"/>
                <a:ext cx="3887904" cy="673288"/>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86" name="Rounded Rectangle 60"/>
              <p:cNvSpPr/>
              <p:nvPr/>
            </p:nvSpPr>
            <p:spPr>
              <a:xfrm>
                <a:off x="2787556" y="1926833"/>
                <a:ext cx="1688613" cy="796358"/>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000" dirty="0" err="1">
                    <a:solidFill>
                      <a:schemeClr val="tx1"/>
                    </a:solidFill>
                  </a:rPr>
                  <a:t>Rút</a:t>
                </a:r>
                <a:r>
                  <a:rPr lang="en-US" altLang="zh-CN" sz="1000" dirty="0">
                    <a:solidFill>
                      <a:schemeClr val="tx1"/>
                    </a:solidFill>
                  </a:rPr>
                  <a:t> </a:t>
                </a:r>
                <a:r>
                  <a:rPr lang="en-US" altLang="zh-CN" sz="1000" dirty="0" err="1">
                    <a:solidFill>
                      <a:schemeClr val="tx1"/>
                    </a:solidFill>
                  </a:rPr>
                  <a:t>trích</a:t>
                </a:r>
                <a:r>
                  <a:rPr lang="en-US" altLang="zh-CN" sz="1000" dirty="0">
                    <a:solidFill>
                      <a:schemeClr val="tx1"/>
                    </a:solidFill>
                  </a:rPr>
                  <a:t> </a:t>
                </a:r>
                <a:r>
                  <a:rPr lang="en-US" altLang="zh-CN" sz="1000" dirty="0" err="1">
                    <a:solidFill>
                      <a:schemeClr val="tx1"/>
                    </a:solidFill>
                  </a:rPr>
                  <a:t>đặc</a:t>
                </a:r>
                <a:r>
                  <a:rPr lang="en-US" altLang="zh-CN" sz="1000" dirty="0">
                    <a:solidFill>
                      <a:schemeClr val="tx1"/>
                    </a:solidFill>
                  </a:rPr>
                  <a:t> </a:t>
                </a:r>
                <a:r>
                  <a:rPr lang="en-US" altLang="zh-CN" sz="1000" dirty="0" err="1">
                    <a:solidFill>
                      <a:schemeClr val="tx1"/>
                    </a:solidFill>
                  </a:rPr>
                  <a:t>trưng</a:t>
                </a:r>
                <a:endParaRPr lang="en-US" altLang="zh-CN" sz="1000" dirty="0">
                  <a:solidFill>
                    <a:schemeClr val="tx1"/>
                  </a:solidFill>
                </a:endParaRPr>
              </a:p>
            </p:txBody>
          </p:sp>
        </p:grpSp>
      </p:grpSp>
      <p:sp>
        <p:nvSpPr>
          <p:cNvPr id="9" name="TextBox 8"/>
          <p:cNvSpPr txBox="1"/>
          <p:nvPr/>
        </p:nvSpPr>
        <p:spPr>
          <a:xfrm>
            <a:off x="1043125" y="5308339"/>
            <a:ext cx="3813432" cy="338554"/>
          </a:xfrm>
          <a:prstGeom prst="rect">
            <a:avLst/>
          </a:prstGeom>
          <a:noFill/>
        </p:spPr>
        <p:txBody>
          <a:bodyPr wrap="square" rtlCol="0">
            <a:spAutoFit/>
          </a:bodyPr>
          <a:lstStyle/>
          <a:p>
            <a:pPr algn="ctr"/>
            <a:r>
              <a:rPr lang="en-US" sz="1600" dirty="0" err="1"/>
              <a:t>Ví</a:t>
            </a:r>
            <a:r>
              <a:rPr lang="en-US" sz="1600" dirty="0"/>
              <a:t> </a:t>
            </a:r>
            <a:r>
              <a:rPr lang="en-US" sz="1600" dirty="0" err="1"/>
              <a:t>dụ</a:t>
            </a:r>
            <a:r>
              <a:rPr lang="en-US" sz="1600" dirty="0"/>
              <a:t> </a:t>
            </a:r>
            <a:r>
              <a:rPr lang="en-US" sz="1600" dirty="0" err="1"/>
              <a:t>kết</a:t>
            </a:r>
            <a:r>
              <a:rPr lang="en-US" sz="1600" dirty="0"/>
              <a:t> </a:t>
            </a:r>
            <a:r>
              <a:rPr lang="en-US" sz="1600" dirty="0" err="1"/>
              <a:t>hợp</a:t>
            </a:r>
            <a:r>
              <a:rPr lang="en-US" sz="1600" dirty="0"/>
              <a:t> </a:t>
            </a:r>
            <a:r>
              <a:rPr lang="en-US" sz="1600" dirty="0" err="1"/>
              <a:t>các</a:t>
            </a:r>
            <a:r>
              <a:rPr lang="en-US" sz="1600" dirty="0"/>
              <a:t> </a:t>
            </a:r>
            <a:r>
              <a:rPr lang="en-US" sz="1600" dirty="0" err="1"/>
              <a:t>đặc</a:t>
            </a:r>
            <a:r>
              <a:rPr lang="en-US" sz="1600" dirty="0"/>
              <a:t> </a:t>
            </a:r>
            <a:r>
              <a:rPr lang="en-US" sz="1600" dirty="0" err="1"/>
              <a:t>trưng</a:t>
            </a:r>
            <a:endParaRPr lang="en-US" sz="1600" dirty="0"/>
          </a:p>
        </p:txBody>
      </p:sp>
      <p:graphicFrame>
        <p:nvGraphicFramePr>
          <p:cNvPr id="20" name="Table 19"/>
          <p:cNvGraphicFramePr>
            <a:graphicFrameLocks noGrp="1"/>
          </p:cNvGraphicFramePr>
          <p:nvPr>
            <p:extLst>
              <p:ext uri="{D42A27DB-BD31-4B8C-83A1-F6EECF244321}">
                <p14:modId xmlns:p14="http://schemas.microsoft.com/office/powerpoint/2010/main" val="4170746794"/>
              </p:ext>
            </p:extLst>
          </p:nvPr>
        </p:nvGraphicFramePr>
        <p:xfrm>
          <a:off x="345439" y="3239325"/>
          <a:ext cx="8494242" cy="1920240"/>
        </p:xfrm>
        <a:graphic>
          <a:graphicData uri="http://schemas.openxmlformats.org/drawingml/2006/table">
            <a:tbl>
              <a:tblPr firstRow="1" bandRow="1">
                <a:tableStyleId>{5940675A-B579-460E-94D1-54222C63F5DA}</a:tableStyleId>
              </a:tblPr>
              <a:tblGrid>
                <a:gridCol w="513217">
                  <a:extLst>
                    <a:ext uri="{9D8B030D-6E8A-4147-A177-3AD203B41FA5}">
                      <a16:colId xmlns:a16="http://schemas.microsoft.com/office/drawing/2014/main" val="1364826976"/>
                    </a:ext>
                  </a:extLst>
                </a:gridCol>
                <a:gridCol w="368618">
                  <a:extLst>
                    <a:ext uri="{9D8B030D-6E8A-4147-A177-3AD203B41FA5}">
                      <a16:colId xmlns:a16="http://schemas.microsoft.com/office/drawing/2014/main" val="874185273"/>
                    </a:ext>
                  </a:extLst>
                </a:gridCol>
                <a:gridCol w="1000252">
                  <a:extLst>
                    <a:ext uri="{9D8B030D-6E8A-4147-A177-3AD203B41FA5}">
                      <a16:colId xmlns:a16="http://schemas.microsoft.com/office/drawing/2014/main" val="354216725"/>
                    </a:ext>
                  </a:extLst>
                </a:gridCol>
                <a:gridCol w="1066990">
                  <a:extLst>
                    <a:ext uri="{9D8B030D-6E8A-4147-A177-3AD203B41FA5}">
                      <a16:colId xmlns:a16="http://schemas.microsoft.com/office/drawing/2014/main" val="3220363180"/>
                    </a:ext>
                  </a:extLst>
                </a:gridCol>
                <a:gridCol w="387239">
                  <a:extLst>
                    <a:ext uri="{9D8B030D-6E8A-4147-A177-3AD203B41FA5}">
                      <a16:colId xmlns:a16="http://schemas.microsoft.com/office/drawing/2014/main" val="551091576"/>
                    </a:ext>
                  </a:extLst>
                </a:gridCol>
                <a:gridCol w="994299">
                  <a:extLst>
                    <a:ext uri="{9D8B030D-6E8A-4147-A177-3AD203B41FA5}">
                      <a16:colId xmlns:a16="http://schemas.microsoft.com/office/drawing/2014/main" val="821962746"/>
                    </a:ext>
                  </a:extLst>
                </a:gridCol>
                <a:gridCol w="985421">
                  <a:extLst>
                    <a:ext uri="{9D8B030D-6E8A-4147-A177-3AD203B41FA5}">
                      <a16:colId xmlns:a16="http://schemas.microsoft.com/office/drawing/2014/main" val="2672206909"/>
                    </a:ext>
                  </a:extLst>
                </a:gridCol>
                <a:gridCol w="976544">
                  <a:extLst>
                    <a:ext uri="{9D8B030D-6E8A-4147-A177-3AD203B41FA5}">
                      <a16:colId xmlns:a16="http://schemas.microsoft.com/office/drawing/2014/main" val="1103241033"/>
                    </a:ext>
                  </a:extLst>
                </a:gridCol>
                <a:gridCol w="958788">
                  <a:extLst>
                    <a:ext uri="{9D8B030D-6E8A-4147-A177-3AD203B41FA5}">
                      <a16:colId xmlns:a16="http://schemas.microsoft.com/office/drawing/2014/main" val="1106020673"/>
                    </a:ext>
                  </a:extLst>
                </a:gridCol>
                <a:gridCol w="1242874">
                  <a:extLst>
                    <a:ext uri="{9D8B030D-6E8A-4147-A177-3AD203B41FA5}">
                      <a16:colId xmlns:a16="http://schemas.microsoft.com/office/drawing/2014/main" val="1258015420"/>
                    </a:ext>
                  </a:extLst>
                </a:gridCol>
              </a:tblGrid>
              <a:tr h="333517">
                <a:tc rowSpan="2">
                  <a:txBody>
                    <a:bodyPr/>
                    <a:lstStyle/>
                    <a:p>
                      <a:pPr algn="ctr"/>
                      <a:r>
                        <a:rPr lang="en-US" sz="1600" dirty="0" err="1"/>
                        <a:t>Câu</a:t>
                      </a: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4">
                  <a:txBody>
                    <a:bodyPr/>
                    <a:lstStyle/>
                    <a:p>
                      <a:pPr algn="ctr"/>
                      <a:r>
                        <a:rPr lang="en-US" sz="1600" b="1" dirty="0"/>
                        <a:t>ĐẶC</a:t>
                      </a:r>
                      <a:r>
                        <a:rPr lang="en-US" sz="1600" b="1" baseline="0" dirty="0"/>
                        <a:t> TRƯNG N-GRAM</a:t>
                      </a:r>
                      <a:endParaRPr lang="en-US" sz="1600" b="1"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CD96"/>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vi-VN" sz="1600" b="1" kern="1200" dirty="0">
                          <a:solidFill>
                            <a:schemeClr val="tx1"/>
                          </a:solidFill>
                          <a:latin typeface="Calibri" panose="020F0502020204030204" pitchFamily="34" charset="0"/>
                          <a:ea typeface="+mn-ea"/>
                          <a:cs typeface="+mn-cs"/>
                        </a:rPr>
                        <a:t>ĐẶC TRƯNG</a:t>
                      </a:r>
                      <a:r>
                        <a:rPr lang="en-US" sz="1600" b="1" kern="1200" dirty="0">
                          <a:solidFill>
                            <a:schemeClr val="tx1"/>
                          </a:solidFill>
                          <a:latin typeface="Calibri" panose="020F0502020204030204" pitchFamily="34" charset="0"/>
                          <a:ea typeface="+mn-ea"/>
                          <a:cs typeface="+mn-cs"/>
                        </a:rPr>
                        <a:t> </a:t>
                      </a:r>
                      <a:r>
                        <a:rPr lang="en-US" sz="1600" b="1" kern="1200" dirty="0">
                          <a:solidFill>
                            <a:schemeClr val="tx1"/>
                          </a:solidFill>
                          <a:latin typeface="+mn-lt"/>
                          <a:ea typeface="+mn-ea"/>
                          <a:cs typeface="+mn-cs"/>
                        </a:rPr>
                        <a:t>CHUYỂN ĐỔI TRẠNG THÁI</a:t>
                      </a:r>
                      <a:endParaRPr lang="vi-VN" sz="1600" b="1" kern="1200" dirty="0">
                        <a:solidFill>
                          <a:schemeClr val="tx1"/>
                        </a:solidFill>
                        <a:latin typeface="+mn-l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CD96"/>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b="1" dirty="0"/>
                        <a:t>ĐẶC TRƯNG</a:t>
                      </a:r>
                      <a:br>
                        <a:rPr lang="en-US" sz="1600" b="1" dirty="0"/>
                      </a:br>
                      <a:r>
                        <a:rPr lang="en-US" sz="1600" b="1" dirty="0"/>
                        <a:t>SO-CAL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CD96"/>
                    </a:solidFill>
                  </a:tcPr>
                </a:tc>
                <a:extLst>
                  <a:ext uri="{0D108BD9-81ED-4DB2-BD59-A6C34878D82A}">
                    <a16:rowId xmlns:a16="http://schemas.microsoft.com/office/drawing/2014/main" val="3928143638"/>
                  </a:ext>
                </a:extLst>
              </a:tr>
              <a:tr h="520835">
                <a:tc vMerge="1">
                  <a:txBody>
                    <a:bodyPr/>
                    <a:lstStyle/>
                    <a:p>
                      <a:pPr algn="ctr"/>
                      <a:endParaRPr lang="en-US" dirty="0"/>
                    </a:p>
                  </a:txBody>
                  <a:tcPr anchor="ct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symptom</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treatment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MORE-GOOD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MORE-BAD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LESS-GOOD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LESS-BAD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vMerge="1">
                  <a:txBody>
                    <a:bodyPr/>
                    <a:lstStyle/>
                    <a:p>
                      <a:endParaRPr lang="en-US"/>
                    </a:p>
                  </a:txBody>
                  <a:tcPr/>
                </a:tc>
                <a:extLst>
                  <a:ext uri="{0D108BD9-81ED-4DB2-BD59-A6C34878D82A}">
                    <a16:rowId xmlns:a16="http://schemas.microsoft.com/office/drawing/2014/main" val="1675980133"/>
                  </a:ext>
                </a:extLst>
              </a:tr>
              <a:tr h="333517">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887183"/>
                  </a:ext>
                </a:extLst>
              </a:tr>
              <a:tr h="333517">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658643"/>
                  </a:ext>
                </a:extLst>
              </a:tr>
              <a:tr h="0">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6" name="Group 15"/>
          <p:cNvGrpSpPr/>
          <p:nvPr/>
        </p:nvGrpSpPr>
        <p:grpSpPr>
          <a:xfrm>
            <a:off x="443884" y="1010779"/>
            <a:ext cx="8078679" cy="646331"/>
            <a:chOff x="449312" y="1010779"/>
            <a:chExt cx="8391157" cy="646331"/>
          </a:xfrm>
        </p:grpSpPr>
        <p:sp>
          <p:nvSpPr>
            <p:cNvPr id="13" name="Rectangle 12"/>
            <p:cNvSpPr/>
            <p:nvPr/>
          </p:nvSpPr>
          <p:spPr>
            <a:xfrm>
              <a:off x="449312" y="1026699"/>
              <a:ext cx="1438484" cy="548411"/>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ysClr val="windowText" lastClr="000000"/>
                  </a:solidFill>
                </a:rPr>
                <a:t>CÂU 1</a:t>
              </a:r>
              <a:endParaRPr lang="zh-CN" altLang="en-US" b="1" dirty="0">
                <a:solidFill>
                  <a:sysClr val="windowText" lastClr="000000"/>
                </a:solidFill>
              </a:endParaRPr>
            </a:p>
          </p:txBody>
        </p:sp>
        <p:sp>
          <p:nvSpPr>
            <p:cNvPr id="14" name="TextBox 13"/>
            <p:cNvSpPr txBox="1"/>
            <p:nvPr/>
          </p:nvSpPr>
          <p:spPr>
            <a:xfrm>
              <a:off x="2155205" y="1010779"/>
              <a:ext cx="6685264" cy="646331"/>
            </a:xfrm>
            <a:prstGeom prst="rect">
              <a:avLst/>
            </a:prstGeom>
            <a:noFill/>
          </p:spPr>
          <p:txBody>
            <a:bodyPr wrap="square" rtlCol="0">
              <a:spAutoFit/>
            </a:bodyPr>
            <a:lstStyle/>
            <a:p>
              <a:pPr algn="just"/>
              <a:r>
                <a:rPr lang="en-US" altLang="zh-CN" dirty="0"/>
                <a:t>Patients reported significantly greater relief from symptoms with </a:t>
              </a:r>
              <a:r>
                <a:rPr lang="en-US" altLang="zh-CN" dirty="0" err="1"/>
                <a:t>Debacterol</a:t>
              </a:r>
              <a:r>
                <a:rPr lang="en-US" altLang="zh-CN" dirty="0"/>
                <a:t> than with </a:t>
              </a:r>
              <a:r>
                <a:rPr lang="en-US" altLang="zh-CN" dirty="0" err="1"/>
                <a:t>Kenalog</a:t>
              </a:r>
              <a:r>
                <a:rPr lang="en-US" altLang="zh-CN" dirty="0"/>
                <a:t> or no treatment.</a:t>
              </a:r>
            </a:p>
          </p:txBody>
        </p:sp>
      </p:grpSp>
      <p:grpSp>
        <p:nvGrpSpPr>
          <p:cNvPr id="15" name="Group 14"/>
          <p:cNvGrpSpPr/>
          <p:nvPr/>
        </p:nvGrpSpPr>
        <p:grpSpPr>
          <a:xfrm>
            <a:off x="443885" y="1702791"/>
            <a:ext cx="8078678" cy="646331"/>
            <a:chOff x="449313" y="1702791"/>
            <a:chExt cx="8391156" cy="646331"/>
          </a:xfrm>
        </p:grpSpPr>
        <p:sp>
          <p:nvSpPr>
            <p:cNvPr id="87" name="Rectangle 86"/>
            <p:cNvSpPr/>
            <p:nvPr/>
          </p:nvSpPr>
          <p:spPr>
            <a:xfrm>
              <a:off x="449313" y="1751755"/>
              <a:ext cx="1438484" cy="548411"/>
            </a:xfrm>
            <a:prstGeom prst="rect">
              <a:avLst/>
            </a:prstGeom>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b="1" dirty="0">
                  <a:solidFill>
                    <a:sysClr val="windowText" lastClr="000000"/>
                  </a:solidFill>
                </a:rPr>
                <a:t>TIỀN XỬ LÝ</a:t>
              </a:r>
              <a:endParaRPr lang="zh-CN" altLang="en-US" sz="1600" b="1" dirty="0">
                <a:solidFill>
                  <a:sysClr val="windowText" lastClr="000000"/>
                </a:solidFill>
              </a:endParaRPr>
            </a:p>
          </p:txBody>
        </p:sp>
        <p:sp>
          <p:nvSpPr>
            <p:cNvPr id="88" name="TextBox 87"/>
            <p:cNvSpPr txBox="1"/>
            <p:nvPr/>
          </p:nvSpPr>
          <p:spPr>
            <a:xfrm>
              <a:off x="2155206" y="1702791"/>
              <a:ext cx="6685263" cy="646331"/>
            </a:xfrm>
            <a:prstGeom prst="rect">
              <a:avLst/>
            </a:prstGeom>
            <a:noFill/>
          </p:spPr>
          <p:txBody>
            <a:bodyPr wrap="square" rtlCol="0">
              <a:spAutoFit/>
            </a:bodyPr>
            <a:lstStyle/>
            <a:p>
              <a:pPr algn="just" defTabSz="685800">
                <a:defRPr/>
              </a:pPr>
              <a:r>
                <a:rPr lang="en-US" altLang="zh-CN" dirty="0"/>
                <a:t>patient report </a:t>
              </a:r>
              <a:r>
                <a:rPr lang="en-US" altLang="zh-CN" dirty="0" err="1"/>
                <a:t>signific</a:t>
              </a:r>
              <a:r>
                <a:rPr lang="en-US" altLang="zh-CN" dirty="0"/>
                <a:t> greater relief symptom </a:t>
              </a:r>
              <a:r>
                <a:rPr lang="en-US" altLang="zh-CN" dirty="0" err="1"/>
                <a:t>debacterol</a:t>
              </a:r>
              <a:r>
                <a:rPr lang="en-US" altLang="zh-CN" dirty="0"/>
                <a:t> </a:t>
              </a:r>
              <a:r>
                <a:rPr lang="en-US" altLang="zh-CN" dirty="0" err="1"/>
                <a:t>kenalog</a:t>
              </a:r>
              <a:r>
                <a:rPr lang="en-US" altLang="zh-CN" dirty="0"/>
                <a:t> no treatment</a:t>
              </a:r>
            </a:p>
          </p:txBody>
        </p:sp>
      </p:grpSp>
      <p:sp>
        <p:nvSpPr>
          <p:cNvPr id="90" name="Rectangle 89"/>
          <p:cNvSpPr/>
          <p:nvPr/>
        </p:nvSpPr>
        <p:spPr>
          <a:xfrm>
            <a:off x="443884" y="2476811"/>
            <a:ext cx="1384917" cy="548411"/>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altLang="zh-CN" sz="1600" b="1" dirty="0">
                <a:solidFill>
                  <a:sysClr val="windowText" lastClr="000000"/>
                </a:solidFill>
              </a:rPr>
              <a:t>ĐẶC TRƯNG PHỦ ĐỊNH</a:t>
            </a:r>
            <a:endParaRPr lang="zh-CN" altLang="en-US" sz="1600" b="1" dirty="0">
              <a:solidFill>
                <a:sysClr val="windowText" lastClr="000000"/>
              </a:solidFill>
            </a:endParaRPr>
          </a:p>
        </p:txBody>
      </p:sp>
      <p:sp>
        <p:nvSpPr>
          <p:cNvPr id="91" name="TextBox 90"/>
          <p:cNvSpPr txBox="1"/>
          <p:nvPr/>
        </p:nvSpPr>
        <p:spPr>
          <a:xfrm>
            <a:off x="2086251" y="2427850"/>
            <a:ext cx="6436312" cy="646331"/>
          </a:xfrm>
          <a:prstGeom prst="rect">
            <a:avLst/>
          </a:prstGeom>
          <a:noFill/>
        </p:spPr>
        <p:txBody>
          <a:bodyPr wrap="square" rtlCol="0">
            <a:spAutoFit/>
          </a:bodyPr>
          <a:lstStyle/>
          <a:p>
            <a:pPr algn="just" defTabSz="685800">
              <a:defRPr/>
            </a:pPr>
            <a:r>
              <a:rPr lang="en-US" altLang="zh-CN" dirty="0"/>
              <a:t>patient report </a:t>
            </a:r>
            <a:r>
              <a:rPr lang="en-US" altLang="zh-CN" dirty="0" err="1"/>
              <a:t>signific</a:t>
            </a:r>
            <a:r>
              <a:rPr lang="en-US" altLang="zh-CN" dirty="0"/>
              <a:t> greater relief symptom </a:t>
            </a:r>
            <a:r>
              <a:rPr lang="en-US" altLang="zh-CN" dirty="0" err="1"/>
              <a:t>debacterol</a:t>
            </a:r>
            <a:r>
              <a:rPr lang="en-US" altLang="zh-CN" dirty="0"/>
              <a:t> </a:t>
            </a:r>
            <a:r>
              <a:rPr lang="en-US" altLang="zh-CN" dirty="0" err="1"/>
              <a:t>kenalog</a:t>
            </a:r>
            <a:r>
              <a:rPr lang="en-US" altLang="zh-CN" dirty="0"/>
              <a:t> </a:t>
            </a:r>
            <a:r>
              <a:rPr lang="en-US" altLang="zh-CN" b="1" dirty="0">
                <a:solidFill>
                  <a:srgbClr val="FF0000"/>
                </a:solidFill>
              </a:rPr>
              <a:t>NEGATION</a:t>
            </a:r>
            <a:r>
              <a:rPr lang="en-US" altLang="zh-CN" dirty="0"/>
              <a:t> treatment</a:t>
            </a:r>
          </a:p>
        </p:txBody>
      </p:sp>
      <p:sp>
        <p:nvSpPr>
          <p:cNvPr id="5" name="Down Arrow 4"/>
          <p:cNvSpPr/>
          <p:nvPr/>
        </p:nvSpPr>
        <p:spPr>
          <a:xfrm>
            <a:off x="1043126" y="1580973"/>
            <a:ext cx="186431" cy="174103"/>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4" name="Down Arrow 73"/>
          <p:cNvSpPr/>
          <p:nvPr/>
        </p:nvSpPr>
        <p:spPr>
          <a:xfrm>
            <a:off x="1043125" y="2308902"/>
            <a:ext cx="186431" cy="174103"/>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3" name="Down Arrow 92"/>
          <p:cNvSpPr/>
          <p:nvPr/>
        </p:nvSpPr>
        <p:spPr>
          <a:xfrm>
            <a:off x="1043125" y="3047582"/>
            <a:ext cx="186431" cy="174103"/>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aphicFrame>
        <p:nvGraphicFramePr>
          <p:cNvPr id="94" name="Table 93"/>
          <p:cNvGraphicFramePr>
            <a:graphicFrameLocks noGrp="1"/>
          </p:cNvGraphicFramePr>
          <p:nvPr>
            <p:extLst>
              <p:ext uri="{D42A27DB-BD31-4B8C-83A1-F6EECF244321}">
                <p14:modId xmlns:p14="http://schemas.microsoft.com/office/powerpoint/2010/main" val="4073011939"/>
              </p:ext>
            </p:extLst>
          </p:nvPr>
        </p:nvGraphicFramePr>
        <p:xfrm>
          <a:off x="346445" y="3240595"/>
          <a:ext cx="8494242" cy="1920240"/>
        </p:xfrm>
        <a:graphic>
          <a:graphicData uri="http://schemas.openxmlformats.org/drawingml/2006/table">
            <a:tbl>
              <a:tblPr firstRow="1" bandRow="1">
                <a:tableStyleId>{5940675A-B579-460E-94D1-54222C63F5DA}</a:tableStyleId>
              </a:tblPr>
              <a:tblGrid>
                <a:gridCol w="513217">
                  <a:extLst>
                    <a:ext uri="{9D8B030D-6E8A-4147-A177-3AD203B41FA5}">
                      <a16:colId xmlns:a16="http://schemas.microsoft.com/office/drawing/2014/main" val="1364826976"/>
                    </a:ext>
                  </a:extLst>
                </a:gridCol>
                <a:gridCol w="368618">
                  <a:extLst>
                    <a:ext uri="{9D8B030D-6E8A-4147-A177-3AD203B41FA5}">
                      <a16:colId xmlns:a16="http://schemas.microsoft.com/office/drawing/2014/main" val="874185273"/>
                    </a:ext>
                  </a:extLst>
                </a:gridCol>
                <a:gridCol w="1000252">
                  <a:extLst>
                    <a:ext uri="{9D8B030D-6E8A-4147-A177-3AD203B41FA5}">
                      <a16:colId xmlns:a16="http://schemas.microsoft.com/office/drawing/2014/main" val="354216725"/>
                    </a:ext>
                  </a:extLst>
                </a:gridCol>
                <a:gridCol w="1066990">
                  <a:extLst>
                    <a:ext uri="{9D8B030D-6E8A-4147-A177-3AD203B41FA5}">
                      <a16:colId xmlns:a16="http://schemas.microsoft.com/office/drawing/2014/main" val="3220363180"/>
                    </a:ext>
                  </a:extLst>
                </a:gridCol>
                <a:gridCol w="387239">
                  <a:extLst>
                    <a:ext uri="{9D8B030D-6E8A-4147-A177-3AD203B41FA5}">
                      <a16:colId xmlns:a16="http://schemas.microsoft.com/office/drawing/2014/main" val="551091576"/>
                    </a:ext>
                  </a:extLst>
                </a:gridCol>
                <a:gridCol w="994299">
                  <a:extLst>
                    <a:ext uri="{9D8B030D-6E8A-4147-A177-3AD203B41FA5}">
                      <a16:colId xmlns:a16="http://schemas.microsoft.com/office/drawing/2014/main" val="821962746"/>
                    </a:ext>
                  </a:extLst>
                </a:gridCol>
                <a:gridCol w="985421">
                  <a:extLst>
                    <a:ext uri="{9D8B030D-6E8A-4147-A177-3AD203B41FA5}">
                      <a16:colId xmlns:a16="http://schemas.microsoft.com/office/drawing/2014/main" val="2672206909"/>
                    </a:ext>
                  </a:extLst>
                </a:gridCol>
                <a:gridCol w="976544">
                  <a:extLst>
                    <a:ext uri="{9D8B030D-6E8A-4147-A177-3AD203B41FA5}">
                      <a16:colId xmlns:a16="http://schemas.microsoft.com/office/drawing/2014/main" val="1103241033"/>
                    </a:ext>
                  </a:extLst>
                </a:gridCol>
                <a:gridCol w="958788">
                  <a:extLst>
                    <a:ext uri="{9D8B030D-6E8A-4147-A177-3AD203B41FA5}">
                      <a16:colId xmlns:a16="http://schemas.microsoft.com/office/drawing/2014/main" val="1106020673"/>
                    </a:ext>
                  </a:extLst>
                </a:gridCol>
                <a:gridCol w="1242874">
                  <a:extLst>
                    <a:ext uri="{9D8B030D-6E8A-4147-A177-3AD203B41FA5}">
                      <a16:colId xmlns:a16="http://schemas.microsoft.com/office/drawing/2014/main" val="1258015420"/>
                    </a:ext>
                  </a:extLst>
                </a:gridCol>
              </a:tblGrid>
              <a:tr h="333517">
                <a:tc rowSpan="2">
                  <a:txBody>
                    <a:bodyPr/>
                    <a:lstStyle/>
                    <a:p>
                      <a:pPr algn="ctr"/>
                      <a:r>
                        <a:rPr lang="en-US" sz="1600" dirty="0" err="1"/>
                        <a:t>Câu</a:t>
                      </a:r>
                      <a:endParaRPr lang="en-US" sz="1600" dirty="0"/>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4">
                  <a:txBody>
                    <a:bodyPr/>
                    <a:lstStyle/>
                    <a:p>
                      <a:pPr algn="ctr"/>
                      <a:r>
                        <a:rPr lang="en-US" sz="1600" b="1" dirty="0"/>
                        <a:t>ĐẶC</a:t>
                      </a:r>
                      <a:r>
                        <a:rPr lang="en-US" sz="1600" b="1" baseline="0" dirty="0"/>
                        <a:t> TRƯNG N-GRAM</a:t>
                      </a:r>
                      <a:endParaRPr lang="en-US" sz="1600" b="1" dirty="0"/>
                    </a:p>
                  </a:txBody>
                  <a:tcPr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CD96"/>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vi-VN" sz="1600" b="1" kern="1200" dirty="0">
                          <a:solidFill>
                            <a:schemeClr val="tx1"/>
                          </a:solidFill>
                          <a:latin typeface="Calibri" panose="020F0502020204030204" pitchFamily="34" charset="0"/>
                          <a:ea typeface="+mn-ea"/>
                          <a:cs typeface="+mn-cs"/>
                        </a:rPr>
                        <a:t>ĐẶC TRƯNG</a:t>
                      </a:r>
                      <a:r>
                        <a:rPr lang="en-US" sz="1600" b="1" kern="1200" dirty="0">
                          <a:solidFill>
                            <a:schemeClr val="tx1"/>
                          </a:solidFill>
                          <a:latin typeface="Calibri" panose="020F0502020204030204" pitchFamily="34" charset="0"/>
                          <a:ea typeface="+mn-ea"/>
                          <a:cs typeface="+mn-cs"/>
                        </a:rPr>
                        <a:t> </a:t>
                      </a:r>
                      <a:r>
                        <a:rPr lang="en-US" sz="1600" b="1" kern="1200" dirty="0">
                          <a:solidFill>
                            <a:schemeClr val="tx1"/>
                          </a:solidFill>
                          <a:latin typeface="+mn-lt"/>
                          <a:ea typeface="+mn-ea"/>
                          <a:cs typeface="+mn-cs"/>
                        </a:rPr>
                        <a:t>CHUYỂN ĐỔI TRẠNG THÁI</a:t>
                      </a:r>
                      <a:endParaRPr lang="vi-VN" sz="1600" b="1" kern="1200" dirty="0">
                        <a:solidFill>
                          <a:schemeClr val="tx1"/>
                        </a:solidFill>
                        <a:latin typeface="+mn-lt"/>
                        <a:ea typeface="+mn-ea"/>
                        <a:cs typeface="+mn-cs"/>
                      </a:endParaRPr>
                    </a:p>
                  </a:txBody>
                  <a:tcPr anchor="ctr">
                    <a:lnL w="28575" cap="flat" cmpd="sng" algn="ctr">
                      <a:solidFill>
                        <a:srgbClr val="FF0000"/>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CD96"/>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b="1" dirty="0"/>
                        <a:t>ĐẶC TRƯNG</a:t>
                      </a:r>
                      <a:br>
                        <a:rPr lang="en-US" sz="1600" b="1" dirty="0"/>
                      </a:br>
                      <a:r>
                        <a:rPr lang="en-US" sz="1600" b="1" dirty="0"/>
                        <a:t>SO-CAL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CD96"/>
                    </a:solidFill>
                  </a:tcPr>
                </a:tc>
                <a:extLst>
                  <a:ext uri="{0D108BD9-81ED-4DB2-BD59-A6C34878D82A}">
                    <a16:rowId xmlns:a16="http://schemas.microsoft.com/office/drawing/2014/main" val="3928143638"/>
                  </a:ext>
                </a:extLst>
              </a:tr>
              <a:tr h="520835">
                <a:tc vMerge="1">
                  <a:txBody>
                    <a:bodyPr/>
                    <a:lstStyle/>
                    <a:p>
                      <a:pPr algn="ctr"/>
                      <a:endParaRPr lang="en-US" dirty="0"/>
                    </a:p>
                  </a:txBody>
                  <a:tcPr anchor="ctr"/>
                </a:tc>
                <a:tc>
                  <a:txBody>
                    <a:bodyPr/>
                    <a:lstStyle/>
                    <a:p>
                      <a:pPr algn="ctr"/>
                      <a:r>
                        <a:rPr lang="en-US" sz="1600" dirty="0"/>
                        <a:t>…</a:t>
                      </a:r>
                    </a:p>
                  </a:txBody>
                  <a:tcPr anchor="ctr">
                    <a:lnL w="28575" cap="flat" cmpd="sng" algn="ctr">
                      <a:solidFill>
                        <a:srgbClr val="FF0000"/>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symptom</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treatment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MORE-GOOD</a:t>
                      </a:r>
                    </a:p>
                  </a:txBody>
                  <a:tcPr anchor="ctr">
                    <a:lnL w="28575" cap="flat" cmpd="sng" algn="ctr">
                      <a:solidFill>
                        <a:srgbClr val="FF0000"/>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MORE-BAD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LESS-GOOD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LESS-BAD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vMerge="1">
                  <a:txBody>
                    <a:bodyPr/>
                    <a:lstStyle/>
                    <a:p>
                      <a:endParaRPr lang="en-US"/>
                    </a:p>
                  </a:txBody>
                  <a:tcPr/>
                </a:tc>
                <a:extLst>
                  <a:ext uri="{0D108BD9-81ED-4DB2-BD59-A6C34878D82A}">
                    <a16:rowId xmlns:a16="http://schemas.microsoft.com/office/drawing/2014/main" val="1675980133"/>
                  </a:ext>
                </a:extLst>
              </a:tr>
              <a:tr h="333517">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a:t>
                      </a:r>
                    </a:p>
                  </a:txBody>
                  <a:tcPr anchor="ctr">
                    <a:lnL w="28575" cap="flat" cmpd="sng" algn="ctr">
                      <a:solidFill>
                        <a:srgbClr val="FF0000"/>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28575" cap="flat" cmpd="sng" algn="ctr">
                      <a:solidFill>
                        <a:srgbClr val="FF0000"/>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887183"/>
                  </a:ext>
                </a:extLst>
              </a:tr>
              <a:tr h="333517">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28575" cap="flat" cmpd="sng" algn="ctr">
                      <a:solidFill>
                        <a:srgbClr val="FF0000"/>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28575" cap="flat" cmpd="sng" algn="ctr">
                      <a:solidFill>
                        <a:srgbClr val="FF0000"/>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658643"/>
                  </a:ext>
                </a:extLst>
              </a:tr>
              <a:tr h="0">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28575" cap="flat" cmpd="sng" algn="ctr">
                      <a:solidFill>
                        <a:srgbClr val="FF0000"/>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algn="ctr"/>
                      <a:endParaRPr lang="en-US" sz="1600" dirty="0"/>
                    </a:p>
                  </a:txBody>
                  <a:tcPr anchor="ctr">
                    <a:lnL w="28575" cap="flat" cmpd="sng" algn="ctr">
                      <a:solidFill>
                        <a:srgbClr val="FF0000"/>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5" name="TextBox 94"/>
          <p:cNvSpPr txBox="1"/>
          <p:nvPr/>
        </p:nvSpPr>
        <p:spPr>
          <a:xfrm>
            <a:off x="2086251" y="2427849"/>
            <a:ext cx="6436312" cy="646331"/>
          </a:xfrm>
          <a:prstGeom prst="rect">
            <a:avLst/>
          </a:prstGeom>
          <a:solidFill>
            <a:schemeClr val="bg1"/>
          </a:solidFill>
        </p:spPr>
        <p:txBody>
          <a:bodyPr wrap="square" rtlCol="0">
            <a:spAutoFit/>
          </a:bodyPr>
          <a:lstStyle/>
          <a:p>
            <a:pPr algn="just" defTabSz="685800">
              <a:defRPr/>
            </a:pPr>
            <a:r>
              <a:rPr lang="en-US" altLang="zh-CN" dirty="0"/>
              <a:t>patient report </a:t>
            </a:r>
            <a:r>
              <a:rPr lang="en-US" altLang="zh-CN" dirty="0" err="1"/>
              <a:t>signific</a:t>
            </a:r>
            <a:r>
              <a:rPr lang="en-US" altLang="zh-CN" dirty="0"/>
              <a:t> greater relief </a:t>
            </a:r>
            <a:r>
              <a:rPr lang="en-US" altLang="zh-CN" b="1" dirty="0">
                <a:solidFill>
                  <a:srgbClr val="FF0000"/>
                </a:solidFill>
              </a:rPr>
              <a:t>symptom</a:t>
            </a:r>
            <a:r>
              <a:rPr lang="en-US" altLang="zh-CN" dirty="0"/>
              <a:t> </a:t>
            </a:r>
            <a:r>
              <a:rPr lang="en-US" altLang="zh-CN" dirty="0" err="1"/>
              <a:t>debacterol</a:t>
            </a:r>
            <a:r>
              <a:rPr lang="en-US" altLang="zh-CN" dirty="0"/>
              <a:t> </a:t>
            </a:r>
            <a:r>
              <a:rPr lang="en-US" altLang="zh-CN" dirty="0" err="1"/>
              <a:t>kenalog</a:t>
            </a:r>
            <a:r>
              <a:rPr lang="en-US" altLang="zh-CN" dirty="0"/>
              <a:t> NEGATION </a:t>
            </a:r>
            <a:r>
              <a:rPr lang="en-US" altLang="zh-CN" b="1" dirty="0">
                <a:solidFill>
                  <a:srgbClr val="FF0000"/>
                </a:solidFill>
              </a:rPr>
              <a:t>treatment</a:t>
            </a:r>
          </a:p>
        </p:txBody>
      </p:sp>
      <p:sp>
        <p:nvSpPr>
          <p:cNvPr id="96" name="TextBox 95"/>
          <p:cNvSpPr txBox="1"/>
          <p:nvPr/>
        </p:nvSpPr>
        <p:spPr>
          <a:xfrm>
            <a:off x="2086251" y="2427848"/>
            <a:ext cx="6436312" cy="646331"/>
          </a:xfrm>
          <a:prstGeom prst="rect">
            <a:avLst/>
          </a:prstGeom>
          <a:solidFill>
            <a:schemeClr val="bg1"/>
          </a:solidFill>
        </p:spPr>
        <p:txBody>
          <a:bodyPr wrap="square" rtlCol="0">
            <a:spAutoFit/>
          </a:bodyPr>
          <a:lstStyle/>
          <a:p>
            <a:pPr algn="just" defTabSz="685800">
              <a:defRPr/>
            </a:pPr>
            <a:r>
              <a:rPr lang="en-US" altLang="zh-CN" dirty="0"/>
              <a:t>patient report </a:t>
            </a:r>
            <a:r>
              <a:rPr lang="en-US" altLang="zh-CN" dirty="0" err="1"/>
              <a:t>signific</a:t>
            </a:r>
            <a:r>
              <a:rPr lang="en-US" altLang="zh-CN" dirty="0"/>
              <a:t> </a:t>
            </a:r>
            <a:r>
              <a:rPr lang="en-US" altLang="zh-CN" b="1" dirty="0">
                <a:solidFill>
                  <a:srgbClr val="FF0000"/>
                </a:solidFill>
              </a:rPr>
              <a:t>greater relief </a:t>
            </a:r>
            <a:r>
              <a:rPr lang="en-US" altLang="zh-CN" dirty="0"/>
              <a:t>symptom </a:t>
            </a:r>
            <a:r>
              <a:rPr lang="en-US" altLang="zh-CN" dirty="0" err="1"/>
              <a:t>debacterol</a:t>
            </a:r>
            <a:r>
              <a:rPr lang="en-US" altLang="zh-CN" dirty="0"/>
              <a:t> </a:t>
            </a:r>
            <a:r>
              <a:rPr lang="en-US" altLang="zh-CN" dirty="0" err="1"/>
              <a:t>kenalog</a:t>
            </a:r>
            <a:r>
              <a:rPr lang="en-US" altLang="zh-CN" dirty="0"/>
              <a:t> NEGATION treatment</a:t>
            </a:r>
          </a:p>
        </p:txBody>
      </p:sp>
      <p:graphicFrame>
        <p:nvGraphicFramePr>
          <p:cNvPr id="98" name="Table 97"/>
          <p:cNvGraphicFramePr>
            <a:graphicFrameLocks noGrp="1"/>
          </p:cNvGraphicFramePr>
          <p:nvPr>
            <p:extLst>
              <p:ext uri="{D42A27DB-BD31-4B8C-83A1-F6EECF244321}">
                <p14:modId xmlns:p14="http://schemas.microsoft.com/office/powerpoint/2010/main" val="2283322602"/>
              </p:ext>
            </p:extLst>
          </p:nvPr>
        </p:nvGraphicFramePr>
        <p:xfrm>
          <a:off x="345439" y="3239416"/>
          <a:ext cx="8494242" cy="1920240"/>
        </p:xfrm>
        <a:graphic>
          <a:graphicData uri="http://schemas.openxmlformats.org/drawingml/2006/table">
            <a:tbl>
              <a:tblPr firstRow="1" bandRow="1">
                <a:tableStyleId>{5940675A-B579-460E-94D1-54222C63F5DA}</a:tableStyleId>
              </a:tblPr>
              <a:tblGrid>
                <a:gridCol w="513217">
                  <a:extLst>
                    <a:ext uri="{9D8B030D-6E8A-4147-A177-3AD203B41FA5}">
                      <a16:colId xmlns:a16="http://schemas.microsoft.com/office/drawing/2014/main" val="1364826976"/>
                    </a:ext>
                  </a:extLst>
                </a:gridCol>
                <a:gridCol w="368618">
                  <a:extLst>
                    <a:ext uri="{9D8B030D-6E8A-4147-A177-3AD203B41FA5}">
                      <a16:colId xmlns:a16="http://schemas.microsoft.com/office/drawing/2014/main" val="874185273"/>
                    </a:ext>
                  </a:extLst>
                </a:gridCol>
                <a:gridCol w="1000252">
                  <a:extLst>
                    <a:ext uri="{9D8B030D-6E8A-4147-A177-3AD203B41FA5}">
                      <a16:colId xmlns:a16="http://schemas.microsoft.com/office/drawing/2014/main" val="354216725"/>
                    </a:ext>
                  </a:extLst>
                </a:gridCol>
                <a:gridCol w="1066990">
                  <a:extLst>
                    <a:ext uri="{9D8B030D-6E8A-4147-A177-3AD203B41FA5}">
                      <a16:colId xmlns:a16="http://schemas.microsoft.com/office/drawing/2014/main" val="3220363180"/>
                    </a:ext>
                  </a:extLst>
                </a:gridCol>
                <a:gridCol w="387239">
                  <a:extLst>
                    <a:ext uri="{9D8B030D-6E8A-4147-A177-3AD203B41FA5}">
                      <a16:colId xmlns:a16="http://schemas.microsoft.com/office/drawing/2014/main" val="551091576"/>
                    </a:ext>
                  </a:extLst>
                </a:gridCol>
                <a:gridCol w="994299">
                  <a:extLst>
                    <a:ext uri="{9D8B030D-6E8A-4147-A177-3AD203B41FA5}">
                      <a16:colId xmlns:a16="http://schemas.microsoft.com/office/drawing/2014/main" val="821962746"/>
                    </a:ext>
                  </a:extLst>
                </a:gridCol>
                <a:gridCol w="985421">
                  <a:extLst>
                    <a:ext uri="{9D8B030D-6E8A-4147-A177-3AD203B41FA5}">
                      <a16:colId xmlns:a16="http://schemas.microsoft.com/office/drawing/2014/main" val="2672206909"/>
                    </a:ext>
                  </a:extLst>
                </a:gridCol>
                <a:gridCol w="976544">
                  <a:extLst>
                    <a:ext uri="{9D8B030D-6E8A-4147-A177-3AD203B41FA5}">
                      <a16:colId xmlns:a16="http://schemas.microsoft.com/office/drawing/2014/main" val="1103241033"/>
                    </a:ext>
                  </a:extLst>
                </a:gridCol>
                <a:gridCol w="958788">
                  <a:extLst>
                    <a:ext uri="{9D8B030D-6E8A-4147-A177-3AD203B41FA5}">
                      <a16:colId xmlns:a16="http://schemas.microsoft.com/office/drawing/2014/main" val="1106020673"/>
                    </a:ext>
                  </a:extLst>
                </a:gridCol>
                <a:gridCol w="1242874">
                  <a:extLst>
                    <a:ext uri="{9D8B030D-6E8A-4147-A177-3AD203B41FA5}">
                      <a16:colId xmlns:a16="http://schemas.microsoft.com/office/drawing/2014/main" val="1258015420"/>
                    </a:ext>
                  </a:extLst>
                </a:gridCol>
              </a:tblGrid>
              <a:tr h="333517">
                <a:tc rowSpan="2">
                  <a:txBody>
                    <a:bodyPr/>
                    <a:lstStyle/>
                    <a:p>
                      <a:pPr algn="ctr"/>
                      <a:r>
                        <a:rPr lang="en-US" sz="1600" dirty="0" err="1"/>
                        <a:t>Câu</a:t>
                      </a: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4">
                  <a:txBody>
                    <a:bodyPr/>
                    <a:lstStyle/>
                    <a:p>
                      <a:pPr algn="ctr"/>
                      <a:r>
                        <a:rPr lang="en-US" sz="1600" b="1" dirty="0"/>
                        <a:t>ĐẶC</a:t>
                      </a:r>
                      <a:r>
                        <a:rPr lang="en-US" sz="1600" b="1" baseline="0" dirty="0"/>
                        <a:t> TRƯNG N-GRAM</a:t>
                      </a:r>
                      <a:endParaRPr lang="en-US" sz="1600" b="1" dirty="0"/>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CD96"/>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vi-VN" sz="1600" b="1" kern="1200" dirty="0">
                          <a:solidFill>
                            <a:schemeClr val="tx1"/>
                          </a:solidFill>
                          <a:latin typeface="Calibri" panose="020F0502020204030204" pitchFamily="34" charset="0"/>
                          <a:ea typeface="+mn-ea"/>
                          <a:cs typeface="+mn-cs"/>
                        </a:rPr>
                        <a:t>ĐẶC TRƯNG</a:t>
                      </a:r>
                      <a:r>
                        <a:rPr lang="en-US" sz="1600" b="1" kern="1200" dirty="0">
                          <a:solidFill>
                            <a:schemeClr val="tx1"/>
                          </a:solidFill>
                          <a:latin typeface="Calibri" panose="020F0502020204030204" pitchFamily="34" charset="0"/>
                          <a:ea typeface="+mn-ea"/>
                          <a:cs typeface="+mn-cs"/>
                        </a:rPr>
                        <a:t> </a:t>
                      </a:r>
                      <a:r>
                        <a:rPr lang="en-US" sz="1600" b="1" kern="1200" dirty="0">
                          <a:solidFill>
                            <a:schemeClr val="tx1"/>
                          </a:solidFill>
                          <a:latin typeface="+mn-lt"/>
                          <a:ea typeface="+mn-ea"/>
                          <a:cs typeface="+mn-cs"/>
                        </a:rPr>
                        <a:t>CHUYỂN ĐỔI TRẠNG THÁI</a:t>
                      </a:r>
                      <a:endParaRPr lang="vi-VN" sz="1600" b="1" kern="1200" dirty="0">
                        <a:solidFill>
                          <a:schemeClr val="tx1"/>
                        </a:solidFill>
                        <a:latin typeface="+mn-lt"/>
                        <a:ea typeface="+mn-ea"/>
                        <a:cs typeface="+mn-cs"/>
                      </a:endParaRPr>
                    </a:p>
                  </a:txBody>
                  <a:tcPr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CD96"/>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b="1" dirty="0"/>
                        <a:t>ĐẶC TRƯNG</a:t>
                      </a:r>
                      <a:br>
                        <a:rPr lang="en-US" sz="1600" b="1" dirty="0"/>
                      </a:br>
                      <a:r>
                        <a:rPr lang="en-US" sz="1600" b="1" dirty="0"/>
                        <a:t>SO-CAL</a:t>
                      </a:r>
                    </a:p>
                  </a:txBody>
                  <a:tcPr anchor="ctr">
                    <a:lnL w="28575" cap="flat" cmpd="sng" algn="ctr">
                      <a:solidFill>
                        <a:srgbClr val="FF0000"/>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CD96"/>
                    </a:solidFill>
                  </a:tcPr>
                </a:tc>
                <a:extLst>
                  <a:ext uri="{0D108BD9-81ED-4DB2-BD59-A6C34878D82A}">
                    <a16:rowId xmlns:a16="http://schemas.microsoft.com/office/drawing/2014/main" val="3928143638"/>
                  </a:ext>
                </a:extLst>
              </a:tr>
              <a:tr h="520835">
                <a:tc vMerge="1">
                  <a:txBody>
                    <a:bodyPr/>
                    <a:lstStyle/>
                    <a:p>
                      <a:pPr algn="ctr"/>
                      <a:endParaRPr lang="en-US" dirty="0"/>
                    </a:p>
                  </a:txBody>
                  <a:tcPr anchor="ct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symptom</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treatment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MORE-GOOD</a:t>
                      </a:r>
                    </a:p>
                  </a:txBody>
                  <a:tcPr anchor="ctr">
                    <a:lnL w="28575" cap="flat" cmpd="sng" algn="ctr">
                      <a:solidFill>
                        <a:srgbClr val="FF0000"/>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MORE-BAD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LESS-GOOD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LESS-BAD</a:t>
                      </a:r>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vMerge="1">
                  <a:txBody>
                    <a:bodyPr/>
                    <a:lstStyle/>
                    <a:p>
                      <a:endParaRPr lang="en-US"/>
                    </a:p>
                  </a:txBody>
                  <a:tcPr/>
                </a:tc>
                <a:extLst>
                  <a:ext uri="{0D108BD9-81ED-4DB2-BD59-A6C34878D82A}">
                    <a16:rowId xmlns:a16="http://schemas.microsoft.com/office/drawing/2014/main" val="1675980133"/>
                  </a:ext>
                </a:extLst>
              </a:tr>
              <a:tr h="333517">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1</a:t>
                      </a:r>
                    </a:p>
                  </a:txBody>
                  <a:tcPr anchor="ctr">
                    <a:lnL w="28575" cap="flat" cmpd="sng" algn="ctr">
                      <a:solidFill>
                        <a:srgbClr val="FF0000"/>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28575" cap="flat" cmpd="sng" algn="ctr">
                      <a:solidFill>
                        <a:srgbClr val="FF0000"/>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887183"/>
                  </a:ext>
                </a:extLst>
              </a:tr>
              <a:tr h="333517">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28575" cap="flat" cmpd="sng" algn="ctr">
                      <a:solidFill>
                        <a:srgbClr val="FF0000"/>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28575" cap="flat" cmpd="sng" algn="ctr">
                      <a:solidFill>
                        <a:srgbClr val="FF0000"/>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658643"/>
                  </a:ext>
                </a:extLst>
              </a:tr>
              <a:tr h="0">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28575" cap="flat" cmpd="sng" algn="ctr">
                      <a:solidFill>
                        <a:srgbClr val="FF0000"/>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algn="ctr"/>
                      <a:endParaRPr lang="en-US" sz="1600" dirty="0"/>
                    </a:p>
                  </a:txBody>
                  <a:tcPr anchor="ctr">
                    <a:lnL w="28575" cap="flat" cmpd="sng" algn="ctr">
                      <a:solidFill>
                        <a:srgbClr val="FF0000"/>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99" name="Table 98"/>
          <p:cNvGraphicFramePr>
            <a:graphicFrameLocks noGrp="1"/>
          </p:cNvGraphicFramePr>
          <p:nvPr>
            <p:extLst>
              <p:ext uri="{D42A27DB-BD31-4B8C-83A1-F6EECF244321}">
                <p14:modId xmlns:p14="http://schemas.microsoft.com/office/powerpoint/2010/main" val="2403729957"/>
              </p:ext>
            </p:extLst>
          </p:nvPr>
        </p:nvGraphicFramePr>
        <p:xfrm>
          <a:off x="346228" y="3239441"/>
          <a:ext cx="8494242" cy="1920240"/>
        </p:xfrm>
        <a:graphic>
          <a:graphicData uri="http://schemas.openxmlformats.org/drawingml/2006/table">
            <a:tbl>
              <a:tblPr firstRow="1" bandRow="1">
                <a:tableStyleId>{5940675A-B579-460E-94D1-54222C63F5DA}</a:tableStyleId>
              </a:tblPr>
              <a:tblGrid>
                <a:gridCol w="513217">
                  <a:extLst>
                    <a:ext uri="{9D8B030D-6E8A-4147-A177-3AD203B41FA5}">
                      <a16:colId xmlns:a16="http://schemas.microsoft.com/office/drawing/2014/main" val="1364826976"/>
                    </a:ext>
                  </a:extLst>
                </a:gridCol>
                <a:gridCol w="368618">
                  <a:extLst>
                    <a:ext uri="{9D8B030D-6E8A-4147-A177-3AD203B41FA5}">
                      <a16:colId xmlns:a16="http://schemas.microsoft.com/office/drawing/2014/main" val="874185273"/>
                    </a:ext>
                  </a:extLst>
                </a:gridCol>
                <a:gridCol w="1000252">
                  <a:extLst>
                    <a:ext uri="{9D8B030D-6E8A-4147-A177-3AD203B41FA5}">
                      <a16:colId xmlns:a16="http://schemas.microsoft.com/office/drawing/2014/main" val="354216725"/>
                    </a:ext>
                  </a:extLst>
                </a:gridCol>
                <a:gridCol w="1066990">
                  <a:extLst>
                    <a:ext uri="{9D8B030D-6E8A-4147-A177-3AD203B41FA5}">
                      <a16:colId xmlns:a16="http://schemas.microsoft.com/office/drawing/2014/main" val="3220363180"/>
                    </a:ext>
                  </a:extLst>
                </a:gridCol>
                <a:gridCol w="387239">
                  <a:extLst>
                    <a:ext uri="{9D8B030D-6E8A-4147-A177-3AD203B41FA5}">
                      <a16:colId xmlns:a16="http://schemas.microsoft.com/office/drawing/2014/main" val="551091576"/>
                    </a:ext>
                  </a:extLst>
                </a:gridCol>
                <a:gridCol w="994299">
                  <a:extLst>
                    <a:ext uri="{9D8B030D-6E8A-4147-A177-3AD203B41FA5}">
                      <a16:colId xmlns:a16="http://schemas.microsoft.com/office/drawing/2014/main" val="821962746"/>
                    </a:ext>
                  </a:extLst>
                </a:gridCol>
                <a:gridCol w="985421">
                  <a:extLst>
                    <a:ext uri="{9D8B030D-6E8A-4147-A177-3AD203B41FA5}">
                      <a16:colId xmlns:a16="http://schemas.microsoft.com/office/drawing/2014/main" val="2672206909"/>
                    </a:ext>
                  </a:extLst>
                </a:gridCol>
                <a:gridCol w="976544">
                  <a:extLst>
                    <a:ext uri="{9D8B030D-6E8A-4147-A177-3AD203B41FA5}">
                      <a16:colId xmlns:a16="http://schemas.microsoft.com/office/drawing/2014/main" val="1103241033"/>
                    </a:ext>
                  </a:extLst>
                </a:gridCol>
                <a:gridCol w="958788">
                  <a:extLst>
                    <a:ext uri="{9D8B030D-6E8A-4147-A177-3AD203B41FA5}">
                      <a16:colId xmlns:a16="http://schemas.microsoft.com/office/drawing/2014/main" val="1106020673"/>
                    </a:ext>
                  </a:extLst>
                </a:gridCol>
                <a:gridCol w="1242874">
                  <a:extLst>
                    <a:ext uri="{9D8B030D-6E8A-4147-A177-3AD203B41FA5}">
                      <a16:colId xmlns:a16="http://schemas.microsoft.com/office/drawing/2014/main" val="1258015420"/>
                    </a:ext>
                  </a:extLst>
                </a:gridCol>
              </a:tblGrid>
              <a:tr h="333517">
                <a:tc rowSpan="2">
                  <a:txBody>
                    <a:bodyPr/>
                    <a:lstStyle/>
                    <a:p>
                      <a:pPr algn="ctr"/>
                      <a:r>
                        <a:rPr lang="en-US" sz="1600" dirty="0" err="1"/>
                        <a:t>Câu</a:t>
                      </a: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4">
                  <a:txBody>
                    <a:bodyPr/>
                    <a:lstStyle/>
                    <a:p>
                      <a:pPr algn="ctr"/>
                      <a:r>
                        <a:rPr lang="en-US" sz="1600" b="1" dirty="0"/>
                        <a:t>ĐẶC</a:t>
                      </a:r>
                      <a:r>
                        <a:rPr lang="en-US" sz="1600" b="1" baseline="0" dirty="0"/>
                        <a:t> TRƯNG N-GRAM</a:t>
                      </a:r>
                      <a:endParaRPr lang="en-US" sz="1600" b="1"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CD96"/>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vi-VN" sz="1600" b="1" kern="1200" dirty="0">
                          <a:solidFill>
                            <a:schemeClr val="tx1"/>
                          </a:solidFill>
                          <a:latin typeface="Calibri" panose="020F0502020204030204" pitchFamily="34" charset="0"/>
                          <a:ea typeface="+mn-ea"/>
                          <a:cs typeface="+mn-cs"/>
                        </a:rPr>
                        <a:t>ĐẶC TRƯNG</a:t>
                      </a:r>
                      <a:r>
                        <a:rPr lang="en-US" sz="1600" b="1" kern="1200" dirty="0">
                          <a:solidFill>
                            <a:schemeClr val="tx1"/>
                          </a:solidFill>
                          <a:latin typeface="Calibri" panose="020F0502020204030204" pitchFamily="34" charset="0"/>
                          <a:ea typeface="+mn-ea"/>
                          <a:cs typeface="+mn-cs"/>
                        </a:rPr>
                        <a:t> </a:t>
                      </a:r>
                      <a:r>
                        <a:rPr lang="en-US" sz="1600" b="1" kern="1200" dirty="0">
                          <a:solidFill>
                            <a:schemeClr val="tx1"/>
                          </a:solidFill>
                          <a:latin typeface="+mn-lt"/>
                          <a:ea typeface="+mn-ea"/>
                          <a:cs typeface="+mn-cs"/>
                        </a:rPr>
                        <a:t>CHUYỂN ĐỔI TRẠNG THÁI</a:t>
                      </a:r>
                      <a:endParaRPr lang="vi-VN" sz="1600" b="1" kern="1200" dirty="0">
                        <a:solidFill>
                          <a:schemeClr val="tx1"/>
                        </a:solidFill>
                        <a:latin typeface="+mn-lt"/>
                        <a:ea typeface="+mn-ea"/>
                        <a:cs typeface="+mn-cs"/>
                      </a:endParaRPr>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CD96"/>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b="1" dirty="0"/>
                        <a:t>ĐẶC TRƯNG</a:t>
                      </a:r>
                      <a:br>
                        <a:rPr lang="en-US" sz="1600" b="1" dirty="0"/>
                      </a:br>
                      <a:r>
                        <a:rPr lang="en-US" sz="1600" b="1" dirty="0"/>
                        <a:t>SO-CAL</a:t>
                      </a:r>
                    </a:p>
                  </a:txBody>
                  <a:tcPr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CD96"/>
                    </a:solidFill>
                  </a:tcPr>
                </a:tc>
                <a:extLst>
                  <a:ext uri="{0D108BD9-81ED-4DB2-BD59-A6C34878D82A}">
                    <a16:rowId xmlns:a16="http://schemas.microsoft.com/office/drawing/2014/main" val="3928143638"/>
                  </a:ext>
                </a:extLst>
              </a:tr>
              <a:tr h="520835">
                <a:tc vMerge="1">
                  <a:txBody>
                    <a:bodyPr/>
                    <a:lstStyle/>
                    <a:p>
                      <a:pPr algn="ctr"/>
                      <a:endParaRPr lang="en-US" dirty="0"/>
                    </a:p>
                  </a:txBody>
                  <a:tcPr anchor="ct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symptom</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treatment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MORE-GOOD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MORE-BAD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LESS-GOOD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LESS-BAD</a:t>
                      </a:r>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vMerge="1">
                  <a:txBody>
                    <a:bodyPr/>
                    <a:lstStyle/>
                    <a:p>
                      <a:endParaRPr lang="en-US"/>
                    </a:p>
                  </a:txBody>
                  <a:tcPr/>
                </a:tc>
                <a:extLst>
                  <a:ext uri="{0D108BD9-81ED-4DB2-BD59-A6C34878D82A}">
                    <a16:rowId xmlns:a16="http://schemas.microsoft.com/office/drawing/2014/main" val="1675980133"/>
                  </a:ext>
                </a:extLst>
              </a:tr>
              <a:tr h="333517">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1.27</a:t>
                      </a:r>
                    </a:p>
                  </a:txBody>
                  <a:tcPr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887183"/>
                  </a:ext>
                </a:extLst>
              </a:tr>
              <a:tr h="333517">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658643"/>
                  </a:ext>
                </a:extLst>
              </a:tr>
              <a:tr h="0">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endParaRPr lang="en-US" sz="1600" dirty="0"/>
                    </a:p>
                  </a:txBody>
                  <a:tcPr anchor="ctr">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0" name="TextBox 99"/>
          <p:cNvSpPr txBox="1"/>
          <p:nvPr/>
        </p:nvSpPr>
        <p:spPr>
          <a:xfrm>
            <a:off x="2086251" y="2427848"/>
            <a:ext cx="6436312" cy="646331"/>
          </a:xfrm>
          <a:prstGeom prst="rect">
            <a:avLst/>
          </a:prstGeom>
          <a:solidFill>
            <a:schemeClr val="bg1"/>
          </a:solidFill>
        </p:spPr>
        <p:txBody>
          <a:bodyPr wrap="square" rtlCol="0">
            <a:spAutoFit/>
          </a:bodyPr>
          <a:lstStyle/>
          <a:p>
            <a:pPr algn="just" defTabSz="685800">
              <a:defRPr/>
            </a:pPr>
            <a:r>
              <a:rPr lang="en-US" altLang="zh-CN" dirty="0"/>
              <a:t>patient report </a:t>
            </a:r>
            <a:r>
              <a:rPr lang="en-US" altLang="zh-CN" dirty="0" err="1"/>
              <a:t>signific</a:t>
            </a:r>
            <a:r>
              <a:rPr lang="en-US" altLang="zh-CN" dirty="0"/>
              <a:t> greater relief symptom </a:t>
            </a:r>
            <a:r>
              <a:rPr lang="en-US" altLang="zh-CN" dirty="0" err="1"/>
              <a:t>debacterol</a:t>
            </a:r>
            <a:r>
              <a:rPr lang="en-US" altLang="zh-CN" dirty="0"/>
              <a:t> </a:t>
            </a:r>
            <a:r>
              <a:rPr lang="en-US" altLang="zh-CN" dirty="0" err="1"/>
              <a:t>kenalog</a:t>
            </a:r>
            <a:r>
              <a:rPr lang="en-US" altLang="zh-CN" dirty="0"/>
              <a:t> NEGATION treatment</a:t>
            </a:r>
          </a:p>
        </p:txBody>
      </p:sp>
      <p:graphicFrame>
        <p:nvGraphicFramePr>
          <p:cNvPr id="101" name="Table 100"/>
          <p:cNvGraphicFramePr>
            <a:graphicFrameLocks noGrp="1"/>
          </p:cNvGraphicFramePr>
          <p:nvPr>
            <p:extLst>
              <p:ext uri="{D42A27DB-BD31-4B8C-83A1-F6EECF244321}">
                <p14:modId xmlns:p14="http://schemas.microsoft.com/office/powerpoint/2010/main" val="255824118"/>
              </p:ext>
            </p:extLst>
          </p:nvPr>
        </p:nvGraphicFramePr>
        <p:xfrm>
          <a:off x="345439" y="3239416"/>
          <a:ext cx="8494242" cy="1920240"/>
        </p:xfrm>
        <a:graphic>
          <a:graphicData uri="http://schemas.openxmlformats.org/drawingml/2006/table">
            <a:tbl>
              <a:tblPr firstRow="1" bandRow="1">
                <a:tableStyleId>{5940675A-B579-460E-94D1-54222C63F5DA}</a:tableStyleId>
              </a:tblPr>
              <a:tblGrid>
                <a:gridCol w="513217">
                  <a:extLst>
                    <a:ext uri="{9D8B030D-6E8A-4147-A177-3AD203B41FA5}">
                      <a16:colId xmlns:a16="http://schemas.microsoft.com/office/drawing/2014/main" val="1364826976"/>
                    </a:ext>
                  </a:extLst>
                </a:gridCol>
                <a:gridCol w="368618">
                  <a:extLst>
                    <a:ext uri="{9D8B030D-6E8A-4147-A177-3AD203B41FA5}">
                      <a16:colId xmlns:a16="http://schemas.microsoft.com/office/drawing/2014/main" val="874185273"/>
                    </a:ext>
                  </a:extLst>
                </a:gridCol>
                <a:gridCol w="1000252">
                  <a:extLst>
                    <a:ext uri="{9D8B030D-6E8A-4147-A177-3AD203B41FA5}">
                      <a16:colId xmlns:a16="http://schemas.microsoft.com/office/drawing/2014/main" val="354216725"/>
                    </a:ext>
                  </a:extLst>
                </a:gridCol>
                <a:gridCol w="1066990">
                  <a:extLst>
                    <a:ext uri="{9D8B030D-6E8A-4147-A177-3AD203B41FA5}">
                      <a16:colId xmlns:a16="http://schemas.microsoft.com/office/drawing/2014/main" val="3220363180"/>
                    </a:ext>
                  </a:extLst>
                </a:gridCol>
                <a:gridCol w="387239">
                  <a:extLst>
                    <a:ext uri="{9D8B030D-6E8A-4147-A177-3AD203B41FA5}">
                      <a16:colId xmlns:a16="http://schemas.microsoft.com/office/drawing/2014/main" val="551091576"/>
                    </a:ext>
                  </a:extLst>
                </a:gridCol>
                <a:gridCol w="994299">
                  <a:extLst>
                    <a:ext uri="{9D8B030D-6E8A-4147-A177-3AD203B41FA5}">
                      <a16:colId xmlns:a16="http://schemas.microsoft.com/office/drawing/2014/main" val="821962746"/>
                    </a:ext>
                  </a:extLst>
                </a:gridCol>
                <a:gridCol w="985421">
                  <a:extLst>
                    <a:ext uri="{9D8B030D-6E8A-4147-A177-3AD203B41FA5}">
                      <a16:colId xmlns:a16="http://schemas.microsoft.com/office/drawing/2014/main" val="2672206909"/>
                    </a:ext>
                  </a:extLst>
                </a:gridCol>
                <a:gridCol w="976544">
                  <a:extLst>
                    <a:ext uri="{9D8B030D-6E8A-4147-A177-3AD203B41FA5}">
                      <a16:colId xmlns:a16="http://schemas.microsoft.com/office/drawing/2014/main" val="1103241033"/>
                    </a:ext>
                  </a:extLst>
                </a:gridCol>
                <a:gridCol w="958788">
                  <a:extLst>
                    <a:ext uri="{9D8B030D-6E8A-4147-A177-3AD203B41FA5}">
                      <a16:colId xmlns:a16="http://schemas.microsoft.com/office/drawing/2014/main" val="1106020673"/>
                    </a:ext>
                  </a:extLst>
                </a:gridCol>
                <a:gridCol w="1242874">
                  <a:extLst>
                    <a:ext uri="{9D8B030D-6E8A-4147-A177-3AD203B41FA5}">
                      <a16:colId xmlns:a16="http://schemas.microsoft.com/office/drawing/2014/main" val="1258015420"/>
                    </a:ext>
                  </a:extLst>
                </a:gridCol>
              </a:tblGrid>
              <a:tr h="333517">
                <a:tc rowSpan="2">
                  <a:txBody>
                    <a:bodyPr/>
                    <a:lstStyle/>
                    <a:p>
                      <a:pPr algn="ctr"/>
                      <a:r>
                        <a:rPr lang="en-US" sz="1600" dirty="0" err="1"/>
                        <a:t>Câu</a:t>
                      </a: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4">
                  <a:txBody>
                    <a:bodyPr/>
                    <a:lstStyle/>
                    <a:p>
                      <a:pPr algn="ctr"/>
                      <a:r>
                        <a:rPr lang="en-US" sz="1600" b="1" dirty="0"/>
                        <a:t>ĐẶC</a:t>
                      </a:r>
                      <a:r>
                        <a:rPr lang="en-US" sz="1600" b="1" baseline="0" dirty="0"/>
                        <a:t> TRƯNG N-GRAM</a:t>
                      </a:r>
                      <a:endParaRPr lang="en-US" sz="1600" b="1"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CD96"/>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vi-VN" sz="1600" b="1" kern="1200" dirty="0">
                          <a:solidFill>
                            <a:schemeClr val="tx1"/>
                          </a:solidFill>
                          <a:latin typeface="Calibri" panose="020F0502020204030204" pitchFamily="34" charset="0"/>
                          <a:ea typeface="+mn-ea"/>
                          <a:cs typeface="+mn-cs"/>
                        </a:rPr>
                        <a:t>ĐẶC TRƯNG</a:t>
                      </a:r>
                      <a:r>
                        <a:rPr lang="en-US" sz="1600" b="1" kern="1200" dirty="0">
                          <a:solidFill>
                            <a:schemeClr val="tx1"/>
                          </a:solidFill>
                          <a:latin typeface="Calibri" panose="020F0502020204030204" pitchFamily="34" charset="0"/>
                          <a:ea typeface="+mn-ea"/>
                          <a:cs typeface="+mn-cs"/>
                        </a:rPr>
                        <a:t> </a:t>
                      </a:r>
                      <a:r>
                        <a:rPr lang="en-US" sz="1600" b="1" kern="1200" dirty="0">
                          <a:solidFill>
                            <a:schemeClr val="tx1"/>
                          </a:solidFill>
                          <a:latin typeface="+mn-lt"/>
                          <a:ea typeface="+mn-ea"/>
                          <a:cs typeface="+mn-cs"/>
                        </a:rPr>
                        <a:t>CHUYỂN ĐỔI TRẠNG THÁI</a:t>
                      </a:r>
                      <a:endParaRPr lang="vi-VN" sz="1600" b="1" kern="1200" dirty="0">
                        <a:solidFill>
                          <a:schemeClr val="tx1"/>
                        </a:solidFill>
                        <a:latin typeface="+mn-l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CD96"/>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b="1" dirty="0"/>
                        <a:t>ĐẶC TRƯNG</a:t>
                      </a:r>
                      <a:br>
                        <a:rPr lang="en-US" sz="1600" b="1" dirty="0"/>
                      </a:br>
                      <a:r>
                        <a:rPr lang="en-US" sz="1600" b="1" dirty="0"/>
                        <a:t>SO-CAL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CD96"/>
                    </a:solidFill>
                  </a:tcPr>
                </a:tc>
                <a:extLst>
                  <a:ext uri="{0D108BD9-81ED-4DB2-BD59-A6C34878D82A}">
                    <a16:rowId xmlns:a16="http://schemas.microsoft.com/office/drawing/2014/main" val="3928143638"/>
                  </a:ext>
                </a:extLst>
              </a:tr>
              <a:tr h="520835">
                <a:tc vMerge="1">
                  <a:txBody>
                    <a:bodyPr/>
                    <a:lstStyle/>
                    <a:p>
                      <a:pPr algn="ctr"/>
                      <a:endParaRPr lang="en-US" dirty="0"/>
                    </a:p>
                  </a:txBody>
                  <a:tcPr anchor="ct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symptom</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treatment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MORE-GOOD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MORE-BAD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LESS-GOOD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sz="1600" dirty="0"/>
                        <a:t>LESS-BAD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vMerge="1">
                  <a:txBody>
                    <a:bodyPr/>
                    <a:lstStyle/>
                    <a:p>
                      <a:endParaRPr lang="en-US"/>
                    </a:p>
                  </a:txBody>
                  <a:tcPr/>
                </a:tc>
                <a:extLst>
                  <a:ext uri="{0D108BD9-81ED-4DB2-BD59-A6C34878D82A}">
                    <a16:rowId xmlns:a16="http://schemas.microsoft.com/office/drawing/2014/main" val="1675980133"/>
                  </a:ext>
                </a:extLst>
              </a:tr>
              <a:tr h="333517">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1.27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887183"/>
                  </a:ext>
                </a:extLst>
              </a:tr>
              <a:tr h="333517">
                <a:tc>
                  <a:txBody>
                    <a:bodyPr/>
                    <a:lstStyle/>
                    <a:p>
                      <a:pPr algn="ctr"/>
                      <a:r>
                        <a:rPr lang="en-US" altLang="zh-CN" sz="1600" dirty="0"/>
                        <a:t>…</a:t>
                      </a: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altLang="zh-CN" sz="1600"/>
                        <a:t>…</a:t>
                      </a: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altLang="zh-CN" sz="1600"/>
                        <a:t>…</a:t>
                      </a: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altLang="zh-CN" sz="1600"/>
                        <a:t>…</a:t>
                      </a: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altLang="zh-CN" sz="1600"/>
                        <a:t>…</a:t>
                      </a: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altLang="zh-CN" sz="1600"/>
                        <a:t>…</a:t>
                      </a: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altLang="zh-CN" sz="1600"/>
                        <a:t>…</a:t>
                      </a: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altLang="zh-CN" sz="1600"/>
                        <a:t>…</a:t>
                      </a: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altLang="zh-CN" sz="1600" dirty="0"/>
                        <a:t>…</a:t>
                      </a: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658643"/>
                  </a:ext>
                </a:extLst>
              </a:tr>
              <a:tr h="0">
                <a:tc>
                  <a:txBody>
                    <a:bodyPr/>
                    <a:lstStyle/>
                    <a:p>
                      <a:pPr algn="ctr"/>
                      <a:r>
                        <a:rPr lang="en-US" sz="1600" dirty="0"/>
                        <a:t>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-0.46</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02" name="Table 101"/>
          <p:cNvGraphicFramePr>
            <a:graphicFrameLocks noGrp="1"/>
          </p:cNvGraphicFramePr>
          <p:nvPr>
            <p:extLst>
              <p:ext uri="{D42A27DB-BD31-4B8C-83A1-F6EECF244321}">
                <p14:modId xmlns:p14="http://schemas.microsoft.com/office/powerpoint/2010/main" val="3292991865"/>
              </p:ext>
            </p:extLst>
          </p:nvPr>
        </p:nvGraphicFramePr>
        <p:xfrm>
          <a:off x="345439" y="3239441"/>
          <a:ext cx="8494242" cy="1920240"/>
        </p:xfrm>
        <a:graphic>
          <a:graphicData uri="http://schemas.openxmlformats.org/drawingml/2006/table">
            <a:tbl>
              <a:tblPr firstRow="1" bandRow="1">
                <a:tableStyleId>{5940675A-B579-460E-94D1-54222C63F5DA}</a:tableStyleId>
              </a:tblPr>
              <a:tblGrid>
                <a:gridCol w="513217">
                  <a:extLst>
                    <a:ext uri="{9D8B030D-6E8A-4147-A177-3AD203B41FA5}">
                      <a16:colId xmlns:a16="http://schemas.microsoft.com/office/drawing/2014/main" val="1364826976"/>
                    </a:ext>
                  </a:extLst>
                </a:gridCol>
                <a:gridCol w="368618">
                  <a:extLst>
                    <a:ext uri="{9D8B030D-6E8A-4147-A177-3AD203B41FA5}">
                      <a16:colId xmlns:a16="http://schemas.microsoft.com/office/drawing/2014/main" val="874185273"/>
                    </a:ext>
                  </a:extLst>
                </a:gridCol>
                <a:gridCol w="1000252">
                  <a:extLst>
                    <a:ext uri="{9D8B030D-6E8A-4147-A177-3AD203B41FA5}">
                      <a16:colId xmlns:a16="http://schemas.microsoft.com/office/drawing/2014/main" val="354216725"/>
                    </a:ext>
                  </a:extLst>
                </a:gridCol>
                <a:gridCol w="1066990">
                  <a:extLst>
                    <a:ext uri="{9D8B030D-6E8A-4147-A177-3AD203B41FA5}">
                      <a16:colId xmlns:a16="http://schemas.microsoft.com/office/drawing/2014/main" val="3220363180"/>
                    </a:ext>
                  </a:extLst>
                </a:gridCol>
                <a:gridCol w="387239">
                  <a:extLst>
                    <a:ext uri="{9D8B030D-6E8A-4147-A177-3AD203B41FA5}">
                      <a16:colId xmlns:a16="http://schemas.microsoft.com/office/drawing/2014/main" val="551091576"/>
                    </a:ext>
                  </a:extLst>
                </a:gridCol>
                <a:gridCol w="994299">
                  <a:extLst>
                    <a:ext uri="{9D8B030D-6E8A-4147-A177-3AD203B41FA5}">
                      <a16:colId xmlns:a16="http://schemas.microsoft.com/office/drawing/2014/main" val="821962746"/>
                    </a:ext>
                  </a:extLst>
                </a:gridCol>
                <a:gridCol w="985421">
                  <a:extLst>
                    <a:ext uri="{9D8B030D-6E8A-4147-A177-3AD203B41FA5}">
                      <a16:colId xmlns:a16="http://schemas.microsoft.com/office/drawing/2014/main" val="2672206909"/>
                    </a:ext>
                  </a:extLst>
                </a:gridCol>
                <a:gridCol w="976544">
                  <a:extLst>
                    <a:ext uri="{9D8B030D-6E8A-4147-A177-3AD203B41FA5}">
                      <a16:colId xmlns:a16="http://schemas.microsoft.com/office/drawing/2014/main" val="1103241033"/>
                    </a:ext>
                  </a:extLst>
                </a:gridCol>
                <a:gridCol w="958788">
                  <a:extLst>
                    <a:ext uri="{9D8B030D-6E8A-4147-A177-3AD203B41FA5}">
                      <a16:colId xmlns:a16="http://schemas.microsoft.com/office/drawing/2014/main" val="1106020673"/>
                    </a:ext>
                  </a:extLst>
                </a:gridCol>
                <a:gridCol w="1242874">
                  <a:extLst>
                    <a:ext uri="{9D8B030D-6E8A-4147-A177-3AD203B41FA5}">
                      <a16:colId xmlns:a16="http://schemas.microsoft.com/office/drawing/2014/main" val="1258015420"/>
                    </a:ext>
                  </a:extLst>
                </a:gridCol>
              </a:tblGrid>
              <a:tr h="333517">
                <a:tc rowSpan="2">
                  <a:txBody>
                    <a:bodyPr/>
                    <a:lstStyle/>
                    <a:p>
                      <a:pPr algn="ctr"/>
                      <a:r>
                        <a:rPr lang="en-US" sz="1600" dirty="0" err="1"/>
                        <a:t>Câu</a:t>
                      </a: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gridSpan="4">
                  <a:txBody>
                    <a:bodyPr/>
                    <a:lstStyle/>
                    <a:p>
                      <a:pPr algn="ctr"/>
                      <a:r>
                        <a:rPr lang="en-US" sz="1600" b="1" dirty="0"/>
                        <a:t>ĐẶC</a:t>
                      </a:r>
                      <a:r>
                        <a:rPr lang="en-US" sz="1600" b="1" baseline="0" dirty="0"/>
                        <a:t> TRƯNG N-GRAM</a:t>
                      </a:r>
                      <a:endParaRPr lang="en-US" sz="1600" b="1"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CD96"/>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vi-VN" sz="1600" b="1" kern="1200" dirty="0">
                          <a:solidFill>
                            <a:schemeClr val="tx1"/>
                          </a:solidFill>
                          <a:latin typeface="Calibri" panose="020F0502020204030204" pitchFamily="34" charset="0"/>
                          <a:ea typeface="+mn-ea"/>
                          <a:cs typeface="+mn-cs"/>
                        </a:rPr>
                        <a:t>ĐẶC TRƯNG</a:t>
                      </a:r>
                      <a:r>
                        <a:rPr lang="en-US" sz="1600" b="1" kern="1200" dirty="0">
                          <a:solidFill>
                            <a:schemeClr val="tx1"/>
                          </a:solidFill>
                          <a:latin typeface="Calibri" panose="020F0502020204030204" pitchFamily="34" charset="0"/>
                          <a:ea typeface="+mn-ea"/>
                          <a:cs typeface="+mn-cs"/>
                        </a:rPr>
                        <a:t> </a:t>
                      </a:r>
                      <a:r>
                        <a:rPr lang="en-US" sz="1600" b="1" kern="1200" dirty="0">
                          <a:solidFill>
                            <a:schemeClr val="tx1"/>
                          </a:solidFill>
                          <a:latin typeface="+mn-lt"/>
                          <a:ea typeface="+mn-ea"/>
                          <a:cs typeface="+mn-cs"/>
                        </a:rPr>
                        <a:t>CHUYỂN ĐỔI TRẠNG THÁI</a:t>
                      </a:r>
                      <a:endParaRPr lang="vi-VN" sz="1600" b="1" kern="1200" dirty="0">
                        <a:solidFill>
                          <a:schemeClr val="tx1"/>
                        </a:solidFill>
                        <a:latin typeface="+mn-lt"/>
                        <a:ea typeface="+mn-ea"/>
                        <a:cs typeface="+mn-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A8CD96"/>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b="1" dirty="0"/>
                        <a:t>ĐẶC TRƯNG</a:t>
                      </a:r>
                      <a:br>
                        <a:rPr lang="en-US" sz="1600" b="1" dirty="0"/>
                      </a:br>
                      <a:r>
                        <a:rPr lang="en-US" sz="1600" b="1" dirty="0"/>
                        <a:t>SO-CAL</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rgbClr val="A8CD96"/>
                    </a:solidFill>
                  </a:tcPr>
                </a:tc>
                <a:extLst>
                  <a:ext uri="{0D108BD9-81ED-4DB2-BD59-A6C34878D82A}">
                    <a16:rowId xmlns:a16="http://schemas.microsoft.com/office/drawing/2014/main" val="3928143638"/>
                  </a:ext>
                </a:extLst>
              </a:tr>
              <a:tr h="520835">
                <a:tc vMerge="1">
                  <a:txBody>
                    <a:bodyPr/>
                    <a:lstStyle/>
                    <a:p>
                      <a:pPr algn="ctr"/>
                      <a:endParaRPr lang="en-US" dirty="0"/>
                    </a:p>
                  </a:txBody>
                  <a:tcPr anchor="ct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tx2">
                        <a:lumMod val="20000"/>
                        <a:lumOff val="80000"/>
                      </a:schemeClr>
                    </a:solidFill>
                  </a:tcPr>
                </a:tc>
                <a:tc>
                  <a:txBody>
                    <a:bodyPr/>
                    <a:lstStyle/>
                    <a:p>
                      <a:pPr algn="ctr"/>
                      <a:r>
                        <a:rPr lang="en-US" sz="1600" dirty="0"/>
                        <a:t>symptom</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tx2">
                        <a:lumMod val="20000"/>
                        <a:lumOff val="80000"/>
                      </a:schemeClr>
                    </a:solidFill>
                  </a:tcPr>
                </a:tc>
                <a:tc>
                  <a:txBody>
                    <a:bodyPr/>
                    <a:lstStyle/>
                    <a:p>
                      <a:pPr algn="ctr"/>
                      <a:r>
                        <a:rPr lang="en-US" sz="1600" dirty="0"/>
                        <a:t>treatment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tx2">
                        <a:lumMod val="20000"/>
                        <a:lumOff val="80000"/>
                      </a:schemeClr>
                    </a:solidFill>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tx2">
                        <a:lumMod val="20000"/>
                        <a:lumOff val="80000"/>
                      </a:schemeClr>
                    </a:solidFill>
                  </a:tcPr>
                </a:tc>
                <a:tc>
                  <a:txBody>
                    <a:bodyPr/>
                    <a:lstStyle/>
                    <a:p>
                      <a:pPr algn="ctr"/>
                      <a:r>
                        <a:rPr lang="en-US" sz="1600" dirty="0"/>
                        <a:t>MORE-GOOD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tx2">
                        <a:lumMod val="20000"/>
                        <a:lumOff val="80000"/>
                      </a:schemeClr>
                    </a:solidFill>
                  </a:tcPr>
                </a:tc>
                <a:tc>
                  <a:txBody>
                    <a:bodyPr/>
                    <a:lstStyle/>
                    <a:p>
                      <a:pPr algn="ctr"/>
                      <a:r>
                        <a:rPr lang="en-US" sz="1600" dirty="0"/>
                        <a:t>MORE-BAD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tx2">
                        <a:lumMod val="20000"/>
                        <a:lumOff val="80000"/>
                      </a:schemeClr>
                    </a:solidFill>
                  </a:tcPr>
                </a:tc>
                <a:tc>
                  <a:txBody>
                    <a:bodyPr/>
                    <a:lstStyle/>
                    <a:p>
                      <a:pPr algn="ctr"/>
                      <a:r>
                        <a:rPr lang="en-US" sz="1600" dirty="0"/>
                        <a:t>LESS-GOOD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tx2">
                        <a:lumMod val="20000"/>
                        <a:lumOff val="80000"/>
                      </a:schemeClr>
                    </a:solidFill>
                  </a:tcPr>
                </a:tc>
                <a:tc>
                  <a:txBody>
                    <a:bodyPr/>
                    <a:lstStyle/>
                    <a:p>
                      <a:pPr algn="ctr"/>
                      <a:r>
                        <a:rPr lang="en-US" sz="1600" dirty="0"/>
                        <a:t>LESS-BAD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tx2">
                        <a:lumMod val="20000"/>
                        <a:lumOff val="80000"/>
                      </a:schemeClr>
                    </a:solidFill>
                  </a:tcPr>
                </a:tc>
                <a:tc vMerge="1">
                  <a:txBody>
                    <a:bodyPr/>
                    <a:lstStyle/>
                    <a:p>
                      <a:endParaRPr lang="en-US"/>
                    </a:p>
                  </a:txBody>
                  <a:tcPr/>
                </a:tc>
                <a:extLst>
                  <a:ext uri="{0D108BD9-81ED-4DB2-BD59-A6C34878D82A}">
                    <a16:rowId xmlns:a16="http://schemas.microsoft.com/office/drawing/2014/main" val="1675980133"/>
                  </a:ext>
                </a:extLst>
              </a:tr>
              <a:tr h="333517">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a:t>
                      </a:r>
                    </a:p>
                  </a:txBody>
                  <a:tcPr anchor="ctr">
                    <a:lnL w="28575" cap="flat" cmpd="sng" algn="ctr">
                      <a:solidFill>
                        <a:srgbClr val="FF0000"/>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rgbClr val="FF0000"/>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rgbClr val="FF0000"/>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rgbClr val="FF0000"/>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rgbClr val="FF0000"/>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rgbClr val="FF0000"/>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rgbClr val="FF0000"/>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rgbClr val="FF0000"/>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rgbClr val="FF0000"/>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600" dirty="0"/>
                        <a:t>1.27</a:t>
                      </a:r>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742887183"/>
                  </a:ext>
                </a:extLst>
              </a:tr>
              <a:tr h="333517">
                <a:tc>
                  <a:txBody>
                    <a:bodyPr/>
                    <a:lstStyle/>
                    <a:p>
                      <a:pPr algn="ctr"/>
                      <a:r>
                        <a:rPr lang="en-US" altLang="zh-CN" sz="1600" dirty="0"/>
                        <a:t>…</a:t>
                      </a:r>
                      <a:endParaRPr lang="en-US" sz="1600" dirty="0"/>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a:t>
                      </a:r>
                    </a:p>
                  </a:txBody>
                  <a:tcPr anchor="ctr">
                    <a:lnL w="28575" cap="flat" cmpd="sng" algn="ctr">
                      <a:solidFill>
                        <a:srgbClr val="FF0000"/>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1600"/>
                        <a:t>…</a:t>
                      </a: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1600" dirty="0"/>
                        <a:t>…</a:t>
                      </a: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1600" dirty="0"/>
                        <a:t>…</a:t>
                      </a: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1600" dirty="0"/>
                        <a:t>…</a:t>
                      </a: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1600" dirty="0"/>
                        <a:t>…</a:t>
                      </a: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1600" dirty="0"/>
                        <a:t>…</a:t>
                      </a: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1600" dirty="0"/>
                        <a:t>…</a:t>
                      </a:r>
                      <a:endParaRPr lang="en-US" sz="160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1600" dirty="0"/>
                        <a:t>…</a:t>
                      </a:r>
                      <a:endParaRPr lang="en-US" sz="1600" dirty="0"/>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549658643"/>
                  </a:ext>
                </a:extLst>
              </a:tr>
              <a:tr h="0">
                <a:tc>
                  <a:txBody>
                    <a:bodyPr/>
                    <a:lstStyle/>
                    <a:p>
                      <a:pPr algn="ctr"/>
                      <a:r>
                        <a:rPr lang="en-US" sz="1600" dirty="0"/>
                        <a:t>n</a:t>
                      </a:r>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1600" dirty="0"/>
                        <a:t>…</a:t>
                      </a:r>
                    </a:p>
                  </a:txBody>
                  <a:tcPr anchor="ctr">
                    <a:lnL w="28575" cap="flat" cmpd="sng" algn="ctr">
                      <a:solidFill>
                        <a:srgbClr val="FF0000"/>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accent4">
                        <a:lumMod val="40000"/>
                        <a:lumOff val="60000"/>
                      </a:schemeClr>
                    </a:solidFill>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accent4">
                        <a:lumMod val="40000"/>
                        <a:lumOff val="60000"/>
                      </a:schemeClr>
                    </a:solidFill>
                  </a:tcPr>
                </a:tc>
                <a:tc>
                  <a:txBody>
                    <a:bodyPr/>
                    <a:lstStyle/>
                    <a:p>
                      <a:pPr algn="ctr"/>
                      <a:r>
                        <a:rPr lang="en-US" sz="1600" dirty="0"/>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accent4">
                        <a:lumMod val="40000"/>
                        <a:lumOff val="60000"/>
                      </a:schemeClr>
                    </a:solidFill>
                  </a:tcPr>
                </a:tc>
                <a:tc>
                  <a:txBody>
                    <a:bodyPr/>
                    <a:lstStyle/>
                    <a:p>
                      <a:pPr algn="ctr"/>
                      <a:r>
                        <a:rPr lang="en-US" sz="1600" dirty="0"/>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accent4">
                        <a:lumMod val="40000"/>
                        <a:lumOff val="60000"/>
                      </a:schemeClr>
                    </a:solidFill>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accent4">
                        <a:lumMod val="40000"/>
                        <a:lumOff val="60000"/>
                      </a:schemeClr>
                    </a:solidFill>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accent4">
                        <a:lumMod val="40000"/>
                        <a:lumOff val="60000"/>
                      </a:schemeClr>
                    </a:solidFill>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accent4">
                        <a:lumMod val="40000"/>
                        <a:lumOff val="60000"/>
                      </a:schemeClr>
                    </a:solidFill>
                  </a:tcPr>
                </a:tc>
                <a:tc>
                  <a:txBody>
                    <a:bodyPr/>
                    <a:lstStyle/>
                    <a:p>
                      <a:pPr algn="ctr"/>
                      <a:r>
                        <a:rPr lang="en-US" sz="1600" dirty="0"/>
                        <a:t>0</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accent4">
                        <a:lumMod val="40000"/>
                        <a:lumOff val="60000"/>
                      </a:schemeClr>
                    </a:solidFill>
                  </a:tcPr>
                </a:tc>
                <a:tc>
                  <a:txBody>
                    <a:bodyPr/>
                    <a:lstStyle/>
                    <a:p>
                      <a:pPr algn="ctr"/>
                      <a:r>
                        <a:rPr lang="en-US" sz="1600" dirty="0"/>
                        <a:t>-0.46</a:t>
                      </a:r>
                    </a:p>
                  </a:txBody>
                  <a:tcPr anchor="ctr">
                    <a:lnL w="9525" cap="flat" cmpd="sng" algn="ctr">
                      <a:solidFill>
                        <a:schemeClr val="tx1"/>
                      </a:solidFill>
                      <a:prstDash val="solid"/>
                      <a:round/>
                      <a:headEnd type="none" w="med" len="med"/>
                      <a:tailEnd type="none" w="med" len="med"/>
                    </a:lnL>
                    <a:lnR w="28575" cap="flat" cmpd="sng" algn="ctr">
                      <a:solidFill>
                        <a:srgbClr val="FF0000"/>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rgbClr val="FF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4"/>
                  </a:ext>
                </a:extLst>
              </a:tr>
            </a:tbl>
          </a:graphicData>
        </a:graphic>
      </p:graphicFrame>
      <p:grpSp>
        <p:nvGrpSpPr>
          <p:cNvPr id="11" name="Group 10"/>
          <p:cNvGrpSpPr/>
          <p:nvPr/>
        </p:nvGrpSpPr>
        <p:grpSpPr>
          <a:xfrm>
            <a:off x="340754" y="5199773"/>
            <a:ext cx="4132646" cy="1053753"/>
            <a:chOff x="340754" y="5199773"/>
            <a:chExt cx="4132646" cy="1053753"/>
          </a:xfrm>
        </p:grpSpPr>
        <p:sp>
          <p:nvSpPr>
            <p:cNvPr id="103" name="Rectangle 102"/>
            <p:cNvSpPr/>
            <p:nvPr/>
          </p:nvSpPr>
          <p:spPr>
            <a:xfrm>
              <a:off x="2249669" y="5657377"/>
              <a:ext cx="2223731" cy="43195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a:t>Huấn</a:t>
              </a:r>
              <a:r>
                <a:rPr lang="en-US" dirty="0"/>
                <a:t> </a:t>
              </a:r>
              <a:r>
                <a:rPr lang="en-US" dirty="0" err="1"/>
                <a:t>luyện</a:t>
              </a:r>
              <a:r>
                <a:rPr lang="en-US" dirty="0"/>
                <a:t> </a:t>
              </a:r>
              <a:r>
                <a:rPr lang="en-US" dirty="0" err="1"/>
                <a:t>với</a:t>
              </a:r>
              <a:r>
                <a:rPr lang="en-US" dirty="0"/>
                <a:t> SVM</a:t>
              </a:r>
            </a:p>
          </p:txBody>
        </p:sp>
        <p:sp>
          <p:nvSpPr>
            <p:cNvPr id="104" name="Flowchart: Magnetic Disk 103"/>
            <p:cNvSpPr/>
            <p:nvPr/>
          </p:nvSpPr>
          <p:spPr>
            <a:xfrm>
              <a:off x="340754" y="5336088"/>
              <a:ext cx="983776" cy="917438"/>
            </a:xfrm>
            <a:prstGeom prst="flowChartMagneticDisk">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lIns="9144" rIns="9144" bIns="0" rtlCol="0" anchor="ctr"/>
            <a:lstStyle/>
            <a:p>
              <a:pPr algn="ctr"/>
              <a:r>
                <a:rPr lang="en-US" dirty="0" err="1"/>
                <a:t>Nhãn</a:t>
              </a:r>
              <a:r>
                <a:rPr lang="en-US" dirty="0"/>
                <a:t> </a:t>
              </a:r>
              <a:r>
                <a:rPr lang="en-US" dirty="0" err="1"/>
                <a:t>phân</a:t>
              </a:r>
              <a:r>
                <a:rPr lang="en-US" dirty="0"/>
                <a:t> </a:t>
              </a:r>
              <a:r>
                <a:rPr lang="en-US" dirty="0" err="1"/>
                <a:t>cực</a:t>
              </a:r>
              <a:endParaRPr lang="en-US" dirty="0"/>
            </a:p>
          </p:txBody>
        </p:sp>
        <p:sp>
          <p:nvSpPr>
            <p:cNvPr id="8" name="Right Arrow 7"/>
            <p:cNvSpPr/>
            <p:nvPr/>
          </p:nvSpPr>
          <p:spPr>
            <a:xfrm>
              <a:off x="1394836" y="5675740"/>
              <a:ext cx="853217" cy="413592"/>
            </a:xfrm>
            <a:prstGeom prst="rightArrow">
              <a:avLst/>
            </a:prstGeom>
            <a:solidFill>
              <a:schemeClr val="bg2">
                <a:lumMod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05" name="Right Arrow 104"/>
            <p:cNvSpPr/>
            <p:nvPr/>
          </p:nvSpPr>
          <p:spPr>
            <a:xfrm rot="5400000">
              <a:off x="3081849" y="5220812"/>
              <a:ext cx="455670" cy="413592"/>
            </a:xfrm>
            <a:prstGeom prst="rightArrow">
              <a:avLst/>
            </a:prstGeom>
            <a:solidFill>
              <a:schemeClr val="bg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1416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
                                        <p:tgtEl>
                                          <p:spTgt spid="5"/>
                                        </p:tgtEl>
                                      </p:cBhvr>
                                    </p:animEffect>
                                  </p:childTnLst>
                                </p:cTn>
                              </p:par>
                            </p:childTnLst>
                          </p:cTn>
                        </p:par>
                        <p:par>
                          <p:cTn id="8" fill="hold">
                            <p:stCondLst>
                              <p:cond delay="1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wipe(up)">
                                      <p:cBhvr>
                                        <p:cTn id="16" dur="100"/>
                                        <p:tgtEl>
                                          <p:spTgt spid="74"/>
                                        </p:tgtEl>
                                      </p:cBhvr>
                                    </p:animEffect>
                                  </p:childTnLst>
                                </p:cTn>
                              </p:par>
                            </p:childTnLst>
                          </p:cTn>
                        </p:par>
                        <p:par>
                          <p:cTn id="17" fill="hold">
                            <p:stCondLst>
                              <p:cond delay="100"/>
                            </p:stCondLst>
                            <p:childTnLst>
                              <p:par>
                                <p:cTn id="18" presetID="10" presetClass="entr" presetSubtype="0" fill="hold" grpId="0" nodeType="after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fade">
                                      <p:cBhvr>
                                        <p:cTn id="20" dur="100"/>
                                        <p:tgtEl>
                                          <p:spTgt spid="90"/>
                                        </p:tgtEl>
                                      </p:cBhvr>
                                    </p:animEffect>
                                  </p:childTnLst>
                                </p:cTn>
                              </p:par>
                              <p:par>
                                <p:cTn id="21" presetID="10"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3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300"/>
                                        <p:tgtEl>
                                          <p:spTgt spid="9"/>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wipe(up)">
                                      <p:cBhvr>
                                        <p:cTn id="29" dur="100"/>
                                        <p:tgtEl>
                                          <p:spTgt spid="9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9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0"/>
                                          </p:stCondLst>
                                        </p:cTn>
                                        <p:tgtEl>
                                          <p:spTgt spid="94"/>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96"/>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9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00"/>
                                        </p:tgtEl>
                                        <p:attrNameLst>
                                          <p:attrName>style.visibility</p:attrName>
                                        </p:attrNameLst>
                                      </p:cBhvr>
                                      <p:to>
                                        <p:strVal val="visible"/>
                                      </p:to>
                                    </p:set>
                                  </p:childTnLst>
                                </p:cTn>
                              </p:par>
                              <p:par>
                                <p:cTn id="52" presetID="1" presetClass="exit" presetSubtype="0" fill="hold" nodeType="withEffect">
                                  <p:stCondLst>
                                    <p:cond delay="0"/>
                                  </p:stCondLst>
                                  <p:childTnLst>
                                    <p:set>
                                      <p:cBhvr>
                                        <p:cTn id="53" dur="1" fill="hold">
                                          <p:stCondLst>
                                            <p:cond delay="0"/>
                                          </p:stCondLst>
                                        </p:cTn>
                                        <p:tgtEl>
                                          <p:spTgt spid="98"/>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9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99"/>
                                        </p:tgtEl>
                                        <p:attrNameLst>
                                          <p:attrName>style.visibility</p:attrName>
                                        </p:attrNameLst>
                                      </p:cBhvr>
                                      <p:to>
                                        <p:strVal val="hidden"/>
                                      </p:to>
                                    </p:set>
                                  </p:childTnLst>
                                </p:cTn>
                              </p:par>
                              <p:par>
                                <p:cTn id="60" presetID="1" presetClass="entr" presetSubtype="0" fill="hold" nodeType="withEffect">
                                  <p:stCondLst>
                                    <p:cond delay="0"/>
                                  </p:stCondLst>
                                  <p:childTnLst>
                                    <p:set>
                                      <p:cBhvr>
                                        <p:cTn id="61" dur="1" fill="hold">
                                          <p:stCondLst>
                                            <p:cond delay="0"/>
                                          </p:stCondLst>
                                        </p:cTn>
                                        <p:tgtEl>
                                          <p:spTgt spid="10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02"/>
                                        </p:tgtEl>
                                        <p:attrNameLst>
                                          <p:attrName>style.visibility</p:attrName>
                                        </p:attrNameLst>
                                      </p:cBhvr>
                                      <p:to>
                                        <p:strVal val="visible"/>
                                      </p:to>
                                    </p:set>
                                  </p:childTnLst>
                                </p:cTn>
                              </p:par>
                              <p:par>
                                <p:cTn id="66" presetID="1" presetClass="exit" presetSubtype="0" fill="hold" grpId="1" nodeType="withEffect">
                                  <p:stCondLst>
                                    <p:cond delay="0"/>
                                  </p:stCondLst>
                                  <p:childTnLst>
                                    <p:set>
                                      <p:cBhvr>
                                        <p:cTn id="67" dur="1" fill="hold">
                                          <p:stCondLst>
                                            <p:cond delay="0"/>
                                          </p:stCondLst>
                                        </p:cTn>
                                        <p:tgtEl>
                                          <p:spTgt spid="9"/>
                                        </p:tgtEl>
                                        <p:attrNameLst>
                                          <p:attrName>style.visibility</p:attrName>
                                        </p:attrNameLst>
                                      </p:cBhvr>
                                      <p:to>
                                        <p:strVal val="hidden"/>
                                      </p:to>
                                    </p:set>
                                  </p:childTnLst>
                                </p:cTn>
                              </p:par>
                              <p:par>
                                <p:cTn id="68" presetID="1" presetClass="entr" presetSubtype="0" fill="hold" nodeType="withEffect">
                                  <p:stCondLst>
                                    <p:cond delay="0"/>
                                  </p:stCondLst>
                                  <p:childTnLst>
                                    <p:set>
                                      <p:cBhvr>
                                        <p:cTn id="69" dur="1" fill="hold">
                                          <p:stCondLst>
                                            <p:cond delay="0"/>
                                          </p:stCondLst>
                                        </p:cTn>
                                        <p:tgtEl>
                                          <p:spTgt spid="11"/>
                                        </p:tgtEl>
                                        <p:attrNameLst>
                                          <p:attrName>style.visibility</p:attrName>
                                        </p:attrNameLst>
                                      </p:cBhvr>
                                      <p:to>
                                        <p:strVal val="visible"/>
                                      </p:to>
                                    </p:set>
                                  </p:childTnLst>
                                </p:cTn>
                              </p:par>
                              <p:par>
                                <p:cTn id="70" presetID="1" presetClass="exit" presetSubtype="0" fill="hold" nodeType="withEffect">
                                  <p:stCondLst>
                                    <p:cond delay="0"/>
                                  </p:stCondLst>
                                  <p:childTnLst>
                                    <p:set>
                                      <p:cBhvr>
                                        <p:cTn id="71" dur="1" fill="hold">
                                          <p:stCondLst>
                                            <p:cond delay="0"/>
                                          </p:stCondLst>
                                        </p:cTn>
                                        <p:tgtEl>
                                          <p:spTgt spid="52"/>
                                        </p:tgtEl>
                                        <p:attrNameLst>
                                          <p:attrName>style.visibility</p:attrName>
                                        </p:attrNameLst>
                                      </p:cBhvr>
                                      <p:to>
                                        <p:strVal val="hidden"/>
                                      </p:to>
                                    </p:set>
                                  </p:childTnLst>
                                </p:cTn>
                              </p:par>
                              <p:par>
                                <p:cTn id="72" presetID="1" presetClass="entr" presetSubtype="0" fill="hold" nodeType="withEffect">
                                  <p:stCondLst>
                                    <p:cond delay="0"/>
                                  </p:stCondLst>
                                  <p:childTnLst>
                                    <p:set>
                                      <p:cBhvr>
                                        <p:cTn id="73"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90" grpId="0" animBg="1"/>
      <p:bldP spid="91" grpId="0"/>
      <p:bldP spid="5" grpId="0" animBg="1"/>
      <p:bldP spid="74" grpId="0" animBg="1"/>
      <p:bldP spid="93" grpId="0" animBg="1"/>
      <p:bldP spid="95" grpId="0" animBg="1"/>
      <p:bldP spid="96" grpId="0" animBg="1"/>
      <p:bldP spid="100"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zh-CN"/>
              <a:t>Phân tích cảm xúc trong văn bản y khoa</a:t>
            </a:r>
            <a:endParaRPr lang="zh-CN" altLang="en-US" dirty="0"/>
          </a:p>
        </p:txBody>
      </p:sp>
      <p:sp>
        <p:nvSpPr>
          <p:cNvPr id="5" name="Slide Number Placeholder 4"/>
          <p:cNvSpPr>
            <a:spLocks noGrp="1"/>
          </p:cNvSpPr>
          <p:nvPr>
            <p:ph type="sldNum" sz="quarter" idx="12"/>
          </p:nvPr>
        </p:nvSpPr>
        <p:spPr/>
        <p:txBody>
          <a:bodyPr/>
          <a:lstStyle/>
          <a:p>
            <a:fld id="{4AC59A5C-7DAB-4EAF-BB49-219B7CB7C18A}" type="slidenum">
              <a:rPr lang="zh-CN" altLang="en-US" smtClean="0"/>
              <a:t>47</a:t>
            </a:fld>
            <a:r>
              <a:rPr lang="en-US" altLang="zh-CN"/>
              <a:t>/</a:t>
            </a:r>
            <a:r>
              <a:rPr lang="en-US" altLang="zh-CN">
                <a:solidFill>
                  <a:schemeClr val="tx1"/>
                </a:solidFill>
              </a:rPr>
              <a:t>&lt;#&gt;/27</a:t>
            </a:r>
            <a:endParaRPr lang="zh-CN" altLang="en-US" dirty="0">
              <a:solidFill>
                <a:schemeClr val="tx1"/>
              </a:solidFill>
            </a:endParaRPr>
          </a:p>
        </p:txBody>
      </p:sp>
      <p:sp>
        <p:nvSpPr>
          <p:cNvPr id="8" name="Rectangle 7"/>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9" name="Rectangle 8"/>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0" name="Date Placeholder 1"/>
          <p:cNvSpPr txBox="1">
            <a:spLocks/>
          </p:cNvSpPr>
          <p:nvPr/>
        </p:nvSpPr>
        <p:spPr>
          <a:xfrm>
            <a:off x="303530" y="6441440"/>
            <a:ext cx="3232150" cy="419102"/>
          </a:xfrm>
          <a:prstGeom prst="rect">
            <a:avLst/>
          </a:prstGeom>
        </p:spPr>
        <p:txBody>
          <a:bodyPr vert="horz" lIns="91440" tIns="45720" rIns="91440" bIns="45720" rtlCol="0" anchor="ctr"/>
          <a:lstStyle>
            <a:defPPr>
              <a:defRPr lang="zh-CN"/>
            </a:defPPr>
            <a:lvl1pPr marL="0" algn="l"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Phân tích cảm xúc trong văn bản y khoa</a:t>
            </a:r>
            <a:endParaRPr lang="zh-CN" altLang="en-US"/>
          </a:p>
        </p:txBody>
      </p:sp>
      <p:sp>
        <p:nvSpPr>
          <p:cNvPr id="11" name="Title 5"/>
          <p:cNvSpPr txBox="1">
            <a:spLocks/>
          </p:cNvSpPr>
          <p:nvPr/>
        </p:nvSpPr>
        <p:spPr>
          <a:xfrm>
            <a:off x="345439" y="77894"/>
            <a:ext cx="6747819" cy="7721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000">
                <a:solidFill>
                  <a:schemeClr val="bg1"/>
                </a:solidFill>
              </a:rPr>
              <a:t>Giải thuật phân tách câu</a:t>
            </a:r>
            <a:endParaRPr lang="en-US" sz="3600" b="1" dirty="0">
              <a:solidFill>
                <a:schemeClr val="bg1"/>
              </a:solidFill>
              <a:latin typeface="Candara" panose="020E0502030303020204" pitchFamily="34" charset="0"/>
            </a:endParaRPr>
          </a:p>
        </p:txBody>
      </p:sp>
      <p:sp>
        <p:nvSpPr>
          <p:cNvPr id="12" name="Rectangle 11"/>
          <p:cNvSpPr/>
          <p:nvPr/>
        </p:nvSpPr>
        <p:spPr>
          <a:xfrm>
            <a:off x="1066799" y="2425097"/>
            <a:ext cx="7495309" cy="646331"/>
          </a:xfrm>
          <a:prstGeom prst="rect">
            <a:avLst/>
          </a:prstGeom>
        </p:spPr>
        <p:txBody>
          <a:bodyPr wrap="square">
            <a:spAutoFit/>
          </a:bodyPr>
          <a:lstStyle/>
          <a:p>
            <a:r>
              <a:rPr lang="en-US">
                <a:latin typeface="VNR12"/>
              </a:rPr>
              <a:t>Tibor Kiss and Jan Strunk. Unsupervised multilingual sentence boundary detection</a:t>
            </a:r>
            <a:r>
              <a:rPr lang="it-IT">
                <a:latin typeface="VNR12"/>
              </a:rPr>
              <a:t>. In: </a:t>
            </a:r>
            <a:r>
              <a:rPr lang="it-IT">
                <a:latin typeface="VNTI12"/>
              </a:rPr>
              <a:t>Computational Linguistics </a:t>
            </a:r>
            <a:r>
              <a:rPr lang="it-IT">
                <a:latin typeface="VNR12"/>
              </a:rPr>
              <a:t>32.4 (2006), pp. 485525.</a:t>
            </a:r>
            <a:endParaRPr lang="en-US"/>
          </a:p>
        </p:txBody>
      </p:sp>
    </p:spTree>
    <p:extLst>
      <p:ext uri="{BB962C8B-B14F-4D97-AF65-F5344CB8AC3E}">
        <p14:creationId xmlns:p14="http://schemas.microsoft.com/office/powerpoint/2010/main" val="41565826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zh-CN"/>
              <a:t>Phân tích cảm xúc trong văn bản y khoa</a:t>
            </a:r>
            <a:endParaRPr lang="zh-CN" altLang="en-US" dirty="0"/>
          </a:p>
        </p:txBody>
      </p:sp>
      <p:sp>
        <p:nvSpPr>
          <p:cNvPr id="5" name="Slide Number Placeholder 4"/>
          <p:cNvSpPr>
            <a:spLocks noGrp="1"/>
          </p:cNvSpPr>
          <p:nvPr>
            <p:ph type="sldNum" sz="quarter" idx="12"/>
          </p:nvPr>
        </p:nvSpPr>
        <p:spPr/>
        <p:txBody>
          <a:bodyPr/>
          <a:lstStyle/>
          <a:p>
            <a:fld id="{4AC59A5C-7DAB-4EAF-BB49-219B7CB7C18A}" type="slidenum">
              <a:rPr lang="zh-CN" altLang="en-US" smtClean="0"/>
              <a:t>48</a:t>
            </a:fld>
            <a:r>
              <a:rPr lang="en-US" altLang="zh-CN"/>
              <a:t>/</a:t>
            </a:r>
            <a:r>
              <a:rPr lang="en-US" altLang="zh-CN">
                <a:solidFill>
                  <a:schemeClr val="tx1"/>
                </a:solidFill>
              </a:rPr>
              <a:t>&lt;#&gt;/27</a:t>
            </a:r>
            <a:endParaRPr lang="zh-CN" altLang="en-US" dirty="0">
              <a:solidFill>
                <a:schemeClr val="tx1"/>
              </a:solidFill>
            </a:endParaRPr>
          </a:p>
        </p:txBody>
      </p:sp>
      <p:sp>
        <p:nvSpPr>
          <p:cNvPr id="8" name="Rectangle 7"/>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9" name="Rectangle 8"/>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0" name="Date Placeholder 1"/>
          <p:cNvSpPr txBox="1">
            <a:spLocks/>
          </p:cNvSpPr>
          <p:nvPr/>
        </p:nvSpPr>
        <p:spPr>
          <a:xfrm>
            <a:off x="303530" y="6441440"/>
            <a:ext cx="3232150" cy="419102"/>
          </a:xfrm>
          <a:prstGeom prst="rect">
            <a:avLst/>
          </a:prstGeom>
        </p:spPr>
        <p:txBody>
          <a:bodyPr vert="horz" lIns="91440" tIns="45720" rIns="91440" bIns="45720" rtlCol="0" anchor="ctr"/>
          <a:lstStyle>
            <a:defPPr>
              <a:defRPr lang="zh-CN"/>
            </a:defPPr>
            <a:lvl1pPr marL="0" algn="l"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Phân tích cảm xúc trong văn bản y khoa</a:t>
            </a:r>
            <a:endParaRPr lang="zh-CN" altLang="en-US"/>
          </a:p>
        </p:txBody>
      </p:sp>
      <p:sp>
        <p:nvSpPr>
          <p:cNvPr id="11" name="Title 5"/>
          <p:cNvSpPr txBox="1">
            <a:spLocks/>
          </p:cNvSpPr>
          <p:nvPr/>
        </p:nvSpPr>
        <p:spPr>
          <a:xfrm>
            <a:off x="345439" y="77894"/>
            <a:ext cx="6747819" cy="7721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000">
                <a:solidFill>
                  <a:schemeClr val="bg1"/>
                </a:solidFill>
              </a:rPr>
              <a:t>Kết hợp các loại N-gram</a:t>
            </a:r>
            <a:endParaRPr lang="en-US" sz="3600" b="1" dirty="0">
              <a:solidFill>
                <a:schemeClr val="bg1"/>
              </a:solidFill>
            </a:endParaRPr>
          </a:p>
        </p:txBody>
      </p:sp>
      <p:graphicFrame>
        <p:nvGraphicFramePr>
          <p:cNvPr id="13" name="Chart 12">
            <a:extLst/>
          </p:cNvPr>
          <p:cNvGraphicFramePr>
            <a:graphicFrameLocks/>
          </p:cNvGraphicFramePr>
          <p:nvPr>
            <p:extLst>
              <p:ext uri="{D42A27DB-BD31-4B8C-83A1-F6EECF244321}">
                <p14:modId xmlns:p14="http://schemas.microsoft.com/office/powerpoint/2010/main" val="3979997514"/>
              </p:ext>
            </p:extLst>
          </p:nvPr>
        </p:nvGraphicFramePr>
        <p:xfrm>
          <a:off x="981221" y="1131570"/>
          <a:ext cx="7391315" cy="44680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93240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zh-CN"/>
              <a:t>Phân tích cảm xúc trong văn bản y khoa</a:t>
            </a:r>
            <a:endParaRPr lang="zh-CN" altLang="en-US" dirty="0"/>
          </a:p>
        </p:txBody>
      </p:sp>
      <p:sp>
        <p:nvSpPr>
          <p:cNvPr id="5" name="Slide Number Placeholder 4"/>
          <p:cNvSpPr>
            <a:spLocks noGrp="1"/>
          </p:cNvSpPr>
          <p:nvPr>
            <p:ph type="sldNum" sz="quarter" idx="12"/>
          </p:nvPr>
        </p:nvSpPr>
        <p:spPr/>
        <p:txBody>
          <a:bodyPr/>
          <a:lstStyle/>
          <a:p>
            <a:fld id="{4AC59A5C-7DAB-4EAF-BB49-219B7CB7C18A}" type="slidenum">
              <a:rPr lang="zh-CN" altLang="en-US" smtClean="0"/>
              <a:t>49</a:t>
            </a:fld>
            <a:r>
              <a:rPr lang="en-US" altLang="zh-CN"/>
              <a:t>/</a:t>
            </a:r>
            <a:r>
              <a:rPr lang="en-US" altLang="zh-CN">
                <a:solidFill>
                  <a:schemeClr val="tx1"/>
                </a:solidFill>
              </a:rPr>
              <a:t>&lt;#&gt;/27</a:t>
            </a:r>
            <a:endParaRPr lang="zh-CN" altLang="en-US" dirty="0">
              <a:solidFill>
                <a:schemeClr val="tx1"/>
              </a:solidFill>
            </a:endParaRPr>
          </a:p>
        </p:txBody>
      </p:sp>
      <p:sp>
        <p:nvSpPr>
          <p:cNvPr id="8" name="Rectangle 7"/>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9" name="Rectangle 8"/>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0" name="Date Placeholder 1"/>
          <p:cNvSpPr txBox="1">
            <a:spLocks/>
          </p:cNvSpPr>
          <p:nvPr/>
        </p:nvSpPr>
        <p:spPr>
          <a:xfrm>
            <a:off x="303530" y="6441440"/>
            <a:ext cx="3232150" cy="419102"/>
          </a:xfrm>
          <a:prstGeom prst="rect">
            <a:avLst/>
          </a:prstGeom>
        </p:spPr>
        <p:txBody>
          <a:bodyPr vert="horz" lIns="91440" tIns="45720" rIns="91440" bIns="45720" rtlCol="0" anchor="ctr"/>
          <a:lstStyle>
            <a:defPPr>
              <a:defRPr lang="zh-CN"/>
            </a:defPPr>
            <a:lvl1pPr marL="0" algn="l"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Phân tích cảm xúc trong văn bản y khoa</a:t>
            </a:r>
            <a:endParaRPr lang="zh-CN" altLang="en-US"/>
          </a:p>
        </p:txBody>
      </p:sp>
      <p:sp>
        <p:nvSpPr>
          <p:cNvPr id="11" name="Title 5"/>
          <p:cNvSpPr txBox="1">
            <a:spLocks/>
          </p:cNvSpPr>
          <p:nvPr/>
        </p:nvSpPr>
        <p:spPr>
          <a:xfrm>
            <a:off x="345439" y="77894"/>
            <a:ext cx="6747819" cy="7721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000">
                <a:solidFill>
                  <a:schemeClr val="bg1"/>
                </a:solidFill>
              </a:rPr>
              <a:t>Cross-validation</a:t>
            </a:r>
            <a:endParaRPr lang="en-US" sz="3600" b="1"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909" y="1146182"/>
            <a:ext cx="8007927" cy="4803798"/>
          </a:xfrm>
          <a:prstGeom prst="rect">
            <a:avLst/>
          </a:prstGeom>
        </p:spPr>
      </p:pic>
    </p:spTree>
    <p:extLst>
      <p:ext uri="{BB962C8B-B14F-4D97-AF65-F5344CB8AC3E}">
        <p14:creationId xmlns:p14="http://schemas.microsoft.com/office/powerpoint/2010/main" val="1414751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5</a:t>
            </a:fld>
            <a:endParaRPr lang="zh-CN" altLang="en-US"/>
          </a:p>
        </p:txBody>
      </p:sp>
      <p:sp>
        <p:nvSpPr>
          <p:cNvPr id="7" name="Title 5"/>
          <p:cNvSpPr>
            <a:spLocks noGrp="1"/>
          </p:cNvSpPr>
          <p:nvPr>
            <p:ph type="title"/>
          </p:nvPr>
        </p:nvSpPr>
        <p:spPr>
          <a:xfrm>
            <a:off x="345439" y="77894"/>
            <a:ext cx="7543800" cy="772160"/>
          </a:xfrm>
        </p:spPr>
        <p:txBody>
          <a:bodyPr>
            <a:normAutofit/>
          </a:bodyPr>
          <a:lstStyle/>
          <a:p>
            <a:r>
              <a:rPr lang="en-US" altLang="zh-CN" sz="3600" dirty="0" err="1">
                <a:solidFill>
                  <a:schemeClr val="bg1"/>
                </a:solidFill>
                <a:latin typeface="Candara" panose="020E0502030303020204" pitchFamily="34" charset="0"/>
              </a:rPr>
              <a:t>Giới</a:t>
            </a:r>
            <a:r>
              <a:rPr lang="en-US" altLang="zh-CN" sz="3600" dirty="0">
                <a:solidFill>
                  <a:schemeClr val="bg1"/>
                </a:solidFill>
                <a:latin typeface="Candara" panose="020E0502030303020204" pitchFamily="34" charset="0"/>
              </a:rPr>
              <a:t> </a:t>
            </a:r>
            <a:r>
              <a:rPr lang="en-US" altLang="zh-CN" sz="3600" dirty="0" err="1">
                <a:solidFill>
                  <a:schemeClr val="bg1"/>
                </a:solidFill>
                <a:latin typeface="Candara" panose="020E0502030303020204" pitchFamily="34" charset="0"/>
              </a:rPr>
              <a:t>thiệu</a:t>
            </a:r>
            <a:r>
              <a:rPr lang="en-US" altLang="zh-CN" sz="3600" dirty="0">
                <a:solidFill>
                  <a:schemeClr val="bg1"/>
                </a:solidFill>
                <a:latin typeface="Candara" panose="020E0502030303020204" pitchFamily="34" charset="0"/>
              </a:rPr>
              <a:t> </a:t>
            </a:r>
            <a:r>
              <a:rPr lang="en-US" altLang="zh-CN" sz="3600" dirty="0" err="1">
                <a:solidFill>
                  <a:schemeClr val="bg1"/>
                </a:solidFill>
                <a:latin typeface="Candara" panose="020E0502030303020204" pitchFamily="34" charset="0"/>
              </a:rPr>
              <a:t>đề</a:t>
            </a:r>
            <a:r>
              <a:rPr lang="en-US" altLang="zh-CN" sz="3600" dirty="0">
                <a:solidFill>
                  <a:schemeClr val="bg1"/>
                </a:solidFill>
                <a:latin typeface="Candara" panose="020E0502030303020204" pitchFamily="34" charset="0"/>
              </a:rPr>
              <a:t> </a:t>
            </a:r>
            <a:r>
              <a:rPr lang="en-US" altLang="zh-CN" sz="3600" dirty="0" err="1">
                <a:solidFill>
                  <a:schemeClr val="bg1"/>
                </a:solidFill>
                <a:latin typeface="Candara" panose="020E0502030303020204" pitchFamily="34" charset="0"/>
              </a:rPr>
              <a:t>tài</a:t>
            </a:r>
            <a:endParaRPr lang="en-US" sz="3600" dirty="0">
              <a:solidFill>
                <a:schemeClr val="bg1"/>
              </a:solidFill>
              <a:latin typeface="Candara" panose="020E0502030303020204" pitchFamily="34" charset="0"/>
            </a:endParaRPr>
          </a:p>
        </p:txBody>
      </p:sp>
      <p:sp>
        <p:nvSpPr>
          <p:cNvPr id="25" name="Content Placeholder 6"/>
          <p:cNvSpPr txBox="1"/>
          <p:nvPr/>
        </p:nvSpPr>
        <p:spPr>
          <a:xfrm>
            <a:off x="387350" y="4530436"/>
            <a:ext cx="8289925" cy="1630545"/>
          </a:xfrm>
          <a:prstGeom prst="rect">
            <a:avLst/>
          </a:prstGeom>
        </p:spPr>
        <p:txBody>
          <a:bodyPr vert="horz" lIns="91440" tIns="45720" rIns="91440" bIns="45720" rtlCol="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nSpc>
                <a:spcPct val="110000"/>
              </a:lnSpc>
              <a:spcAft>
                <a:spcPts val="0"/>
              </a:spcAft>
              <a:buNone/>
            </a:pPr>
            <a:r>
              <a:rPr lang="en-US" sz="2000" dirty="0"/>
              <a:t>Ý nghĩa:</a:t>
            </a:r>
          </a:p>
          <a:p>
            <a:pPr marL="285750" lvl="0" indent="-285750">
              <a:lnSpc>
                <a:spcPct val="110000"/>
              </a:lnSpc>
              <a:spcAft>
                <a:spcPts val="0"/>
              </a:spcAft>
              <a:buFont typeface="Wingdings" panose="05000000000000000000" charset="0"/>
              <a:buChar char="ü"/>
            </a:pPr>
            <a:r>
              <a:rPr lang="en-US" sz="1800" dirty="0" err="1"/>
              <a:t>Trả</a:t>
            </a:r>
            <a:r>
              <a:rPr lang="en-US" sz="1800" dirty="0"/>
              <a:t> </a:t>
            </a:r>
            <a:r>
              <a:rPr lang="en-US" sz="1800" dirty="0" err="1"/>
              <a:t>lời</a:t>
            </a:r>
            <a:r>
              <a:rPr lang="en-US" sz="1800" dirty="0"/>
              <a:t> </a:t>
            </a:r>
            <a:r>
              <a:rPr lang="en-US" sz="1800" dirty="0" err="1"/>
              <a:t>câu</a:t>
            </a:r>
            <a:r>
              <a:rPr lang="en-US" sz="1800" dirty="0"/>
              <a:t> </a:t>
            </a:r>
            <a:r>
              <a:rPr lang="en-US" sz="1800" dirty="0" err="1"/>
              <a:t>hỏi</a:t>
            </a:r>
            <a:r>
              <a:rPr lang="en-US" sz="1800" dirty="0"/>
              <a:t> </a:t>
            </a:r>
            <a:r>
              <a:rPr lang="en-US" sz="1800" dirty="0" err="1"/>
              <a:t>về</a:t>
            </a:r>
            <a:r>
              <a:rPr lang="en-US" sz="1800" dirty="0"/>
              <a:t> </a:t>
            </a:r>
            <a:r>
              <a:rPr lang="en-US" sz="1800" dirty="0" err="1"/>
              <a:t>tác động</a:t>
            </a:r>
            <a:r>
              <a:rPr lang="en-US" sz="1800" dirty="0"/>
              <a:t> </a:t>
            </a:r>
            <a:r>
              <a:rPr lang="en-US" sz="1800" dirty="0" err="1"/>
              <a:t>của</a:t>
            </a:r>
            <a:r>
              <a:rPr lang="en-US" sz="1800" dirty="0"/>
              <a:t> </a:t>
            </a:r>
            <a:r>
              <a:rPr lang="en-US" sz="1800" dirty="0" err="1"/>
              <a:t>một</a:t>
            </a:r>
            <a:r>
              <a:rPr lang="en-US" sz="1800" dirty="0"/>
              <a:t> can </a:t>
            </a:r>
            <a:r>
              <a:rPr lang="en-US" sz="1800" dirty="0" err="1"/>
              <a:t>thiệp</a:t>
            </a:r>
            <a:r>
              <a:rPr lang="en-US" sz="1800" dirty="0"/>
              <a:t> </a:t>
            </a:r>
            <a:r>
              <a:rPr lang="en-US" sz="1800"/>
              <a:t>y tế</a:t>
            </a:r>
          </a:p>
          <a:p>
            <a:pPr marL="285750" lvl="0" indent="-285750">
              <a:lnSpc>
                <a:spcPct val="110000"/>
              </a:lnSpc>
              <a:spcAft>
                <a:spcPts val="0"/>
              </a:spcAft>
              <a:buFont typeface="Wingdings" panose="05000000000000000000" charset="0"/>
              <a:buChar char="ü"/>
            </a:pPr>
            <a:r>
              <a:rPr lang="en-US" sz="1800"/>
              <a:t>Giúp </a:t>
            </a:r>
            <a:r>
              <a:rPr lang="en-US" sz="1800" dirty="0" err="1"/>
              <a:t>người</a:t>
            </a:r>
            <a:r>
              <a:rPr lang="en-US" sz="1800" dirty="0"/>
              <a:t> </a:t>
            </a:r>
            <a:r>
              <a:rPr lang="en-US" sz="1800" dirty="0" err="1"/>
              <a:t>điều</a:t>
            </a:r>
            <a:r>
              <a:rPr lang="en-US" sz="1800" dirty="0"/>
              <a:t> </a:t>
            </a:r>
            <a:r>
              <a:rPr lang="en-US" sz="1800" dirty="0" err="1"/>
              <a:t>trị</a:t>
            </a:r>
            <a:r>
              <a:rPr lang="en-US" sz="1800" dirty="0"/>
              <a:t> </a:t>
            </a:r>
            <a:r>
              <a:rPr lang="en-US" sz="1800" dirty="0" err="1"/>
              <a:t>có</a:t>
            </a:r>
            <a:r>
              <a:rPr lang="en-US" sz="1800" dirty="0"/>
              <a:t> </a:t>
            </a:r>
            <a:r>
              <a:rPr lang="en-US" sz="1800" dirty="0" err="1"/>
              <a:t>cái</a:t>
            </a:r>
            <a:r>
              <a:rPr lang="en-US" sz="1800" dirty="0"/>
              <a:t> </a:t>
            </a:r>
            <a:r>
              <a:rPr lang="en-US" sz="1800" dirty="0" err="1"/>
              <a:t>nhìn</a:t>
            </a:r>
            <a:r>
              <a:rPr lang="en-US" sz="1800" dirty="0"/>
              <a:t> </a:t>
            </a:r>
            <a:r>
              <a:rPr lang="en-US" sz="1800" dirty="0" err="1"/>
              <a:t>tổng</a:t>
            </a:r>
            <a:r>
              <a:rPr lang="en-US" sz="1800" dirty="0"/>
              <a:t> </a:t>
            </a:r>
            <a:r>
              <a:rPr lang="en-US" sz="1800" dirty="0" err="1"/>
              <a:t>quát</a:t>
            </a:r>
            <a:r>
              <a:rPr lang="en-US" sz="1800" dirty="0"/>
              <a:t> </a:t>
            </a:r>
            <a:r>
              <a:rPr lang="en-US" sz="1800" dirty="0" err="1"/>
              <a:t>hơn</a:t>
            </a:r>
          </a:p>
        </p:txBody>
      </p:sp>
      <p:graphicFrame>
        <p:nvGraphicFramePr>
          <p:cNvPr id="11" name="Table 10"/>
          <p:cNvGraphicFramePr/>
          <p:nvPr>
            <p:extLst>
              <p:ext uri="{D42A27DB-BD31-4B8C-83A1-F6EECF244321}">
                <p14:modId xmlns:p14="http://schemas.microsoft.com/office/powerpoint/2010/main" val="3414947143"/>
              </p:ext>
            </p:extLst>
          </p:nvPr>
        </p:nvGraphicFramePr>
        <p:xfrm>
          <a:off x="283845" y="967105"/>
          <a:ext cx="8536305" cy="3002280"/>
        </p:xfrm>
        <a:graphic>
          <a:graphicData uri="http://schemas.openxmlformats.org/drawingml/2006/table">
            <a:tbl>
              <a:tblPr firstRow="1" firstCol="1">
                <a:tableStyleId>{7DF18680-E054-41AD-8BC1-D1AEF772440D}</a:tableStyleId>
              </a:tblPr>
              <a:tblGrid>
                <a:gridCol w="1496695">
                  <a:extLst>
                    <a:ext uri="{9D8B030D-6E8A-4147-A177-3AD203B41FA5}">
                      <a16:colId xmlns:a16="http://schemas.microsoft.com/office/drawing/2014/main" val="20000"/>
                    </a:ext>
                  </a:extLst>
                </a:gridCol>
                <a:gridCol w="3302000">
                  <a:extLst>
                    <a:ext uri="{9D8B030D-6E8A-4147-A177-3AD203B41FA5}">
                      <a16:colId xmlns:a16="http://schemas.microsoft.com/office/drawing/2014/main" val="20001"/>
                    </a:ext>
                  </a:extLst>
                </a:gridCol>
                <a:gridCol w="3737610">
                  <a:extLst>
                    <a:ext uri="{9D8B030D-6E8A-4147-A177-3AD203B41FA5}">
                      <a16:colId xmlns:a16="http://schemas.microsoft.com/office/drawing/2014/main" val="20002"/>
                    </a:ext>
                  </a:extLst>
                </a:gridCol>
              </a:tblGrid>
              <a:tr h="381000">
                <a:tc>
                  <a:txBody>
                    <a:bodyPr/>
                    <a:lstStyle/>
                    <a:p>
                      <a:pPr algn="ctr">
                        <a:buNone/>
                      </a:pPr>
                      <a:r>
                        <a:rPr lang="en-US" sz="1600" dirty="0"/>
                        <a:t>CỰC CẢM XÚC</a:t>
                      </a:r>
                      <a:endParaRPr lang="en-US" sz="1600" b="1" dirty="0">
                        <a:solidFill>
                          <a:schemeClr val="bg1"/>
                        </a:solidFill>
                      </a:endParaRPr>
                    </a:p>
                  </a:txBody>
                  <a:tcPr anchor="ctr"/>
                </a:tc>
                <a:tc>
                  <a:txBody>
                    <a:bodyPr/>
                    <a:lstStyle/>
                    <a:p>
                      <a:pPr algn="ctr">
                        <a:buNone/>
                      </a:pPr>
                      <a:r>
                        <a:rPr lang="en-US" sz="1600" dirty="0"/>
                        <a:t>ĐỊNH NGHĨA</a:t>
                      </a:r>
                      <a:endParaRPr lang="en-US" sz="1600" b="1" dirty="0">
                        <a:solidFill>
                          <a:schemeClr val="bg1"/>
                        </a:solidFill>
                      </a:endParaRPr>
                    </a:p>
                  </a:txBody>
                  <a:tcPr anchor="ctr"/>
                </a:tc>
                <a:tc>
                  <a:txBody>
                    <a:bodyPr/>
                    <a:lstStyle/>
                    <a:p>
                      <a:pPr algn="ctr">
                        <a:buNone/>
                      </a:pPr>
                      <a:r>
                        <a:rPr lang="en-US" sz="1600" b="1" dirty="0">
                          <a:solidFill>
                            <a:schemeClr val="bg1"/>
                          </a:solidFill>
                        </a:rPr>
                        <a:t>VÍ</a:t>
                      </a:r>
                      <a:r>
                        <a:rPr lang="en-US" sz="1600" b="1" baseline="0" dirty="0">
                          <a:solidFill>
                            <a:schemeClr val="bg1"/>
                          </a:solidFill>
                        </a:rPr>
                        <a:t> DỤ</a:t>
                      </a:r>
                      <a:endParaRPr lang="en-US" sz="1600" b="1" dirty="0">
                        <a:solidFill>
                          <a:schemeClr val="bg1"/>
                        </a:solidFill>
                      </a:endParaRPr>
                    </a:p>
                  </a:txBody>
                  <a:tcPr anchor="ctr"/>
                </a:tc>
                <a:extLst>
                  <a:ext uri="{0D108BD9-81ED-4DB2-BD59-A6C34878D82A}">
                    <a16:rowId xmlns:a16="http://schemas.microsoft.com/office/drawing/2014/main" val="10000"/>
                  </a:ext>
                </a:extLst>
              </a:tr>
              <a:tr h="899160">
                <a:tc>
                  <a:txBody>
                    <a:bodyPr/>
                    <a:lstStyle/>
                    <a:p>
                      <a:pPr algn="ctr">
                        <a:buNone/>
                      </a:pPr>
                      <a:r>
                        <a:rPr lang="en-US" sz="1600"/>
                        <a:t>TÍCH CỰC</a:t>
                      </a:r>
                      <a:endParaRPr lang="en-US" sz="1600" b="1">
                        <a:solidFill>
                          <a:schemeClr val="bg1"/>
                        </a:solidFill>
                      </a:endParaRPr>
                    </a:p>
                  </a:txBody>
                  <a:tcPr anchor="ctr"/>
                </a:tc>
                <a:tc>
                  <a:txBody>
                    <a:bodyPr/>
                    <a:lstStyle/>
                    <a:p>
                      <a:pPr marL="285750" indent="-285750" algn="just">
                        <a:spcAft>
                          <a:spcPts val="600"/>
                        </a:spcAft>
                        <a:buFont typeface="Arial" panose="020B0604020202020204" pitchFamily="34" charset="0"/>
                        <a:buChar char="•"/>
                      </a:pPr>
                      <a:r>
                        <a:rPr lang="en-US" sz="1600" dirty="0" err="1"/>
                        <a:t>Kết</a:t>
                      </a:r>
                      <a:r>
                        <a:rPr lang="en-US" sz="1600" dirty="0"/>
                        <a:t> </a:t>
                      </a:r>
                      <a:r>
                        <a:rPr lang="en-US" sz="1600" dirty="0" err="1"/>
                        <a:t>quả</a:t>
                      </a:r>
                      <a:r>
                        <a:rPr lang="en-US" sz="1600" dirty="0"/>
                        <a:t> </a:t>
                      </a:r>
                      <a:r>
                        <a:rPr lang="en-US" sz="1600" dirty="0" err="1"/>
                        <a:t>tốt</a:t>
                      </a:r>
                      <a:r>
                        <a:rPr lang="en-US" sz="1600" dirty="0"/>
                        <a:t> </a:t>
                      </a:r>
                      <a:r>
                        <a:rPr lang="en-US" sz="1600" dirty="0" err="1"/>
                        <a:t>hơn</a:t>
                      </a:r>
                      <a:endParaRPr lang="en-US" sz="1600" dirty="0"/>
                    </a:p>
                    <a:p>
                      <a:pPr marL="285750" indent="-285750" algn="just">
                        <a:spcAft>
                          <a:spcPts val="600"/>
                        </a:spcAft>
                        <a:buFont typeface="Arial" panose="020B0604020202020204" pitchFamily="34" charset="0"/>
                        <a:buChar char="•"/>
                      </a:pPr>
                      <a:r>
                        <a:rPr lang="en-US" sz="1600" dirty="0" err="1"/>
                        <a:t>Cải</a:t>
                      </a:r>
                      <a:r>
                        <a:rPr lang="en-US" sz="1600" dirty="0"/>
                        <a:t> </a:t>
                      </a:r>
                      <a:r>
                        <a:rPr lang="en-US" sz="1600" dirty="0" err="1"/>
                        <a:t>thiện</a:t>
                      </a:r>
                      <a:r>
                        <a:rPr lang="en-US" sz="1600" dirty="0"/>
                        <a:t> </a:t>
                      </a:r>
                      <a:r>
                        <a:rPr lang="en-US" sz="1600" dirty="0" err="1"/>
                        <a:t>rõ</a:t>
                      </a:r>
                      <a:r>
                        <a:rPr lang="en-US" sz="1600" dirty="0"/>
                        <a:t> </a:t>
                      </a:r>
                      <a:r>
                        <a:rPr lang="en-US" sz="1600" dirty="0" err="1"/>
                        <a:t>rệt</a:t>
                      </a:r>
                      <a:r>
                        <a:rPr lang="en-US" sz="1600" dirty="0"/>
                        <a:t> so </a:t>
                      </a:r>
                      <a:r>
                        <a:rPr lang="en-US" sz="1600" dirty="0" err="1"/>
                        <a:t>với</a:t>
                      </a:r>
                      <a:r>
                        <a:rPr lang="en-US" sz="1600" dirty="0"/>
                        <a:t> </a:t>
                      </a:r>
                      <a:r>
                        <a:rPr lang="en-US" sz="1600" dirty="0" err="1"/>
                        <a:t>tổng</a:t>
                      </a:r>
                      <a:r>
                        <a:rPr lang="en-US" sz="1600" dirty="0"/>
                        <a:t> </a:t>
                      </a:r>
                      <a:r>
                        <a:rPr lang="en-US" sz="1600" dirty="0" err="1"/>
                        <a:t>thể</a:t>
                      </a:r>
                      <a:r>
                        <a:rPr lang="en-US" sz="1600" dirty="0"/>
                        <a:t> </a:t>
                      </a:r>
                      <a:r>
                        <a:rPr lang="en-US" sz="1600" dirty="0" err="1"/>
                        <a:t>dù</a:t>
                      </a:r>
                      <a:r>
                        <a:rPr lang="en-US" sz="1600" dirty="0"/>
                        <a:t> </a:t>
                      </a:r>
                      <a:r>
                        <a:rPr lang="en-US" sz="1600" dirty="0" err="1"/>
                        <a:t>vẫn</a:t>
                      </a:r>
                      <a:r>
                        <a:rPr lang="en-US" sz="1600" dirty="0"/>
                        <a:t> </a:t>
                      </a:r>
                      <a:r>
                        <a:rPr lang="en-US" sz="1600" dirty="0" err="1"/>
                        <a:t>có</a:t>
                      </a:r>
                      <a:r>
                        <a:rPr lang="en-US" sz="1600" dirty="0"/>
                        <a:t> </a:t>
                      </a:r>
                      <a:r>
                        <a:rPr lang="en-US" sz="1600" dirty="0" err="1"/>
                        <a:t>tác</a:t>
                      </a:r>
                      <a:r>
                        <a:rPr lang="en-US" sz="1600" dirty="0"/>
                        <a:t> </a:t>
                      </a:r>
                      <a:r>
                        <a:rPr lang="en-US" sz="1600" dirty="0" err="1"/>
                        <a:t>dụng</a:t>
                      </a:r>
                      <a:r>
                        <a:rPr lang="en-US" sz="1600" dirty="0"/>
                        <a:t> </a:t>
                      </a:r>
                      <a:r>
                        <a:rPr lang="en-US" sz="1600" dirty="0" err="1"/>
                        <a:t>phụ</a:t>
                      </a:r>
                      <a:endParaRPr lang="en-US" sz="1600" dirty="0"/>
                    </a:p>
                  </a:txBody>
                  <a:tcPr anchor="ctr"/>
                </a:tc>
                <a:tc>
                  <a:txBody>
                    <a:bodyPr/>
                    <a:lstStyle/>
                    <a:p>
                      <a:pPr algn="just">
                        <a:buNone/>
                      </a:pPr>
                      <a:r>
                        <a:rPr lang="en-US" sz="1600" i="1" dirty="0"/>
                        <a:t>Patients reported significantly greater relief from symptoms with </a:t>
                      </a:r>
                      <a:r>
                        <a:rPr lang="en-US" sz="1600" i="1" dirty="0" err="1"/>
                        <a:t>Debacterol</a:t>
                      </a:r>
                      <a:r>
                        <a:rPr lang="en-US" sz="1600" i="1" dirty="0"/>
                        <a:t> than </a:t>
                      </a:r>
                      <a:r>
                        <a:rPr lang="en-US" sz="1600" i="1"/>
                        <a:t>with Kenalog.</a:t>
                      </a:r>
                      <a:endParaRPr lang="en-US" sz="1600" i="1" dirty="0"/>
                    </a:p>
                  </a:txBody>
                  <a:tcPr anchor="ctr"/>
                </a:tc>
                <a:extLst>
                  <a:ext uri="{0D108BD9-81ED-4DB2-BD59-A6C34878D82A}">
                    <a16:rowId xmlns:a16="http://schemas.microsoft.com/office/drawing/2014/main" val="10001"/>
                  </a:ext>
                </a:extLst>
              </a:tr>
              <a:tr h="822960">
                <a:tc>
                  <a:txBody>
                    <a:bodyPr/>
                    <a:lstStyle/>
                    <a:p>
                      <a:pPr algn="ctr">
                        <a:buNone/>
                      </a:pPr>
                      <a:r>
                        <a:rPr lang="en-US" sz="1600"/>
                        <a:t>TIÊU CỰC</a:t>
                      </a:r>
                      <a:endParaRPr lang="en-US" sz="1600" b="1">
                        <a:solidFill>
                          <a:schemeClr val="bg1"/>
                        </a:solidFill>
                      </a:endParaRPr>
                    </a:p>
                  </a:txBody>
                  <a:tcPr anchor="ctr"/>
                </a:tc>
                <a:tc>
                  <a:txBody>
                    <a:bodyPr/>
                    <a:lstStyle/>
                    <a:p>
                      <a:pPr marL="285750" lvl="0" indent="-285750" algn="just">
                        <a:lnSpc>
                          <a:spcPct val="100000"/>
                        </a:lnSpc>
                        <a:spcAft>
                          <a:spcPts val="600"/>
                        </a:spcAft>
                        <a:buFont typeface="Arial" panose="020B0604020202020204" pitchFamily="34" charset="0"/>
                        <a:buChar char="•"/>
                      </a:pPr>
                      <a:r>
                        <a:rPr lang="en-US" sz="1600" dirty="0" err="1"/>
                        <a:t>Kết</a:t>
                      </a:r>
                      <a:r>
                        <a:rPr lang="en-US" sz="1600" dirty="0"/>
                        <a:t> </a:t>
                      </a:r>
                      <a:r>
                        <a:rPr lang="en-US" sz="1600" dirty="0" err="1"/>
                        <a:t>quả</a:t>
                      </a:r>
                      <a:r>
                        <a:rPr lang="en-US" sz="1600" dirty="0"/>
                        <a:t> </a:t>
                      </a:r>
                      <a:r>
                        <a:rPr lang="en-US" sz="1600" dirty="0" err="1"/>
                        <a:t>xấu</a:t>
                      </a:r>
                      <a:r>
                        <a:rPr lang="en-US" sz="1600" dirty="0"/>
                        <a:t> </a:t>
                      </a:r>
                      <a:r>
                        <a:rPr lang="en-US" sz="1600" dirty="0" err="1"/>
                        <a:t>hơn</a:t>
                      </a:r>
                      <a:endParaRPr lang="en-US" sz="1600" dirty="0"/>
                    </a:p>
                    <a:p>
                      <a:pPr marL="285750" lvl="0" indent="-285750" algn="just">
                        <a:lnSpc>
                          <a:spcPct val="100000"/>
                        </a:lnSpc>
                        <a:spcAft>
                          <a:spcPts val="600"/>
                        </a:spcAft>
                        <a:buFont typeface="Arial" panose="020B0604020202020204" pitchFamily="34" charset="0"/>
                        <a:buChar char="•"/>
                      </a:pPr>
                      <a:r>
                        <a:rPr lang="en-US" sz="1600" dirty="0" err="1"/>
                        <a:t>Không</a:t>
                      </a:r>
                      <a:r>
                        <a:rPr lang="en-US" sz="1600" dirty="0"/>
                        <a:t> </a:t>
                      </a:r>
                      <a:r>
                        <a:rPr lang="en-US" sz="1600" dirty="0" err="1"/>
                        <a:t>đem</a:t>
                      </a:r>
                      <a:r>
                        <a:rPr lang="en-US" sz="1600" dirty="0"/>
                        <a:t> </a:t>
                      </a:r>
                      <a:r>
                        <a:rPr lang="en-US" sz="1600" dirty="0" err="1"/>
                        <a:t>lại</a:t>
                      </a:r>
                      <a:r>
                        <a:rPr lang="en-US" sz="1600" dirty="0"/>
                        <a:t> </a:t>
                      </a:r>
                      <a:r>
                        <a:rPr lang="en-US" sz="1600" dirty="0" err="1"/>
                        <a:t>hiệu</a:t>
                      </a:r>
                      <a:r>
                        <a:rPr lang="en-US" sz="1600" dirty="0"/>
                        <a:t> </a:t>
                      </a:r>
                      <a:r>
                        <a:rPr lang="en-US" sz="1600" dirty="0" err="1"/>
                        <a:t>quả</a:t>
                      </a:r>
                      <a:endParaRPr lang="en-US" sz="1600" dirty="0"/>
                    </a:p>
                  </a:txBody>
                  <a:tcPr anchor="ctr"/>
                </a:tc>
                <a:tc>
                  <a:txBody>
                    <a:bodyPr/>
                    <a:lstStyle/>
                    <a:p>
                      <a:pPr algn="just">
                        <a:buNone/>
                      </a:pPr>
                      <a:r>
                        <a:rPr lang="en-US" sz="1600" i="1"/>
                        <a:t>We found </a:t>
                      </a:r>
                      <a:r>
                        <a:rPr lang="en-US" sz="1600" i="1" dirty="0"/>
                        <a:t>this expensive therapy to be much less effective than previously believed.</a:t>
                      </a:r>
                    </a:p>
                  </a:txBody>
                  <a:tcPr anchor="ctr"/>
                </a:tc>
                <a:extLst>
                  <a:ext uri="{0D108BD9-81ED-4DB2-BD59-A6C34878D82A}">
                    <a16:rowId xmlns:a16="http://schemas.microsoft.com/office/drawing/2014/main" val="10002"/>
                  </a:ext>
                </a:extLst>
              </a:tr>
              <a:tr h="899160">
                <a:tc>
                  <a:txBody>
                    <a:bodyPr/>
                    <a:lstStyle/>
                    <a:p>
                      <a:pPr algn="ctr">
                        <a:buNone/>
                      </a:pPr>
                      <a:r>
                        <a:rPr lang="en-US" sz="1600"/>
                        <a:t>TRUNG TÍNH</a:t>
                      </a:r>
                      <a:endParaRPr lang="en-US" sz="1600" b="1">
                        <a:solidFill>
                          <a:schemeClr val="bg1"/>
                        </a:solidFill>
                      </a:endParaRPr>
                    </a:p>
                  </a:txBody>
                  <a:tcPr anchor="ctr"/>
                </a:tc>
                <a:tc>
                  <a:txBody>
                    <a:bodyPr/>
                    <a:lstStyle/>
                    <a:p>
                      <a:pPr marL="285750" indent="-285750" algn="just">
                        <a:spcAft>
                          <a:spcPts val="600"/>
                        </a:spcAft>
                        <a:buFont typeface="Arial" panose="020B0604020202020204" pitchFamily="34" charset="0"/>
                        <a:buChar char="•"/>
                      </a:pPr>
                      <a:r>
                        <a:rPr lang="en-US" sz="1600" dirty="0" err="1"/>
                        <a:t>Không</a:t>
                      </a:r>
                      <a:r>
                        <a:rPr lang="en-US" sz="1600" dirty="0"/>
                        <a:t> </a:t>
                      </a:r>
                      <a:r>
                        <a:rPr lang="en-US" sz="1600" dirty="0" err="1"/>
                        <a:t>thể</a:t>
                      </a:r>
                      <a:r>
                        <a:rPr lang="en-US" sz="1600" dirty="0"/>
                        <a:t> </a:t>
                      </a:r>
                      <a:r>
                        <a:rPr lang="en-US" sz="1600" dirty="0" err="1"/>
                        <a:t>hiện</a:t>
                      </a:r>
                      <a:r>
                        <a:rPr lang="en-US" sz="1600" dirty="0"/>
                        <a:t> </a:t>
                      </a:r>
                      <a:r>
                        <a:rPr lang="en-US" sz="1600" dirty="0" err="1"/>
                        <a:t>kết</a:t>
                      </a:r>
                      <a:r>
                        <a:rPr lang="en-US" sz="1600" dirty="0"/>
                        <a:t> </a:t>
                      </a:r>
                      <a:r>
                        <a:rPr lang="en-US" sz="1600" dirty="0" err="1"/>
                        <a:t>quả</a:t>
                      </a:r>
                      <a:endParaRPr lang="en-US" sz="1600" dirty="0"/>
                    </a:p>
                    <a:p>
                      <a:pPr marL="285750" indent="-285750" algn="just">
                        <a:spcAft>
                          <a:spcPts val="600"/>
                        </a:spcAft>
                        <a:buFont typeface="Arial" panose="020B0604020202020204" pitchFamily="34" charset="0"/>
                        <a:buChar char="•"/>
                      </a:pPr>
                      <a:r>
                        <a:rPr lang="en-US" sz="1600" dirty="0" err="1"/>
                        <a:t>Đồng</a:t>
                      </a:r>
                      <a:r>
                        <a:rPr lang="en-US" sz="1600" dirty="0"/>
                        <a:t> </a:t>
                      </a:r>
                      <a:r>
                        <a:rPr lang="en-US" sz="1600" dirty="0" err="1"/>
                        <a:t>thời</a:t>
                      </a:r>
                      <a:r>
                        <a:rPr lang="en-US" sz="1600" dirty="0"/>
                        <a:t> </a:t>
                      </a:r>
                      <a:r>
                        <a:rPr lang="en-US" sz="1600" dirty="0" err="1"/>
                        <a:t>có</a:t>
                      </a:r>
                      <a:r>
                        <a:rPr lang="en-US" sz="1600" dirty="0"/>
                        <a:t> </a:t>
                      </a:r>
                      <a:r>
                        <a:rPr lang="en-US" sz="1600" dirty="0" err="1"/>
                        <a:t>nhiều</a:t>
                      </a:r>
                      <a:r>
                        <a:rPr lang="en-US" sz="1600" dirty="0"/>
                        <a:t> ý </a:t>
                      </a:r>
                      <a:r>
                        <a:rPr lang="en-US" sz="1600" dirty="0" err="1"/>
                        <a:t>kiến</a:t>
                      </a:r>
                      <a:r>
                        <a:rPr lang="en-US" sz="1600" dirty="0"/>
                        <a:t> </a:t>
                      </a:r>
                      <a:r>
                        <a:rPr lang="en-US" sz="1600" dirty="0" err="1"/>
                        <a:t>tốt</a:t>
                      </a:r>
                      <a:r>
                        <a:rPr lang="en-US" sz="1600" dirty="0"/>
                        <a:t> </a:t>
                      </a:r>
                      <a:r>
                        <a:rPr lang="en-US" sz="1600" dirty="0" err="1"/>
                        <a:t>xấu</a:t>
                      </a:r>
                      <a:r>
                        <a:rPr lang="en-US" sz="1600" dirty="0"/>
                        <a:t> </a:t>
                      </a:r>
                      <a:r>
                        <a:rPr lang="en-US" sz="1600" dirty="0" err="1"/>
                        <a:t>mà</a:t>
                      </a:r>
                      <a:r>
                        <a:rPr lang="en-US" sz="1600" dirty="0"/>
                        <a:t> </a:t>
                      </a:r>
                      <a:r>
                        <a:rPr lang="en-US" sz="1600" dirty="0" err="1"/>
                        <a:t>không</a:t>
                      </a:r>
                      <a:r>
                        <a:rPr lang="en-US" sz="1600" dirty="0"/>
                        <a:t> </a:t>
                      </a:r>
                      <a:r>
                        <a:rPr lang="en-US" sz="1600" dirty="0" err="1"/>
                        <a:t>có</a:t>
                      </a:r>
                      <a:r>
                        <a:rPr lang="en-US" sz="1600" dirty="0"/>
                        <a:t> </a:t>
                      </a:r>
                      <a:r>
                        <a:rPr lang="en-US" sz="1600" dirty="0" err="1"/>
                        <a:t>sự</a:t>
                      </a:r>
                      <a:r>
                        <a:rPr lang="en-US" sz="1600" dirty="0"/>
                        <a:t> </a:t>
                      </a:r>
                      <a:r>
                        <a:rPr lang="en-US" sz="1600" dirty="0" err="1"/>
                        <a:t>lấn</a:t>
                      </a:r>
                      <a:r>
                        <a:rPr lang="en-US" sz="1600" dirty="0"/>
                        <a:t> </a:t>
                      </a:r>
                      <a:r>
                        <a:rPr lang="en-US" sz="1600" dirty="0" err="1"/>
                        <a:t>át</a:t>
                      </a:r>
                      <a:r>
                        <a:rPr lang="en-US" sz="1600" dirty="0"/>
                        <a:t> </a:t>
                      </a:r>
                      <a:r>
                        <a:rPr lang="en-US" sz="1600" dirty="0" err="1"/>
                        <a:t>rõ</a:t>
                      </a:r>
                      <a:r>
                        <a:rPr lang="en-US" sz="1600" dirty="0"/>
                        <a:t> </a:t>
                      </a:r>
                      <a:r>
                        <a:rPr lang="en-US" sz="1600" dirty="0" err="1"/>
                        <a:t>ràng</a:t>
                      </a:r>
                      <a:endParaRPr lang="en-US" sz="1600" dirty="0"/>
                    </a:p>
                  </a:txBody>
                  <a:tcPr anchor="ctr"/>
                </a:tc>
                <a:tc>
                  <a:txBody>
                    <a:bodyPr/>
                    <a:lstStyle/>
                    <a:p>
                      <a:pPr algn="just">
                        <a:buNone/>
                      </a:pPr>
                      <a:r>
                        <a:rPr lang="en-US" sz="1600" i="1"/>
                        <a:t>We investigated a heterogeneous group of male and female patients.</a:t>
                      </a:r>
                      <a:endParaRPr lang="en-US" sz="1600" i="1"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27809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zh-CN"/>
              <a:t>Phân tích cảm xúc trong văn bản y khoa</a:t>
            </a:r>
            <a:endParaRPr lang="zh-CN" altLang="en-US" dirty="0"/>
          </a:p>
        </p:txBody>
      </p:sp>
      <p:sp>
        <p:nvSpPr>
          <p:cNvPr id="5" name="Slide Number Placeholder 4"/>
          <p:cNvSpPr>
            <a:spLocks noGrp="1"/>
          </p:cNvSpPr>
          <p:nvPr>
            <p:ph type="sldNum" sz="quarter" idx="12"/>
          </p:nvPr>
        </p:nvSpPr>
        <p:spPr/>
        <p:txBody>
          <a:bodyPr/>
          <a:lstStyle/>
          <a:p>
            <a:fld id="{4AC59A5C-7DAB-4EAF-BB49-219B7CB7C18A}" type="slidenum">
              <a:rPr lang="zh-CN" altLang="en-US" smtClean="0"/>
              <a:t>50</a:t>
            </a:fld>
            <a:r>
              <a:rPr lang="en-US" altLang="zh-CN"/>
              <a:t>/</a:t>
            </a:r>
            <a:r>
              <a:rPr lang="en-US" altLang="zh-CN">
                <a:solidFill>
                  <a:schemeClr val="tx1"/>
                </a:solidFill>
              </a:rPr>
              <a:t>&lt;#&gt;/27</a:t>
            </a:r>
            <a:endParaRPr lang="zh-CN" altLang="en-US" dirty="0">
              <a:solidFill>
                <a:schemeClr val="tx1"/>
              </a:solidFill>
            </a:endParaRPr>
          </a:p>
        </p:txBody>
      </p:sp>
      <p:sp>
        <p:nvSpPr>
          <p:cNvPr id="8" name="Rectangle 7"/>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9" name="Rectangle 8"/>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0" name="Date Placeholder 1"/>
          <p:cNvSpPr txBox="1">
            <a:spLocks/>
          </p:cNvSpPr>
          <p:nvPr/>
        </p:nvSpPr>
        <p:spPr>
          <a:xfrm>
            <a:off x="303530" y="6441440"/>
            <a:ext cx="3232150" cy="419102"/>
          </a:xfrm>
          <a:prstGeom prst="rect">
            <a:avLst/>
          </a:prstGeom>
        </p:spPr>
        <p:txBody>
          <a:bodyPr vert="horz" lIns="91440" tIns="45720" rIns="91440" bIns="45720" rtlCol="0" anchor="ctr"/>
          <a:lstStyle>
            <a:defPPr>
              <a:defRPr lang="zh-CN"/>
            </a:defPPr>
            <a:lvl1pPr marL="0" algn="l"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Phân tích cảm xúc trong văn bản y khoa</a:t>
            </a:r>
            <a:endParaRPr lang="zh-CN" altLang="en-US"/>
          </a:p>
        </p:txBody>
      </p:sp>
      <p:sp>
        <p:nvSpPr>
          <p:cNvPr id="11" name="Title 5"/>
          <p:cNvSpPr txBox="1">
            <a:spLocks/>
          </p:cNvSpPr>
          <p:nvPr/>
        </p:nvSpPr>
        <p:spPr>
          <a:xfrm>
            <a:off x="345439" y="77894"/>
            <a:ext cx="6747819" cy="7721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000">
                <a:solidFill>
                  <a:schemeClr val="bg1"/>
                </a:solidFill>
              </a:rPr>
              <a:t>SVM</a:t>
            </a:r>
            <a:endParaRPr lang="en-US" sz="3600" b="1"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951" y="1031465"/>
            <a:ext cx="5615230" cy="5008409"/>
          </a:xfrm>
          <a:prstGeom prst="rect">
            <a:avLst/>
          </a:prstGeom>
        </p:spPr>
      </p:pic>
    </p:spTree>
    <p:extLst>
      <p:ext uri="{BB962C8B-B14F-4D97-AF65-F5344CB8AC3E}">
        <p14:creationId xmlns:p14="http://schemas.microsoft.com/office/powerpoint/2010/main" val="12513531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zh-CN"/>
              <a:t>Phân tích cảm xúc trong văn bản y khoa</a:t>
            </a:r>
            <a:endParaRPr lang="zh-CN" altLang="en-US" dirty="0"/>
          </a:p>
        </p:txBody>
      </p:sp>
      <p:sp>
        <p:nvSpPr>
          <p:cNvPr id="5" name="Slide Number Placeholder 4"/>
          <p:cNvSpPr>
            <a:spLocks noGrp="1"/>
          </p:cNvSpPr>
          <p:nvPr>
            <p:ph type="sldNum" sz="quarter" idx="12"/>
          </p:nvPr>
        </p:nvSpPr>
        <p:spPr/>
        <p:txBody>
          <a:bodyPr/>
          <a:lstStyle/>
          <a:p>
            <a:fld id="{4AC59A5C-7DAB-4EAF-BB49-219B7CB7C18A}" type="slidenum">
              <a:rPr lang="zh-CN" altLang="en-US" smtClean="0"/>
              <a:t>51</a:t>
            </a:fld>
            <a:r>
              <a:rPr lang="en-US" altLang="zh-CN"/>
              <a:t>/</a:t>
            </a:r>
            <a:r>
              <a:rPr lang="en-US" altLang="zh-CN">
                <a:solidFill>
                  <a:schemeClr val="tx1"/>
                </a:solidFill>
              </a:rPr>
              <a:t>&lt;#&gt;/27</a:t>
            </a:r>
            <a:endParaRPr lang="zh-CN" altLang="en-US" dirty="0">
              <a:solidFill>
                <a:schemeClr val="tx1"/>
              </a:solidFill>
            </a:endParaRPr>
          </a:p>
        </p:txBody>
      </p:sp>
      <p:sp>
        <p:nvSpPr>
          <p:cNvPr id="8" name="Rectangle 7"/>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9" name="Rectangle 8"/>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0" name="Date Placeholder 1"/>
          <p:cNvSpPr txBox="1">
            <a:spLocks/>
          </p:cNvSpPr>
          <p:nvPr/>
        </p:nvSpPr>
        <p:spPr>
          <a:xfrm>
            <a:off x="303530" y="6441440"/>
            <a:ext cx="3232150" cy="419102"/>
          </a:xfrm>
          <a:prstGeom prst="rect">
            <a:avLst/>
          </a:prstGeom>
        </p:spPr>
        <p:txBody>
          <a:bodyPr vert="horz" lIns="91440" tIns="45720" rIns="91440" bIns="45720" rtlCol="0" anchor="ctr"/>
          <a:lstStyle>
            <a:defPPr>
              <a:defRPr lang="zh-CN"/>
            </a:defPPr>
            <a:lvl1pPr marL="0" algn="l"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Phân tích cảm xúc trong văn bản y khoa</a:t>
            </a:r>
            <a:endParaRPr lang="zh-CN" altLang="en-US"/>
          </a:p>
        </p:txBody>
      </p:sp>
      <p:sp>
        <p:nvSpPr>
          <p:cNvPr id="11" name="Title 5"/>
          <p:cNvSpPr txBox="1">
            <a:spLocks/>
          </p:cNvSpPr>
          <p:nvPr/>
        </p:nvSpPr>
        <p:spPr>
          <a:xfrm>
            <a:off x="345439" y="77894"/>
            <a:ext cx="6747819" cy="7721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000">
                <a:solidFill>
                  <a:schemeClr val="bg1"/>
                </a:solidFill>
              </a:rPr>
              <a:t>SVM</a:t>
            </a:r>
            <a:endParaRPr lang="en-US" sz="3600" b="1"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605" y="1031465"/>
            <a:ext cx="5055784" cy="4509421"/>
          </a:xfrm>
          <a:prstGeom prst="rect">
            <a:avLst/>
          </a:prstGeom>
        </p:spPr>
      </p:pic>
    </p:spTree>
    <p:extLst>
      <p:ext uri="{BB962C8B-B14F-4D97-AF65-F5344CB8AC3E}">
        <p14:creationId xmlns:p14="http://schemas.microsoft.com/office/powerpoint/2010/main" val="2836655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zh-CN"/>
              <a:t>Phân tích cảm xúc trong văn bản y khoa</a:t>
            </a:r>
            <a:endParaRPr lang="zh-CN" altLang="en-US" dirty="0"/>
          </a:p>
        </p:txBody>
      </p:sp>
      <p:sp>
        <p:nvSpPr>
          <p:cNvPr id="5" name="Slide Number Placeholder 4"/>
          <p:cNvSpPr>
            <a:spLocks noGrp="1"/>
          </p:cNvSpPr>
          <p:nvPr>
            <p:ph type="sldNum" sz="quarter" idx="12"/>
          </p:nvPr>
        </p:nvSpPr>
        <p:spPr/>
        <p:txBody>
          <a:bodyPr/>
          <a:lstStyle/>
          <a:p>
            <a:fld id="{4AC59A5C-7DAB-4EAF-BB49-219B7CB7C18A}" type="slidenum">
              <a:rPr lang="zh-CN" altLang="en-US" smtClean="0"/>
              <a:t>52</a:t>
            </a:fld>
            <a:r>
              <a:rPr lang="en-US" altLang="zh-CN"/>
              <a:t>/</a:t>
            </a:r>
            <a:r>
              <a:rPr lang="en-US" altLang="zh-CN">
                <a:solidFill>
                  <a:schemeClr val="tx1"/>
                </a:solidFill>
              </a:rPr>
              <a:t>&lt;#&gt;/27</a:t>
            </a:r>
            <a:endParaRPr lang="zh-CN" altLang="en-US" dirty="0">
              <a:solidFill>
                <a:schemeClr val="tx1"/>
              </a:solidFill>
            </a:endParaRPr>
          </a:p>
        </p:txBody>
      </p:sp>
      <p:sp>
        <p:nvSpPr>
          <p:cNvPr id="8" name="Rectangle 7"/>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9" name="Rectangle 8"/>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0" name="Date Placeholder 1"/>
          <p:cNvSpPr txBox="1">
            <a:spLocks/>
          </p:cNvSpPr>
          <p:nvPr/>
        </p:nvSpPr>
        <p:spPr>
          <a:xfrm>
            <a:off x="303530" y="6441440"/>
            <a:ext cx="3232150" cy="419102"/>
          </a:xfrm>
          <a:prstGeom prst="rect">
            <a:avLst/>
          </a:prstGeom>
        </p:spPr>
        <p:txBody>
          <a:bodyPr vert="horz" lIns="91440" tIns="45720" rIns="91440" bIns="45720" rtlCol="0" anchor="ctr"/>
          <a:lstStyle>
            <a:defPPr>
              <a:defRPr lang="zh-CN"/>
            </a:defPPr>
            <a:lvl1pPr marL="0" algn="l"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Phân tích cảm xúc trong văn bản y khoa</a:t>
            </a:r>
            <a:endParaRPr lang="zh-CN" altLang="en-US"/>
          </a:p>
        </p:txBody>
      </p:sp>
      <p:sp>
        <p:nvSpPr>
          <p:cNvPr id="11" name="Title 5"/>
          <p:cNvSpPr txBox="1">
            <a:spLocks/>
          </p:cNvSpPr>
          <p:nvPr/>
        </p:nvSpPr>
        <p:spPr>
          <a:xfrm>
            <a:off x="345439" y="77894"/>
            <a:ext cx="6747819" cy="7721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000">
                <a:solidFill>
                  <a:schemeClr val="bg1"/>
                </a:solidFill>
              </a:rPr>
              <a:t>SVM</a:t>
            </a:r>
            <a:endParaRPr lang="en-US" sz="3600" b="1"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325" y="1031464"/>
            <a:ext cx="5487805" cy="4894755"/>
          </a:xfrm>
          <a:prstGeom prst="rect">
            <a:avLst/>
          </a:prstGeom>
        </p:spPr>
      </p:pic>
    </p:spTree>
    <p:extLst>
      <p:ext uri="{BB962C8B-B14F-4D97-AF65-F5344CB8AC3E}">
        <p14:creationId xmlns:p14="http://schemas.microsoft.com/office/powerpoint/2010/main" val="26526332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zh-CN"/>
              <a:t>Phân tích cảm xúc trong văn bản y khoa</a:t>
            </a:r>
            <a:endParaRPr lang="zh-CN" altLang="en-US" dirty="0"/>
          </a:p>
        </p:txBody>
      </p:sp>
      <p:sp>
        <p:nvSpPr>
          <p:cNvPr id="5" name="Slide Number Placeholder 4"/>
          <p:cNvSpPr>
            <a:spLocks noGrp="1"/>
          </p:cNvSpPr>
          <p:nvPr>
            <p:ph type="sldNum" sz="quarter" idx="12"/>
          </p:nvPr>
        </p:nvSpPr>
        <p:spPr/>
        <p:txBody>
          <a:bodyPr/>
          <a:lstStyle/>
          <a:p>
            <a:fld id="{4AC59A5C-7DAB-4EAF-BB49-219B7CB7C18A}" type="slidenum">
              <a:rPr lang="zh-CN" altLang="en-US" smtClean="0"/>
              <a:t>53</a:t>
            </a:fld>
            <a:r>
              <a:rPr lang="en-US" altLang="zh-CN"/>
              <a:t>/</a:t>
            </a:r>
            <a:r>
              <a:rPr lang="en-US" altLang="zh-CN">
                <a:solidFill>
                  <a:schemeClr val="tx1"/>
                </a:solidFill>
              </a:rPr>
              <a:t>&lt;#&gt;/27</a:t>
            </a:r>
            <a:endParaRPr lang="zh-CN" altLang="en-US" dirty="0">
              <a:solidFill>
                <a:schemeClr val="tx1"/>
              </a:solidFill>
            </a:endParaRPr>
          </a:p>
        </p:txBody>
      </p:sp>
      <p:sp>
        <p:nvSpPr>
          <p:cNvPr id="8" name="Rectangle 7"/>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9" name="Rectangle 8"/>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0" name="Date Placeholder 1"/>
          <p:cNvSpPr txBox="1">
            <a:spLocks/>
          </p:cNvSpPr>
          <p:nvPr/>
        </p:nvSpPr>
        <p:spPr>
          <a:xfrm>
            <a:off x="303530" y="6441440"/>
            <a:ext cx="3232150" cy="419102"/>
          </a:xfrm>
          <a:prstGeom prst="rect">
            <a:avLst/>
          </a:prstGeom>
        </p:spPr>
        <p:txBody>
          <a:bodyPr vert="horz" lIns="91440" tIns="45720" rIns="91440" bIns="45720" rtlCol="0" anchor="ctr"/>
          <a:lstStyle>
            <a:defPPr>
              <a:defRPr lang="zh-CN"/>
            </a:defPPr>
            <a:lvl1pPr marL="0" algn="l"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Phân tích cảm xúc trong văn bản y khoa</a:t>
            </a:r>
            <a:endParaRPr lang="zh-CN" altLang="en-US"/>
          </a:p>
        </p:txBody>
      </p:sp>
      <p:sp>
        <p:nvSpPr>
          <p:cNvPr id="11" name="Title 5"/>
          <p:cNvSpPr txBox="1">
            <a:spLocks/>
          </p:cNvSpPr>
          <p:nvPr/>
        </p:nvSpPr>
        <p:spPr>
          <a:xfrm>
            <a:off x="345439" y="77894"/>
            <a:ext cx="6747819" cy="7721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000">
                <a:solidFill>
                  <a:schemeClr val="bg1"/>
                </a:solidFill>
              </a:rPr>
              <a:t>SVM</a:t>
            </a:r>
            <a:endParaRPr lang="en-US" sz="3600" b="1"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582" y="1804319"/>
            <a:ext cx="7883236" cy="3571106"/>
          </a:xfrm>
          <a:prstGeom prst="rect">
            <a:avLst/>
          </a:prstGeom>
        </p:spPr>
      </p:pic>
    </p:spTree>
    <p:extLst>
      <p:ext uri="{BB962C8B-B14F-4D97-AF65-F5344CB8AC3E}">
        <p14:creationId xmlns:p14="http://schemas.microsoft.com/office/powerpoint/2010/main" val="2699255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6</a:t>
            </a:fld>
            <a:endParaRPr lang="zh-CN" altLang="en-US"/>
          </a:p>
        </p:txBody>
      </p:sp>
      <p:sp>
        <p:nvSpPr>
          <p:cNvPr id="7" name="Title 5"/>
          <p:cNvSpPr>
            <a:spLocks noGrp="1"/>
          </p:cNvSpPr>
          <p:nvPr>
            <p:ph type="title"/>
          </p:nvPr>
        </p:nvSpPr>
        <p:spPr>
          <a:xfrm>
            <a:off x="345439" y="77894"/>
            <a:ext cx="7543800" cy="772160"/>
          </a:xfrm>
        </p:spPr>
        <p:txBody>
          <a:bodyPr>
            <a:normAutofit/>
          </a:bodyPr>
          <a:lstStyle/>
          <a:p>
            <a:r>
              <a:rPr lang="en-US" sz="3600" dirty="0" err="1">
                <a:solidFill>
                  <a:schemeClr val="bg1"/>
                </a:solidFill>
                <a:latin typeface="Candara" panose="020E0502030303020204" pitchFamily="34" charset="0"/>
              </a:rPr>
              <a:t>Nội</a:t>
            </a:r>
            <a:r>
              <a:rPr lang="en-US" sz="3600" dirty="0">
                <a:solidFill>
                  <a:schemeClr val="bg1"/>
                </a:solidFill>
                <a:latin typeface="Candara" panose="020E0502030303020204" pitchFamily="34" charset="0"/>
              </a:rPr>
              <a:t> dung</a:t>
            </a:r>
          </a:p>
        </p:txBody>
      </p:sp>
      <p:sp>
        <p:nvSpPr>
          <p:cNvPr id="8" name="Content Placeholder 6"/>
          <p:cNvSpPr>
            <a:spLocks noGrp="1"/>
          </p:cNvSpPr>
          <p:nvPr>
            <p:ph idx="1"/>
          </p:nvPr>
        </p:nvSpPr>
        <p:spPr>
          <a:xfrm>
            <a:off x="345439" y="1256454"/>
            <a:ext cx="8453121" cy="4023360"/>
          </a:xfrm>
        </p:spPr>
        <p:txBody>
          <a:bodyPr>
            <a:normAutofit/>
          </a:bodyPr>
          <a:lstStyle/>
          <a:p>
            <a:pPr>
              <a:lnSpc>
                <a:spcPct val="150000"/>
              </a:lnSpc>
              <a:buBlip>
                <a:blip r:embed="rId3"/>
              </a:buBlip>
            </a:pPr>
            <a:r>
              <a:rPr lang="en-US" sz="2400">
                <a:solidFill>
                  <a:schemeClr val="bg1">
                    <a:lumMod val="75000"/>
                  </a:schemeClr>
                </a:solidFill>
              </a:rPr>
              <a:t>Giới thiệu đề tài</a:t>
            </a:r>
          </a:p>
          <a:p>
            <a:pPr>
              <a:lnSpc>
                <a:spcPct val="150000"/>
              </a:lnSpc>
              <a:buClrTx/>
              <a:buBlip>
                <a:blip r:embed="rId4"/>
              </a:buBlip>
            </a:pPr>
            <a:r>
              <a:rPr lang="en-US" sz="2400"/>
              <a:t>Công trình liên quan</a:t>
            </a:r>
            <a:endParaRPr lang="en-US" sz="2400" dirty="0">
              <a:solidFill>
                <a:schemeClr val="tx1"/>
              </a:solidFill>
            </a:endParaRPr>
          </a:p>
          <a:p>
            <a:pPr>
              <a:lnSpc>
                <a:spcPct val="150000"/>
              </a:lnSpc>
              <a:buClrTx/>
              <a:buBlip>
                <a:blip r:embed="rId4"/>
              </a:buBlip>
            </a:pPr>
            <a:r>
              <a:rPr lang="en-US" sz="2400" dirty="0" err="1">
                <a:solidFill>
                  <a:schemeClr val="tx1"/>
                </a:solidFill>
              </a:rPr>
              <a:t>Phương</a:t>
            </a:r>
            <a:r>
              <a:rPr lang="en-US" sz="2400" dirty="0">
                <a:solidFill>
                  <a:schemeClr val="tx1"/>
                </a:solidFill>
              </a:rPr>
              <a:t> </a:t>
            </a:r>
            <a:r>
              <a:rPr lang="en-US" sz="2400" dirty="0" err="1">
                <a:solidFill>
                  <a:schemeClr val="tx1"/>
                </a:solidFill>
              </a:rPr>
              <a:t>pháp</a:t>
            </a:r>
            <a:r>
              <a:rPr lang="en-US" sz="2400" dirty="0">
                <a:solidFill>
                  <a:schemeClr val="tx1"/>
                </a:solidFill>
              </a:rPr>
              <a:t> </a:t>
            </a:r>
            <a:r>
              <a:rPr lang="en-US" sz="2400" dirty="0" err="1">
                <a:solidFill>
                  <a:schemeClr val="tx1"/>
                </a:solidFill>
              </a:rPr>
              <a:t>đề</a:t>
            </a:r>
            <a:r>
              <a:rPr lang="en-US" sz="2400" dirty="0">
                <a:solidFill>
                  <a:schemeClr val="tx1"/>
                </a:solidFill>
              </a:rPr>
              <a:t> </a:t>
            </a:r>
            <a:r>
              <a:rPr lang="en-US" sz="2400" dirty="0" err="1">
                <a:solidFill>
                  <a:schemeClr val="tx1"/>
                </a:solidFill>
              </a:rPr>
              <a:t>xuất</a:t>
            </a:r>
            <a:endParaRPr lang="en-US" sz="2400" dirty="0">
              <a:solidFill>
                <a:schemeClr val="tx1"/>
              </a:solidFill>
            </a:endParaRPr>
          </a:p>
          <a:p>
            <a:pPr>
              <a:lnSpc>
                <a:spcPct val="150000"/>
              </a:lnSpc>
              <a:buClrTx/>
              <a:buBlip>
                <a:blip r:embed="rId4"/>
              </a:buBlip>
            </a:pPr>
            <a:r>
              <a:rPr lang="en-US" sz="2400" dirty="0" err="1">
                <a:solidFill>
                  <a:schemeClr val="tx1"/>
                </a:solidFill>
              </a:rPr>
              <a:t>Xây</a:t>
            </a:r>
            <a:r>
              <a:rPr lang="en-US" sz="2400" dirty="0">
                <a:solidFill>
                  <a:schemeClr val="tx1"/>
                </a:solidFill>
              </a:rPr>
              <a:t> </a:t>
            </a:r>
            <a:r>
              <a:rPr lang="en-US" sz="2400" dirty="0" err="1">
                <a:solidFill>
                  <a:schemeClr val="tx1"/>
                </a:solidFill>
              </a:rPr>
              <a:t>dựng</a:t>
            </a:r>
            <a:r>
              <a:rPr lang="en-US" sz="2400" dirty="0">
                <a:solidFill>
                  <a:schemeClr val="tx1"/>
                </a:solidFill>
              </a:rPr>
              <a:t> </a:t>
            </a:r>
            <a:r>
              <a:rPr lang="en-US" sz="2400" dirty="0" err="1">
                <a:solidFill>
                  <a:schemeClr val="tx1"/>
                </a:solidFill>
              </a:rPr>
              <a:t>tập</a:t>
            </a:r>
            <a:r>
              <a:rPr lang="en-US" sz="2400" dirty="0">
                <a:solidFill>
                  <a:schemeClr val="tx1"/>
                </a:solidFill>
              </a:rPr>
              <a:t> </a:t>
            </a:r>
            <a:r>
              <a:rPr lang="en-US" sz="2400" dirty="0" err="1">
                <a:solidFill>
                  <a:schemeClr val="tx1"/>
                </a:solidFill>
              </a:rPr>
              <a:t>dữ</a:t>
            </a:r>
            <a:r>
              <a:rPr lang="en-US" sz="2400" dirty="0">
                <a:solidFill>
                  <a:schemeClr val="tx1"/>
                </a:solidFill>
              </a:rPr>
              <a:t> </a:t>
            </a:r>
            <a:r>
              <a:rPr lang="en-US" sz="2400" dirty="0" err="1">
                <a:solidFill>
                  <a:schemeClr val="tx1"/>
                </a:solidFill>
              </a:rPr>
              <a:t>liệu</a:t>
            </a:r>
            <a:endParaRPr lang="en-US" sz="2400" dirty="0">
              <a:solidFill>
                <a:schemeClr val="tx1"/>
              </a:solidFill>
            </a:endParaRPr>
          </a:p>
          <a:p>
            <a:pPr>
              <a:lnSpc>
                <a:spcPct val="150000"/>
              </a:lnSpc>
              <a:buClrTx/>
              <a:buBlip>
                <a:blip r:embed="rId4"/>
              </a:buBlip>
            </a:pPr>
            <a:r>
              <a:rPr lang="en-US" sz="2400" dirty="0" err="1">
                <a:solidFill>
                  <a:schemeClr val="tx1"/>
                </a:solidFill>
              </a:rPr>
              <a:t>Kết</a:t>
            </a:r>
            <a:r>
              <a:rPr lang="en-US" sz="2400" dirty="0">
                <a:solidFill>
                  <a:schemeClr val="tx1"/>
                </a:solidFill>
              </a:rPr>
              <a:t> </a:t>
            </a:r>
            <a:r>
              <a:rPr lang="en-US" sz="2400" dirty="0" err="1">
                <a:solidFill>
                  <a:schemeClr val="tx1"/>
                </a:solidFill>
              </a:rPr>
              <a:t>quả</a:t>
            </a:r>
            <a:r>
              <a:rPr lang="en-US" sz="2400" dirty="0">
                <a:solidFill>
                  <a:schemeClr val="tx1"/>
                </a:solidFill>
              </a:rPr>
              <a:t> </a:t>
            </a:r>
            <a:r>
              <a:rPr lang="en-US" sz="2400" dirty="0" err="1">
                <a:solidFill>
                  <a:schemeClr val="tx1"/>
                </a:solidFill>
              </a:rPr>
              <a:t>thí</a:t>
            </a:r>
            <a:r>
              <a:rPr lang="en-US" sz="2400" dirty="0">
                <a:solidFill>
                  <a:schemeClr val="tx1"/>
                </a:solidFill>
              </a:rPr>
              <a:t> </a:t>
            </a:r>
            <a:r>
              <a:rPr lang="en-US" sz="2400" dirty="0" err="1">
                <a:solidFill>
                  <a:schemeClr val="tx1"/>
                </a:solidFill>
              </a:rPr>
              <a:t>nghiệm</a:t>
            </a:r>
            <a:endParaRPr lang="en-US" sz="2400" dirty="0">
              <a:solidFill>
                <a:schemeClr val="tx1"/>
              </a:solidFill>
            </a:endParaRPr>
          </a:p>
          <a:p>
            <a:pPr>
              <a:lnSpc>
                <a:spcPct val="150000"/>
              </a:lnSpc>
              <a:buClrTx/>
              <a:buBlip>
                <a:blip r:embed="rId4"/>
              </a:buBlip>
            </a:pPr>
            <a:r>
              <a:rPr lang="en-US" sz="2400" dirty="0" err="1">
                <a:solidFill>
                  <a:schemeClr val="tx1"/>
                </a:solidFill>
              </a:rPr>
              <a:t>Tổng</a:t>
            </a:r>
            <a:r>
              <a:rPr lang="en-US" sz="2400" dirty="0">
                <a:solidFill>
                  <a:schemeClr val="tx1"/>
                </a:solidFill>
              </a:rPr>
              <a:t> </a:t>
            </a:r>
            <a:r>
              <a:rPr lang="en-US" sz="2400" dirty="0" err="1">
                <a:solidFill>
                  <a:schemeClr val="tx1"/>
                </a:solidFill>
              </a:rPr>
              <a:t>kết</a:t>
            </a:r>
            <a:endParaRPr lang="en-US" sz="2400" dirty="0">
              <a:solidFill>
                <a:schemeClr val="tx1"/>
              </a:solidFill>
            </a:endParaRPr>
          </a:p>
        </p:txBody>
      </p:sp>
    </p:spTree>
    <p:extLst>
      <p:ext uri="{BB962C8B-B14F-4D97-AF65-F5344CB8AC3E}">
        <p14:creationId xmlns:p14="http://schemas.microsoft.com/office/powerpoint/2010/main" val="3844419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0385" y="5792400"/>
            <a:ext cx="9144000" cy="523220"/>
          </a:xfrm>
          <a:prstGeom prst="rect">
            <a:avLst/>
          </a:prstGeom>
        </p:spPr>
        <p:txBody>
          <a:bodyPr wrap="square">
            <a:spAutoFit/>
          </a:bodyPr>
          <a:lstStyle/>
          <a:p>
            <a:r>
              <a:rPr lang="en-US" sz="1400"/>
              <a:t>N. F. F. Da Silva, L. F. S. Coletta, and E. R. Hruschka, “A Survey and Comparative Study of Tweet Sentiment Analysis via Semi-Supervised Learning,” </a:t>
            </a:r>
            <a:r>
              <a:rPr lang="en-US" sz="1400" i="1"/>
              <a:t>ACM Comput. Surv.</a:t>
            </a:r>
            <a:r>
              <a:rPr lang="en-US" sz="1400"/>
              <a:t>, vol. 49, no. 1, pp. 1–26, 2015.</a:t>
            </a:r>
          </a:p>
        </p:txBody>
      </p:sp>
      <p:sp>
        <p:nvSpPr>
          <p:cNvPr id="18" name="Rectangle 17"/>
          <p:cNvSpPr/>
          <p:nvPr/>
        </p:nvSpPr>
        <p:spPr>
          <a:xfrm>
            <a:off x="-60385" y="5350260"/>
            <a:ext cx="9102433" cy="523220"/>
          </a:xfrm>
          <a:prstGeom prst="rect">
            <a:avLst/>
          </a:prstGeom>
        </p:spPr>
        <p:txBody>
          <a:bodyPr wrap="square">
            <a:spAutoFit/>
          </a:bodyPr>
          <a:lstStyle/>
          <a:p>
            <a:r>
              <a:rPr lang="en-US" sz="1400"/>
              <a:t>W. Medhat, A. Hassan, and H. Korashy, “Sentiment analysis algorithms and applications: A survey,” </a:t>
            </a:r>
            <a:r>
              <a:rPr lang="en-US" sz="1400" i="1"/>
              <a:t>Ain Shams Eng. J.</a:t>
            </a:r>
            <a:r>
              <a:rPr lang="en-US" sz="1400"/>
              <a:t>, vol. 5, no. 4, pp. 1093–1113, 2014.</a:t>
            </a:r>
          </a:p>
        </p:txBody>
      </p:sp>
      <p:pic>
        <p:nvPicPr>
          <p:cNvPr id="9"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49097" y="1282970"/>
            <a:ext cx="3954722" cy="3415443"/>
          </a:xfrm>
        </p:spPr>
      </p:pic>
      <p:sp>
        <p:nvSpPr>
          <p:cNvPr id="20" name="TextBox 19"/>
          <p:cNvSpPr txBox="1"/>
          <p:nvPr/>
        </p:nvSpPr>
        <p:spPr>
          <a:xfrm>
            <a:off x="2728969" y="4763024"/>
            <a:ext cx="3194977" cy="338554"/>
          </a:xfrm>
          <a:prstGeom prst="rect">
            <a:avLst/>
          </a:prstGeom>
          <a:noFill/>
        </p:spPr>
        <p:txBody>
          <a:bodyPr wrap="none" rtlCol="0">
            <a:spAutoFit/>
          </a:bodyPr>
          <a:lstStyle/>
          <a:p>
            <a:r>
              <a:rPr lang="en-US" sz="1600"/>
              <a:t>Các phương pháp phân tích cảm xúc</a:t>
            </a:r>
          </a:p>
        </p:txBody>
      </p:sp>
      <p:graphicFrame>
        <p:nvGraphicFramePr>
          <p:cNvPr id="5" name="Table 4"/>
          <p:cNvGraphicFramePr>
            <a:graphicFrameLocks noGrp="1"/>
          </p:cNvGraphicFramePr>
          <p:nvPr>
            <p:extLst>
              <p:ext uri="{D42A27DB-BD31-4B8C-83A1-F6EECF244321}">
                <p14:modId xmlns:p14="http://schemas.microsoft.com/office/powerpoint/2010/main" val="2545628276"/>
              </p:ext>
            </p:extLst>
          </p:nvPr>
        </p:nvGraphicFramePr>
        <p:xfrm>
          <a:off x="6143" y="772159"/>
          <a:ext cx="9117856" cy="5545838"/>
        </p:xfrm>
        <a:graphic>
          <a:graphicData uri="http://schemas.openxmlformats.org/drawingml/2006/table">
            <a:tbl>
              <a:tblPr firstRow="1" bandRow="1">
                <a:tableStyleId>{073A0DAA-6AF3-43AB-8588-CEC1D06C72B9}</a:tableStyleId>
              </a:tblPr>
              <a:tblGrid>
                <a:gridCol w="502182">
                  <a:extLst>
                    <a:ext uri="{9D8B030D-6E8A-4147-A177-3AD203B41FA5}">
                      <a16:colId xmlns:a16="http://schemas.microsoft.com/office/drawing/2014/main" val="1440725085"/>
                    </a:ext>
                  </a:extLst>
                </a:gridCol>
                <a:gridCol w="2151748">
                  <a:extLst>
                    <a:ext uri="{9D8B030D-6E8A-4147-A177-3AD203B41FA5}">
                      <a16:colId xmlns:a16="http://schemas.microsoft.com/office/drawing/2014/main" val="20000"/>
                    </a:ext>
                  </a:extLst>
                </a:gridCol>
                <a:gridCol w="1898072">
                  <a:extLst>
                    <a:ext uri="{9D8B030D-6E8A-4147-A177-3AD203B41FA5}">
                      <a16:colId xmlns:a16="http://schemas.microsoft.com/office/drawing/2014/main" val="20001"/>
                    </a:ext>
                  </a:extLst>
                </a:gridCol>
                <a:gridCol w="2105891">
                  <a:extLst>
                    <a:ext uri="{9D8B030D-6E8A-4147-A177-3AD203B41FA5}">
                      <a16:colId xmlns:a16="http://schemas.microsoft.com/office/drawing/2014/main" val="20002"/>
                    </a:ext>
                  </a:extLst>
                </a:gridCol>
                <a:gridCol w="2459963">
                  <a:extLst>
                    <a:ext uri="{9D8B030D-6E8A-4147-A177-3AD203B41FA5}">
                      <a16:colId xmlns:a16="http://schemas.microsoft.com/office/drawing/2014/main" val="20003"/>
                    </a:ext>
                  </a:extLst>
                </a:gridCol>
              </a:tblGrid>
              <a:tr h="326226">
                <a:tc>
                  <a:txBody>
                    <a:bodyPr/>
                    <a:lstStyle/>
                    <a:p>
                      <a:r>
                        <a:rPr lang="en-US"/>
                        <a:t>STT</a:t>
                      </a:r>
                    </a:p>
                  </a:txBody>
                  <a:tcPr/>
                </a:tc>
                <a:tc>
                  <a:txBody>
                    <a:bodyPr/>
                    <a:lstStyle/>
                    <a:p>
                      <a:r>
                        <a:rPr lang="en-US"/>
                        <a:t>Tác</a:t>
                      </a:r>
                      <a:r>
                        <a:rPr lang="en-US" baseline="0"/>
                        <a:t> giả</a:t>
                      </a:r>
                      <a:endParaRPr lang="en-US"/>
                    </a:p>
                  </a:txBody>
                  <a:tcPr/>
                </a:tc>
                <a:tc>
                  <a:txBody>
                    <a:bodyPr/>
                    <a:lstStyle/>
                    <a:p>
                      <a:r>
                        <a:rPr lang="en-US"/>
                        <a:t>Lĩnh</a:t>
                      </a:r>
                      <a:r>
                        <a:rPr lang="en-US" baseline="0"/>
                        <a:t> vực phân tích</a:t>
                      </a:r>
                      <a:endParaRPr lang="en-US"/>
                    </a:p>
                  </a:txBody>
                  <a:tcPr/>
                </a:tc>
                <a:tc>
                  <a:txBody>
                    <a:bodyPr/>
                    <a:lstStyle/>
                    <a:p>
                      <a:r>
                        <a:rPr lang="en-US"/>
                        <a:t>Phương</a:t>
                      </a:r>
                      <a:r>
                        <a:rPr lang="en-US" baseline="0"/>
                        <a:t> pháp</a:t>
                      </a:r>
                      <a:endParaRPr lang="en-US"/>
                    </a:p>
                  </a:txBody>
                  <a:tcPr/>
                </a:tc>
                <a:tc>
                  <a:txBody>
                    <a:bodyPr/>
                    <a:lstStyle/>
                    <a:p>
                      <a:r>
                        <a:rPr lang="en-US"/>
                        <a:t>Chi tiết</a:t>
                      </a:r>
                    </a:p>
                  </a:txBody>
                  <a:tcPr/>
                </a:tc>
                <a:extLst>
                  <a:ext uri="{0D108BD9-81ED-4DB2-BD59-A6C34878D82A}">
                    <a16:rowId xmlns:a16="http://schemas.microsoft.com/office/drawing/2014/main" val="10000"/>
                  </a:ext>
                </a:extLst>
              </a:tr>
              <a:tr h="777923">
                <a:tc>
                  <a:txBody>
                    <a:bodyPr/>
                    <a:lstStyle/>
                    <a:p>
                      <a:pPr algn="l"/>
                      <a:r>
                        <a:rPr lang="en-US"/>
                        <a:t>1</a:t>
                      </a:r>
                    </a:p>
                  </a:txBody>
                  <a:tcPr/>
                </a:tc>
                <a:tc>
                  <a:txBody>
                    <a:bodyPr/>
                    <a:lstStyle/>
                    <a:p>
                      <a:pPr algn="l"/>
                      <a:r>
                        <a:rPr lang="en-US" sz="1350" u="none" strike="noStrike" kern="1200" baseline="0"/>
                        <a:t>Bo Pang, Lillian Lee, Shivakumar Vaithyanathan</a:t>
                      </a:r>
                      <a:endParaRPr lang="en-US"/>
                    </a:p>
                  </a:txBody>
                  <a:tcPr/>
                </a:tc>
                <a:tc>
                  <a:txBody>
                    <a:bodyPr/>
                    <a:lstStyle/>
                    <a:p>
                      <a:pPr algn="just"/>
                      <a:r>
                        <a:rPr lang="en-US"/>
                        <a:t>Bình</a:t>
                      </a:r>
                      <a:r>
                        <a:rPr lang="en-US" baseline="0"/>
                        <a:t> luận phim</a:t>
                      </a:r>
                      <a:endParaRPr lang="en-US"/>
                    </a:p>
                  </a:txBody>
                  <a:tcPr/>
                </a:tc>
                <a:tc>
                  <a:txBody>
                    <a:bodyPr/>
                    <a:lstStyle/>
                    <a:p>
                      <a:pPr algn="just"/>
                      <a:r>
                        <a:rPr lang="en-US" baseline="0"/>
                        <a:t>Dựa trên học máy: Naïve Bayes, Maximum Entropy, SVM</a:t>
                      </a:r>
                      <a:endParaRPr lang="en-US"/>
                    </a:p>
                  </a:txBody>
                  <a:tcPr/>
                </a:tc>
                <a:tc>
                  <a:txBody>
                    <a:bodyPr/>
                    <a:lstStyle/>
                    <a:p>
                      <a:pPr algn="just"/>
                      <a:r>
                        <a:rPr lang="en-US"/>
                        <a:t>Uni-gram,</a:t>
                      </a:r>
                      <a:r>
                        <a:rPr lang="en-US" baseline="0"/>
                        <a:t> Bi-gram, POS tagging</a:t>
                      </a:r>
                      <a:endParaRPr lang="en-US"/>
                    </a:p>
                  </a:txBody>
                  <a:tcPr/>
                </a:tc>
                <a:extLst>
                  <a:ext uri="{0D108BD9-81ED-4DB2-BD59-A6C34878D82A}">
                    <a16:rowId xmlns:a16="http://schemas.microsoft.com/office/drawing/2014/main" val="10001"/>
                  </a:ext>
                </a:extLst>
              </a:tr>
              <a:tr h="552074">
                <a:tc>
                  <a:txBody>
                    <a:bodyPr/>
                    <a:lstStyle/>
                    <a:p>
                      <a:pPr algn="l"/>
                      <a:r>
                        <a:rPr lang="en-US"/>
                        <a:t>2</a:t>
                      </a:r>
                    </a:p>
                  </a:txBody>
                  <a:tcPr/>
                </a:tc>
                <a:tc>
                  <a:txBody>
                    <a:bodyPr/>
                    <a:lstStyle/>
                    <a:p>
                      <a:pPr algn="l"/>
                      <a:r>
                        <a:rPr lang="pt-BR"/>
                        <a:t>Lei Xia, Anna Lisa Gentile, James Munro, José Iria</a:t>
                      </a:r>
                      <a:endParaRPr lang="en-US"/>
                    </a:p>
                  </a:txBody>
                  <a:tcPr/>
                </a:tc>
                <a:tc>
                  <a:txBody>
                    <a:bodyPr/>
                    <a:lstStyle/>
                    <a:p>
                      <a:pPr algn="just"/>
                      <a:r>
                        <a:rPr lang="en-US"/>
                        <a:t>Ý</a:t>
                      </a:r>
                      <a:r>
                        <a:rPr lang="en-US" baseline="0"/>
                        <a:t> kiến bệnh nhân</a:t>
                      </a:r>
                      <a:endParaRPr lang="en-US"/>
                    </a:p>
                  </a:txBody>
                  <a:tcPr/>
                </a:tc>
                <a:tc>
                  <a:txBody>
                    <a:bodyPr/>
                    <a:lstStyle/>
                    <a:p>
                      <a:pPr algn="just"/>
                      <a:r>
                        <a:rPr lang="en-US"/>
                        <a:t>Dựa</a:t>
                      </a:r>
                      <a:r>
                        <a:rPr lang="en-US" baseline="0"/>
                        <a:t> trên học máy: </a:t>
                      </a:r>
                      <a:r>
                        <a:rPr lang="en-US"/>
                        <a:t>Multinomial </a:t>
                      </a:r>
                      <a:r>
                        <a:rPr lang="en-US" baseline="0"/>
                        <a:t>Naïve</a:t>
                      </a:r>
                      <a:r>
                        <a:rPr lang="en-US"/>
                        <a:t> Bayes</a:t>
                      </a:r>
                    </a:p>
                  </a:txBody>
                  <a:tcPr/>
                </a:tc>
                <a:tc>
                  <a:txBody>
                    <a:bodyPr/>
                    <a:lstStyle/>
                    <a:p>
                      <a:pPr algn="just"/>
                      <a:r>
                        <a:rPr lang="en-US"/>
                        <a:t>Bag</a:t>
                      </a:r>
                      <a:r>
                        <a:rPr lang="en-US" baseline="0"/>
                        <a:t> of word</a:t>
                      </a:r>
                      <a:endParaRPr lang="en-US"/>
                    </a:p>
                  </a:txBody>
                  <a:tcPr/>
                </a:tc>
                <a:extLst>
                  <a:ext uri="{0D108BD9-81ED-4DB2-BD59-A6C34878D82A}">
                    <a16:rowId xmlns:a16="http://schemas.microsoft.com/office/drawing/2014/main" val="10002"/>
                  </a:ext>
                </a:extLst>
              </a:tr>
              <a:tr h="777923">
                <a:tc>
                  <a:txBody>
                    <a:bodyPr/>
                    <a:lstStyle/>
                    <a:p>
                      <a:pPr algn="l"/>
                      <a:r>
                        <a:rPr lang="en-US"/>
                        <a:t>3</a:t>
                      </a:r>
                    </a:p>
                  </a:txBody>
                  <a:tcPr/>
                </a:tc>
                <a:tc>
                  <a:txBody>
                    <a:bodyPr/>
                    <a:lstStyle/>
                    <a:p>
                      <a:pPr algn="l"/>
                      <a:r>
                        <a:rPr lang="en-US"/>
                        <a:t>Yun Niu, MSc, Xiaodan Zhu, MSc, Jianhua Li, MSc, Graeme Hirst</a:t>
                      </a:r>
                    </a:p>
                  </a:txBody>
                  <a:tcPr/>
                </a:tc>
                <a:tc>
                  <a:txBody>
                    <a:bodyPr/>
                    <a:lstStyle/>
                    <a:p>
                      <a:pPr algn="just"/>
                      <a:r>
                        <a:rPr lang="en-US"/>
                        <a:t>V</a:t>
                      </a:r>
                      <a:r>
                        <a:rPr lang="en-US" baseline="0"/>
                        <a:t>ăn bản nghiên cứu y khoa</a:t>
                      </a:r>
                      <a:endParaRPr lang="en-US"/>
                    </a:p>
                  </a:txBody>
                  <a:tcPr/>
                </a:tc>
                <a:tc>
                  <a:txBody>
                    <a:bodyPr/>
                    <a:lstStyle/>
                    <a:p>
                      <a:pPr algn="just"/>
                      <a:r>
                        <a:rPr lang="en-US"/>
                        <a:t>Dựa</a:t>
                      </a:r>
                      <a:r>
                        <a:rPr lang="en-US" baseline="0"/>
                        <a:t> trên học máy: </a:t>
                      </a:r>
                      <a:r>
                        <a:rPr lang="en-US"/>
                        <a:t>SVM</a:t>
                      </a:r>
                    </a:p>
                  </a:txBody>
                  <a:tcPr/>
                </a:tc>
                <a:tc>
                  <a:txBody>
                    <a:bodyPr/>
                    <a:lstStyle/>
                    <a:p>
                      <a:pPr algn="just"/>
                      <a:r>
                        <a:rPr lang="en-US"/>
                        <a:t>Uni-gram,</a:t>
                      </a:r>
                      <a:r>
                        <a:rPr lang="en-US" baseline="0"/>
                        <a:t> Bi-gram, Chuyển đổi trạng thái (Change phrase), Phủ định, Phạm trù (Category)</a:t>
                      </a:r>
                      <a:endParaRPr lang="en-US"/>
                    </a:p>
                  </a:txBody>
                  <a:tcPr/>
                </a:tc>
                <a:extLst>
                  <a:ext uri="{0D108BD9-81ED-4DB2-BD59-A6C34878D82A}">
                    <a16:rowId xmlns:a16="http://schemas.microsoft.com/office/drawing/2014/main" val="10003"/>
                  </a:ext>
                </a:extLst>
              </a:tr>
              <a:tr h="552074">
                <a:tc>
                  <a:txBody>
                    <a:bodyPr/>
                    <a:lstStyle/>
                    <a:p>
                      <a:pPr algn="l"/>
                      <a:r>
                        <a:rPr lang="en-US"/>
                        <a:t>4</a:t>
                      </a:r>
                    </a:p>
                  </a:txBody>
                  <a:tcPr/>
                </a:tc>
                <a:tc>
                  <a:txBody>
                    <a:bodyPr/>
                    <a:lstStyle/>
                    <a:p>
                      <a:pPr algn="l"/>
                      <a:r>
                        <a:rPr lang="en-US"/>
                        <a:t>Bruno Ohana, Brendan Tierney</a:t>
                      </a:r>
                    </a:p>
                  </a:txBody>
                  <a:tcPr/>
                </a:tc>
                <a:tc>
                  <a:txBody>
                    <a:bodyPr/>
                    <a:lstStyle/>
                    <a:p>
                      <a:pPr algn="just"/>
                      <a:r>
                        <a:rPr lang="en-US"/>
                        <a:t>Bình</a:t>
                      </a:r>
                      <a:r>
                        <a:rPr lang="en-US" baseline="0"/>
                        <a:t> luận phim</a:t>
                      </a:r>
                      <a:endParaRPr lang="en-US"/>
                    </a:p>
                  </a:txBody>
                  <a:tcPr/>
                </a:tc>
                <a:tc>
                  <a:txBody>
                    <a:bodyPr/>
                    <a:lstStyle/>
                    <a:p>
                      <a:pPr algn="just"/>
                      <a:r>
                        <a:rPr lang="en-US"/>
                        <a:t>Dựa</a:t>
                      </a:r>
                      <a:r>
                        <a:rPr lang="en-US" baseline="0"/>
                        <a:t> trên từ vựng</a:t>
                      </a:r>
                      <a:endParaRPr lang="en-US"/>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defRPr/>
                      </a:pPr>
                      <a:r>
                        <a:rPr lang="en-US"/>
                        <a:t>Sử</a:t>
                      </a:r>
                      <a:r>
                        <a:rPr lang="en-US" baseline="0"/>
                        <a:t> dụng từ điển </a:t>
                      </a:r>
                      <a:r>
                        <a:rPr lang="en-US"/>
                        <a:t>SentiWordNet</a:t>
                      </a:r>
                    </a:p>
                    <a:p>
                      <a:pPr algn="just"/>
                      <a:endParaRPr lang="en-US"/>
                    </a:p>
                  </a:txBody>
                  <a:tcPr/>
                </a:tc>
                <a:extLst>
                  <a:ext uri="{0D108BD9-81ED-4DB2-BD59-A6C34878D82A}">
                    <a16:rowId xmlns:a16="http://schemas.microsoft.com/office/drawing/2014/main" val="10004"/>
                  </a:ext>
                </a:extLst>
              </a:tr>
              <a:tr h="1003772">
                <a:tc>
                  <a:txBody>
                    <a:bodyPr/>
                    <a:lstStyle/>
                    <a:p>
                      <a:pPr algn="l"/>
                      <a:r>
                        <a:rPr lang="en-US"/>
                        <a:t>5</a:t>
                      </a:r>
                    </a:p>
                  </a:txBody>
                  <a:tcPr/>
                </a:tc>
                <a:tc>
                  <a:txBody>
                    <a:bodyPr/>
                    <a:lstStyle/>
                    <a:p>
                      <a:pPr algn="l"/>
                      <a:r>
                        <a:rPr lang="en-US"/>
                        <a:t>Maite Taboada, Julian Brooke, Milan Tofilosk, Kimberly Voll, Manfred Stede</a:t>
                      </a:r>
                    </a:p>
                  </a:txBody>
                  <a:tcPr/>
                </a:tc>
                <a:tc>
                  <a:txBody>
                    <a:bodyPr/>
                    <a:lstStyle/>
                    <a:p>
                      <a:pPr algn="just"/>
                      <a:r>
                        <a:rPr lang="en-US"/>
                        <a:t>Các</a:t>
                      </a:r>
                      <a:r>
                        <a:rPr lang="en-US" baseline="0"/>
                        <a:t> loại bình luận khác nhau: trò chơi, phim, blog.</a:t>
                      </a:r>
                      <a:endParaRPr lang="en-US"/>
                    </a:p>
                  </a:txBody>
                  <a:tcPr/>
                </a:tc>
                <a:tc>
                  <a:txBody>
                    <a:bodyPr/>
                    <a:lstStyle/>
                    <a:p>
                      <a:pPr algn="just"/>
                      <a:r>
                        <a:rPr lang="en-US"/>
                        <a:t>Dựa</a:t>
                      </a:r>
                      <a:r>
                        <a:rPr lang="en-US" baseline="0"/>
                        <a:t> trên từ vựng</a:t>
                      </a:r>
                      <a:endParaRPr lang="en-US"/>
                    </a:p>
                  </a:txBody>
                  <a:tcPr/>
                </a:tc>
                <a:tc>
                  <a:txBody>
                    <a:bodyPr/>
                    <a:lstStyle/>
                    <a:p>
                      <a:pPr algn="just"/>
                      <a:r>
                        <a:rPr lang="en-US" baseline="0"/>
                        <a:t>Dựa trên các từ điển General Inquirer, WordNet và một số nguồn dữ liệu khác</a:t>
                      </a:r>
                      <a:endParaRPr lang="en-US"/>
                    </a:p>
                  </a:txBody>
                  <a:tcPr/>
                </a:tc>
                <a:extLst>
                  <a:ext uri="{0D108BD9-81ED-4DB2-BD59-A6C34878D82A}">
                    <a16:rowId xmlns:a16="http://schemas.microsoft.com/office/drawing/2014/main" val="10005"/>
                  </a:ext>
                </a:extLst>
              </a:tr>
              <a:tr h="777923">
                <a:tc>
                  <a:txBody>
                    <a:bodyPr/>
                    <a:lstStyle/>
                    <a:p>
                      <a:pPr algn="l"/>
                      <a:r>
                        <a:rPr lang="en-US"/>
                        <a:t>6</a:t>
                      </a:r>
                    </a:p>
                  </a:txBody>
                  <a:tcPr/>
                </a:tc>
                <a:tc>
                  <a:txBody>
                    <a:bodyPr/>
                    <a:lstStyle/>
                    <a:p>
                      <a:pPr algn="l"/>
                      <a:r>
                        <a:rPr lang="en-US"/>
                        <a:t>Jin-Cheon Na, Wai Yan Min</a:t>
                      </a:r>
                    </a:p>
                  </a:txBody>
                  <a:tcPr/>
                </a:tc>
                <a:tc>
                  <a:txBody>
                    <a:bodyPr/>
                    <a:lstStyle/>
                    <a:p>
                      <a:pPr algn="just"/>
                      <a:r>
                        <a:rPr lang="en-US"/>
                        <a:t>Bình</a:t>
                      </a:r>
                      <a:r>
                        <a:rPr lang="en-US" baseline="0"/>
                        <a:t> luận thuốc</a:t>
                      </a:r>
                      <a:endParaRPr lang="en-US"/>
                    </a:p>
                  </a:txBody>
                  <a:tcPr/>
                </a:tc>
                <a:tc>
                  <a:txBody>
                    <a:bodyPr/>
                    <a:lstStyle/>
                    <a:p>
                      <a:pPr algn="just"/>
                      <a:r>
                        <a:rPr lang="en-US"/>
                        <a:t>Dựa</a:t>
                      </a:r>
                      <a:r>
                        <a:rPr lang="en-US" baseline="0"/>
                        <a:t> trên từ vựng</a:t>
                      </a:r>
                      <a:endParaRPr lang="en-US"/>
                    </a:p>
                  </a:txBody>
                  <a:tcPr/>
                </a:tc>
                <a:tc>
                  <a:txBody>
                    <a:bodyPr/>
                    <a:lstStyle/>
                    <a:p>
                      <a:pPr algn="just"/>
                      <a:r>
                        <a:rPr lang="en-US"/>
                        <a:t>Dựa</a:t>
                      </a:r>
                      <a:r>
                        <a:rPr lang="en-US" baseline="0"/>
                        <a:t> trên các từ điển Subjective Lexicon, SentiWordNet và một số từ điển khác</a:t>
                      </a:r>
                      <a:endParaRPr lang="en-US"/>
                    </a:p>
                  </a:txBody>
                  <a:tcPr/>
                </a:tc>
                <a:extLst>
                  <a:ext uri="{0D108BD9-81ED-4DB2-BD59-A6C34878D82A}">
                    <a16:rowId xmlns:a16="http://schemas.microsoft.com/office/drawing/2014/main" val="10006"/>
                  </a:ext>
                </a:extLst>
              </a:tr>
              <a:tr h="777923">
                <a:tc>
                  <a:txBody>
                    <a:bodyPr/>
                    <a:lstStyle/>
                    <a:p>
                      <a:pPr algn="l"/>
                      <a:r>
                        <a:rPr lang="en-US"/>
                        <a:t>7</a:t>
                      </a:r>
                    </a:p>
                  </a:txBody>
                  <a:tcPr/>
                </a:tc>
                <a:tc>
                  <a:txBody>
                    <a:bodyPr/>
                    <a:lstStyle/>
                    <a:p>
                      <a:pPr algn="l"/>
                      <a:r>
                        <a:rPr lang="en-US" sz="1350" u="none" strike="noStrike" kern="1200" baseline="0"/>
                        <a:t>Abeed Sarker, Diego Mollá-Aliod, Cécile Paris</a:t>
                      </a:r>
                      <a:endParaRPr lang="en-US"/>
                    </a:p>
                  </a:txBody>
                  <a:tcPr/>
                </a:tc>
                <a:tc>
                  <a:txBody>
                    <a:bodyPr/>
                    <a:lstStyle/>
                    <a:p>
                      <a:pPr algn="just"/>
                      <a:r>
                        <a:rPr lang="en-US"/>
                        <a:t>Các</a:t>
                      </a:r>
                      <a:r>
                        <a:rPr lang="en-US" baseline="0"/>
                        <a:t> đoạn văn trong báo cáo khoa học thuộc lĩnh vực y khoa</a:t>
                      </a:r>
                      <a:endParaRPr lang="en-US"/>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defRPr/>
                      </a:pPr>
                      <a:r>
                        <a:rPr lang="en-US"/>
                        <a:t>Kết</a:t>
                      </a:r>
                      <a:r>
                        <a:rPr lang="en-US" baseline="0"/>
                        <a:t> hợp dựa trên học máy và dựa trên từ vựng</a:t>
                      </a:r>
                      <a:endParaRPr lang="en-US"/>
                    </a:p>
                  </a:txBody>
                  <a:tcPr/>
                </a:tc>
                <a:tc>
                  <a:txBody>
                    <a:bodyPr/>
                    <a:lstStyle/>
                    <a:p>
                      <a:pPr algn="just"/>
                      <a:r>
                        <a:rPr lang="en-US" baseline="0"/>
                        <a:t>N-gram (sử dụng các giải thuật Naïve Bayes, BayesNet, C4.5); từ điển General Inquirer</a:t>
                      </a:r>
                      <a:endParaRPr lang="en-US"/>
                    </a:p>
                  </a:txBody>
                  <a:tcPr/>
                </a:tc>
                <a:extLst>
                  <a:ext uri="{0D108BD9-81ED-4DB2-BD59-A6C34878D82A}">
                    <a16:rowId xmlns:a16="http://schemas.microsoft.com/office/drawing/2014/main" val="10007"/>
                  </a:ext>
                </a:extLst>
              </a:tr>
            </a:tbl>
          </a:graphicData>
        </a:graphic>
      </p:graphicFrame>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7</a:t>
            </a:fld>
            <a:endParaRPr lang="zh-CN" altLang="en-US"/>
          </a:p>
        </p:txBody>
      </p:sp>
      <p:sp>
        <p:nvSpPr>
          <p:cNvPr id="7" name="Title 5"/>
          <p:cNvSpPr>
            <a:spLocks noGrp="1"/>
          </p:cNvSpPr>
          <p:nvPr>
            <p:ph type="title"/>
          </p:nvPr>
        </p:nvSpPr>
        <p:spPr>
          <a:xfrm>
            <a:off x="345439" y="77894"/>
            <a:ext cx="7543800" cy="772160"/>
          </a:xfrm>
        </p:spPr>
        <p:txBody>
          <a:bodyPr>
            <a:normAutofit/>
          </a:bodyPr>
          <a:lstStyle/>
          <a:p>
            <a:r>
              <a:rPr lang="en-US" sz="3600">
                <a:solidFill>
                  <a:schemeClr val="bg1"/>
                </a:solidFill>
                <a:latin typeface="Candara" panose="020E0502030303020204" pitchFamily="34" charset="0"/>
              </a:rPr>
              <a:t>Công trình liên quan</a:t>
            </a:r>
            <a:endParaRPr lang="en-US" sz="3600" dirty="0">
              <a:solidFill>
                <a:schemeClr val="bg1"/>
              </a:solidFill>
              <a:latin typeface="Candara" panose="020E0502030303020204" pitchFamily="34" charset="0"/>
            </a:endParaRPr>
          </a:p>
        </p:txBody>
      </p:sp>
      <p:sp>
        <p:nvSpPr>
          <p:cNvPr id="14" name="Rectangle 13"/>
          <p:cNvSpPr/>
          <p:nvPr/>
        </p:nvSpPr>
        <p:spPr>
          <a:xfrm>
            <a:off x="0" y="1122218"/>
            <a:ext cx="9124001" cy="20941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 y="3216388"/>
            <a:ext cx="9130145" cy="23266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143" y="5545621"/>
            <a:ext cx="9117857" cy="772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433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animBg="1"/>
      <p:bldP spid="16" grpId="1" animBg="1"/>
      <p:bldP spid="17" grpId="0" animBg="1"/>
      <p:bldP spid="1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8</a:t>
            </a:fld>
            <a:endParaRPr lang="zh-CN" altLang="en-US"/>
          </a:p>
        </p:txBody>
      </p:sp>
      <p:sp>
        <p:nvSpPr>
          <p:cNvPr id="7" name="Title 5"/>
          <p:cNvSpPr>
            <a:spLocks noGrp="1"/>
          </p:cNvSpPr>
          <p:nvPr>
            <p:ph type="title"/>
          </p:nvPr>
        </p:nvSpPr>
        <p:spPr>
          <a:xfrm>
            <a:off x="345439" y="77894"/>
            <a:ext cx="7543800" cy="772160"/>
          </a:xfrm>
        </p:spPr>
        <p:txBody>
          <a:bodyPr>
            <a:normAutofit/>
          </a:bodyPr>
          <a:lstStyle/>
          <a:p>
            <a:r>
              <a:rPr lang="en-US" sz="3600" dirty="0" err="1">
                <a:solidFill>
                  <a:schemeClr val="bg1"/>
                </a:solidFill>
                <a:latin typeface="Candara" panose="020E0502030303020204" pitchFamily="34" charset="0"/>
              </a:rPr>
              <a:t>Nội</a:t>
            </a:r>
            <a:r>
              <a:rPr lang="en-US" sz="3600" dirty="0">
                <a:solidFill>
                  <a:schemeClr val="bg1"/>
                </a:solidFill>
                <a:latin typeface="Candara" panose="020E0502030303020204" pitchFamily="34" charset="0"/>
              </a:rPr>
              <a:t> dung</a:t>
            </a:r>
          </a:p>
        </p:txBody>
      </p:sp>
      <p:sp>
        <p:nvSpPr>
          <p:cNvPr id="8" name="Content Placeholder 6"/>
          <p:cNvSpPr>
            <a:spLocks noGrp="1"/>
          </p:cNvSpPr>
          <p:nvPr>
            <p:ph idx="1"/>
          </p:nvPr>
        </p:nvSpPr>
        <p:spPr>
          <a:xfrm>
            <a:off x="345439" y="1256454"/>
            <a:ext cx="8453121" cy="4023360"/>
          </a:xfrm>
        </p:spPr>
        <p:txBody>
          <a:bodyPr>
            <a:normAutofit/>
          </a:bodyPr>
          <a:lstStyle/>
          <a:p>
            <a:pPr>
              <a:lnSpc>
                <a:spcPct val="150000"/>
              </a:lnSpc>
              <a:buBlip>
                <a:blip r:embed="rId3"/>
              </a:buBlip>
            </a:pPr>
            <a:r>
              <a:rPr lang="en-US" sz="2400">
                <a:solidFill>
                  <a:schemeClr val="bg1">
                    <a:lumMod val="75000"/>
                  </a:schemeClr>
                </a:solidFill>
              </a:rPr>
              <a:t>Giới thiệu đề tài</a:t>
            </a:r>
          </a:p>
          <a:p>
            <a:pPr>
              <a:lnSpc>
                <a:spcPct val="150000"/>
              </a:lnSpc>
              <a:buBlip>
                <a:blip r:embed="rId3"/>
              </a:buBlip>
            </a:pPr>
            <a:r>
              <a:rPr lang="en-US" sz="2400">
                <a:solidFill>
                  <a:schemeClr val="bg1">
                    <a:lumMod val="75000"/>
                  </a:schemeClr>
                </a:solidFill>
              </a:rPr>
              <a:t>Công trình liên quan</a:t>
            </a:r>
            <a:endParaRPr lang="en-US" sz="2400" dirty="0">
              <a:solidFill>
                <a:schemeClr val="bg1">
                  <a:lumMod val="75000"/>
                </a:schemeClr>
              </a:solidFill>
            </a:endParaRPr>
          </a:p>
          <a:p>
            <a:pPr>
              <a:lnSpc>
                <a:spcPct val="150000"/>
              </a:lnSpc>
              <a:buClrTx/>
              <a:buBlip>
                <a:blip r:embed="rId4"/>
              </a:buBlip>
            </a:pPr>
            <a:r>
              <a:rPr lang="en-US" sz="2400">
                <a:solidFill>
                  <a:schemeClr val="tx1"/>
                </a:solidFill>
              </a:rPr>
              <a:t>Phương </a:t>
            </a:r>
            <a:r>
              <a:rPr lang="en-US" sz="2400" dirty="0" err="1">
                <a:solidFill>
                  <a:schemeClr val="tx1"/>
                </a:solidFill>
              </a:rPr>
              <a:t>pháp</a:t>
            </a:r>
            <a:r>
              <a:rPr lang="en-US" sz="2400" dirty="0">
                <a:solidFill>
                  <a:schemeClr val="tx1"/>
                </a:solidFill>
              </a:rPr>
              <a:t> </a:t>
            </a:r>
            <a:r>
              <a:rPr lang="en-US" sz="2400" dirty="0" err="1">
                <a:solidFill>
                  <a:schemeClr val="tx1"/>
                </a:solidFill>
              </a:rPr>
              <a:t>đề</a:t>
            </a:r>
            <a:r>
              <a:rPr lang="en-US" sz="2400" dirty="0">
                <a:solidFill>
                  <a:schemeClr val="tx1"/>
                </a:solidFill>
              </a:rPr>
              <a:t> </a:t>
            </a:r>
            <a:r>
              <a:rPr lang="en-US" sz="2400" dirty="0" err="1">
                <a:solidFill>
                  <a:schemeClr val="tx1"/>
                </a:solidFill>
              </a:rPr>
              <a:t>xuất</a:t>
            </a:r>
            <a:endParaRPr lang="en-US" sz="2400" dirty="0">
              <a:solidFill>
                <a:schemeClr val="tx1"/>
              </a:solidFill>
            </a:endParaRPr>
          </a:p>
          <a:p>
            <a:pPr>
              <a:lnSpc>
                <a:spcPct val="150000"/>
              </a:lnSpc>
              <a:buClrTx/>
              <a:buBlip>
                <a:blip r:embed="rId4"/>
              </a:buBlip>
            </a:pPr>
            <a:r>
              <a:rPr lang="en-US" sz="2400" dirty="0" err="1">
                <a:solidFill>
                  <a:schemeClr val="tx1"/>
                </a:solidFill>
              </a:rPr>
              <a:t>Xây</a:t>
            </a:r>
            <a:r>
              <a:rPr lang="en-US" sz="2400" dirty="0">
                <a:solidFill>
                  <a:schemeClr val="tx1"/>
                </a:solidFill>
              </a:rPr>
              <a:t> </a:t>
            </a:r>
            <a:r>
              <a:rPr lang="en-US" sz="2400" dirty="0" err="1">
                <a:solidFill>
                  <a:schemeClr val="tx1"/>
                </a:solidFill>
              </a:rPr>
              <a:t>dựng</a:t>
            </a:r>
            <a:r>
              <a:rPr lang="en-US" sz="2400" dirty="0">
                <a:solidFill>
                  <a:schemeClr val="tx1"/>
                </a:solidFill>
              </a:rPr>
              <a:t> </a:t>
            </a:r>
            <a:r>
              <a:rPr lang="en-US" sz="2400" dirty="0" err="1">
                <a:solidFill>
                  <a:schemeClr val="tx1"/>
                </a:solidFill>
              </a:rPr>
              <a:t>tập</a:t>
            </a:r>
            <a:r>
              <a:rPr lang="en-US" sz="2400" dirty="0">
                <a:solidFill>
                  <a:schemeClr val="tx1"/>
                </a:solidFill>
              </a:rPr>
              <a:t> </a:t>
            </a:r>
            <a:r>
              <a:rPr lang="en-US" sz="2400" dirty="0" err="1">
                <a:solidFill>
                  <a:schemeClr val="tx1"/>
                </a:solidFill>
              </a:rPr>
              <a:t>dữ</a:t>
            </a:r>
            <a:r>
              <a:rPr lang="en-US" sz="2400" dirty="0">
                <a:solidFill>
                  <a:schemeClr val="tx1"/>
                </a:solidFill>
              </a:rPr>
              <a:t> </a:t>
            </a:r>
            <a:r>
              <a:rPr lang="en-US" sz="2400" dirty="0" err="1">
                <a:solidFill>
                  <a:schemeClr val="tx1"/>
                </a:solidFill>
              </a:rPr>
              <a:t>liệu</a:t>
            </a:r>
            <a:endParaRPr lang="en-US" sz="2400" dirty="0">
              <a:solidFill>
                <a:schemeClr val="tx1"/>
              </a:solidFill>
            </a:endParaRPr>
          </a:p>
          <a:p>
            <a:pPr>
              <a:lnSpc>
                <a:spcPct val="150000"/>
              </a:lnSpc>
              <a:buClrTx/>
              <a:buBlip>
                <a:blip r:embed="rId4"/>
              </a:buBlip>
            </a:pPr>
            <a:r>
              <a:rPr lang="en-US" sz="2400" dirty="0" err="1">
                <a:solidFill>
                  <a:schemeClr val="tx1"/>
                </a:solidFill>
              </a:rPr>
              <a:t>Kết</a:t>
            </a:r>
            <a:r>
              <a:rPr lang="en-US" sz="2400" dirty="0">
                <a:solidFill>
                  <a:schemeClr val="tx1"/>
                </a:solidFill>
              </a:rPr>
              <a:t> </a:t>
            </a:r>
            <a:r>
              <a:rPr lang="en-US" sz="2400" dirty="0" err="1">
                <a:solidFill>
                  <a:schemeClr val="tx1"/>
                </a:solidFill>
              </a:rPr>
              <a:t>quả</a:t>
            </a:r>
            <a:r>
              <a:rPr lang="en-US" sz="2400" dirty="0">
                <a:solidFill>
                  <a:schemeClr val="tx1"/>
                </a:solidFill>
              </a:rPr>
              <a:t> </a:t>
            </a:r>
            <a:r>
              <a:rPr lang="en-US" sz="2400" dirty="0" err="1">
                <a:solidFill>
                  <a:schemeClr val="tx1"/>
                </a:solidFill>
              </a:rPr>
              <a:t>thí</a:t>
            </a:r>
            <a:r>
              <a:rPr lang="en-US" sz="2400" dirty="0">
                <a:solidFill>
                  <a:schemeClr val="tx1"/>
                </a:solidFill>
              </a:rPr>
              <a:t> </a:t>
            </a:r>
            <a:r>
              <a:rPr lang="en-US" sz="2400" dirty="0" err="1">
                <a:solidFill>
                  <a:schemeClr val="tx1"/>
                </a:solidFill>
              </a:rPr>
              <a:t>nghiệm</a:t>
            </a:r>
            <a:endParaRPr lang="en-US" sz="2400" dirty="0">
              <a:solidFill>
                <a:schemeClr val="tx1"/>
              </a:solidFill>
            </a:endParaRPr>
          </a:p>
          <a:p>
            <a:pPr>
              <a:lnSpc>
                <a:spcPct val="150000"/>
              </a:lnSpc>
              <a:buClrTx/>
              <a:buBlip>
                <a:blip r:embed="rId4"/>
              </a:buBlip>
            </a:pPr>
            <a:r>
              <a:rPr lang="en-US" sz="2400" dirty="0" err="1">
                <a:solidFill>
                  <a:schemeClr val="tx1"/>
                </a:solidFill>
              </a:rPr>
              <a:t>Tổng</a:t>
            </a:r>
            <a:r>
              <a:rPr lang="en-US" sz="2400" dirty="0">
                <a:solidFill>
                  <a:schemeClr val="tx1"/>
                </a:solidFill>
              </a:rPr>
              <a:t> </a:t>
            </a:r>
            <a:r>
              <a:rPr lang="en-US" sz="2400" dirty="0" err="1">
                <a:solidFill>
                  <a:schemeClr val="tx1"/>
                </a:solidFill>
              </a:rPr>
              <a:t>kết</a:t>
            </a:r>
            <a:endParaRPr lang="en-US" sz="2400" dirty="0">
              <a:solidFill>
                <a:schemeClr val="tx1"/>
              </a:solidFill>
            </a:endParaRPr>
          </a:p>
        </p:txBody>
      </p:sp>
    </p:spTree>
    <p:extLst>
      <p:ext uri="{BB962C8B-B14F-4D97-AF65-F5344CB8AC3E}">
        <p14:creationId xmlns:p14="http://schemas.microsoft.com/office/powerpoint/2010/main" val="2755456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385" y="-103517"/>
            <a:ext cx="9307902" cy="875677"/>
          </a:xfrm>
          <a:prstGeom prst="rect">
            <a:avLst/>
          </a:prstGeom>
          <a:solidFill>
            <a:srgbClr val="0070C0"/>
          </a:solidFill>
          <a:ln>
            <a:noFill/>
            <a:prstDash val="dash"/>
          </a:ln>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Rectangle 5"/>
          <p:cNvSpPr/>
          <p:nvPr/>
        </p:nvSpPr>
        <p:spPr>
          <a:xfrm>
            <a:off x="-60385" y="6400800"/>
            <a:ext cx="9307902" cy="457200"/>
          </a:xfrm>
          <a:prstGeom prst="rect">
            <a:avLst/>
          </a:prstGeom>
          <a:solidFill>
            <a:srgbClr val="0070C0"/>
          </a:solidFill>
          <a:ln>
            <a:noFill/>
            <a:prstDash val="dash"/>
          </a:ln>
          <a:effectLst>
            <a:outerShdw blurRad="50800" dist="38100" dir="16200000"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Date Placeholder 1"/>
          <p:cNvSpPr>
            <a:spLocks noGrp="1"/>
          </p:cNvSpPr>
          <p:nvPr>
            <p:ph type="dt" sz="half" idx="10"/>
          </p:nvPr>
        </p:nvSpPr>
        <p:spPr/>
        <p:txBody>
          <a:bodyPr/>
          <a:lstStyle/>
          <a:p>
            <a:r>
              <a:rPr lang="en-US" altLang="zh-CN"/>
              <a:t>Phân tích cảm xúc trong văn bản y khoa</a:t>
            </a:r>
            <a:endParaRPr lang="zh-CN" altLang="en-US"/>
          </a:p>
        </p:txBody>
      </p:sp>
      <p:sp>
        <p:nvSpPr>
          <p:cNvPr id="3" name="Slide Number Placeholder 2"/>
          <p:cNvSpPr>
            <a:spLocks noGrp="1"/>
          </p:cNvSpPr>
          <p:nvPr>
            <p:ph type="sldNum" sz="quarter" idx="12"/>
          </p:nvPr>
        </p:nvSpPr>
        <p:spPr/>
        <p:txBody>
          <a:bodyPr/>
          <a:lstStyle/>
          <a:p>
            <a:fld id="{4AC59A5C-7DAB-4EAF-BB49-219B7CB7C18A}" type="slidenum">
              <a:rPr lang="zh-CN" altLang="en-US" smtClean="0"/>
              <a:t>9</a:t>
            </a:fld>
            <a:endParaRPr lang="zh-CN" altLang="en-US"/>
          </a:p>
        </p:txBody>
      </p:sp>
      <p:sp>
        <p:nvSpPr>
          <p:cNvPr id="7" name="Title 5"/>
          <p:cNvSpPr>
            <a:spLocks noGrp="1"/>
          </p:cNvSpPr>
          <p:nvPr>
            <p:ph type="title"/>
          </p:nvPr>
        </p:nvSpPr>
        <p:spPr>
          <a:xfrm>
            <a:off x="345439" y="43389"/>
            <a:ext cx="7543800" cy="772160"/>
          </a:xfrm>
        </p:spPr>
        <p:txBody>
          <a:bodyPr>
            <a:normAutofit/>
          </a:bodyPr>
          <a:lstStyle/>
          <a:p>
            <a:r>
              <a:rPr lang="en-US" sz="3600" dirty="0" err="1">
                <a:solidFill>
                  <a:schemeClr val="bg1"/>
                </a:solidFill>
                <a:latin typeface="Candara" panose="020E0502030303020204" pitchFamily="34" charset="0"/>
              </a:rPr>
              <a:t>Quy</a:t>
            </a:r>
            <a:r>
              <a:rPr lang="en-US" sz="3600" dirty="0">
                <a:solidFill>
                  <a:schemeClr val="bg1"/>
                </a:solidFill>
                <a:latin typeface="Candara" panose="020E0502030303020204" pitchFamily="34" charset="0"/>
              </a:rPr>
              <a:t> </a:t>
            </a:r>
            <a:r>
              <a:rPr lang="en-US" sz="3600" dirty="0" err="1">
                <a:solidFill>
                  <a:schemeClr val="bg1"/>
                </a:solidFill>
                <a:latin typeface="Candara" panose="020E0502030303020204" pitchFamily="34" charset="0"/>
              </a:rPr>
              <a:t>trình</a:t>
            </a:r>
            <a:r>
              <a:rPr lang="en-US" sz="3600" dirty="0">
                <a:solidFill>
                  <a:schemeClr val="bg1"/>
                </a:solidFill>
                <a:latin typeface="Candara" panose="020E0502030303020204" pitchFamily="34" charset="0"/>
              </a:rPr>
              <a:t> </a:t>
            </a:r>
            <a:r>
              <a:rPr lang="en-US" sz="3600" dirty="0" err="1">
                <a:solidFill>
                  <a:schemeClr val="bg1"/>
                </a:solidFill>
                <a:latin typeface="Candara" panose="020E0502030303020204" pitchFamily="34" charset="0"/>
              </a:rPr>
              <a:t>huấn</a:t>
            </a:r>
            <a:r>
              <a:rPr lang="en-US" sz="3600" dirty="0">
                <a:solidFill>
                  <a:schemeClr val="bg1"/>
                </a:solidFill>
                <a:latin typeface="Candara" panose="020E0502030303020204" pitchFamily="34" charset="0"/>
              </a:rPr>
              <a:t> </a:t>
            </a:r>
            <a:r>
              <a:rPr lang="en-US" sz="3600" dirty="0" err="1">
                <a:solidFill>
                  <a:schemeClr val="bg1"/>
                </a:solidFill>
                <a:latin typeface="Candara" panose="020E0502030303020204" pitchFamily="34" charset="0"/>
              </a:rPr>
              <a:t>luyện</a:t>
            </a:r>
            <a:endParaRPr lang="en-US" sz="3600" dirty="0">
              <a:solidFill>
                <a:schemeClr val="bg1"/>
              </a:solidFill>
              <a:latin typeface="Candara" panose="020E0502030303020204" pitchFamily="34" charset="0"/>
            </a:endParaRPr>
          </a:p>
        </p:txBody>
      </p:sp>
      <p:sp>
        <p:nvSpPr>
          <p:cNvPr id="60" name="Rectangle 59"/>
          <p:cNvSpPr/>
          <p:nvPr/>
        </p:nvSpPr>
        <p:spPr>
          <a:xfrm>
            <a:off x="2898256" y="5263885"/>
            <a:ext cx="3410609" cy="724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Mô</a:t>
            </a:r>
            <a:r>
              <a:rPr lang="en-US" sz="1600" dirty="0">
                <a:solidFill>
                  <a:schemeClr val="tx1"/>
                </a:solidFill>
              </a:rPr>
              <a:t> </a:t>
            </a:r>
            <a:r>
              <a:rPr lang="en-US" sz="1600" dirty="0" err="1">
                <a:solidFill>
                  <a:schemeClr val="tx1"/>
                </a:solidFill>
              </a:rPr>
              <a:t>hình</a:t>
            </a:r>
            <a:r>
              <a:rPr lang="en-US" sz="1600" dirty="0">
                <a:solidFill>
                  <a:schemeClr val="tx1"/>
                </a:solidFill>
              </a:rPr>
              <a:t> </a:t>
            </a:r>
            <a:r>
              <a:rPr lang="en-US" sz="1600" dirty="0" err="1">
                <a:solidFill>
                  <a:schemeClr val="tx1"/>
                </a:solidFill>
              </a:rPr>
              <a:t>huấn</a:t>
            </a:r>
            <a:r>
              <a:rPr lang="en-US" sz="1600" dirty="0">
                <a:solidFill>
                  <a:schemeClr val="tx1"/>
                </a:solidFill>
              </a:rPr>
              <a:t> </a:t>
            </a:r>
            <a:r>
              <a:rPr lang="en-US" sz="1600" dirty="0" err="1">
                <a:solidFill>
                  <a:schemeClr val="tx1"/>
                </a:solidFill>
              </a:rPr>
              <a:t>luyện</a:t>
            </a:r>
            <a:r>
              <a:rPr lang="en-US" sz="1600" dirty="0">
                <a:solidFill>
                  <a:schemeClr val="tx1"/>
                </a:solidFill>
              </a:rPr>
              <a:t> </a:t>
            </a:r>
            <a:r>
              <a:rPr lang="en-US" sz="1600" dirty="0" err="1">
                <a:solidFill>
                  <a:schemeClr val="tx1"/>
                </a:solidFill>
              </a:rPr>
              <a:t>bộ</a:t>
            </a:r>
            <a:r>
              <a:rPr lang="en-US" sz="1600" dirty="0">
                <a:solidFill>
                  <a:schemeClr val="tx1"/>
                </a:solidFill>
              </a:rPr>
              <a:t> </a:t>
            </a:r>
            <a:r>
              <a:rPr lang="en-US" sz="1600" dirty="0" err="1">
                <a:solidFill>
                  <a:schemeClr val="tx1"/>
                </a:solidFill>
              </a:rPr>
              <a:t>phân</a:t>
            </a:r>
            <a:r>
              <a:rPr lang="en-US" sz="1600" dirty="0">
                <a:solidFill>
                  <a:schemeClr val="tx1"/>
                </a:solidFill>
              </a:rPr>
              <a:t> </a:t>
            </a:r>
            <a:r>
              <a:rPr lang="en-US" sz="1600" dirty="0" err="1">
                <a:solidFill>
                  <a:schemeClr val="tx1"/>
                </a:solidFill>
              </a:rPr>
              <a:t>loại</a:t>
            </a:r>
            <a:endParaRPr lang="en-US" sz="1600" dirty="0">
              <a:solidFill>
                <a:schemeClr val="tx1"/>
              </a:solidFill>
            </a:endParaRPr>
          </a:p>
        </p:txBody>
      </p:sp>
      <p:grpSp>
        <p:nvGrpSpPr>
          <p:cNvPr id="5" name="Group 4"/>
          <p:cNvGrpSpPr/>
          <p:nvPr/>
        </p:nvGrpSpPr>
        <p:grpSpPr>
          <a:xfrm>
            <a:off x="651206" y="1922746"/>
            <a:ext cx="7859349" cy="2655116"/>
            <a:chOff x="651206" y="1922746"/>
            <a:chExt cx="7859349" cy="2655116"/>
          </a:xfrm>
        </p:grpSpPr>
        <p:sp>
          <p:nvSpPr>
            <p:cNvPr id="44" name="Rounded Rectangle 43"/>
            <p:cNvSpPr/>
            <p:nvPr/>
          </p:nvSpPr>
          <p:spPr>
            <a:xfrm>
              <a:off x="651206" y="1926833"/>
              <a:ext cx="1496868" cy="796359"/>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err="1">
                  <a:solidFill>
                    <a:schemeClr val="tx1"/>
                  </a:solidFill>
                </a:rPr>
                <a:t>Tiền</a:t>
              </a:r>
              <a:r>
                <a:rPr lang="en-US" sz="2000" dirty="0">
                  <a:solidFill>
                    <a:schemeClr val="tx1"/>
                  </a:solidFill>
                </a:rPr>
                <a:t> </a:t>
              </a:r>
              <a:r>
                <a:rPr lang="en-US" sz="2000" dirty="0" err="1">
                  <a:solidFill>
                    <a:schemeClr val="tx1"/>
                  </a:solidFill>
                </a:rPr>
                <a:t>xử</a:t>
              </a:r>
              <a:r>
                <a:rPr lang="en-US" sz="2000" dirty="0">
                  <a:solidFill>
                    <a:schemeClr val="tx1"/>
                  </a:solidFill>
                </a:rPr>
                <a:t> </a:t>
              </a:r>
              <a:r>
                <a:rPr lang="en-US" sz="2000" dirty="0" err="1">
                  <a:solidFill>
                    <a:schemeClr val="tx1"/>
                  </a:solidFill>
                </a:rPr>
                <a:t>lý</a:t>
              </a:r>
              <a:r>
                <a:rPr lang="en-US" sz="2000" dirty="0">
                  <a:solidFill>
                    <a:schemeClr val="tx1"/>
                  </a:solidFill>
                </a:rPr>
                <a:t> </a:t>
              </a:r>
              <a:br>
                <a:rPr lang="en-US" sz="2000" dirty="0">
                  <a:solidFill>
                    <a:schemeClr val="tx1"/>
                  </a:solidFill>
                </a:rPr>
              </a:br>
              <a:r>
                <a:rPr lang="en-US" sz="2000" dirty="0" err="1">
                  <a:solidFill>
                    <a:schemeClr val="tx1"/>
                  </a:solidFill>
                </a:rPr>
                <a:t>dữ</a:t>
              </a:r>
              <a:r>
                <a:rPr lang="en-US" sz="2000" dirty="0">
                  <a:solidFill>
                    <a:schemeClr val="tx1"/>
                  </a:solidFill>
                </a:rPr>
                <a:t> </a:t>
              </a:r>
              <a:r>
                <a:rPr lang="en-US" sz="2000" dirty="0" err="1">
                  <a:solidFill>
                    <a:schemeClr val="tx1"/>
                  </a:solidFill>
                </a:rPr>
                <a:t>liệu</a:t>
              </a:r>
              <a:endParaRPr lang="en-US" sz="2000" dirty="0">
                <a:solidFill>
                  <a:schemeClr val="tx1"/>
                </a:solidFill>
              </a:endParaRPr>
            </a:p>
          </p:txBody>
        </p:sp>
        <p:cxnSp>
          <p:nvCxnSpPr>
            <p:cNvPr id="55" name="Straight Arrow Connector 54"/>
            <p:cNvCxnSpPr>
              <a:stCxn id="44" idx="3"/>
              <a:endCxn id="61" idx="1"/>
            </p:cNvCxnSpPr>
            <p:nvPr/>
          </p:nvCxnSpPr>
          <p:spPr>
            <a:xfrm>
              <a:off x="2148074" y="2325013"/>
              <a:ext cx="639482"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58" name="Rounded Rectangle 57"/>
            <p:cNvSpPr/>
            <p:nvPr/>
          </p:nvSpPr>
          <p:spPr>
            <a:xfrm>
              <a:off x="7059085" y="1922746"/>
              <a:ext cx="1451470" cy="800446"/>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err="1">
                  <a:solidFill>
                    <a:schemeClr val="tx1"/>
                  </a:solidFill>
                </a:rPr>
                <a:t>Huấn</a:t>
              </a:r>
              <a:r>
                <a:rPr lang="en-US" sz="2000">
                  <a:solidFill>
                    <a:schemeClr val="tx1"/>
                  </a:solidFill>
                </a:rPr>
                <a:t> luyện với SVM</a:t>
              </a:r>
              <a:endParaRPr lang="en-US" sz="2000" dirty="0">
                <a:solidFill>
                  <a:schemeClr val="tx1"/>
                </a:solidFill>
              </a:endParaRPr>
            </a:p>
          </p:txBody>
        </p:sp>
        <p:cxnSp>
          <p:nvCxnSpPr>
            <p:cNvPr id="65" name="Straight Arrow Connector 64"/>
            <p:cNvCxnSpPr>
              <a:stCxn id="51" idx="3"/>
              <a:endCxn id="58" idx="1"/>
            </p:cNvCxnSpPr>
            <p:nvPr/>
          </p:nvCxnSpPr>
          <p:spPr>
            <a:xfrm>
              <a:off x="6286602" y="2322969"/>
              <a:ext cx="772483" cy="0"/>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grpSp>
          <p:nvGrpSpPr>
            <p:cNvPr id="93" name="Group 92"/>
            <p:cNvGrpSpPr/>
            <p:nvPr/>
          </p:nvGrpSpPr>
          <p:grpSpPr>
            <a:xfrm>
              <a:off x="1478458" y="1922746"/>
              <a:ext cx="5968810" cy="2655116"/>
              <a:chOff x="1478458" y="1922746"/>
              <a:chExt cx="5968810" cy="2655116"/>
            </a:xfrm>
          </p:grpSpPr>
          <p:sp>
            <p:nvSpPr>
              <p:cNvPr id="47" name="Rounded Rectangle 46"/>
              <p:cNvSpPr/>
              <p:nvPr/>
            </p:nvSpPr>
            <p:spPr>
              <a:xfrm>
                <a:off x="1478458" y="3867850"/>
                <a:ext cx="1342165" cy="710012"/>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tx1"/>
                    </a:solidFill>
                  </a:rPr>
                  <a:t>N-gram</a:t>
                </a:r>
              </a:p>
            </p:txBody>
          </p:sp>
          <p:sp>
            <p:nvSpPr>
              <p:cNvPr id="48" name="Rounded Rectangle 47"/>
              <p:cNvSpPr/>
              <p:nvPr/>
            </p:nvSpPr>
            <p:spPr>
              <a:xfrm>
                <a:off x="4476170" y="3864325"/>
                <a:ext cx="1342165" cy="71040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tx1"/>
                    </a:solidFill>
                  </a:rPr>
                  <a:t>Phủ định</a:t>
                </a:r>
              </a:p>
            </p:txBody>
          </p:sp>
          <p:sp>
            <p:nvSpPr>
              <p:cNvPr id="49" name="Rounded Rectangle 48"/>
              <p:cNvSpPr/>
              <p:nvPr/>
            </p:nvSpPr>
            <p:spPr>
              <a:xfrm>
                <a:off x="2977314" y="3865789"/>
                <a:ext cx="1342165" cy="70747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tx1"/>
                    </a:solidFill>
                  </a:rPr>
                  <a:t>Chuyển đổi trạng thái</a:t>
                </a:r>
              </a:p>
            </p:txBody>
          </p:sp>
          <p:sp>
            <p:nvSpPr>
              <p:cNvPr id="50" name="Rounded Rectangle 49"/>
              <p:cNvSpPr/>
              <p:nvPr/>
            </p:nvSpPr>
            <p:spPr>
              <a:xfrm>
                <a:off x="6118871" y="3873778"/>
                <a:ext cx="1328397" cy="691494"/>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tx1"/>
                    </a:solidFill>
                  </a:rPr>
                  <a:t>SO-CAL</a:t>
                </a:r>
              </a:p>
            </p:txBody>
          </p:sp>
          <p:sp>
            <p:nvSpPr>
              <p:cNvPr id="51" name="Rounded Rectangle 50"/>
              <p:cNvSpPr/>
              <p:nvPr/>
            </p:nvSpPr>
            <p:spPr>
              <a:xfrm>
                <a:off x="4923320" y="1922746"/>
                <a:ext cx="1363282" cy="800446"/>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err="1">
                    <a:solidFill>
                      <a:schemeClr val="tx1"/>
                    </a:solidFill>
                  </a:rPr>
                  <a:t>Kết</a:t>
                </a:r>
                <a:r>
                  <a:rPr lang="en-US" sz="2000" dirty="0">
                    <a:solidFill>
                      <a:schemeClr val="tx1"/>
                    </a:solidFill>
                  </a:rPr>
                  <a:t> </a:t>
                </a:r>
                <a:r>
                  <a:rPr lang="en-US" sz="2000" dirty="0" err="1">
                    <a:solidFill>
                      <a:schemeClr val="tx1"/>
                    </a:solidFill>
                  </a:rPr>
                  <a:t>hợp</a:t>
                </a:r>
                <a:endParaRPr lang="en-US" sz="2000" dirty="0">
                  <a:solidFill>
                    <a:schemeClr val="tx1"/>
                  </a:solidFill>
                </a:endParaRPr>
              </a:p>
            </p:txBody>
          </p:sp>
          <p:cxnSp>
            <p:nvCxnSpPr>
              <p:cNvPr id="54" name="Straight Arrow Connector 53"/>
              <p:cNvCxnSpPr>
                <a:stCxn id="61" idx="2"/>
                <a:endCxn id="47" idx="0"/>
              </p:cNvCxnSpPr>
              <p:nvPr/>
            </p:nvCxnSpPr>
            <p:spPr>
              <a:xfrm flipH="1">
                <a:off x="2149541" y="2723192"/>
                <a:ext cx="1386139" cy="1144658"/>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sp>
            <p:nvSpPr>
              <p:cNvPr id="61" name="Rounded Rectangle 60"/>
              <p:cNvSpPr/>
              <p:nvPr/>
            </p:nvSpPr>
            <p:spPr>
              <a:xfrm>
                <a:off x="2787556" y="1926834"/>
                <a:ext cx="1496247" cy="796358"/>
              </a:xfrm>
              <a:prstGeom prst="roundRect">
                <a:avLst/>
              </a:prstGeom>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dirty="0" err="1">
                    <a:solidFill>
                      <a:schemeClr val="tx1"/>
                    </a:solidFill>
                  </a:rPr>
                  <a:t>Rút</a:t>
                </a:r>
                <a:r>
                  <a:rPr lang="en-US" altLang="zh-CN" sz="2000" dirty="0">
                    <a:solidFill>
                      <a:schemeClr val="tx1"/>
                    </a:solidFill>
                  </a:rPr>
                  <a:t> </a:t>
                </a:r>
                <a:r>
                  <a:rPr lang="en-US" altLang="zh-CN" sz="2000" dirty="0" err="1">
                    <a:solidFill>
                      <a:schemeClr val="tx1"/>
                    </a:solidFill>
                  </a:rPr>
                  <a:t>trích</a:t>
                </a:r>
                <a:r>
                  <a:rPr lang="en-US" altLang="zh-CN" sz="2000" dirty="0">
                    <a:solidFill>
                      <a:schemeClr val="tx1"/>
                    </a:solidFill>
                  </a:rPr>
                  <a:t> </a:t>
                </a:r>
                <a:r>
                  <a:rPr lang="en-US" altLang="zh-CN" sz="2000" dirty="0" err="1">
                    <a:solidFill>
                      <a:schemeClr val="tx1"/>
                    </a:solidFill>
                  </a:rPr>
                  <a:t>đặc</a:t>
                </a:r>
                <a:r>
                  <a:rPr lang="en-US" altLang="zh-CN" sz="2000" dirty="0">
                    <a:solidFill>
                      <a:schemeClr val="tx1"/>
                    </a:solidFill>
                  </a:rPr>
                  <a:t> </a:t>
                </a:r>
                <a:r>
                  <a:rPr lang="en-US" altLang="zh-CN" sz="2000" dirty="0" err="1">
                    <a:solidFill>
                      <a:schemeClr val="tx1"/>
                    </a:solidFill>
                  </a:rPr>
                  <a:t>trưng</a:t>
                </a:r>
                <a:endParaRPr lang="en-US" altLang="zh-CN" sz="2000" dirty="0">
                  <a:solidFill>
                    <a:schemeClr val="tx1"/>
                  </a:solidFill>
                </a:endParaRPr>
              </a:p>
            </p:txBody>
          </p:sp>
          <p:cxnSp>
            <p:nvCxnSpPr>
              <p:cNvPr id="64" name="Straight Arrow Connector 63"/>
              <p:cNvCxnSpPr>
                <a:stCxn id="61" idx="3"/>
                <a:endCxn id="51" idx="1"/>
              </p:cNvCxnSpPr>
              <p:nvPr/>
            </p:nvCxnSpPr>
            <p:spPr>
              <a:xfrm flipV="1">
                <a:off x="4283803" y="2322969"/>
                <a:ext cx="639517" cy="2044"/>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61" idx="2"/>
                <a:endCxn id="49" idx="0"/>
              </p:cNvCxnSpPr>
              <p:nvPr/>
            </p:nvCxnSpPr>
            <p:spPr>
              <a:xfrm>
                <a:off x="3535680" y="2723192"/>
                <a:ext cx="112717" cy="1142597"/>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72" name="Straight Arrow Connector 71"/>
              <p:cNvCxnSpPr>
                <a:stCxn id="61" idx="2"/>
                <a:endCxn id="48" idx="0"/>
              </p:cNvCxnSpPr>
              <p:nvPr/>
            </p:nvCxnSpPr>
            <p:spPr>
              <a:xfrm>
                <a:off x="3535680" y="2723192"/>
                <a:ext cx="1611573" cy="1141133"/>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75" name="Straight Arrow Connector 74"/>
              <p:cNvCxnSpPr>
                <a:stCxn id="61" idx="2"/>
                <a:endCxn id="50" idx="0"/>
              </p:cNvCxnSpPr>
              <p:nvPr/>
            </p:nvCxnSpPr>
            <p:spPr>
              <a:xfrm>
                <a:off x="3535680" y="2723192"/>
                <a:ext cx="3247390" cy="1150586"/>
              </a:xfrm>
              <a:prstGeom prst="straightConnector1">
                <a:avLst/>
              </a:prstGeom>
              <a:ln w="19050">
                <a:solidFill>
                  <a:schemeClr val="tx1"/>
                </a:solidFill>
                <a:headEnd type="none"/>
                <a:tailEnd type="triangle" w="med" len="med"/>
              </a:ln>
            </p:spPr>
            <p:style>
              <a:lnRef idx="1">
                <a:schemeClr val="dk1"/>
              </a:lnRef>
              <a:fillRef idx="0">
                <a:schemeClr val="dk1"/>
              </a:fillRef>
              <a:effectRef idx="0">
                <a:schemeClr val="dk1"/>
              </a:effectRef>
              <a:fontRef idx="minor">
                <a:schemeClr val="tx1"/>
              </a:fontRef>
            </p:style>
          </p:cxnSp>
        </p:grpSp>
      </p:grpSp>
      <p:grpSp>
        <p:nvGrpSpPr>
          <p:cNvPr id="9" name="Group 8"/>
          <p:cNvGrpSpPr/>
          <p:nvPr/>
        </p:nvGrpSpPr>
        <p:grpSpPr>
          <a:xfrm>
            <a:off x="345439" y="3573197"/>
            <a:ext cx="8178281" cy="1911031"/>
            <a:chOff x="345439" y="3573197"/>
            <a:chExt cx="8178281" cy="1911031"/>
          </a:xfrm>
        </p:grpSpPr>
        <p:sp>
          <p:nvSpPr>
            <p:cNvPr id="8" name="Rectangle 7"/>
            <p:cNvSpPr/>
            <p:nvPr/>
          </p:nvSpPr>
          <p:spPr>
            <a:xfrm>
              <a:off x="984738" y="3573197"/>
              <a:ext cx="4951828" cy="17584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948635" y="3575609"/>
              <a:ext cx="1732301" cy="17584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45439" y="4759693"/>
              <a:ext cx="3410609" cy="724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Dựa</a:t>
              </a:r>
              <a:r>
                <a:rPr lang="en-US" b="1" dirty="0">
                  <a:solidFill>
                    <a:schemeClr val="tx1"/>
                  </a:solidFill>
                </a:rPr>
                <a:t> </a:t>
              </a:r>
              <a:r>
                <a:rPr lang="en-US" b="1" dirty="0" err="1">
                  <a:solidFill>
                    <a:schemeClr val="tx1"/>
                  </a:solidFill>
                </a:rPr>
                <a:t>trên</a:t>
              </a:r>
              <a:r>
                <a:rPr lang="en-US" b="1" dirty="0">
                  <a:solidFill>
                    <a:schemeClr val="tx1"/>
                  </a:solidFill>
                </a:rPr>
                <a:t> </a:t>
              </a:r>
              <a:r>
                <a:rPr lang="en-US" b="1" dirty="0" err="1">
                  <a:solidFill>
                    <a:schemeClr val="tx1"/>
                  </a:solidFill>
                </a:rPr>
                <a:t>học</a:t>
              </a:r>
              <a:r>
                <a:rPr lang="en-US" b="1" dirty="0">
                  <a:solidFill>
                    <a:schemeClr val="tx1"/>
                  </a:solidFill>
                </a:rPr>
                <a:t> </a:t>
              </a:r>
              <a:r>
                <a:rPr lang="en-US" b="1" dirty="0" err="1">
                  <a:solidFill>
                    <a:schemeClr val="tx1"/>
                  </a:solidFill>
                </a:rPr>
                <a:t>máy</a:t>
              </a:r>
              <a:endParaRPr lang="en-US" b="1" dirty="0">
                <a:solidFill>
                  <a:schemeClr val="tx1"/>
                </a:solidFill>
              </a:endParaRPr>
            </a:p>
          </p:txBody>
        </p:sp>
        <p:sp>
          <p:nvSpPr>
            <p:cNvPr id="28" name="Rectangle 27"/>
            <p:cNvSpPr/>
            <p:nvPr/>
          </p:nvSpPr>
          <p:spPr>
            <a:xfrm>
              <a:off x="5113111" y="4737648"/>
              <a:ext cx="3410609" cy="72453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Dựa</a:t>
              </a:r>
              <a:r>
                <a:rPr lang="en-US" b="1" dirty="0">
                  <a:solidFill>
                    <a:schemeClr val="tx1"/>
                  </a:solidFill>
                </a:rPr>
                <a:t> </a:t>
              </a:r>
              <a:r>
                <a:rPr lang="en-US" b="1" dirty="0" err="1">
                  <a:solidFill>
                    <a:schemeClr val="tx1"/>
                  </a:solidFill>
                </a:rPr>
                <a:t>trên</a:t>
              </a:r>
              <a:r>
                <a:rPr lang="en-US" b="1" dirty="0">
                  <a:solidFill>
                    <a:schemeClr val="tx1"/>
                  </a:solidFill>
                </a:rPr>
                <a:t> </a:t>
              </a:r>
              <a:r>
                <a:rPr lang="en-US" b="1" dirty="0" err="1">
                  <a:solidFill>
                    <a:schemeClr val="tx1"/>
                  </a:solidFill>
                </a:rPr>
                <a:t>từ</a:t>
              </a:r>
              <a:r>
                <a:rPr lang="en-US" b="1" dirty="0">
                  <a:solidFill>
                    <a:schemeClr val="tx1"/>
                  </a:solidFill>
                </a:rPr>
                <a:t> </a:t>
              </a:r>
              <a:r>
                <a:rPr lang="en-US" b="1" dirty="0" err="1">
                  <a:solidFill>
                    <a:schemeClr val="tx1"/>
                  </a:solidFill>
                </a:rPr>
                <a:t>vựng</a:t>
              </a:r>
              <a:endParaRPr lang="en-US" b="1" dirty="0">
                <a:solidFill>
                  <a:schemeClr val="tx1"/>
                </a:solidFill>
              </a:endParaRPr>
            </a:p>
          </p:txBody>
        </p:sp>
      </p:grpSp>
      <p:sp>
        <p:nvSpPr>
          <p:cNvPr id="10" name="Rounded Rectangle 9"/>
          <p:cNvSpPr/>
          <p:nvPr/>
        </p:nvSpPr>
        <p:spPr>
          <a:xfrm>
            <a:off x="651206" y="1922746"/>
            <a:ext cx="1496868" cy="80044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Rounded Rectangle 31"/>
          <p:cNvSpPr/>
          <p:nvPr/>
        </p:nvSpPr>
        <p:spPr>
          <a:xfrm>
            <a:off x="2777886" y="1919281"/>
            <a:ext cx="1496868" cy="80044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Rounded Rectangle 33"/>
          <p:cNvSpPr/>
          <p:nvPr/>
        </p:nvSpPr>
        <p:spPr>
          <a:xfrm>
            <a:off x="4912769" y="1926833"/>
            <a:ext cx="1396096" cy="80044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ounded Rectangle 34"/>
          <p:cNvSpPr/>
          <p:nvPr/>
        </p:nvSpPr>
        <p:spPr>
          <a:xfrm>
            <a:off x="7064402" y="1926833"/>
            <a:ext cx="1435362" cy="80044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Rounded Rectangle 31"/>
          <p:cNvSpPr/>
          <p:nvPr/>
        </p:nvSpPr>
        <p:spPr>
          <a:xfrm>
            <a:off x="2777881" y="1919276"/>
            <a:ext cx="1496868" cy="80044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755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3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32" grpId="0" animBg="1"/>
      <p:bldP spid="32" grpId="1" animBg="1"/>
      <p:bldP spid="34" grpId="0" animBg="1"/>
      <p:bldP spid="34" grpId="1" animBg="1"/>
      <p:bldP spid="35" grpId="0" animBg="1"/>
      <p:bldP spid="35" grpId="1" animBg="1"/>
      <p:bldP spid="3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2206</TotalTime>
  <Words>7455</Words>
  <Application>Microsoft Office PowerPoint</Application>
  <PresentationFormat>On-screen Show (4:3)</PresentationFormat>
  <Paragraphs>1138</Paragraphs>
  <Slides>53</Slides>
  <Notes>26</Notes>
  <HiddenSlides>27</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53</vt:i4>
      </vt:variant>
    </vt:vector>
  </HeadingPairs>
  <TitlesOfParts>
    <vt:vector size="68" baseType="lpstr">
      <vt:lpstr>宋体</vt:lpstr>
      <vt:lpstr>Arial</vt:lpstr>
      <vt:lpstr>Arial</vt:lpstr>
      <vt:lpstr>Arial Unicode MS</vt:lpstr>
      <vt:lpstr>Bookman Old Style</vt:lpstr>
      <vt:lpstr>Calibri</vt:lpstr>
      <vt:lpstr>Calibri Light</vt:lpstr>
      <vt:lpstr>Cambria Math</vt:lpstr>
      <vt:lpstr>Candara</vt:lpstr>
      <vt:lpstr>Courier New</vt:lpstr>
      <vt:lpstr>Times New Roman</vt:lpstr>
      <vt:lpstr>VNR12</vt:lpstr>
      <vt:lpstr>VNTI12</vt:lpstr>
      <vt:lpstr>Wingdings</vt:lpstr>
      <vt:lpstr>Office Theme</vt:lpstr>
      <vt:lpstr>PowerPoint Presentation</vt:lpstr>
      <vt:lpstr>Nội dung</vt:lpstr>
      <vt:lpstr>Giới thiệu đề tài</vt:lpstr>
      <vt:lpstr>Giới thiệu đề tài</vt:lpstr>
      <vt:lpstr>Giới thiệu đề tài</vt:lpstr>
      <vt:lpstr>Nội dung</vt:lpstr>
      <vt:lpstr>Công trình liên quan</vt:lpstr>
      <vt:lpstr>Nội dung</vt:lpstr>
      <vt:lpstr>Quy trình huấn luyện</vt:lpstr>
      <vt:lpstr>Rút trích đặc trưng</vt:lpstr>
      <vt:lpstr>Rút trích đặc trưng</vt:lpstr>
      <vt:lpstr>Rút trích đặc trưng</vt:lpstr>
      <vt:lpstr>Rút trích đặc trưng</vt:lpstr>
      <vt:lpstr>Rút trích đặc trưng</vt:lpstr>
      <vt:lpstr>Rút trích đặc trưng</vt:lpstr>
      <vt:lpstr>Rút trích đặc trưng</vt:lpstr>
      <vt:lpstr>Kết hợp các đặc trưng</vt:lpstr>
      <vt:lpstr>Nội dung</vt:lpstr>
      <vt:lpstr>Xây dựng tập dữ liệu</vt:lpstr>
      <vt:lpstr>Xây dựng tập dữ liệu</vt:lpstr>
      <vt:lpstr>Xây dựng tập dữ liệu</vt:lpstr>
      <vt:lpstr>Nội dung</vt:lpstr>
      <vt:lpstr>Kết quả thí nghiệm</vt:lpstr>
      <vt:lpstr>Nội dung</vt:lpstr>
      <vt:lpstr>Tổng kết</vt:lpstr>
      <vt:lpstr>Cảm ơn Hội đồng đã lắng nghe</vt:lpstr>
      <vt:lpstr>Rút trích đặc trưng</vt:lpstr>
      <vt:lpstr>Rút trích đặc trưng</vt:lpstr>
      <vt:lpstr>Phương pháp đánh giá</vt:lpstr>
      <vt:lpstr>Phương pháp đánh giá</vt:lpstr>
      <vt:lpstr>Kết quả thí nghiệm</vt:lpstr>
      <vt:lpstr>Kết quả thí nghiệm</vt:lpstr>
      <vt:lpstr>Kết quả thí nghiệm</vt:lpstr>
      <vt:lpstr>Kết quả thí nghiệm</vt:lpstr>
      <vt:lpstr>Đặc trưng phủ định</vt:lpstr>
      <vt:lpstr>Đặc trưng phủ định</vt:lpstr>
      <vt:lpstr>Rút trích đặc trưng</vt:lpstr>
      <vt:lpstr>Rút trích đặc trưng</vt:lpstr>
      <vt:lpstr>Rút trích đặc trưng</vt:lpstr>
      <vt:lpstr>Rút trích đặc trưng</vt:lpstr>
      <vt:lpstr>Kết hợp các đặc trưng</vt:lpstr>
      <vt:lpstr>PowerPoint Presentation</vt:lpstr>
      <vt:lpstr>PowerPoint Presentation</vt:lpstr>
      <vt:lpstr>PowerPoint Presentation</vt:lpstr>
      <vt:lpstr>PowerPoint Presentation</vt:lpstr>
      <vt:lpstr>Kết hợp các đặc trưng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cảm xúc trong văn bản y khoa</dc:title>
  <dc:creator>user</dc:creator>
  <cp:lastModifiedBy>Tri Nguyen Duc</cp:lastModifiedBy>
  <cp:revision>278</cp:revision>
  <dcterms:created xsi:type="dcterms:W3CDTF">2016-12-10T08:55:00Z</dcterms:created>
  <dcterms:modified xsi:type="dcterms:W3CDTF">2017-01-03T03:06:10Z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