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hien-thuc-cros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Sheet2!$J$17</c:f>
              <c:strCache>
                <c:ptCount val="1"/>
                <c:pt idx="0">
                  <c:v>Đặc trưng cơ bản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Sheet2!$J$18:$J$21</c:f>
              <c:numCache>
                <c:formatCode>General</c:formatCode>
                <c:ptCount val="4"/>
                <c:pt idx="0">
                  <c:v>67.961736446250001</c:v>
                </c:pt>
                <c:pt idx="1">
                  <c:v>69.167660186961101</c:v>
                </c:pt>
                <c:pt idx="2">
                  <c:v>70.047152275260302</c:v>
                </c:pt>
                <c:pt idx="3">
                  <c:v>69.986807138885993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F-47CC-96BE-9F0EBA3D7C7D}"/>
            </c:ext>
          </c:extLst>
        </c:ser>
        <c:ser>
          <c:idx val="1"/>
          <c:order val="1"/>
          <c:tx>
            <c:strRef>
              <c:f>Sheet2!$K$17</c:f>
              <c:strCache>
                <c:ptCount val="1"/>
                <c:pt idx="0">
                  <c:v>Đặc trưng cơ bản + SO-CAL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Sheet2!$K$18:$K$21</c:f>
              <c:numCache>
                <c:formatCode>General</c:formatCode>
                <c:ptCount val="4"/>
                <c:pt idx="0">
                  <c:v>68.2747585114667</c:v>
                </c:pt>
                <c:pt idx="1">
                  <c:v>70.033995487667298</c:v>
                </c:pt>
                <c:pt idx="2">
                  <c:v>70.742754403914503</c:v>
                </c:pt>
                <c:pt idx="3">
                  <c:v>70.59631712177719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F-47CC-96BE-9F0EBA3D7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97024"/>
        <c:axId val="416496696"/>
      </c:barChart>
      <c:catAx>
        <c:axId val="4164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6696"/>
        <c:crosses val="autoZero"/>
        <c:auto val="1"/>
        <c:lblAlgn val="ctr"/>
        <c:lblOffset val="100"/>
        <c:noMultiLvlLbl val="0"/>
      </c:catAx>
      <c:valAx>
        <c:axId val="41649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Sheet4!$I$12:$I$19</c:f>
              <c:numCache>
                <c:formatCode>General</c:formatCode>
                <c:ptCount val="8"/>
                <c:pt idx="0">
                  <c:v>64.719082588178296</c:v>
                </c:pt>
                <c:pt idx="1">
                  <c:v>64.8075610943431</c:v>
                </c:pt>
                <c:pt idx="2">
                  <c:v>65.657418327467596</c:v>
                </c:pt>
                <c:pt idx="3">
                  <c:v>66.773183739432397</c:v>
                </c:pt>
                <c:pt idx="4">
                  <c:v>67.651327317715797</c:v>
                </c:pt>
                <c:pt idx="5">
                  <c:v>67.654469948501102</c:v>
                </c:pt>
                <c:pt idx="6">
                  <c:v>68.191580129639902</c:v>
                </c:pt>
                <c:pt idx="7">
                  <c:v>67.848340138447895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38-4060-90DC-4BF669C58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22120"/>
        <c:axId val="442728352"/>
      </c:scatterChart>
      <c:valAx>
        <c:axId val="442722120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Số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677195494463537"/>
              <c:y val="0.90031078991196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8352"/>
        <c:crosses val="autoZero"/>
        <c:crossBetween val="midCat"/>
        <c:majorUnit val="25"/>
      </c:valAx>
      <c:valAx>
        <c:axId val="4427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F-measure (%)</a:t>
                </a:r>
              </a:p>
            </c:rich>
          </c:tx>
          <c:layout>
            <c:manualLayout>
              <c:xMode val="edge"/>
              <c:yMode val="edge"/>
              <c:x val="4.2495458228191466E-3"/>
              <c:y val="0.19470033832769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2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Sheet4!$H$12:$H$19</c:f>
              <c:numCache>
                <c:formatCode>General</c:formatCode>
                <c:ptCount val="8"/>
                <c:pt idx="0">
                  <c:v>421</c:v>
                </c:pt>
                <c:pt idx="1">
                  <c:v>433</c:v>
                </c:pt>
                <c:pt idx="2">
                  <c:v>439</c:v>
                </c:pt>
                <c:pt idx="3">
                  <c:v>467</c:v>
                </c:pt>
                <c:pt idx="4">
                  <c:v>488</c:v>
                </c:pt>
                <c:pt idx="5">
                  <c:v>496</c:v>
                </c:pt>
                <c:pt idx="6">
                  <c:v>532</c:v>
                </c:pt>
                <c:pt idx="7">
                  <c:v>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3F-4443-B1E7-1EDA03AF1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26088"/>
        <c:axId val="322927400"/>
      </c:scatterChart>
      <c:valAx>
        <c:axId val="322926088"/>
        <c:scaling>
          <c:orientation val="minMax"/>
          <c:min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Sô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8165408767983052"/>
              <c:y val="0.90214107381384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7400"/>
        <c:crosses val="autoZero"/>
        <c:crossBetween val="midCat"/>
        <c:majorUnit val="25"/>
      </c:valAx>
      <c:valAx>
        <c:axId val="322927400"/>
        <c:scaling>
          <c:orientation val="minMax"/>
          <c:max val="65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Kích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thước tập từ vựng T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121851909721411E-3"/>
              <c:y val="3.72976592765988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6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Sheet2!$E$18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Sheet2!$F$18:$H$18</c:f>
              <c:numCache>
                <c:formatCode>General</c:formatCode>
                <c:ptCount val="3"/>
                <c:pt idx="0">
                  <c:v>0.52200776000000004</c:v>
                </c:pt>
                <c:pt idx="1">
                  <c:v>0.70063297999999996</c:v>
                </c:pt>
                <c:pt idx="2">
                  <c:v>0.77762600999999998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7-42F9-8F13-35C7BF05B7F1}"/>
            </c:ext>
          </c:extLst>
        </c:ser>
        <c:ser>
          <c:idx val="1"/>
          <c:order val="1"/>
          <c:tx>
            <c:strRef>
              <c:f>Sheet2!$E$19</c:f>
              <c:strCache>
                <c:ptCount val="1"/>
                <c:pt idx="0">
                  <c:v>R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Sheet2!$F$19:$H$19</c:f>
              <c:numCache>
                <c:formatCode>General</c:formatCode>
                <c:ptCount val="3"/>
                <c:pt idx="0">
                  <c:v>0.51892349000000004</c:v>
                </c:pt>
                <c:pt idx="1">
                  <c:v>0.77018145000000005</c:v>
                </c:pt>
                <c:pt idx="2">
                  <c:v>0.70544719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7-42F9-8F13-35C7BF05B7F1}"/>
            </c:ext>
          </c:extLst>
        </c:ser>
        <c:ser>
          <c:idx val="2"/>
          <c:order val="2"/>
          <c:tx>
            <c:strRef>
              <c:f>Sheet2!$E$20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Sheet2!$F$20:$H$20</c:f>
              <c:numCache>
                <c:formatCode>General</c:formatCode>
                <c:ptCount val="3"/>
                <c:pt idx="0">
                  <c:v>0.51167324999999997</c:v>
                </c:pt>
                <c:pt idx="1">
                  <c:v>0.73158988000000003</c:v>
                </c:pt>
                <c:pt idx="2">
                  <c:v>0.73806379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7-42F9-8F13-35C7BF05B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07592"/>
        <c:axId val="418910872"/>
      </c:barChart>
      <c:catAx>
        <c:axId val="41890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0872"/>
        <c:crosses val="autoZero"/>
        <c:auto val="1"/>
        <c:lblAlgn val="ctr"/>
        <c:lblOffset val="100"/>
        <c:noMultiLvlLbl val="0"/>
      </c:catAx>
      <c:valAx>
        <c:axId val="41891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yVal>
            <c:numRef>
              <c:f>'hien-thuc-cross'!$C$2:$C$41</c:f>
              <c:numCache>
                <c:formatCode>General</c:formatCode>
                <c:ptCount val="40"/>
                <c:pt idx="0">
                  <c:v>64.953634583300001</c:v>
                </c:pt>
                <c:pt idx="1">
                  <c:v>64.8607339072</c:v>
                </c:pt>
                <c:pt idx="2">
                  <c:v>64.664123060999998</c:v>
                </c:pt>
                <c:pt idx="3">
                  <c:v>65.446810273400004</c:v>
                </c:pt>
                <c:pt idx="4">
                  <c:v>65.952355329499994</c:v>
                </c:pt>
                <c:pt idx="5">
                  <c:v>65.496730027399991</c:v>
                </c:pt>
                <c:pt idx="6">
                  <c:v>66.2242077935</c:v>
                </c:pt>
                <c:pt idx="7">
                  <c:v>66.422473587200002</c:v>
                </c:pt>
                <c:pt idx="8">
                  <c:v>66.577597402099997</c:v>
                </c:pt>
                <c:pt idx="9">
                  <c:v>66.774113306200007</c:v>
                </c:pt>
                <c:pt idx="10">
                  <c:v>66.822694409100009</c:v>
                </c:pt>
                <c:pt idx="11">
                  <c:v>67.096071489300002</c:v>
                </c:pt>
                <c:pt idx="12">
                  <c:v>67.111607516000007</c:v>
                </c:pt>
                <c:pt idx="13">
                  <c:v>66.8253644487</c:v>
                </c:pt>
                <c:pt idx="14">
                  <c:v>66.862673140699997</c:v>
                </c:pt>
                <c:pt idx="15">
                  <c:v>67.207119802000008</c:v>
                </c:pt>
                <c:pt idx="16">
                  <c:v>67.160284116699998</c:v>
                </c:pt>
                <c:pt idx="17">
                  <c:v>67.3552972106</c:v>
                </c:pt>
                <c:pt idx="18">
                  <c:v>67.605087135800005</c:v>
                </c:pt>
                <c:pt idx="19">
                  <c:v>67.592523536800002</c:v>
                </c:pt>
                <c:pt idx="20">
                  <c:v>67.523004868100003</c:v>
                </c:pt>
                <c:pt idx="21">
                  <c:v>67.517673018400004</c:v>
                </c:pt>
                <c:pt idx="22">
                  <c:v>67.498935887800002</c:v>
                </c:pt>
                <c:pt idx="23">
                  <c:v>67.418635680899996</c:v>
                </c:pt>
                <c:pt idx="24">
                  <c:v>67.611771158099998</c:v>
                </c:pt>
                <c:pt idx="25">
                  <c:v>67.672582754199993</c:v>
                </c:pt>
                <c:pt idx="26">
                  <c:v>67.715170419800003</c:v>
                </c:pt>
                <c:pt idx="27">
                  <c:v>67.468783392899994</c:v>
                </c:pt>
                <c:pt idx="28">
                  <c:v>67.670537041499998</c:v>
                </c:pt>
                <c:pt idx="29">
                  <c:v>67.615955030599991</c:v>
                </c:pt>
                <c:pt idx="30">
                  <c:v>66.939732385900001</c:v>
                </c:pt>
                <c:pt idx="31">
                  <c:v>67.563374302900002</c:v>
                </c:pt>
                <c:pt idx="32">
                  <c:v>67.493874910499997</c:v>
                </c:pt>
                <c:pt idx="33">
                  <c:v>67.200340523000008</c:v>
                </c:pt>
                <c:pt idx="34">
                  <c:v>67.730596858400006</c:v>
                </c:pt>
                <c:pt idx="35">
                  <c:v>67.563152636500007</c:v>
                </c:pt>
                <c:pt idx="36">
                  <c:v>67.296459753799994</c:v>
                </c:pt>
                <c:pt idx="37">
                  <c:v>67.404324823099998</c:v>
                </c:pt>
                <c:pt idx="38">
                  <c:v>67.286956437300006</c:v>
                </c:pt>
                <c:pt idx="39">
                  <c:v>66.8387804515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D7-4181-BEBA-962475FF1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263800"/>
        <c:axId val="536261504"/>
      </c:scatterChart>
      <c:valAx>
        <c:axId val="536263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C</a:t>
                </a:r>
                <a:endParaRPr lang="en-US" sz="20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1504"/>
        <c:crosses val="autoZero"/>
        <c:crossBetween val="midCat"/>
      </c:valAx>
      <c:valAx>
        <c:axId val="5362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  <a:endParaRPr lang="en-US" sz="2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461059190031153E-3"/>
              <c:y val="0.340468025608948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3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206AE4-5FBE-453C-8170-046A68071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729747"/>
              </p:ext>
            </p:extLst>
          </p:nvPr>
        </p:nvGraphicFramePr>
        <p:xfrm>
          <a:off x="886265" y="132216"/>
          <a:ext cx="10476947" cy="672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7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1E210C-112B-4F56-B685-EA787C93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502446"/>
              </p:ext>
            </p:extLst>
          </p:nvPr>
        </p:nvGraphicFramePr>
        <p:xfrm>
          <a:off x="755374" y="212035"/>
          <a:ext cx="10247243" cy="614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25416" y="3024554"/>
            <a:ext cx="10548423" cy="1420837"/>
            <a:chOff x="1125416" y="3024554"/>
            <a:chExt cx="10548423" cy="1420837"/>
          </a:xfrm>
        </p:grpSpPr>
        <p:sp>
          <p:nvSpPr>
            <p:cNvPr id="4" name="Flowchart: Data 3"/>
            <p:cNvSpPr/>
            <p:nvPr/>
          </p:nvSpPr>
          <p:spPr>
            <a:xfrm>
              <a:off x="1125416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Dữ liệu đầu vào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8818098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Kết quả phân tích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856" y="3024554"/>
              <a:ext cx="2132428" cy="14208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Hệ thống phân tích</a:t>
              </a:r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3695583" y="3734973"/>
              <a:ext cx="17122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>
              <a:off x="7540284" y="3734973"/>
              <a:ext cx="156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6252" y="851096"/>
            <a:ext cx="5915465" cy="5073745"/>
            <a:chOff x="2546252" y="851096"/>
            <a:chExt cx="5915465" cy="5073745"/>
          </a:xfrm>
        </p:grpSpPr>
        <p:sp>
          <p:nvSpPr>
            <p:cNvPr id="4" name="Rectangle 3"/>
            <p:cNvSpPr/>
            <p:nvPr/>
          </p:nvSpPr>
          <p:spPr>
            <a:xfrm>
              <a:off x="2546252" y="2867463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Phân tích cảm xúc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5828" y="4883832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Kết hợp 2 cách trên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8172" y="2867464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  từ vựng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172" y="851096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học máy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7" idx="1"/>
            </p:cNvCxnSpPr>
            <p:nvPr/>
          </p:nvCxnSpPr>
          <p:spPr>
            <a:xfrm flipV="1">
              <a:off x="4529797" y="1371601"/>
              <a:ext cx="1948375" cy="2016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4529797" y="3387968"/>
              <a:ext cx="194837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4529797" y="3387968"/>
              <a:ext cx="1946031" cy="2016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9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0" y="528952"/>
            <a:ext cx="2600000" cy="50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50" y="528952"/>
            <a:ext cx="2695238" cy="5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02" y="452761"/>
            <a:ext cx="2638095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0" y="881407"/>
            <a:ext cx="5400000" cy="5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99" y="528952"/>
            <a:ext cx="5171429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0" y="-2082728"/>
            <a:ext cx="9415670" cy="12368625"/>
            <a:chOff x="0" y="-2082728"/>
            <a:chExt cx="9415670" cy="123686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99905" y="2380661"/>
                  <a:ext cx="644920" cy="10668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05" y="2380661"/>
                  <a:ext cx="644920" cy="10668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lowchart: Data 4"/>
            <p:cNvSpPr/>
            <p:nvPr/>
          </p:nvSpPr>
          <p:spPr>
            <a:xfrm>
              <a:off x="4323521" y="-2082728"/>
              <a:ext cx="2395332" cy="808382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Tập dữ liệu huấn luyện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8714" y="932141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</a:p>
            <a:p>
              <a:pPr algn="ctr"/>
              <a:r>
                <a:rPr lang="en-US"/>
                <a:t>đặc trưng N-gram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881" y="-518968"/>
              <a:ext cx="2186609" cy="71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đặc trưng Thay đổi trạng thái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29061" y="-518968"/>
              <a:ext cx="2186609" cy="71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  <a:br>
                <a:rPr lang="en-US"/>
              </a:br>
              <a:r>
                <a:rPr lang="en-US"/>
                <a:t>đặc trưng SO-CAL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-509028"/>
              <a:ext cx="2186609" cy="715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</a:p>
            <a:p>
              <a:pPr algn="ctr"/>
              <a:r>
                <a:rPr lang="en-US"/>
                <a:t>đặc trưng Phủ định</a:t>
              </a:r>
              <a:endParaRPr lang="en-US"/>
            </a:p>
          </p:txBody>
        </p:sp>
        <p:cxnSp>
          <p:nvCxnSpPr>
            <p:cNvPr id="11" name="Connector: Elbow 10"/>
            <p:cNvCxnSpPr>
              <a:stCxn id="5" idx="4"/>
              <a:endCxn id="9" idx="0"/>
            </p:cNvCxnSpPr>
            <p:nvPr/>
          </p:nvCxnSpPr>
          <p:spPr>
            <a:xfrm rot="5400000">
              <a:off x="2924587" y="-3105628"/>
              <a:ext cx="765318" cy="4427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/>
            <p:cNvCxnSpPr>
              <a:stCxn id="5" idx="4"/>
              <a:endCxn id="7" idx="0"/>
            </p:cNvCxnSpPr>
            <p:nvPr/>
          </p:nvCxnSpPr>
          <p:spPr>
            <a:xfrm rot="5400000">
              <a:off x="5143498" y="-896657"/>
              <a:ext cx="75537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/>
            <p:cNvCxnSpPr>
              <a:stCxn id="5" idx="4"/>
              <a:endCxn id="8" idx="0"/>
            </p:cNvCxnSpPr>
            <p:nvPr/>
          </p:nvCxnSpPr>
          <p:spPr>
            <a:xfrm rot="16200000" flipH="1">
              <a:off x="6544087" y="-2297247"/>
              <a:ext cx="755378" cy="28011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6" idx="0"/>
            </p:cNvCxnSpPr>
            <p:nvPr/>
          </p:nvCxnSpPr>
          <p:spPr>
            <a:xfrm>
              <a:off x="1093305" y="206587"/>
              <a:ext cx="1298713" cy="72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48432" y="2379251"/>
                  <a:ext cx="2545505" cy="1068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432" y="2379251"/>
                  <a:ext cx="2545505" cy="10682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144048" y="2366685"/>
                  <a:ext cx="2495940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8" y="2366685"/>
                  <a:ext cx="2495940" cy="1020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6" idx="2"/>
              <a:endCxn id="39" idx="0"/>
            </p:cNvCxnSpPr>
            <p:nvPr/>
          </p:nvCxnSpPr>
          <p:spPr>
            <a:xfrm>
              <a:off x="2392018" y="1641131"/>
              <a:ext cx="0" cy="72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2"/>
              <a:endCxn id="38" idx="0"/>
            </p:cNvCxnSpPr>
            <p:nvPr/>
          </p:nvCxnSpPr>
          <p:spPr>
            <a:xfrm flipH="1">
              <a:off x="5521185" y="196646"/>
              <a:ext cx="1" cy="2182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2"/>
              <a:endCxn id="4" idx="0"/>
            </p:cNvCxnSpPr>
            <p:nvPr/>
          </p:nvCxnSpPr>
          <p:spPr>
            <a:xfrm flipH="1">
              <a:off x="8322365" y="196646"/>
              <a:ext cx="1" cy="218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91842" y="4475936"/>
                  <a:ext cx="5258683" cy="10938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42" y="4475936"/>
                  <a:ext cx="5258683" cy="10938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or: Elbow 51"/>
            <p:cNvCxnSpPr>
              <a:stCxn id="39" idx="2"/>
              <a:endCxn id="51" idx="0"/>
            </p:cNvCxnSpPr>
            <p:nvPr/>
          </p:nvCxnSpPr>
          <p:spPr>
            <a:xfrm rot="16200000" flipH="1">
              <a:off x="3412212" y="2366963"/>
              <a:ext cx="1088779" cy="31291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/>
            <p:cNvCxnSpPr>
              <a:stCxn id="38" idx="2"/>
              <a:endCxn id="51" idx="0"/>
            </p:cNvCxnSpPr>
            <p:nvPr/>
          </p:nvCxnSpPr>
          <p:spPr>
            <a:xfrm rot="5400000">
              <a:off x="5006963" y="3961714"/>
              <a:ext cx="1028444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Elbow 60"/>
            <p:cNvCxnSpPr/>
            <p:nvPr/>
          </p:nvCxnSpPr>
          <p:spPr>
            <a:xfrm rot="5400000">
              <a:off x="6407553" y="2554774"/>
              <a:ext cx="1028444" cy="2801181"/>
            </a:xfrm>
            <a:prstGeom prst="bentConnector3">
              <a:avLst>
                <a:gd name="adj1" fmla="val 477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427879" y="6243711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Chuẩn hóa</a:t>
              </a:r>
              <a:endParaRPr lang="en-US"/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5521183" y="5630097"/>
              <a:ext cx="0" cy="61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638759" y="7489678"/>
                  <a:ext cx="5764848" cy="1155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759" y="7489678"/>
                  <a:ext cx="5764848" cy="11558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67" idx="2"/>
              <a:endCxn id="71" idx="0"/>
            </p:cNvCxnSpPr>
            <p:nvPr/>
          </p:nvCxnSpPr>
          <p:spPr>
            <a:xfrm>
              <a:off x="5521183" y="6952701"/>
              <a:ext cx="0" cy="536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427879" y="9576907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Huấn luyện với SVM</a:t>
              </a:r>
              <a:endParaRPr lang="en-US"/>
            </a:p>
          </p:txBody>
        </p:sp>
        <p:cxnSp>
          <p:nvCxnSpPr>
            <p:cNvPr id="77" name="Straight Arrow Connector 76"/>
            <p:cNvCxnSpPr>
              <a:stCxn id="71" idx="2"/>
              <a:endCxn id="76" idx="0"/>
            </p:cNvCxnSpPr>
            <p:nvPr/>
          </p:nvCxnSpPr>
          <p:spPr>
            <a:xfrm>
              <a:off x="5521183" y="8645572"/>
              <a:ext cx="0" cy="9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72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7200DA-D64C-4B2A-9830-7C96F0F74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548891"/>
              </p:ext>
            </p:extLst>
          </p:nvPr>
        </p:nvGraphicFramePr>
        <p:xfrm>
          <a:off x="1219200" y="240030"/>
          <a:ext cx="10191750" cy="61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25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m:số lượng câu</a:t>
                </a:r>
              </a:p>
              <a:p>
                <a:r>
                  <a:rPr lang="en-US" i="1"/>
                  <a:t>n:kích thước tập từ vựng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66523" cy="6288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E5A9B-BB33-478B-A61E-CF0B970F8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857868"/>
              </p:ext>
            </p:extLst>
          </p:nvPr>
        </p:nvGraphicFramePr>
        <p:xfrm>
          <a:off x="798602" y="341024"/>
          <a:ext cx="10399077" cy="621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BE5226-22C0-427C-B78D-2696F9F91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42331"/>
              </p:ext>
            </p:extLst>
          </p:nvPr>
        </p:nvGraphicFramePr>
        <p:xfrm>
          <a:off x="653634" y="133200"/>
          <a:ext cx="10476000" cy="672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7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933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109</cp:revision>
  <dcterms:created xsi:type="dcterms:W3CDTF">2016-12-04T02:56:17Z</dcterms:created>
  <dcterms:modified xsi:type="dcterms:W3CDTF">2016-12-16T03:14:21Z</dcterms:modified>
</cp:coreProperties>
</file>