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experience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e\python\lvtn\hien-thuc-cros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Sheet3!$M$23</c:f>
              <c:strCache>
                <c:ptCount val="1"/>
                <c:pt idx="0">
                  <c:v>F</c:v>
                </c:pt>
              </c:strCache>
            </c:strRef>
          </c:tx>
          <c:spPr>
            <a:pattFill prst="ltDn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Sheet3!$M$24:$M$28</c:f>
              <c:numCache>
                <c:formatCode>General</c:formatCode>
                <c:ptCount val="5"/>
                <c:pt idx="0">
                  <c:v>65.055476005974597</c:v>
                </c:pt>
                <c:pt idx="1">
                  <c:v>65.591827604229209</c:v>
                </c:pt>
                <c:pt idx="2">
                  <c:v>65.7958359102266</c:v>
                </c:pt>
                <c:pt idx="3">
                  <c:v>65.619721318882796</c:v>
                </c:pt>
                <c:pt idx="4">
                  <c:v>64.916616117245795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4-4CDA-9B8F-A4A658ADB796}"/>
            </c:ext>
          </c:extLst>
        </c:ser>
        <c:ser>
          <c:idx val="1"/>
          <c:order val="1"/>
          <c:tx>
            <c:strRef>
              <c:f>Sheet3!$N$23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Sheet3!$L$24:$L$28</c:f>
              <c:strCache>
                <c:ptCount val="5"/>
                <c:pt idx="0">
                  <c:v>min_df=1</c:v>
                </c:pt>
                <c:pt idx="1">
                  <c:v>min_df=2</c:v>
                </c:pt>
                <c:pt idx="2">
                  <c:v>min_df=3</c:v>
                </c:pt>
                <c:pt idx="3">
                  <c:v>min_df=4</c:v>
                </c:pt>
                <c:pt idx="4">
                  <c:v>min_df=5</c:v>
                </c:pt>
              </c:strCache>
            </c:strRef>
          </c:cat>
          <c:val>
            <c:numRef>
              <c:f>Sheet3!$N$24:$N$28</c:f>
              <c:numCache>
                <c:formatCode>General</c:formatCode>
                <c:ptCount val="5"/>
                <c:pt idx="0">
                  <c:v>65.229300139581397</c:v>
                </c:pt>
                <c:pt idx="1">
                  <c:v>67.261564577485203</c:v>
                </c:pt>
                <c:pt idx="2">
                  <c:v>67.315332754780002</c:v>
                </c:pt>
                <c:pt idx="3">
                  <c:v>66.7141028723575</c:v>
                </c:pt>
                <c:pt idx="4">
                  <c:v>65.788814941824199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B4-4CDA-9B8F-A4A658ADB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5654480"/>
        <c:axId val="375648248"/>
      </c:barChart>
      <c:catAx>
        <c:axId val="3756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48248"/>
        <c:crosses val="autoZero"/>
        <c:auto val="1"/>
        <c:lblAlgn val="ctr"/>
        <c:lblOffset val="100"/>
        <c:noMultiLvlLbl val="0"/>
      </c:catAx>
      <c:valAx>
        <c:axId val="375648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6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Sheet3!$C$20:$C$24</c:f>
              <c:strCache>
                <c:ptCount val="5"/>
                <c:pt idx="0">
                  <c:v>Unigram</c:v>
                </c:pt>
                <c:pt idx="1">
                  <c:v>Bigram</c:v>
                </c:pt>
                <c:pt idx="2">
                  <c:v>Trigram</c:v>
                </c:pt>
                <c:pt idx="3">
                  <c:v>4-gram</c:v>
                </c:pt>
                <c:pt idx="4">
                  <c:v>5-gram</c:v>
                </c:pt>
              </c:strCache>
            </c:strRef>
          </c:cat>
          <c:val>
            <c:numRef>
              <c:f>Sheet3!$D$20:$D$24</c:f>
              <c:numCache>
                <c:formatCode>General</c:formatCode>
                <c:ptCount val="5"/>
                <c:pt idx="0">
                  <c:v>67.315332754780002</c:v>
                </c:pt>
                <c:pt idx="1">
                  <c:v>67.7726958862266</c:v>
                </c:pt>
                <c:pt idx="2">
                  <c:v>67.868942965653204</c:v>
                </c:pt>
                <c:pt idx="3">
                  <c:v>67.961736446250001</c:v>
                </c:pt>
                <c:pt idx="4">
                  <c:v>67.858342312102408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0-4229-ACD8-9E613C6BF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4687072"/>
        <c:axId val="334687400"/>
      </c:barChart>
      <c:catAx>
        <c:axId val="334687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400"/>
        <c:crosses val="autoZero"/>
        <c:auto val="1"/>
        <c:lblAlgn val="ctr"/>
        <c:lblOffset val="100"/>
        <c:noMultiLvlLbl val="0"/>
      </c:catAx>
      <c:valAx>
        <c:axId val="334687400"/>
        <c:scaling>
          <c:orientation val="minMax"/>
          <c:max val="68.2"/>
          <c:min val="6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6870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Sheet2!$J$17</c:f>
              <c:strCache>
                <c:ptCount val="1"/>
                <c:pt idx="0">
                  <c:v>Đặc trưng cơ bản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Sheet2!$J$18:$J$21</c:f>
              <c:numCache>
                <c:formatCode>General</c:formatCode>
                <c:ptCount val="4"/>
                <c:pt idx="0">
                  <c:v>67.961736446250001</c:v>
                </c:pt>
                <c:pt idx="1">
                  <c:v>69.167660186961101</c:v>
                </c:pt>
                <c:pt idx="2">
                  <c:v>70.047152275260302</c:v>
                </c:pt>
                <c:pt idx="3">
                  <c:v>69.986807138885993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F-47CC-96BE-9F0EBA3D7C7D}"/>
            </c:ext>
          </c:extLst>
        </c:ser>
        <c:ser>
          <c:idx val="1"/>
          <c:order val="1"/>
          <c:tx>
            <c:strRef>
              <c:f>Sheet2!$K$17</c:f>
              <c:strCache>
                <c:ptCount val="1"/>
                <c:pt idx="0">
                  <c:v>Đặc trưng cơ bản + SO-CAL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numRef>
              <c:f>Sheet2!$I$18:$I$21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Sheet2!$K$18:$K$21</c:f>
              <c:numCache>
                <c:formatCode>General</c:formatCode>
                <c:ptCount val="4"/>
                <c:pt idx="0">
                  <c:v>68.2747585114667</c:v>
                </c:pt>
                <c:pt idx="1">
                  <c:v>70.033995487667298</c:v>
                </c:pt>
                <c:pt idx="2">
                  <c:v>70.742754403914503</c:v>
                </c:pt>
                <c:pt idx="3">
                  <c:v>70.59631712177719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F-47CC-96BE-9F0EBA3D7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497024"/>
        <c:axId val="416496696"/>
      </c:barChart>
      <c:catAx>
        <c:axId val="41649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6696"/>
        <c:crosses val="autoZero"/>
        <c:auto val="1"/>
        <c:lblAlgn val="ctr"/>
        <c:lblOffset val="100"/>
        <c:noMultiLvlLbl val="0"/>
      </c:catAx>
      <c:valAx>
        <c:axId val="416496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F-Measure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49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Sheet4!$I$12:$I$19</c:f>
              <c:numCache>
                <c:formatCode>General</c:formatCode>
                <c:ptCount val="8"/>
                <c:pt idx="0">
                  <c:v>64.719082588178296</c:v>
                </c:pt>
                <c:pt idx="1">
                  <c:v>64.8075610943431</c:v>
                </c:pt>
                <c:pt idx="2">
                  <c:v>65.657418327467596</c:v>
                </c:pt>
                <c:pt idx="3">
                  <c:v>66.773183739432397</c:v>
                </c:pt>
                <c:pt idx="4">
                  <c:v>67.651327317715797</c:v>
                </c:pt>
                <c:pt idx="5">
                  <c:v>67.654469948501102</c:v>
                </c:pt>
                <c:pt idx="6">
                  <c:v>68.191580129639902</c:v>
                </c:pt>
                <c:pt idx="7">
                  <c:v>67.848340138447895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38-4060-90DC-4BF669C58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2722120"/>
        <c:axId val="442728352"/>
      </c:scatterChart>
      <c:valAx>
        <c:axId val="442722120"/>
        <c:scaling>
          <c:orientation val="minMax"/>
          <c:min val="3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Số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29677195494463537"/>
              <c:y val="0.90031078991196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8352"/>
        <c:crosses val="autoZero"/>
        <c:crossBetween val="midCat"/>
        <c:majorUnit val="25"/>
      </c:valAx>
      <c:valAx>
        <c:axId val="44272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F-measure (%)</a:t>
                </a:r>
              </a:p>
            </c:rich>
          </c:tx>
          <c:layout>
            <c:manualLayout>
              <c:xMode val="edge"/>
              <c:yMode val="edge"/>
              <c:x val="4.2495458228191466E-3"/>
              <c:y val="0.194700338327694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722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8575">
                <a:solidFill>
                  <a:sysClr val="windowText" lastClr="000000"/>
                </a:solidFill>
              </a:ln>
              <a:effectLst/>
            </c:spPr>
          </c:marker>
          <c:xVal>
            <c:numRef>
              <c:f>Sheet4!$G$12:$G$19</c:f>
              <c:numCache>
                <c:formatCode>General</c:formatCode>
                <c:ptCount val="8"/>
                <c:pt idx="0">
                  <c:v>316</c:v>
                </c:pt>
                <c:pt idx="1">
                  <c:v>332</c:v>
                </c:pt>
                <c:pt idx="2">
                  <c:v>352</c:v>
                </c:pt>
                <c:pt idx="3">
                  <c:v>368</c:v>
                </c:pt>
                <c:pt idx="4">
                  <c:v>388</c:v>
                </c:pt>
                <c:pt idx="5">
                  <c:v>404</c:v>
                </c:pt>
                <c:pt idx="6">
                  <c:v>420</c:v>
                </c:pt>
                <c:pt idx="7">
                  <c:v>440</c:v>
                </c:pt>
              </c:numCache>
            </c:numRef>
          </c:xVal>
          <c:yVal>
            <c:numRef>
              <c:f>Sheet4!$H$12:$H$19</c:f>
              <c:numCache>
                <c:formatCode>General</c:formatCode>
                <c:ptCount val="8"/>
                <c:pt idx="0">
                  <c:v>421</c:v>
                </c:pt>
                <c:pt idx="1">
                  <c:v>433</c:v>
                </c:pt>
                <c:pt idx="2">
                  <c:v>439</c:v>
                </c:pt>
                <c:pt idx="3">
                  <c:v>467</c:v>
                </c:pt>
                <c:pt idx="4">
                  <c:v>488</c:v>
                </c:pt>
                <c:pt idx="5">
                  <c:v>496</c:v>
                </c:pt>
                <c:pt idx="6">
                  <c:v>532</c:v>
                </c:pt>
                <c:pt idx="7">
                  <c:v>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3F-4443-B1E7-1EDA03AF1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926088"/>
        <c:axId val="322927400"/>
      </c:scatterChart>
      <c:valAx>
        <c:axId val="322926088"/>
        <c:scaling>
          <c:orientation val="minMax"/>
          <c:min val="2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Sô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câu trong tập huấn luyện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28165408767983052"/>
              <c:y val="0.90214107381384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7400"/>
        <c:crosses val="autoZero"/>
        <c:crossBetween val="midCat"/>
        <c:majorUnit val="25"/>
      </c:valAx>
      <c:valAx>
        <c:axId val="322927400"/>
        <c:scaling>
          <c:orientation val="minMax"/>
          <c:max val="650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4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4000">
                    <a:solidFill>
                      <a:schemeClr val="tx1"/>
                    </a:solidFill>
                  </a:rPr>
                  <a:t>Kích</a:t>
                </a:r>
                <a:r>
                  <a:rPr lang="en-US" sz="4000" baseline="0">
                    <a:solidFill>
                      <a:schemeClr val="tx1"/>
                    </a:solidFill>
                  </a:rPr>
                  <a:t> thước tập từ vựng T</a:t>
                </a:r>
                <a:endParaRPr lang="en-US" sz="40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121851909721411E-3"/>
              <c:y val="3.72976592765988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4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6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Sheet2!$E$18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Sheet2!$F$18:$H$18</c:f>
              <c:numCache>
                <c:formatCode>General</c:formatCode>
                <c:ptCount val="3"/>
                <c:pt idx="0">
                  <c:v>0.52200776000000004</c:v>
                </c:pt>
                <c:pt idx="1">
                  <c:v>0.70063297999999996</c:v>
                </c:pt>
                <c:pt idx="2">
                  <c:v>0.77762600999999998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D7-42F9-8F13-35C7BF05B7F1}"/>
            </c:ext>
          </c:extLst>
        </c:ser>
        <c:ser>
          <c:idx val="1"/>
          <c:order val="1"/>
          <c:tx>
            <c:strRef>
              <c:f>Sheet2!$E$19</c:f>
              <c:strCache>
                <c:ptCount val="1"/>
                <c:pt idx="0">
                  <c:v>R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Sheet2!$F$19:$H$19</c:f>
              <c:numCache>
                <c:formatCode>General</c:formatCode>
                <c:ptCount val="3"/>
                <c:pt idx="0">
                  <c:v>0.51892349000000004</c:v>
                </c:pt>
                <c:pt idx="1">
                  <c:v>0.77018145000000005</c:v>
                </c:pt>
                <c:pt idx="2">
                  <c:v>0.70544719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D7-42F9-8F13-35C7BF05B7F1}"/>
            </c:ext>
          </c:extLst>
        </c:ser>
        <c:ser>
          <c:idx val="2"/>
          <c:order val="2"/>
          <c:tx>
            <c:strRef>
              <c:f>Sheet2!$E$20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Sheet2!$F$17:$H$17</c:f>
              <c:strCache>
                <c:ptCount val="3"/>
                <c:pt idx="0">
                  <c:v>NEG</c:v>
                </c:pt>
                <c:pt idx="1">
                  <c:v>NEU</c:v>
                </c:pt>
                <c:pt idx="2">
                  <c:v>POS</c:v>
                </c:pt>
              </c:strCache>
            </c:strRef>
          </c:cat>
          <c:val>
            <c:numRef>
              <c:f>Sheet2!$F$20:$H$20</c:f>
              <c:numCache>
                <c:formatCode>General</c:formatCode>
                <c:ptCount val="3"/>
                <c:pt idx="0">
                  <c:v>0.51167324999999997</c:v>
                </c:pt>
                <c:pt idx="1">
                  <c:v>0.73158988000000003</c:v>
                </c:pt>
                <c:pt idx="2">
                  <c:v>0.73806379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D7-42F9-8F13-35C7BF05B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907592"/>
        <c:axId val="418910872"/>
      </c:barChart>
      <c:catAx>
        <c:axId val="41890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10872"/>
        <c:crosses val="autoZero"/>
        <c:auto val="1"/>
        <c:lblAlgn val="ctr"/>
        <c:lblOffset val="100"/>
        <c:noMultiLvlLbl val="0"/>
      </c:catAx>
      <c:valAx>
        <c:axId val="418910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0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yVal>
            <c:numRef>
              <c:f>'hien-thuc-cross'!$C$2:$C$41</c:f>
              <c:numCache>
                <c:formatCode>General</c:formatCode>
                <c:ptCount val="40"/>
                <c:pt idx="0">
                  <c:v>64.953634583300001</c:v>
                </c:pt>
                <c:pt idx="1">
                  <c:v>64.8607339072</c:v>
                </c:pt>
                <c:pt idx="2">
                  <c:v>64.664123060999998</c:v>
                </c:pt>
                <c:pt idx="3">
                  <c:v>65.446810273400004</c:v>
                </c:pt>
                <c:pt idx="4">
                  <c:v>65.952355329499994</c:v>
                </c:pt>
                <c:pt idx="5">
                  <c:v>65.496730027399991</c:v>
                </c:pt>
                <c:pt idx="6">
                  <c:v>66.2242077935</c:v>
                </c:pt>
                <c:pt idx="7">
                  <c:v>66.422473587200002</c:v>
                </c:pt>
                <c:pt idx="8">
                  <c:v>66.577597402099997</c:v>
                </c:pt>
                <c:pt idx="9">
                  <c:v>66.774113306200007</c:v>
                </c:pt>
                <c:pt idx="10">
                  <c:v>66.822694409100009</c:v>
                </c:pt>
                <c:pt idx="11">
                  <c:v>67.096071489300002</c:v>
                </c:pt>
                <c:pt idx="12">
                  <c:v>67.111607516000007</c:v>
                </c:pt>
                <c:pt idx="13">
                  <c:v>66.8253644487</c:v>
                </c:pt>
                <c:pt idx="14">
                  <c:v>66.862673140699997</c:v>
                </c:pt>
                <c:pt idx="15">
                  <c:v>67.207119802000008</c:v>
                </c:pt>
                <c:pt idx="16">
                  <c:v>67.160284116699998</c:v>
                </c:pt>
                <c:pt idx="17">
                  <c:v>67.3552972106</c:v>
                </c:pt>
                <c:pt idx="18">
                  <c:v>67.605087135800005</c:v>
                </c:pt>
                <c:pt idx="19">
                  <c:v>67.592523536800002</c:v>
                </c:pt>
                <c:pt idx="20">
                  <c:v>67.523004868100003</c:v>
                </c:pt>
                <c:pt idx="21">
                  <c:v>67.517673018400004</c:v>
                </c:pt>
                <c:pt idx="22">
                  <c:v>67.498935887800002</c:v>
                </c:pt>
                <c:pt idx="23">
                  <c:v>67.418635680899996</c:v>
                </c:pt>
                <c:pt idx="24">
                  <c:v>67.611771158099998</c:v>
                </c:pt>
                <c:pt idx="25">
                  <c:v>67.672582754199993</c:v>
                </c:pt>
                <c:pt idx="26">
                  <c:v>67.715170419800003</c:v>
                </c:pt>
                <c:pt idx="27">
                  <c:v>67.468783392899994</c:v>
                </c:pt>
                <c:pt idx="28">
                  <c:v>67.670537041499998</c:v>
                </c:pt>
                <c:pt idx="29">
                  <c:v>67.615955030599991</c:v>
                </c:pt>
                <c:pt idx="30">
                  <c:v>66.939732385900001</c:v>
                </c:pt>
                <c:pt idx="31">
                  <c:v>67.563374302900002</c:v>
                </c:pt>
                <c:pt idx="32">
                  <c:v>67.493874910499997</c:v>
                </c:pt>
                <c:pt idx="33">
                  <c:v>67.200340523000008</c:v>
                </c:pt>
                <c:pt idx="34">
                  <c:v>67.730596858400006</c:v>
                </c:pt>
                <c:pt idx="35">
                  <c:v>67.563152636500007</c:v>
                </c:pt>
                <c:pt idx="36">
                  <c:v>67.296459753799994</c:v>
                </c:pt>
                <c:pt idx="37">
                  <c:v>67.404324823099998</c:v>
                </c:pt>
                <c:pt idx="38">
                  <c:v>67.286956437300006</c:v>
                </c:pt>
                <c:pt idx="39">
                  <c:v>66.8387804515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8D7-4181-BEBA-962475FF1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6263800"/>
        <c:axId val="536261504"/>
      </c:scatterChart>
      <c:valAx>
        <c:axId val="536263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261504"/>
        <c:crosses val="autoZero"/>
        <c:crossBetween val="midCat"/>
      </c:valAx>
      <c:valAx>
        <c:axId val="53626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>
                    <a:solidFill>
                      <a:schemeClr val="tx1"/>
                    </a:solidFill>
                  </a:rPr>
                  <a:t>F-measure</a:t>
                </a:r>
              </a:p>
            </c:rich>
          </c:tx>
          <c:layout>
            <c:manualLayout>
              <c:xMode val="edge"/>
              <c:yMode val="edge"/>
              <c:x val="1.2461059190031153E-3"/>
              <c:y val="0.340468025608948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263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161B-FF7E-4ABE-89D0-93661BD281E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F429-0B0B-4DC0-A2AC-6AECB31C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357201" y="1055077"/>
            <a:ext cx="7392904" cy="4477705"/>
            <a:chOff x="1357201" y="1113183"/>
            <a:chExt cx="7014196" cy="4419599"/>
          </a:xfrm>
        </p:grpSpPr>
        <p:grpSp>
          <p:nvGrpSpPr>
            <p:cNvPr id="78" name="Group 77"/>
            <p:cNvGrpSpPr/>
            <p:nvPr/>
          </p:nvGrpSpPr>
          <p:grpSpPr>
            <a:xfrm>
              <a:off x="1364923" y="1113183"/>
              <a:ext cx="6983946" cy="4419599"/>
              <a:chOff x="1364923" y="1113183"/>
              <a:chExt cx="6983946" cy="441959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809380" y="1527311"/>
                <a:ext cx="5539489" cy="3793439"/>
                <a:chOff x="1431154" y="1805607"/>
                <a:chExt cx="5539489" cy="3793439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31154" y="1805607"/>
                  <a:ext cx="5539489" cy="3793439"/>
                  <a:chOff x="2623850" y="1977885"/>
                  <a:chExt cx="5539489" cy="3793439"/>
                </a:xfrm>
              </p:grpSpPr>
              <p:cxnSp>
                <p:nvCxnSpPr>
                  <p:cNvPr id="6" name="Straight Connector 5"/>
                  <p:cNvCxnSpPr>
                    <a:stCxn id="79" idx="1"/>
                  </p:cNvCxnSpPr>
                  <p:nvPr/>
                </p:nvCxnSpPr>
                <p:spPr>
                  <a:xfrm flipV="1">
                    <a:off x="2623850" y="3770244"/>
                    <a:ext cx="5539489" cy="33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Flowchart: Connector 9"/>
                  <p:cNvSpPr/>
                  <p:nvPr/>
                </p:nvSpPr>
                <p:spPr>
                  <a:xfrm>
                    <a:off x="3594652" y="259411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lowchart: Connector 10"/>
                  <p:cNvSpPr/>
                  <p:nvPr/>
                </p:nvSpPr>
                <p:spPr>
                  <a:xfrm>
                    <a:off x="4664762" y="3099352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Flowchart: Connector 11"/>
                  <p:cNvSpPr/>
                  <p:nvPr/>
                </p:nvSpPr>
                <p:spPr>
                  <a:xfrm>
                    <a:off x="3425686" y="331552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lowchart: Connector 12"/>
                  <p:cNvSpPr/>
                  <p:nvPr/>
                </p:nvSpPr>
                <p:spPr>
                  <a:xfrm>
                    <a:off x="4724399" y="1977887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lowchart: Connector 13"/>
                  <p:cNvSpPr/>
                  <p:nvPr/>
                </p:nvSpPr>
                <p:spPr>
                  <a:xfrm>
                    <a:off x="7255565" y="3395041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lowchart: Connector 14"/>
                  <p:cNvSpPr/>
                  <p:nvPr/>
                </p:nvSpPr>
                <p:spPr>
                  <a:xfrm>
                    <a:off x="5910469" y="199610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lowchart: Connector 15"/>
                  <p:cNvSpPr/>
                  <p:nvPr/>
                </p:nvSpPr>
                <p:spPr>
                  <a:xfrm>
                    <a:off x="5652051" y="3178866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lowchart: Connector 16"/>
                  <p:cNvSpPr/>
                  <p:nvPr/>
                </p:nvSpPr>
                <p:spPr>
                  <a:xfrm>
                    <a:off x="6423991" y="2471529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lowchart: Connector 17"/>
                  <p:cNvSpPr/>
                  <p:nvPr/>
                </p:nvSpPr>
                <p:spPr>
                  <a:xfrm>
                    <a:off x="3515138" y="4750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lowchart: Connector 18"/>
                  <p:cNvSpPr/>
                  <p:nvPr/>
                </p:nvSpPr>
                <p:spPr>
                  <a:xfrm>
                    <a:off x="3831532" y="553278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lowchart: Connector 19"/>
                  <p:cNvSpPr/>
                  <p:nvPr/>
                </p:nvSpPr>
                <p:spPr>
                  <a:xfrm>
                    <a:off x="5357189" y="5612297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lowchart: Connector 20"/>
                  <p:cNvSpPr/>
                  <p:nvPr/>
                </p:nvSpPr>
                <p:spPr>
                  <a:xfrm>
                    <a:off x="6028821" y="414521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lowchart: Connector 21"/>
                  <p:cNvSpPr/>
                  <p:nvPr/>
                </p:nvSpPr>
                <p:spPr>
                  <a:xfrm>
                    <a:off x="4883426" y="4101548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lowchart: Connector 22"/>
                  <p:cNvSpPr/>
                  <p:nvPr/>
                </p:nvSpPr>
                <p:spPr>
                  <a:xfrm>
                    <a:off x="7345016" y="4485862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lowchart: Connector 23"/>
                  <p:cNvSpPr/>
                  <p:nvPr/>
                </p:nvSpPr>
                <p:spPr>
                  <a:xfrm rot="2700000">
                    <a:off x="6218455" y="4982820"/>
                    <a:ext cx="174930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4448501" y="5131906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lowchart: Connector 26"/>
                  <p:cNvSpPr/>
                  <p:nvPr/>
                </p:nvSpPr>
                <p:spPr>
                  <a:xfrm>
                    <a:off x="3414088" y="40651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lowchart: Connector 27"/>
                  <p:cNvSpPr/>
                  <p:nvPr/>
                </p:nvSpPr>
                <p:spPr>
                  <a:xfrm>
                    <a:off x="7512323" y="5324061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lowchart: Connector 28"/>
                  <p:cNvSpPr/>
                  <p:nvPr/>
                </p:nvSpPr>
                <p:spPr>
                  <a:xfrm>
                    <a:off x="4883425" y="4750903"/>
                    <a:ext cx="159027" cy="159027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Flowchart: Connector 29"/>
                  <p:cNvSpPr/>
                  <p:nvPr/>
                </p:nvSpPr>
                <p:spPr>
                  <a:xfrm>
                    <a:off x="3251747" y="1977885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lowchart: Connector 30"/>
                  <p:cNvSpPr/>
                  <p:nvPr/>
                </p:nvSpPr>
                <p:spPr>
                  <a:xfrm>
                    <a:off x="7335078" y="2221023"/>
                    <a:ext cx="159027" cy="159027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lowchart: Connector 31"/>
                  <p:cNvSpPr/>
                  <p:nvPr/>
                </p:nvSpPr>
                <p:spPr>
                  <a:xfrm>
                    <a:off x="3584713" y="2547735"/>
                    <a:ext cx="3987250" cy="2488096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81469" y="3165615"/>
                  <a:ext cx="432350" cy="4323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97644" y="2948612"/>
                  <a:ext cx="627254" cy="6272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67426" y="2738979"/>
                  <a:ext cx="861457" cy="86145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270243" y="2581676"/>
                  <a:ext cx="1008849" cy="10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621968" y="2457435"/>
                  <a:ext cx="1151854" cy="11518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4025596" y="2387004"/>
                  <a:ext cx="1203521" cy="12035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4468047" y="2355290"/>
                  <a:ext cx="1264215" cy="12642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989849" y="2428940"/>
                  <a:ext cx="1198607" cy="11986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644336" y="2633818"/>
                  <a:ext cx="647381" cy="6473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1417983" y="1113183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364923" y="5532782"/>
                <a:ext cx="6223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1396980" y="2040832"/>
                <a:ext cx="1389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Âm (Negative)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17983" y="3977163"/>
                <a:ext cx="1323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Lớp Dương (Positive)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98275" y="2261961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Positive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359038" y="3954788"/>
                <a:ext cx="14739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Positive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223110" y="1172483"/>
                <a:ext cx="162826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True Negative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975512" y="5009086"/>
                <a:ext cx="162460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False Negative</a:t>
                </a: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2809380" y="1113183"/>
              <a:ext cx="5562017" cy="44195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1357201" y="3322950"/>
              <a:ext cx="622354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56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206AE4-5FBE-453C-8170-046A680714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729747"/>
              </p:ext>
            </p:extLst>
          </p:nvPr>
        </p:nvGraphicFramePr>
        <p:xfrm>
          <a:off x="886265" y="132216"/>
          <a:ext cx="10476947" cy="6725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776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1E210C-112B-4F56-B685-EA787C93E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502446"/>
              </p:ext>
            </p:extLst>
          </p:nvPr>
        </p:nvGraphicFramePr>
        <p:xfrm>
          <a:off x="755374" y="212035"/>
          <a:ext cx="10247243" cy="614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5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125416" y="3024554"/>
            <a:ext cx="10548423" cy="1420837"/>
            <a:chOff x="1125416" y="3024554"/>
            <a:chExt cx="10548423" cy="1420837"/>
          </a:xfrm>
        </p:grpSpPr>
        <p:sp>
          <p:nvSpPr>
            <p:cNvPr id="4" name="Flowchart: Data 3"/>
            <p:cNvSpPr/>
            <p:nvPr/>
          </p:nvSpPr>
          <p:spPr>
            <a:xfrm>
              <a:off x="1125416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Dữ liệu đầu vào</a:t>
              </a:r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8818098" y="3024554"/>
              <a:ext cx="2855741" cy="1420837"/>
            </a:xfrm>
            <a:prstGeom prst="flowChartInputOutp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Kết quả phân tích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07856" y="3024554"/>
              <a:ext cx="2132428" cy="14208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Hệ thống phân tích</a:t>
              </a:r>
            </a:p>
          </p:txBody>
        </p:sp>
        <p:cxnSp>
          <p:nvCxnSpPr>
            <p:cNvPr id="9" name="Straight Arrow Connector 8"/>
            <p:cNvCxnSpPr>
              <a:stCxn id="4" idx="5"/>
              <a:endCxn id="7" idx="1"/>
            </p:cNvCxnSpPr>
            <p:nvPr/>
          </p:nvCxnSpPr>
          <p:spPr>
            <a:xfrm>
              <a:off x="3695583" y="3734973"/>
              <a:ext cx="17122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>
              <a:off x="7540284" y="3734973"/>
              <a:ext cx="1563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76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546252" y="851096"/>
            <a:ext cx="5915465" cy="5073745"/>
            <a:chOff x="2546252" y="851096"/>
            <a:chExt cx="5915465" cy="5073745"/>
          </a:xfrm>
        </p:grpSpPr>
        <p:sp>
          <p:nvSpPr>
            <p:cNvPr id="4" name="Rectangle 3"/>
            <p:cNvSpPr/>
            <p:nvPr/>
          </p:nvSpPr>
          <p:spPr>
            <a:xfrm>
              <a:off x="2546252" y="2867463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Phân tích cảm xúc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5828" y="4883832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Kết hợp 2 cách trên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78172" y="2867464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  từ vựng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8172" y="851096"/>
              <a:ext cx="1983545" cy="10410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Dựa trên học máy</a:t>
              </a:r>
            </a:p>
          </p:txBody>
        </p:sp>
        <p:cxnSp>
          <p:nvCxnSpPr>
            <p:cNvPr id="9" name="Straight Arrow Connector 8"/>
            <p:cNvCxnSpPr>
              <a:stCxn id="4" idx="3"/>
              <a:endCxn id="7" idx="1"/>
            </p:cNvCxnSpPr>
            <p:nvPr/>
          </p:nvCxnSpPr>
          <p:spPr>
            <a:xfrm flipV="1">
              <a:off x="4529797" y="1371601"/>
              <a:ext cx="1948375" cy="20163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4529797" y="3387968"/>
              <a:ext cx="1948375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5" idx="1"/>
            </p:cNvCxnSpPr>
            <p:nvPr/>
          </p:nvCxnSpPr>
          <p:spPr>
            <a:xfrm>
              <a:off x="4529797" y="3387968"/>
              <a:ext cx="1946031" cy="2016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19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0" y="528952"/>
            <a:ext cx="2600000" cy="50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50" y="528952"/>
            <a:ext cx="2695238" cy="53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502" y="452761"/>
            <a:ext cx="2638095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0" y="881407"/>
            <a:ext cx="5400000" cy="551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99" y="528952"/>
            <a:ext cx="5171429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4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0" y="-2082728"/>
            <a:ext cx="9415670" cy="12368625"/>
            <a:chOff x="0" y="-2082728"/>
            <a:chExt cx="9415670" cy="12368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999905" y="2380661"/>
                  <a:ext cx="644920" cy="10668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905" y="2380661"/>
                  <a:ext cx="644920" cy="10668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Flowchart: Data 4"/>
            <p:cNvSpPr/>
            <p:nvPr/>
          </p:nvSpPr>
          <p:spPr>
            <a:xfrm>
              <a:off x="4323521" y="-2082728"/>
              <a:ext cx="2395332" cy="808382"/>
            </a:xfrm>
            <a:prstGeom prst="flowChartInputOutpu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Tập dữ liệu huấn luyện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98714" y="932141"/>
              <a:ext cx="2186608" cy="7089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</a:t>
              </a:r>
            </a:p>
            <a:p>
              <a:pPr algn="ctr"/>
              <a:r>
                <a:rPr lang="en-US"/>
                <a:t>đặc trưng N-gram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7881" y="-518968"/>
              <a:ext cx="2186609" cy="715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đặc trưng Thay đổi trạng thái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229061" y="-518968"/>
              <a:ext cx="2186609" cy="715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</a:t>
              </a:r>
              <a:br>
                <a:rPr lang="en-US"/>
              </a:br>
              <a:r>
                <a:rPr lang="en-US"/>
                <a:t>đặc trưng SO-CAL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-509028"/>
              <a:ext cx="2186609" cy="7156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Rút trích </a:t>
              </a:r>
            </a:p>
            <a:p>
              <a:pPr algn="ctr"/>
              <a:r>
                <a:rPr lang="en-US"/>
                <a:t>đặc trưng Phủ định</a:t>
              </a:r>
            </a:p>
          </p:txBody>
        </p:sp>
        <p:cxnSp>
          <p:nvCxnSpPr>
            <p:cNvPr id="11" name="Connector: Elbow 10"/>
            <p:cNvCxnSpPr>
              <a:stCxn id="5" idx="4"/>
              <a:endCxn id="9" idx="0"/>
            </p:cNvCxnSpPr>
            <p:nvPr/>
          </p:nvCxnSpPr>
          <p:spPr>
            <a:xfrm rot="5400000">
              <a:off x="2924587" y="-3105628"/>
              <a:ext cx="765318" cy="44278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11"/>
            <p:cNvCxnSpPr>
              <a:stCxn id="5" idx="4"/>
              <a:endCxn id="7" idx="0"/>
            </p:cNvCxnSpPr>
            <p:nvPr/>
          </p:nvCxnSpPr>
          <p:spPr>
            <a:xfrm rot="5400000">
              <a:off x="5143498" y="-896657"/>
              <a:ext cx="755378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/>
            <p:cNvCxnSpPr>
              <a:stCxn id="5" idx="4"/>
              <a:endCxn id="8" idx="0"/>
            </p:cNvCxnSpPr>
            <p:nvPr/>
          </p:nvCxnSpPr>
          <p:spPr>
            <a:xfrm rot="16200000" flipH="1">
              <a:off x="6544087" y="-2297247"/>
              <a:ext cx="755378" cy="280117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2"/>
              <a:endCxn id="6" idx="0"/>
            </p:cNvCxnSpPr>
            <p:nvPr/>
          </p:nvCxnSpPr>
          <p:spPr>
            <a:xfrm>
              <a:off x="1093305" y="206587"/>
              <a:ext cx="1298713" cy="725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248432" y="2379251"/>
                  <a:ext cx="2545505" cy="1068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432" y="2379251"/>
                  <a:ext cx="2545505" cy="10682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144048" y="2366685"/>
                  <a:ext cx="2495940" cy="1020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48" y="2366685"/>
                  <a:ext cx="2495940" cy="10204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>
              <a:stCxn id="6" idx="2"/>
              <a:endCxn id="39" idx="0"/>
            </p:cNvCxnSpPr>
            <p:nvPr/>
          </p:nvCxnSpPr>
          <p:spPr>
            <a:xfrm>
              <a:off x="2392018" y="1641131"/>
              <a:ext cx="0" cy="725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7" idx="2"/>
              <a:endCxn id="38" idx="0"/>
            </p:cNvCxnSpPr>
            <p:nvPr/>
          </p:nvCxnSpPr>
          <p:spPr>
            <a:xfrm flipH="1">
              <a:off x="5521185" y="196646"/>
              <a:ext cx="1" cy="2182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8" idx="2"/>
              <a:endCxn id="4" idx="0"/>
            </p:cNvCxnSpPr>
            <p:nvPr/>
          </p:nvCxnSpPr>
          <p:spPr>
            <a:xfrm flipH="1">
              <a:off x="8322365" y="196646"/>
              <a:ext cx="1" cy="2184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891842" y="4475936"/>
                  <a:ext cx="5258683" cy="10938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842" y="4475936"/>
                  <a:ext cx="5258683" cy="10938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ctor: Elbow 51"/>
            <p:cNvCxnSpPr>
              <a:stCxn id="39" idx="2"/>
              <a:endCxn id="51" idx="0"/>
            </p:cNvCxnSpPr>
            <p:nvPr/>
          </p:nvCxnSpPr>
          <p:spPr>
            <a:xfrm rot="16200000" flipH="1">
              <a:off x="3412212" y="2366963"/>
              <a:ext cx="1088779" cy="31291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/>
            <p:cNvCxnSpPr>
              <a:stCxn id="38" idx="2"/>
              <a:endCxn id="51" idx="0"/>
            </p:cNvCxnSpPr>
            <p:nvPr/>
          </p:nvCxnSpPr>
          <p:spPr>
            <a:xfrm rot="5400000">
              <a:off x="5006963" y="3961714"/>
              <a:ext cx="1028444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or: Elbow 60"/>
            <p:cNvCxnSpPr/>
            <p:nvPr/>
          </p:nvCxnSpPr>
          <p:spPr>
            <a:xfrm rot="5400000">
              <a:off x="6407553" y="2554774"/>
              <a:ext cx="1028444" cy="2801181"/>
            </a:xfrm>
            <a:prstGeom prst="bentConnector3">
              <a:avLst>
                <a:gd name="adj1" fmla="val 4778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427879" y="6243711"/>
              <a:ext cx="2186608" cy="7089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Chuẩn hóa</a:t>
              </a:r>
            </a:p>
          </p:txBody>
        </p:sp>
        <p:cxnSp>
          <p:nvCxnSpPr>
            <p:cNvPr id="68" name="Straight Arrow Connector 67"/>
            <p:cNvCxnSpPr>
              <a:endCxn id="67" idx="0"/>
            </p:cNvCxnSpPr>
            <p:nvPr/>
          </p:nvCxnSpPr>
          <p:spPr>
            <a:xfrm>
              <a:off x="5521183" y="5630097"/>
              <a:ext cx="0" cy="613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638759" y="7489678"/>
                  <a:ext cx="5764848" cy="1155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759" y="7489678"/>
                  <a:ext cx="5764848" cy="11558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67" idx="2"/>
              <a:endCxn id="71" idx="0"/>
            </p:cNvCxnSpPr>
            <p:nvPr/>
          </p:nvCxnSpPr>
          <p:spPr>
            <a:xfrm>
              <a:off x="5521183" y="6952701"/>
              <a:ext cx="0" cy="536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427879" y="9576907"/>
              <a:ext cx="2186608" cy="7089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Huấn luyện với SVM</a:t>
              </a:r>
            </a:p>
          </p:txBody>
        </p:sp>
        <p:cxnSp>
          <p:nvCxnSpPr>
            <p:cNvPr id="77" name="Straight Arrow Connector 76"/>
            <p:cNvCxnSpPr>
              <a:stCxn id="71" idx="2"/>
              <a:endCxn id="76" idx="0"/>
            </p:cNvCxnSpPr>
            <p:nvPr/>
          </p:nvCxnSpPr>
          <p:spPr>
            <a:xfrm>
              <a:off x="5521183" y="8645572"/>
              <a:ext cx="0" cy="9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72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7200DA-D64C-4B2A-9830-7C96F0F74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548891"/>
              </p:ext>
            </p:extLst>
          </p:nvPr>
        </p:nvGraphicFramePr>
        <p:xfrm>
          <a:off x="1219200" y="240030"/>
          <a:ext cx="10191750" cy="611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255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258957" y="2239617"/>
            <a:ext cx="8786189" cy="2922105"/>
            <a:chOff x="1258957" y="2239617"/>
            <a:chExt cx="8786189" cy="2922105"/>
          </a:xfrm>
        </p:grpSpPr>
        <p:sp>
          <p:nvSpPr>
            <p:cNvPr id="4" name="Rectangle 3"/>
            <p:cNvSpPr/>
            <p:nvPr/>
          </p:nvSpPr>
          <p:spPr>
            <a:xfrm>
              <a:off x="1258957" y="2239617"/>
              <a:ext cx="1961321" cy="108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Thuật ngữ y học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71391" y="2239617"/>
              <a:ext cx="1961321" cy="108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Metamap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83825" y="2239617"/>
              <a:ext cx="1961321" cy="108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Tên nhãn </a:t>
              </a:r>
            </a:p>
            <a:p>
              <a:pPr algn="ctr"/>
              <a:r>
                <a:rPr lang="en-US"/>
                <a:t>ngữ nghĩa</a:t>
              </a: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1391" y="4075043"/>
              <a:ext cx="1961321" cy="1086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UMLS</a:t>
              </a:r>
              <a:endParaRPr lang="en-US"/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3220278" y="2782957"/>
              <a:ext cx="145111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632712" y="2782956"/>
              <a:ext cx="145111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66523" y="3326296"/>
              <a:ext cx="0" cy="748747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837580" y="3326296"/>
              <a:ext cx="0" cy="748747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58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02ABE6-9D3F-4707-A821-2C1041FFD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51558"/>
              </p:ext>
            </p:extLst>
          </p:nvPr>
        </p:nvGraphicFramePr>
        <p:xfrm>
          <a:off x="844063" y="240499"/>
          <a:ext cx="10564836" cy="6340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A9FA01-BF0E-4155-A63F-9DF207110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565963"/>
              </p:ext>
            </p:extLst>
          </p:nvPr>
        </p:nvGraphicFramePr>
        <p:xfrm>
          <a:off x="1308295" y="365760"/>
          <a:ext cx="9855086" cy="595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120347" y="1849197"/>
            <a:ext cx="8150088" cy="3348987"/>
            <a:chOff x="543338" y="1484242"/>
            <a:chExt cx="10747516" cy="4416307"/>
          </a:xfrm>
        </p:grpSpPr>
        <p:grpSp>
          <p:nvGrpSpPr>
            <p:cNvPr id="28" name="Group 27"/>
            <p:cNvGrpSpPr/>
            <p:nvPr/>
          </p:nvGrpSpPr>
          <p:grpSpPr>
            <a:xfrm>
              <a:off x="543338" y="1484242"/>
              <a:ext cx="10747516" cy="4416307"/>
              <a:chOff x="2617808" y="1730141"/>
              <a:chExt cx="5137049" cy="23236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617809" y="1730141"/>
                <a:ext cx="2139721" cy="6552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các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1,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2,</a:t>
                </a:r>
                <a:r>
                  <a:rPr lang="en-US" sz="2300">
                    <a:solidFill>
                      <a:schemeClr val="tx1"/>
                    </a:solidFill>
                  </a:rPr>
                  <a:t>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3,</a:t>
                </a:r>
                <a:r>
                  <a:rPr lang="en-US" sz="2300">
                    <a:solidFill>
                      <a:schemeClr val="tx1"/>
                    </a:solidFill>
                  </a:rPr>
                  <a:t> …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n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17808" y="3398435"/>
                <a:ext cx="2139721" cy="655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từ vựng 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138091" y="2408209"/>
                <a:ext cx="1616766" cy="967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00">
                    <a:solidFill>
                      <a:schemeClr val="tx1"/>
                    </a:solidFill>
                  </a:rPr>
                  <a:t>Tập vector đặc trưng cho mỗi câu S</a:t>
                </a:r>
                <a:r>
                  <a:rPr lang="en-US" sz="2300" baseline="-25000">
                    <a:solidFill>
                      <a:schemeClr val="tx1"/>
                    </a:solidFill>
                  </a:rPr>
                  <a:t>i</a:t>
                </a:r>
                <a:endParaRPr lang="en-US" sz="2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3687669" y="2385392"/>
                <a:ext cx="1" cy="1013043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/>
              <p:cNvCxnSpPr>
                <a:stCxn id="4" idx="3"/>
                <a:endCxn id="6" idx="1"/>
              </p:cNvCxnSpPr>
              <p:nvPr/>
            </p:nvCxnSpPr>
            <p:spPr>
              <a:xfrm>
                <a:off x="4757530" y="2057767"/>
                <a:ext cx="1380561" cy="834147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/>
              <p:cNvCxnSpPr>
                <a:stCxn id="5" idx="3"/>
                <a:endCxn id="6" idx="1"/>
              </p:cNvCxnSpPr>
              <p:nvPr/>
            </p:nvCxnSpPr>
            <p:spPr>
              <a:xfrm flipV="1">
                <a:off x="4757529" y="2891913"/>
                <a:ext cx="1380562" cy="834213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781655" y="3420942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(1)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44910" y="3103764"/>
              <a:ext cx="676865" cy="588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1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3011" y="-174017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3011" y="-650184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amond 5"/>
              <p:cNvSpPr/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𝑀𝑂𝑅𝐸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iamond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439808"/>
                <a:ext cx="2707585" cy="1215059"/>
              </a:xfrm>
              <a:prstGeom prst="diamon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65849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65849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9" name="Rectangle 8"/>
          <p:cNvSpPr/>
          <p:nvPr/>
        </p:nvSpPr>
        <p:spPr>
          <a:xfrm>
            <a:off x="7765849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amond 9"/>
              <p:cNvSpPr/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iamond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27" y="5143929"/>
                <a:ext cx="2667000" cy="1197665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0971109" y="702242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amond 11"/>
              <p:cNvSpPr/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iamond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487" y="5143929"/>
                <a:ext cx="2667000" cy="1197665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38030" y="2338594"/>
            <a:ext cx="2325756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Thêm tag _MORE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8030" y="3725946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Lặp qua các từ w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 từ vị trí của w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đến hết câu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8030" y="7017455"/>
            <a:ext cx="2325756" cy="742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Câu thuộc mẫu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MORE-GOOD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amond 15"/>
              <p:cNvSpPr/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𝐺𝑂𝑂𝐷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iamond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143929"/>
                <a:ext cx="2667000" cy="1197665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amond 18"/>
              <p:cNvSpPr/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𝐿𝐸𝑆𝑆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Diamond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18" y="2042491"/>
                <a:ext cx="2707585" cy="1215059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543011" y="9243126"/>
            <a:ext cx="1828800" cy="62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Xét đến từ tiếp theo w</a:t>
            </a:r>
            <a:r>
              <a:rPr lang="en-US" baseline="-25000">
                <a:solidFill>
                  <a:schemeClr val="tx1"/>
                </a:solidFill>
              </a:rPr>
              <a:t>i+1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5457411" y="-1117324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>
            <a:off x="5457411" y="-27332"/>
            <a:ext cx="0" cy="467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9" idx="0"/>
          </p:cNvCxnSpPr>
          <p:nvPr/>
        </p:nvCxnSpPr>
        <p:spPr>
          <a:xfrm>
            <a:off x="5457411" y="1654867"/>
            <a:ext cx="0" cy="38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1"/>
            <a:endCxn id="13" idx="3"/>
          </p:cNvCxnSpPr>
          <p:nvPr/>
        </p:nvCxnSpPr>
        <p:spPr>
          <a:xfrm flipH="1" flipV="1">
            <a:off x="3263786" y="2650020"/>
            <a:ext cx="8398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6" idx="3"/>
            <a:endCxn id="7" idx="0"/>
          </p:cNvCxnSpPr>
          <p:nvPr/>
        </p:nvCxnSpPr>
        <p:spPr>
          <a:xfrm>
            <a:off x="6811203" y="1047338"/>
            <a:ext cx="2117524" cy="12912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25050" y="67800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41333" y="16276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14124" y="233859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7410" y="33164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cxnSp>
        <p:nvCxnSpPr>
          <p:cNvPr id="43" name="Straight Arrow Connector 42"/>
          <p:cNvCxnSpPr>
            <a:stCxn id="19" idx="2"/>
            <a:endCxn id="20" idx="0"/>
          </p:cNvCxnSpPr>
          <p:nvPr/>
        </p:nvCxnSpPr>
        <p:spPr>
          <a:xfrm>
            <a:off x="5457411" y="3257550"/>
            <a:ext cx="0" cy="5985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2"/>
            <a:endCxn id="14" idx="0"/>
          </p:cNvCxnSpPr>
          <p:nvPr/>
        </p:nvCxnSpPr>
        <p:spPr>
          <a:xfrm>
            <a:off x="2100908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2"/>
            <a:endCxn id="16" idx="0"/>
          </p:cNvCxnSpPr>
          <p:nvPr/>
        </p:nvCxnSpPr>
        <p:spPr>
          <a:xfrm>
            <a:off x="2100908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15" idx="0"/>
          </p:cNvCxnSpPr>
          <p:nvPr/>
        </p:nvCxnSpPr>
        <p:spPr>
          <a:xfrm>
            <a:off x="2100908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3438" y="53610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17529" y="646588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Đúng</a:t>
            </a:r>
          </a:p>
        </p:txBody>
      </p:sp>
      <p:cxnSp>
        <p:nvCxnSpPr>
          <p:cNvPr id="57" name="Straight Arrow Connector 56"/>
          <p:cNvCxnSpPr>
            <a:stCxn id="16" idx="1"/>
            <a:endCxn id="18" idx="3"/>
          </p:cNvCxnSpPr>
          <p:nvPr/>
        </p:nvCxnSpPr>
        <p:spPr>
          <a:xfrm flipH="1">
            <a:off x="229659" y="5742762"/>
            <a:ext cx="5377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-2437341" y="5143929"/>
            <a:ext cx="2667000" cy="2620619"/>
            <a:chOff x="-2437341" y="5143929"/>
            <a:chExt cx="2667000" cy="2620619"/>
          </a:xfrm>
        </p:grpSpPr>
        <p:sp>
          <p:nvSpPr>
            <p:cNvPr id="17" name="Rectangle 16"/>
            <p:cNvSpPr/>
            <p:nvPr/>
          </p:nvSpPr>
          <p:spPr>
            <a:xfrm>
              <a:off x="-2266719" y="7022426"/>
              <a:ext cx="2325756" cy="74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Câu thuộc mẫu 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MORE-BAD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Diamond 17"/>
                <p:cNvSpPr/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𝐵𝐴𝐷</m:t>
                        </m:r>
                      </m:oMath>
                    </m:oMathPara>
                  </a14:m>
                  <a:endParaRPr 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Diamond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37341" y="5143929"/>
                  <a:ext cx="2667000" cy="1197665"/>
                </a:xfrm>
                <a:prstGeom prst="diamond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18" idx="2"/>
              <a:endCxn id="17" idx="0"/>
            </p:cNvCxnSpPr>
            <p:nvPr/>
          </p:nvCxnSpPr>
          <p:spPr>
            <a:xfrm>
              <a:off x="-1103841" y="6341594"/>
              <a:ext cx="0" cy="6808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-1103841" y="6463415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Đúng</a:t>
              </a:r>
            </a:p>
          </p:txBody>
        </p:sp>
      </p:grpSp>
      <p:cxnSp>
        <p:nvCxnSpPr>
          <p:cNvPr id="71" name="Straight Arrow Connector 70"/>
          <p:cNvCxnSpPr>
            <a:stCxn id="7" idx="2"/>
            <a:endCxn id="8" idx="0"/>
          </p:cNvCxnSpPr>
          <p:nvPr/>
        </p:nvCxnSpPr>
        <p:spPr>
          <a:xfrm>
            <a:off x="8928727" y="2961446"/>
            <a:ext cx="0" cy="764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8928727" y="4468068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  <a:endCxn id="9" idx="0"/>
          </p:cNvCxnSpPr>
          <p:nvPr/>
        </p:nvCxnSpPr>
        <p:spPr>
          <a:xfrm>
            <a:off x="8928727" y="6341594"/>
            <a:ext cx="0" cy="675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12" idx="1"/>
          </p:cNvCxnSpPr>
          <p:nvPr/>
        </p:nvCxnSpPr>
        <p:spPr>
          <a:xfrm>
            <a:off x="10262227" y="5742762"/>
            <a:ext cx="5382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11" idx="0"/>
          </p:cNvCxnSpPr>
          <p:nvPr/>
        </p:nvCxnSpPr>
        <p:spPr>
          <a:xfrm>
            <a:off x="12133987" y="6341594"/>
            <a:ext cx="0" cy="68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/>
          <p:cNvCxnSpPr>
            <a:stCxn id="12" idx="3"/>
            <a:endCxn id="20" idx="3"/>
          </p:cNvCxnSpPr>
          <p:nvPr/>
        </p:nvCxnSpPr>
        <p:spPr>
          <a:xfrm flipH="1">
            <a:off x="6371811" y="5742762"/>
            <a:ext cx="7095676" cy="3811790"/>
          </a:xfrm>
          <a:prstGeom prst="bentConnector3">
            <a:avLst>
              <a:gd name="adj1" fmla="val -32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>
            <a:stCxn id="18" idx="1"/>
            <a:endCxn id="20" idx="1"/>
          </p:cNvCxnSpPr>
          <p:nvPr/>
        </p:nvCxnSpPr>
        <p:spPr>
          <a:xfrm rot="10800000" flipH="1" flipV="1">
            <a:off x="-2437341" y="5742762"/>
            <a:ext cx="6980352" cy="3811790"/>
          </a:xfrm>
          <a:prstGeom prst="bentConnector3">
            <a:avLst>
              <a:gd name="adj1" fmla="val -32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4775337" y="377686"/>
            <a:ext cx="17974501" cy="6949932"/>
            <a:chOff x="-4775337" y="377686"/>
            <a:chExt cx="17974501" cy="6949932"/>
          </a:xfrm>
        </p:grpSpPr>
        <p:grpSp>
          <p:nvGrpSpPr>
            <p:cNvPr id="80" name="Group 79"/>
            <p:cNvGrpSpPr/>
            <p:nvPr/>
          </p:nvGrpSpPr>
          <p:grpSpPr>
            <a:xfrm>
              <a:off x="-4775337" y="377686"/>
              <a:ext cx="15528817" cy="6949932"/>
              <a:chOff x="-2908437" y="244336"/>
              <a:chExt cx="15528817" cy="6949932"/>
            </a:xfrm>
          </p:grpSpPr>
          <p:sp>
            <p:nvSpPr>
              <p:cNvPr id="3" name="Rectangle: Single Corner Snipped 2"/>
              <p:cNvSpPr/>
              <p:nvPr/>
            </p:nvSpPr>
            <p:spPr>
              <a:xfrm>
                <a:off x="571501" y="2795378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N-gram</a:t>
                </a:r>
              </a:p>
            </p:txBody>
          </p:sp>
          <p:sp>
            <p:nvSpPr>
              <p:cNvPr id="4" name="Rectangle: Single Corner Snipped 3"/>
              <p:cNvSpPr/>
              <p:nvPr/>
            </p:nvSpPr>
            <p:spPr>
              <a:xfrm>
                <a:off x="571500" y="4435335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Change phrase</a:t>
                </a:r>
              </a:p>
            </p:txBody>
          </p:sp>
          <p:sp>
            <p:nvSpPr>
              <p:cNvPr id="5" name="Rectangle: Single Corner Snipped 4"/>
              <p:cNvSpPr/>
              <p:nvPr/>
            </p:nvSpPr>
            <p:spPr>
              <a:xfrm>
                <a:off x="571502" y="244336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Đặc trưng phủ định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-2908437" y="4435333"/>
                <a:ext cx="1722783" cy="622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Tập dữ liệu training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1501" y="1347578"/>
                <a:ext cx="1722783" cy="8812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Thay các từ phủ định bằng nhãn NEGATION</a:t>
                </a:r>
              </a:p>
            </p:txBody>
          </p:sp>
          <p:cxnSp>
            <p:nvCxnSpPr>
              <p:cNvPr id="10" name="Straight Arrow Connector 9"/>
              <p:cNvCxnSpPr>
                <a:endCxn id="9" idx="0"/>
              </p:cNvCxnSpPr>
              <p:nvPr/>
            </p:nvCxnSpPr>
            <p:spPr>
              <a:xfrm flipH="1">
                <a:off x="1432893" y="867188"/>
                <a:ext cx="1" cy="480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9" idx="2"/>
              </p:cNvCxnSpPr>
              <p:nvPr/>
            </p:nvCxnSpPr>
            <p:spPr>
              <a:xfrm>
                <a:off x="1432893" y="2228850"/>
                <a:ext cx="0" cy="5665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294284" y="3106804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2417691"/>
                    <a:ext cx="2411896" cy="13782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/>
              <p:cNvSpPr/>
              <p:nvPr/>
            </p:nvSpPr>
            <p:spPr>
              <a:xfrm>
                <a:off x="8778738" y="867188"/>
                <a:ext cx="384164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/>
                  <a:t>m:số lượng câu</a:t>
                </a:r>
              </a:p>
              <a:p>
                <a:r>
                  <a:rPr lang="en-US" i="1"/>
                  <a:t>n:kích thước tập từ vựng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2294284" y="4746761"/>
                <a:ext cx="15770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4057648"/>
                    <a:ext cx="2411896" cy="13782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: Single Corner Snipped 29"/>
              <p:cNvSpPr/>
              <p:nvPr/>
            </p:nvSpPr>
            <p:spPr>
              <a:xfrm>
                <a:off x="571500" y="6193730"/>
                <a:ext cx="1722783" cy="622852"/>
              </a:xfrm>
              <a:prstGeom prst="snip1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SO-CAL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1294" y="5816043"/>
                    <a:ext cx="2411896" cy="13782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>
                <a:endCxn id="31" idx="1"/>
              </p:cNvCxnSpPr>
              <p:nvPr/>
            </p:nvCxnSpPr>
            <p:spPr>
              <a:xfrm>
                <a:off x="2294283" y="6505156"/>
                <a:ext cx="157701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/>
              <p:cNvCxnSpPr>
                <a:stCxn id="26" idx="3"/>
                <a:endCxn id="37" idx="1"/>
              </p:cNvCxnSpPr>
              <p:nvPr/>
            </p:nvCxnSpPr>
            <p:spPr>
              <a:xfrm>
                <a:off x="6283190" y="3106804"/>
                <a:ext cx="1757154" cy="163995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>
                      <a:solidFill>
                        <a:schemeClr val="tx1"/>
                      </a:solidFill>
                    </a:endParaRPr>
                  </a:p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0344" y="3969575"/>
                    <a:ext cx="4289563" cy="15543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nector: Elbow 37"/>
              <p:cNvCxnSpPr>
                <a:stCxn id="29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/>
              <p:cNvCxnSpPr>
                <a:stCxn id="31" idx="3"/>
                <a:endCxn id="37" idx="1"/>
              </p:cNvCxnSpPr>
              <p:nvPr/>
            </p:nvCxnSpPr>
            <p:spPr>
              <a:xfrm flipV="1">
                <a:off x="6283190" y="4746760"/>
                <a:ext cx="1757154" cy="175839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/>
              <p:cNvCxnSpPr>
                <a:stCxn id="6" idx="3"/>
                <a:endCxn id="5" idx="2"/>
              </p:cNvCxnSpPr>
              <p:nvPr/>
            </p:nvCxnSpPr>
            <p:spPr>
              <a:xfrm flipV="1">
                <a:off x="-1185654" y="555762"/>
                <a:ext cx="1757156" cy="41909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Elbow 70"/>
              <p:cNvCxnSpPr>
                <a:stCxn id="6" idx="3"/>
                <a:endCxn id="4" idx="2"/>
              </p:cNvCxnSpPr>
              <p:nvPr/>
            </p:nvCxnSpPr>
            <p:spPr>
              <a:xfrm>
                <a:off x="-1185654" y="4746759"/>
                <a:ext cx="1757154" cy="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Elbow 73"/>
              <p:cNvCxnSpPr>
                <a:stCxn id="6" idx="3"/>
                <a:endCxn id="30" idx="2"/>
              </p:cNvCxnSpPr>
              <p:nvPr/>
            </p:nvCxnSpPr>
            <p:spPr>
              <a:xfrm>
                <a:off x="-1185654" y="4746759"/>
                <a:ext cx="1757154" cy="175839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Rectangle 80"/>
            <p:cNvSpPr/>
            <p:nvPr/>
          </p:nvSpPr>
          <p:spPr>
            <a:xfrm>
              <a:off x="11241158" y="4607471"/>
              <a:ext cx="1958006" cy="545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SVM</a:t>
              </a:r>
            </a:p>
          </p:txBody>
        </p:sp>
        <p:cxnSp>
          <p:nvCxnSpPr>
            <p:cNvPr id="82" name="Straight Arrow Connector 81"/>
            <p:cNvCxnSpPr>
              <a:endCxn id="81" idx="1"/>
            </p:cNvCxnSpPr>
            <p:nvPr/>
          </p:nvCxnSpPr>
          <p:spPr>
            <a:xfrm>
              <a:off x="10463007" y="4880109"/>
              <a:ext cx="778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38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9843"/>
            <a:ext cx="12166523" cy="6288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51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E5A9B-BB33-478B-A61E-CF0B970F8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857868"/>
              </p:ext>
            </p:extLst>
          </p:nvPr>
        </p:nvGraphicFramePr>
        <p:xfrm>
          <a:off x="798602" y="341024"/>
          <a:ext cx="10399077" cy="621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01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BE5226-22C0-427C-B78D-2696F9F91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842331"/>
              </p:ext>
            </p:extLst>
          </p:nvPr>
        </p:nvGraphicFramePr>
        <p:xfrm>
          <a:off x="653634" y="133200"/>
          <a:ext cx="10476000" cy="672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78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943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Nguyen Duc</dc:creator>
  <cp:lastModifiedBy>Tri Nguyen Duc</cp:lastModifiedBy>
  <cp:revision>111</cp:revision>
  <dcterms:created xsi:type="dcterms:W3CDTF">2016-12-04T02:56:17Z</dcterms:created>
  <dcterms:modified xsi:type="dcterms:W3CDTF">2016-12-16T07:58:05Z</dcterms:modified>
</cp:coreProperties>
</file>