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sldIdLst>
    <p:sldId id="295" r:id="rId2"/>
    <p:sldId id="296" r:id="rId3"/>
    <p:sldId id="256" r:id="rId4"/>
    <p:sldId id="257" r:id="rId5"/>
    <p:sldId id="258" r:id="rId6"/>
    <p:sldId id="259" r:id="rId7"/>
    <p:sldId id="260" r:id="rId8"/>
    <p:sldId id="297" r:id="rId9"/>
    <p:sldId id="322" r:id="rId10"/>
    <p:sldId id="261" r:id="rId11"/>
    <p:sldId id="262" r:id="rId12"/>
    <p:sldId id="263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1" r:id="rId29"/>
    <p:sldId id="350" r:id="rId30"/>
    <p:sldId id="349" r:id="rId31"/>
    <p:sldId id="351" r:id="rId32"/>
    <p:sldId id="342" r:id="rId33"/>
    <p:sldId id="345" r:id="rId34"/>
    <p:sldId id="346" r:id="rId35"/>
    <p:sldId id="347" r:id="rId36"/>
    <p:sldId id="348" r:id="rId37"/>
    <p:sldId id="323" r:id="rId38"/>
    <p:sldId id="32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10CC45E-25D6-4745-B790-8484DA0A74F3}">
          <p14:sldIdLst>
            <p14:sldId id="295"/>
            <p14:sldId id="296"/>
          </p14:sldIdLst>
        </p14:section>
        <p14:section name="Idea" id="{20022235-A4E4-4B9E-8234-A479A064E45B}">
          <p14:sldIdLst>
            <p14:sldId id="256"/>
            <p14:sldId id="257"/>
          </p14:sldIdLst>
        </p14:section>
        <p14:section name="RBF network model" id="{A83957B2-1596-4BCC-890D-D1CB74012FD5}">
          <p14:sldIdLst>
            <p14:sldId id="258"/>
            <p14:sldId id="259"/>
            <p14:sldId id="260"/>
            <p14:sldId id="297"/>
            <p14:sldId id="322"/>
            <p14:sldId id="261"/>
            <p14:sldId id="262"/>
            <p14:sldId id="263"/>
          </p14:sldIdLst>
        </p14:section>
        <p14:section name="XOR example" id="{911FCACA-AE99-471B-B875-814E3303DAD9}">
          <p14:sldIdLst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</p14:sldIdLst>
        </p14:section>
        <p14:section name="Training" id="{194BDCC1-503C-49C8-86F7-6EE185F36870}">
          <p14:sldIdLst>
            <p14:sldId id="333"/>
            <p14:sldId id="334"/>
            <p14:sldId id="335"/>
            <p14:sldId id="336"/>
            <p14:sldId id="337"/>
            <p14:sldId id="338"/>
            <p14:sldId id="339"/>
          </p14:sldIdLst>
        </p14:section>
        <p14:section name="XOR Training" id="{3D8DED9E-0F30-4777-A073-504054DD5DB6}">
          <p14:sldIdLst>
            <p14:sldId id="341"/>
            <p14:sldId id="350"/>
            <p14:sldId id="349"/>
            <p14:sldId id="351"/>
            <p14:sldId id="342"/>
            <p14:sldId id="345"/>
            <p14:sldId id="346"/>
            <p14:sldId id="347"/>
            <p14:sldId id="348"/>
          </p14:sldIdLst>
        </p14:section>
        <p14:section name="Other aspect" id="{0B11D0ED-A38E-44B6-AA0C-B88D4D680194}">
          <p14:sldIdLst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0" autoAdjust="0"/>
    <p:restoredTop sz="82585" autoAdjust="0"/>
  </p:normalViewPr>
  <p:slideViewPr>
    <p:cSldViewPr snapToGrid="0">
      <p:cViewPr varScale="1">
        <p:scale>
          <a:sx n="61" d="100"/>
          <a:sy n="61" d="100"/>
        </p:scale>
        <p:origin x="169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6-03-24T04:57:53.9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F6722-9B97-4696-81F6-5D2DE266E2D4}" type="datetimeFigureOut">
              <a:rPr lang="en-US" smtClean="0"/>
              <a:t>25-Mar-16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F7FDA-A101-4EAC-9AAF-B10503DFD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5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F7FDA-A101-4EAC-9AAF-B10503DFD5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78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F7FDA-A101-4EAC-9AAF-B10503DFD5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74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A9D06-9824-4C69-B9E3-4AB04542BC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33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A9D06-9824-4C69-B9E3-4AB04542BC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94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A9D06-9824-4C69-B9E3-4AB04542BC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32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A9D06-9824-4C69-B9E3-4AB04542BCF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21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A9D06-9824-4C69-B9E3-4AB04542BC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80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A9D06-9824-4C69-B9E3-4AB04542BCF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15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F7FDA-A101-4EAC-9AAF-B10503DFD5E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43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mtClean="0"/>
              <a:t>Nói</a:t>
            </a:r>
            <a:r>
              <a:rPr lang="en-US" baseline="0" smtClean="0"/>
              <a:t> q</a:t>
            </a:r>
            <a:r>
              <a:rPr lang="en-US" smtClean="0"/>
              <a:t>uy ước:</a:t>
            </a:r>
            <a:r>
              <a:rPr lang="en-US" baseline="0" smtClean="0"/>
              <a:t> tế bào nón, que gọi chung là tế bào thị giác, gọi tắt là tế bào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Quá trình gồm 3 giai đoạn: </a:t>
            </a:r>
          </a:p>
          <a:p>
            <a:pPr marL="628650" lvl="1" indent="-171450">
              <a:buFontTx/>
              <a:buChar char="-"/>
            </a:pPr>
            <a:r>
              <a:rPr lang="en-US" baseline="0" smtClean="0"/>
              <a:t>tia sang chiếu tới tế bào, </a:t>
            </a:r>
          </a:p>
          <a:p>
            <a:pPr marL="628650" lvl="1" indent="-171450">
              <a:buFontTx/>
              <a:buChar char="-"/>
            </a:pPr>
            <a:r>
              <a:rPr lang="en-US" baseline="0" smtClean="0"/>
              <a:t>tế bào kích thích -&gt; Click</a:t>
            </a:r>
          </a:p>
          <a:p>
            <a:pPr marL="628650" lvl="1" indent="-171450">
              <a:buFontTx/>
              <a:buChar char="-"/>
            </a:pPr>
            <a:r>
              <a:rPr lang="en-US" baseline="0" smtClean="0"/>
              <a:t>tổng hợp tín hiệu tại não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F7FDA-A101-4EAC-9AAF-B10503DFD5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36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mtClean="0"/>
              <a:t>3 lớp,</a:t>
            </a:r>
            <a:r>
              <a:rPr lang="en-US" baseline="0" smtClean="0"/>
              <a:t> </a:t>
            </a:r>
            <a:r>
              <a:rPr lang="en-US" smtClean="0"/>
              <a:t>g</a:t>
            </a:r>
            <a:r>
              <a:rPr lang="en-US" baseline="0" smtClean="0"/>
              <a:t>iống mlp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Click -&gt;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F7FDA-A101-4EAC-9AAF-B10503DFD5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42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mtClean="0"/>
              <a:t>Mô</a:t>
            </a:r>
            <a:r>
              <a:rPr lang="en-US" baseline="0" smtClean="0"/>
              <a:t> tả lại mô hình (hình bên phải trên)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smtClean="0"/>
              <a:t>Nêu vấn đề: Xem xét với 1 node in hidden, đã có input, tìm output của hidden (hình bên phải dưới). OUTPUT có 2 đường ra, nhưng cùng 1 giá trị</a:t>
            </a:r>
            <a:endParaRPr lang="en-US" smtClean="0"/>
          </a:p>
          <a:p>
            <a:pPr marL="171450" indent="-171450">
              <a:buFontTx/>
              <a:buChar char="-"/>
            </a:pPr>
            <a:r>
              <a:rPr lang="en-US" baseline="0" smtClean="0"/>
              <a:t>Diễn tả 3 dòng tính chất</a:t>
            </a:r>
          </a:p>
          <a:p>
            <a:pPr marL="628650" lvl="1" indent="-171450">
              <a:buFontTx/>
              <a:buChar char="-"/>
            </a:pPr>
            <a:r>
              <a:rPr lang="en-US" baseline="0" smtClean="0"/>
              <a:t>Độ activation là số thực, chỉ scale trong khoảng (0,1)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F7FDA-A101-4EAC-9AAF-B10503DFD5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13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smtClean="0"/>
              <a:t>Nhấn mạnh: Chọn hàm Gaussian là hàm kích</a:t>
            </a:r>
            <a:endParaRPr lang="en-US" smtClean="0"/>
          </a:p>
          <a:p>
            <a:pPr marL="171450" indent="-171450">
              <a:buFontTx/>
              <a:buChar char="-"/>
            </a:pPr>
            <a:r>
              <a:rPr lang="en-US" smtClean="0"/>
              <a:t>Giải</a:t>
            </a:r>
            <a:r>
              <a:rPr lang="en-US" baseline="0" smtClean="0"/>
              <a:t> thích các axis đồ thị: tung là a, hoành là tọa độ X, W (giả sử 1 chiều)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F7FDA-A101-4EAC-9AAF-B10503DFD5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87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mtClean="0"/>
              <a:t>Bán</a:t>
            </a:r>
            <a:r>
              <a:rPr lang="en-US" baseline="0" smtClean="0"/>
              <a:t> kính to thì dễ kích thích hơn bán kính nhỏ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Cái gì điều chỉnh bán kính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F7FDA-A101-4EAC-9AAF-B10503DFD5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83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mtClean="0"/>
              <a:t>Giải</a:t>
            </a:r>
            <a:r>
              <a:rPr lang="en-US" baseline="0" smtClean="0"/>
              <a:t> thích các axis đồ thị: a và dis</a:t>
            </a:r>
            <a:endParaRPr lang="en-US" smtClean="0"/>
          </a:p>
          <a:p>
            <a:pPr marL="171450" indent="-171450">
              <a:buFontTx/>
              <a:buChar char="-"/>
            </a:pPr>
            <a:r>
              <a:rPr lang="en-US" smtClean="0"/>
              <a:t>w</a:t>
            </a:r>
            <a:r>
              <a:rPr lang="en-US" baseline="0" smtClean="0"/>
              <a:t> còn gọi là center, nói lại về axis x: xem như đặt w tại 0,0</a:t>
            </a:r>
          </a:p>
          <a:p>
            <a:pPr marL="171450" indent="-171450">
              <a:buFontTx/>
              <a:buChar char="-"/>
            </a:pPr>
            <a:r>
              <a:rPr lang="en-US" smtClean="0"/>
              <a:t>xichma -&gt; bật</a:t>
            </a:r>
            <a:r>
              <a:rPr lang="en-US" baseline="0" smtClean="0"/>
              <a:t> hình thứ 2 lên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F7FDA-A101-4EAC-9AAF-B10503DFD5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48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Sửa,</a:t>
            </a:r>
            <a:r>
              <a:rPr lang="en-US" baseline="0" smtClean="0"/>
              <a:t> theme node output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F7FDA-A101-4EAC-9AAF-B10503DFD5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62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A9D06-9824-4C69-B9E3-4AB04542BC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59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4446-FC4E-45E4-8161-63E035BB2B13}" type="datetime1">
              <a:rPr lang="en-US" smtClean="0"/>
              <a:t>25-Mar-16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19AC-DCCB-458F-A1C4-E56D4E7A5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7C77-87F0-4AA5-B01E-7E6F1C21160C}" type="datetime1">
              <a:rPr lang="en-US" smtClean="0"/>
              <a:t>25-Mar-16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19AC-DCCB-458F-A1C4-E56D4E7A5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8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AAF1-AB8E-43C9-96CE-6723373D3FEF}" type="datetime1">
              <a:rPr lang="en-US" smtClean="0"/>
              <a:t>25-Mar-16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19AC-DCCB-458F-A1C4-E56D4E7A5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4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EAC2-5C41-43DF-B64D-4E7865A89E97}" type="datetime1">
              <a:rPr lang="en-US" smtClean="0"/>
              <a:t>25-Mar-16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19AC-DCCB-458F-A1C4-E56D4E7A5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6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D4F5-15D7-4D19-B82E-F7FFB393DD50}" type="datetime1">
              <a:rPr lang="en-US" smtClean="0"/>
              <a:t>25-Mar-16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19AC-DCCB-458F-A1C4-E56D4E7A5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4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3DE0-9AEF-4A63-8F51-AD7721B5D6C2}" type="datetime1">
              <a:rPr lang="en-US" smtClean="0"/>
              <a:t>25-Mar-16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19AC-DCCB-458F-A1C4-E56D4E7A5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0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3E8-0FD7-47E2-B609-4A149D49491F}" type="datetime1">
              <a:rPr lang="en-US" smtClean="0"/>
              <a:t>25-Mar-16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19AC-DCCB-458F-A1C4-E56D4E7A558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6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C413-E358-4E3C-92ED-CBC3A6BC1DD0}" type="datetime1">
              <a:rPr lang="en-US" smtClean="0"/>
              <a:t>25-Mar-16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19AC-DCCB-458F-A1C4-E56D4E7A558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1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4301-94F1-439B-9269-08B2AC47948A}" type="datetime1">
              <a:rPr lang="en-US" smtClean="0"/>
              <a:t>25-Mar-16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19AC-DCCB-458F-A1C4-E56D4E7A5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7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CDC7-9307-46AA-8C71-9E7D8772B060}" type="datetime1">
              <a:rPr lang="en-US" smtClean="0"/>
              <a:t>25-Mar-16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19AC-DCCB-458F-A1C4-E56D4E7A5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4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DE93-DF41-4E94-A497-5D33A461145C}" type="datetime1">
              <a:rPr lang="en-US" smtClean="0"/>
              <a:t>25-Mar-16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19AC-DCCB-458F-A1C4-E56D4E7A5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D2DEEF-AFBF-467C-A00E-0BB432CC7821}" type="datetime1">
              <a:rPr lang="en-US" smtClean="0"/>
              <a:t>25-Mar-16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E19AC-DCCB-458F-A1C4-E56D4E7A5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1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40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1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13" Type="http://schemas.openxmlformats.org/officeDocument/2006/relationships/image" Target="../media/image35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image" Target="../media/image35.png"/><Relationship Id="rId2" Type="http://schemas.openxmlformats.org/officeDocument/2006/relationships/image" Target="../media/image220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image" Target="../media/image34.png"/><Relationship Id="rId5" Type="http://schemas.openxmlformats.org/officeDocument/2006/relationships/image" Target="../media/image270.png"/><Relationship Id="rId15" Type="http://schemas.openxmlformats.org/officeDocument/2006/relationships/image" Target="../media/image37.png"/><Relationship Id="rId10" Type="http://schemas.openxmlformats.org/officeDocument/2006/relationships/image" Target="../media/image33.png"/><Relationship Id="rId4" Type="http://schemas.openxmlformats.org/officeDocument/2006/relationships/image" Target="../media/image260.png"/><Relationship Id="rId9" Type="http://schemas.openxmlformats.org/officeDocument/2006/relationships/image" Target="../media/image32.png"/><Relationship Id="rId1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13" Type="http://schemas.openxmlformats.org/officeDocument/2006/relationships/image" Target="../media/image39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image" Target="../media/image39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image" Target="../media/image37.png"/><Relationship Id="rId5" Type="http://schemas.openxmlformats.org/officeDocument/2006/relationships/image" Target="../media/image270.png"/><Relationship Id="rId10" Type="http://schemas.openxmlformats.org/officeDocument/2006/relationships/image" Target="../media/image36.png"/><Relationship Id="rId4" Type="http://schemas.openxmlformats.org/officeDocument/2006/relationships/image" Target="../media/image260.png"/><Relationship Id="rId9" Type="http://schemas.openxmlformats.org/officeDocument/2006/relationships/image" Target="../media/image350.png"/><Relationship Id="rId1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13" Type="http://schemas.openxmlformats.org/officeDocument/2006/relationships/image" Target="../media/image4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image" Target="../media/image390.png"/><Relationship Id="rId2" Type="http://schemas.openxmlformats.org/officeDocument/2006/relationships/image" Target="../media/image4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37.png"/><Relationship Id="rId5" Type="http://schemas.openxmlformats.org/officeDocument/2006/relationships/image" Target="../media/image270.png"/><Relationship Id="rId15" Type="http://schemas.openxmlformats.org/officeDocument/2006/relationships/image" Target="../media/image44.png"/><Relationship Id="rId10" Type="http://schemas.openxmlformats.org/officeDocument/2006/relationships/image" Target="../media/image36.png"/><Relationship Id="rId4" Type="http://schemas.openxmlformats.org/officeDocument/2006/relationships/image" Target="../media/image260.png"/><Relationship Id="rId9" Type="http://schemas.openxmlformats.org/officeDocument/2006/relationships/image" Target="../media/image350.png"/><Relationship Id="rId1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13" Type="http://schemas.openxmlformats.org/officeDocument/2006/relationships/image" Target="../media/image4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image" Target="../media/image390.png"/><Relationship Id="rId2" Type="http://schemas.openxmlformats.org/officeDocument/2006/relationships/image" Target="../media/image41.png"/><Relationship Id="rId16" Type="http://schemas.openxmlformats.org/officeDocument/2006/relationships/image" Target="../media/image4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37.png"/><Relationship Id="rId5" Type="http://schemas.openxmlformats.org/officeDocument/2006/relationships/image" Target="../media/image270.png"/><Relationship Id="rId15" Type="http://schemas.openxmlformats.org/officeDocument/2006/relationships/customXml" Target="../ink/ink1.xml"/><Relationship Id="rId10" Type="http://schemas.openxmlformats.org/officeDocument/2006/relationships/image" Target="../media/image36.png"/><Relationship Id="rId4" Type="http://schemas.openxmlformats.org/officeDocument/2006/relationships/image" Target="../media/image260.png"/><Relationship Id="rId9" Type="http://schemas.openxmlformats.org/officeDocument/2006/relationships/image" Target="../media/image350.png"/><Relationship Id="rId1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13" Type="http://schemas.openxmlformats.org/officeDocument/2006/relationships/image" Target="../media/image4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image" Target="../media/image39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image" Target="../media/image37.png"/><Relationship Id="rId5" Type="http://schemas.openxmlformats.org/officeDocument/2006/relationships/image" Target="../media/image270.png"/><Relationship Id="rId15" Type="http://schemas.openxmlformats.org/officeDocument/2006/relationships/image" Target="../media/image48.png"/><Relationship Id="rId10" Type="http://schemas.openxmlformats.org/officeDocument/2006/relationships/image" Target="../media/image36.png"/><Relationship Id="rId4" Type="http://schemas.openxmlformats.org/officeDocument/2006/relationships/image" Target="../media/image260.png"/><Relationship Id="rId9" Type="http://schemas.openxmlformats.org/officeDocument/2006/relationships/image" Target="../media/image350.png"/><Relationship Id="rId1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13" Type="http://schemas.openxmlformats.org/officeDocument/2006/relationships/image" Target="../media/image40.png"/><Relationship Id="rId3" Type="http://schemas.openxmlformats.org/officeDocument/2006/relationships/image" Target="../media/image49.png"/><Relationship Id="rId7" Type="http://schemas.openxmlformats.org/officeDocument/2006/relationships/image" Target="../media/image290.png"/><Relationship Id="rId12" Type="http://schemas.openxmlformats.org/officeDocument/2006/relationships/image" Target="../media/image390.png"/><Relationship Id="rId2" Type="http://schemas.openxmlformats.org/officeDocument/2006/relationships/image" Target="../media/image22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image" Target="../media/image37.png"/><Relationship Id="rId5" Type="http://schemas.openxmlformats.org/officeDocument/2006/relationships/image" Target="../media/image51.png"/><Relationship Id="rId1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image" Target="../media/image52.png"/><Relationship Id="rId1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13" Type="http://schemas.openxmlformats.org/officeDocument/2006/relationships/image" Target="../media/image40.png"/><Relationship Id="rId3" Type="http://schemas.openxmlformats.org/officeDocument/2006/relationships/image" Target="../media/image49.png"/><Relationship Id="rId7" Type="http://schemas.openxmlformats.org/officeDocument/2006/relationships/image" Target="../media/image290.png"/><Relationship Id="rId12" Type="http://schemas.openxmlformats.org/officeDocument/2006/relationships/image" Target="../media/image39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image" Target="../media/image37.png"/><Relationship Id="rId5" Type="http://schemas.openxmlformats.org/officeDocument/2006/relationships/image" Target="../media/image51.png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image" Target="../media/image52.png"/><Relationship Id="rId1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0.png"/><Relationship Id="rId4" Type="http://schemas.openxmlformats.org/officeDocument/2006/relationships/image" Target="../media/image57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6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2.png"/><Relationship Id="rId5" Type="http://schemas.openxmlformats.org/officeDocument/2006/relationships/image" Target="../media/image59.wmf"/><Relationship Id="rId4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tmp"/><Relationship Id="rId4" Type="http://schemas.openxmlformats.org/officeDocument/2006/relationships/image" Target="../media/image7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12453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smtClean="0"/>
              <a:t>RADIAL BASIS FUNCTION</a:t>
            </a:r>
            <a:endParaRPr lang="en-US" sz="72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32560" y="4059238"/>
            <a:ext cx="8351520" cy="1655762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300" b="1" smtClean="0"/>
              <a:t>			</a:t>
            </a:r>
          </a:p>
          <a:p>
            <a:pPr lvl="1"/>
            <a:r>
              <a:rPr lang="en-US" sz="2300" b="1" smtClean="0"/>
              <a:t>					Instructor: Dr. Cao Hoang Tru</a:t>
            </a:r>
            <a:r>
              <a:rPr lang="en-US" sz="2000" b="1" smtClean="0"/>
              <a:t>		</a:t>
            </a:r>
          </a:p>
          <a:p>
            <a:pPr algn="l"/>
            <a:r>
              <a:rPr lang="en-US" sz="2000" b="1" smtClean="0">
                <a:solidFill>
                  <a:schemeClr val="tx1"/>
                </a:solidFill>
              </a:rPr>
              <a:t>			   	                 Member:	       Nguyen Duc Tri</a:t>
            </a:r>
          </a:p>
          <a:p>
            <a:r>
              <a:rPr lang="en-US" sz="2000" b="1" smtClean="0">
                <a:solidFill>
                  <a:schemeClr val="tx1"/>
                </a:solidFill>
              </a:rPr>
              <a:t>						  Nguyen Dang Trang</a:t>
            </a:r>
            <a:endParaRPr lang="en-US" sz="2000" b="1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32545" y="1356360"/>
            <a:ext cx="7478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69358" y="3429000"/>
            <a:ext cx="7428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19AC-DCCB-458F-A1C4-E56D4E7A55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4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76462" y="1495017"/>
            <a:ext cx="4791075" cy="2286000"/>
            <a:chOff x="4352925" y="2300287"/>
            <a:chExt cx="4791075" cy="2286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925" y="2300287"/>
              <a:ext cx="4791075" cy="2286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275388" y="4093310"/>
                  <a:ext cx="48894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sz="1400" smtClean="0"/>
                    <a:t>=1</a:t>
                  </a:r>
                  <a:endParaRPr lang="en-US" sz="140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5388" y="4093310"/>
                  <a:ext cx="488949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748338" y="3855760"/>
                  <a:ext cx="48894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sz="1400" smtClean="0"/>
                    <a:t>=2</a:t>
                  </a:r>
                  <a:endParaRPr lang="en-US" sz="140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8338" y="3855760"/>
                  <a:ext cx="488949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822951" y="3031213"/>
                  <a:ext cx="48894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sz="1400" smtClean="0"/>
                    <a:t>=3</a:t>
                  </a:r>
                  <a:endParaRPr lang="en-US" sz="140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2951" y="3031213"/>
                  <a:ext cx="488949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0" y="-19653"/>
            <a:ext cx="9144000" cy="1280313"/>
            <a:chOff x="4760635" y="943545"/>
            <a:chExt cx="9144000" cy="1280313"/>
          </a:xfrm>
        </p:grpSpPr>
        <p:sp>
          <p:nvSpPr>
            <p:cNvPr id="17" name="Title 3"/>
            <p:cNvSpPr txBox="1">
              <a:spLocks/>
            </p:cNvSpPr>
            <p:nvPr/>
          </p:nvSpPr>
          <p:spPr>
            <a:xfrm>
              <a:off x="4760635" y="943545"/>
              <a:ext cx="9144000" cy="7506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>
                  <a:solidFill>
                    <a:schemeClr val="bg1"/>
                  </a:solidFill>
                </a:rPr>
                <a:t>MODELING NETWORK</a:t>
              </a:r>
            </a:p>
          </p:txBody>
        </p:sp>
        <p:sp>
          <p:nvSpPr>
            <p:cNvPr id="18" name="Title 3"/>
            <p:cNvSpPr txBox="1">
              <a:spLocks/>
            </p:cNvSpPr>
            <p:nvPr/>
          </p:nvSpPr>
          <p:spPr>
            <a:xfrm>
              <a:off x="4760635" y="1674940"/>
              <a:ext cx="9144000" cy="5489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b="1" smtClean="0">
                  <a:solidFill>
                    <a:schemeClr val="bg1"/>
                  </a:solidFill>
                </a:rPr>
                <a:t>2. The Activation of cells are NOT the same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359841"/>
                <a:ext cx="7886700" cy="23060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smtClean="0"/>
                  <a:t>Gaussian: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 smtClean="0"/>
                  <a:t>)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sz="2400"/>
                  <a:t>X</a:t>
                </a:r>
                <a:r>
                  <a:rPr lang="en-US" sz="2400" smtClean="0"/>
                  <a:t>: &lt;vector&gt; position of input</a:t>
                </a:r>
              </a:p>
              <a:p>
                <a:pPr marL="457200" lvl="1" indent="0">
                  <a:buNone/>
                </a:pPr>
                <a:r>
                  <a:rPr lang="en-US" sz="2400"/>
                  <a:t>W</a:t>
                </a:r>
                <a:r>
                  <a:rPr lang="en-US" sz="2400" smtClean="0"/>
                  <a:t>: &lt;vector&gt; position of a node in hidden layer –</a:t>
                </a:r>
                <a:r>
                  <a:rPr lang="en-US" sz="2400" smtClean="0">
                    <a:solidFill>
                      <a:srgbClr val="FF0000"/>
                    </a:solidFill>
                  </a:rPr>
                  <a:t> center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smtClean="0"/>
                  <a:t>: factor of Gaussian function</a:t>
                </a:r>
                <a:endParaRPr lang="en-US" sz="2400"/>
              </a:p>
            </p:txBody>
          </p:sp>
        </mc:Choice>
        <mc:Fallback xmlns=""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359841"/>
                <a:ext cx="7886700" cy="2306003"/>
              </a:xfrm>
              <a:blipFill rotWithShape="0">
                <a:blip r:embed="rId8"/>
                <a:stretch>
                  <a:fillRect l="-927" t="-5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19AC-DCCB-458F-A1C4-E56D4E7A55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2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44" idx="6"/>
          </p:cNvCxnSpPr>
          <p:nvPr/>
        </p:nvCxnSpPr>
        <p:spPr>
          <a:xfrm>
            <a:off x="7277770" y="2714056"/>
            <a:ext cx="93068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0083" y="2026810"/>
            <a:ext cx="612648" cy="6126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720083" y="3052738"/>
            <a:ext cx="612648" cy="6126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705757" y="4330725"/>
            <a:ext cx="612648" cy="6126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12" idx="6"/>
            <a:endCxn id="36" idx="2"/>
          </p:cNvCxnSpPr>
          <p:nvPr/>
        </p:nvCxnSpPr>
        <p:spPr>
          <a:xfrm flipV="1">
            <a:off x="2332731" y="1814340"/>
            <a:ext cx="2190927" cy="5187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6"/>
            <a:endCxn id="39" idx="2"/>
          </p:cNvCxnSpPr>
          <p:nvPr/>
        </p:nvCxnSpPr>
        <p:spPr>
          <a:xfrm>
            <a:off x="2332731" y="2333134"/>
            <a:ext cx="2205253" cy="10681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6"/>
            <a:endCxn id="42" idx="2"/>
          </p:cNvCxnSpPr>
          <p:nvPr/>
        </p:nvCxnSpPr>
        <p:spPr>
          <a:xfrm>
            <a:off x="2332731" y="2333134"/>
            <a:ext cx="2145488" cy="27105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6"/>
            <a:endCxn id="36" idx="2"/>
          </p:cNvCxnSpPr>
          <p:nvPr/>
        </p:nvCxnSpPr>
        <p:spPr>
          <a:xfrm flipV="1">
            <a:off x="2332731" y="1814340"/>
            <a:ext cx="2190927" cy="15447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6"/>
            <a:endCxn id="39" idx="2"/>
          </p:cNvCxnSpPr>
          <p:nvPr/>
        </p:nvCxnSpPr>
        <p:spPr>
          <a:xfrm>
            <a:off x="2332731" y="3359062"/>
            <a:ext cx="2205253" cy="422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2" idx="6"/>
            <a:endCxn id="42" idx="2"/>
          </p:cNvCxnSpPr>
          <p:nvPr/>
        </p:nvCxnSpPr>
        <p:spPr>
          <a:xfrm>
            <a:off x="2332731" y="3359062"/>
            <a:ext cx="2145488" cy="16845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6"/>
            <a:endCxn id="36" idx="2"/>
          </p:cNvCxnSpPr>
          <p:nvPr/>
        </p:nvCxnSpPr>
        <p:spPr>
          <a:xfrm flipV="1">
            <a:off x="2318405" y="1814340"/>
            <a:ext cx="2205253" cy="28227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6"/>
            <a:endCxn id="39" idx="2"/>
          </p:cNvCxnSpPr>
          <p:nvPr/>
        </p:nvCxnSpPr>
        <p:spPr>
          <a:xfrm flipV="1">
            <a:off x="2318405" y="3401273"/>
            <a:ext cx="2219579" cy="12357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6"/>
            <a:endCxn id="42" idx="2"/>
          </p:cNvCxnSpPr>
          <p:nvPr/>
        </p:nvCxnSpPr>
        <p:spPr>
          <a:xfrm>
            <a:off x="2318405" y="4637049"/>
            <a:ext cx="2159814" cy="4066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523658" y="1508016"/>
            <a:ext cx="612648" cy="6126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537984" y="3094949"/>
            <a:ext cx="612648" cy="6126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478219" y="4737335"/>
            <a:ext cx="612648" cy="6126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65122" y="2407732"/>
            <a:ext cx="612648" cy="6126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36" idx="6"/>
            <a:endCxn id="44" idx="2"/>
          </p:cNvCxnSpPr>
          <p:nvPr/>
        </p:nvCxnSpPr>
        <p:spPr>
          <a:xfrm>
            <a:off x="5136306" y="1814340"/>
            <a:ext cx="1528816" cy="89971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9" idx="6"/>
            <a:endCxn id="44" idx="2"/>
          </p:cNvCxnSpPr>
          <p:nvPr/>
        </p:nvCxnSpPr>
        <p:spPr>
          <a:xfrm flipV="1">
            <a:off x="5150632" y="2714056"/>
            <a:ext cx="1514490" cy="68721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6"/>
            <a:endCxn id="44" idx="2"/>
          </p:cNvCxnSpPr>
          <p:nvPr/>
        </p:nvCxnSpPr>
        <p:spPr>
          <a:xfrm flipV="1">
            <a:off x="5090867" y="2714056"/>
            <a:ext cx="1574255" cy="2329603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375330" y="2250277"/>
                <a:ext cx="19318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/>
                  <a:t>O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𝑢𝑡𝑝𝑢𝑡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330" y="2250277"/>
                <a:ext cx="1931811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3470" t="-122727" r="-28707" b="-18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81112" y="1462495"/>
                <a:ext cx="5551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smtClean="0"/>
                  <a:t>1</a:t>
                </a:r>
                <a:endParaRPr lang="en-US" sz="240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112" y="1462495"/>
                <a:ext cx="55515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297" t="-10526" r="-1538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032085" y="2838469"/>
                <a:ext cx="6992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085" y="2838469"/>
                <a:ext cx="69923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060277" y="2026088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k1</a:t>
            </a:r>
            <a:endParaRPr lang="en-US" sz="2400"/>
          </a:p>
        </p:txBody>
      </p:sp>
      <p:sp>
        <p:nvSpPr>
          <p:cNvPr id="38" name="TextBox 37"/>
          <p:cNvSpPr txBox="1"/>
          <p:nvPr/>
        </p:nvSpPr>
        <p:spPr>
          <a:xfrm>
            <a:off x="5987212" y="2477150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k2</a:t>
            </a:r>
            <a:endParaRPr lang="en-US" sz="2400"/>
          </a:p>
        </p:txBody>
      </p:sp>
      <p:sp>
        <p:nvSpPr>
          <p:cNvPr id="40" name="TextBox 39"/>
          <p:cNvSpPr txBox="1"/>
          <p:nvPr/>
        </p:nvSpPr>
        <p:spPr>
          <a:xfrm>
            <a:off x="6324669" y="3080939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k3</a:t>
            </a:r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93695" y="5805096"/>
                <a:ext cx="63691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Output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2+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695" y="5805096"/>
                <a:ext cx="6369179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1245727" y="2107450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x1</a:t>
            </a:r>
            <a:endParaRPr lang="en-US" sz="2400"/>
          </a:p>
        </p:txBody>
      </p:sp>
      <p:sp>
        <p:nvSpPr>
          <p:cNvPr id="43" name="TextBox 42"/>
          <p:cNvSpPr txBox="1"/>
          <p:nvPr/>
        </p:nvSpPr>
        <p:spPr>
          <a:xfrm>
            <a:off x="1274019" y="3128363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x2</a:t>
            </a:r>
            <a:endParaRPr lang="en-US" sz="2400"/>
          </a:p>
        </p:txBody>
      </p:sp>
      <p:sp>
        <p:nvSpPr>
          <p:cNvPr id="48" name="TextBox 47"/>
          <p:cNvSpPr txBox="1"/>
          <p:nvPr/>
        </p:nvSpPr>
        <p:spPr>
          <a:xfrm>
            <a:off x="1279465" y="4406083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x3</a:t>
            </a:r>
            <a:endParaRPr lang="en-US" sz="2400"/>
          </a:p>
        </p:txBody>
      </p:sp>
      <p:grpSp>
        <p:nvGrpSpPr>
          <p:cNvPr id="49" name="Group 48"/>
          <p:cNvGrpSpPr/>
          <p:nvPr/>
        </p:nvGrpSpPr>
        <p:grpSpPr>
          <a:xfrm>
            <a:off x="0" y="-37517"/>
            <a:ext cx="9144000" cy="1280313"/>
            <a:chOff x="4760635" y="943545"/>
            <a:chExt cx="9144000" cy="1280313"/>
          </a:xfrm>
        </p:grpSpPr>
        <p:sp>
          <p:nvSpPr>
            <p:cNvPr id="50" name="Title 3"/>
            <p:cNvSpPr txBox="1">
              <a:spLocks/>
            </p:cNvSpPr>
            <p:nvPr/>
          </p:nvSpPr>
          <p:spPr>
            <a:xfrm>
              <a:off x="4760635" y="943545"/>
              <a:ext cx="9144000" cy="7506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>
                  <a:solidFill>
                    <a:schemeClr val="bg1"/>
                  </a:solidFill>
                </a:rPr>
                <a:t>MODELING NETWORK</a:t>
              </a:r>
            </a:p>
          </p:txBody>
        </p:sp>
        <p:sp>
          <p:nvSpPr>
            <p:cNvPr id="51" name="Title 3"/>
            <p:cNvSpPr txBox="1">
              <a:spLocks/>
            </p:cNvSpPr>
            <p:nvPr/>
          </p:nvSpPr>
          <p:spPr>
            <a:xfrm>
              <a:off x="4760635" y="1674940"/>
              <a:ext cx="9144000" cy="5489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b="1" smtClean="0">
                  <a:solidFill>
                    <a:schemeClr val="bg1"/>
                  </a:solidFill>
                </a:rPr>
                <a:t>3. All signals are processed at brain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104723" y="4812826"/>
                <a:ext cx="6992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723" y="4812826"/>
                <a:ext cx="699230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/>
          <p:cNvSpPr/>
          <p:nvPr/>
        </p:nvSpPr>
        <p:spPr>
          <a:xfrm>
            <a:off x="6672379" y="3880932"/>
            <a:ext cx="612648" cy="6126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36" idx="6"/>
            <a:endCxn id="53" idx="2"/>
          </p:cNvCxnSpPr>
          <p:nvPr/>
        </p:nvCxnSpPr>
        <p:spPr>
          <a:xfrm>
            <a:off x="5136306" y="1814340"/>
            <a:ext cx="1536073" cy="237291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3" idx="2"/>
          </p:cNvCxnSpPr>
          <p:nvPr/>
        </p:nvCxnSpPr>
        <p:spPr>
          <a:xfrm>
            <a:off x="5196114" y="3381829"/>
            <a:ext cx="1476265" cy="80542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2" idx="6"/>
            <a:endCxn id="53" idx="2"/>
          </p:cNvCxnSpPr>
          <p:nvPr/>
        </p:nvCxnSpPr>
        <p:spPr>
          <a:xfrm flipV="1">
            <a:off x="5090867" y="4187256"/>
            <a:ext cx="1581512" cy="85640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6"/>
          </p:cNvCxnSpPr>
          <p:nvPr/>
        </p:nvCxnSpPr>
        <p:spPr>
          <a:xfrm>
            <a:off x="7285027" y="4187256"/>
            <a:ext cx="103165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368073" y="3723477"/>
                <a:ext cx="19318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/>
                  <a:t>O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𝑢𝑡𝑝𝑢𝑡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073" y="3723477"/>
                <a:ext cx="1931811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3470" t="-124615" r="-28707" b="-18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19AC-DCCB-458F-A1C4-E56D4E7A55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5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3"/>
          <p:cNvSpPr txBox="1">
            <a:spLocks/>
          </p:cNvSpPr>
          <p:nvPr/>
        </p:nvSpPr>
        <p:spPr>
          <a:xfrm>
            <a:off x="0" y="-37517"/>
            <a:ext cx="9144000" cy="7506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bg1"/>
                </a:solidFill>
              </a:rPr>
              <a:t>Radial Basis Function Network Architecture</a:t>
            </a:r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613453" y="3621377"/>
            <a:ext cx="7218121" cy="3912928"/>
            <a:chOff x="1336719" y="1889016"/>
            <a:chExt cx="7218121" cy="3912928"/>
          </a:xfrm>
        </p:grpSpPr>
        <p:grpSp>
          <p:nvGrpSpPr>
            <p:cNvPr id="34" name="Group 33"/>
            <p:cNvGrpSpPr/>
            <p:nvPr/>
          </p:nvGrpSpPr>
          <p:grpSpPr>
            <a:xfrm>
              <a:off x="1858157" y="1889016"/>
              <a:ext cx="6696683" cy="3912928"/>
              <a:chOff x="1690517" y="1508016"/>
              <a:chExt cx="6696683" cy="3912928"/>
            </a:xfrm>
          </p:grpSpPr>
          <p:cxnSp>
            <p:nvCxnSpPr>
              <p:cNvPr id="35" name="Straight Connector 34"/>
              <p:cNvCxnSpPr>
                <a:stCxn id="60" idx="6"/>
              </p:cNvCxnSpPr>
              <p:nvPr/>
            </p:nvCxnSpPr>
            <p:spPr>
              <a:xfrm>
                <a:off x="7277044" y="3396227"/>
                <a:ext cx="930682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/>
              <p:cNvGrpSpPr/>
              <p:nvPr/>
            </p:nvGrpSpPr>
            <p:grpSpPr>
              <a:xfrm>
                <a:off x="1690517" y="1508016"/>
                <a:ext cx="6696683" cy="3841967"/>
                <a:chOff x="867557" y="1599309"/>
                <a:chExt cx="6696683" cy="384196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6569224" y="2645953"/>
                      <a:ext cx="995016" cy="9866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en-US" sz="240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69224" y="2645953"/>
                      <a:ext cx="995016" cy="98668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3" name="Group 42"/>
                <p:cNvGrpSpPr/>
                <p:nvPr/>
              </p:nvGrpSpPr>
              <p:grpSpPr>
                <a:xfrm>
                  <a:off x="867557" y="1599309"/>
                  <a:ext cx="5586527" cy="3841967"/>
                  <a:chOff x="3092597" y="1810572"/>
                  <a:chExt cx="5586527" cy="3841967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3106923" y="2329366"/>
                    <a:ext cx="612648" cy="61264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3106923" y="3355294"/>
                    <a:ext cx="612648" cy="61264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47" name="Oval 46"/>
                  <p:cNvSpPr/>
                  <p:nvPr/>
                </p:nvSpPr>
                <p:spPr>
                  <a:xfrm>
                    <a:off x="3092597" y="4633281"/>
                    <a:ext cx="612648" cy="61264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cxnSp>
                <p:nvCxnSpPr>
                  <p:cNvPr id="48" name="Straight Connector 47"/>
                  <p:cNvCxnSpPr>
                    <a:stCxn id="45" idx="6"/>
                    <a:endCxn id="57" idx="2"/>
                  </p:cNvCxnSpPr>
                  <p:nvPr/>
                </p:nvCxnSpPr>
                <p:spPr>
                  <a:xfrm flipV="1">
                    <a:off x="3719571" y="2116896"/>
                    <a:ext cx="2190927" cy="51879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>
                    <a:stCxn id="45" idx="6"/>
                    <a:endCxn id="58" idx="2"/>
                  </p:cNvCxnSpPr>
                  <p:nvPr/>
                </p:nvCxnSpPr>
                <p:spPr>
                  <a:xfrm>
                    <a:off x="3719571" y="2635690"/>
                    <a:ext cx="2205253" cy="106813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>
                    <a:stCxn id="45" idx="6"/>
                    <a:endCxn id="59" idx="2"/>
                  </p:cNvCxnSpPr>
                  <p:nvPr/>
                </p:nvCxnSpPr>
                <p:spPr>
                  <a:xfrm>
                    <a:off x="3719571" y="2635690"/>
                    <a:ext cx="2145488" cy="271052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>
                    <a:stCxn id="46" idx="6"/>
                    <a:endCxn id="57" idx="2"/>
                  </p:cNvCxnSpPr>
                  <p:nvPr/>
                </p:nvCxnSpPr>
                <p:spPr>
                  <a:xfrm flipV="1">
                    <a:off x="3719571" y="2116896"/>
                    <a:ext cx="2190927" cy="154472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>
                    <a:stCxn id="46" idx="6"/>
                    <a:endCxn id="58" idx="2"/>
                  </p:cNvCxnSpPr>
                  <p:nvPr/>
                </p:nvCxnSpPr>
                <p:spPr>
                  <a:xfrm>
                    <a:off x="3719571" y="3661618"/>
                    <a:ext cx="2205253" cy="4221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>
                    <a:stCxn id="46" idx="6"/>
                    <a:endCxn id="59" idx="2"/>
                  </p:cNvCxnSpPr>
                  <p:nvPr/>
                </p:nvCxnSpPr>
                <p:spPr>
                  <a:xfrm>
                    <a:off x="3719571" y="3661618"/>
                    <a:ext cx="2145488" cy="168459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>
                    <a:stCxn id="47" idx="6"/>
                    <a:endCxn id="57" idx="2"/>
                  </p:cNvCxnSpPr>
                  <p:nvPr/>
                </p:nvCxnSpPr>
                <p:spPr>
                  <a:xfrm flipV="1">
                    <a:off x="3705245" y="2116896"/>
                    <a:ext cx="2205253" cy="282270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>
                    <a:stCxn id="47" idx="6"/>
                    <a:endCxn id="58" idx="2"/>
                  </p:cNvCxnSpPr>
                  <p:nvPr/>
                </p:nvCxnSpPr>
                <p:spPr>
                  <a:xfrm flipV="1">
                    <a:off x="3705245" y="3703829"/>
                    <a:ext cx="2219579" cy="123577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>
                    <a:stCxn id="47" idx="6"/>
                    <a:endCxn id="59" idx="2"/>
                  </p:cNvCxnSpPr>
                  <p:nvPr/>
                </p:nvCxnSpPr>
                <p:spPr>
                  <a:xfrm>
                    <a:off x="3705245" y="4939605"/>
                    <a:ext cx="2159814" cy="40661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Oval 56"/>
                  <p:cNvSpPr/>
                  <p:nvPr/>
                </p:nvSpPr>
                <p:spPr>
                  <a:xfrm>
                    <a:off x="5910498" y="1810572"/>
                    <a:ext cx="612648" cy="61264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5924824" y="3397505"/>
                    <a:ext cx="612648" cy="61264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5865059" y="5039891"/>
                    <a:ext cx="612648" cy="61264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8066476" y="3392459"/>
                    <a:ext cx="612648" cy="61264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cxnSp>
                <p:nvCxnSpPr>
                  <p:cNvPr id="61" name="Straight Connector 60"/>
                  <p:cNvCxnSpPr>
                    <a:stCxn id="57" idx="6"/>
                    <a:endCxn id="60" idx="2"/>
                  </p:cNvCxnSpPr>
                  <p:nvPr/>
                </p:nvCxnSpPr>
                <p:spPr>
                  <a:xfrm>
                    <a:off x="6523146" y="2116896"/>
                    <a:ext cx="1543330" cy="1581887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>
                    <a:stCxn id="58" idx="6"/>
                    <a:endCxn id="60" idx="2"/>
                  </p:cNvCxnSpPr>
                  <p:nvPr/>
                </p:nvCxnSpPr>
                <p:spPr>
                  <a:xfrm flipV="1">
                    <a:off x="6537472" y="3698783"/>
                    <a:ext cx="1529004" cy="5046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>
                    <a:stCxn id="59" idx="6"/>
                    <a:endCxn id="60" idx="2"/>
                  </p:cNvCxnSpPr>
                  <p:nvPr/>
                </p:nvCxnSpPr>
                <p:spPr>
                  <a:xfrm flipV="1">
                    <a:off x="6477707" y="3698783"/>
                    <a:ext cx="1588769" cy="1647432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5135392" y="1569175"/>
                    <a:ext cx="5551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a14:m>
                    <a:r>
                      <a:rPr lang="en-US" sz="2400"/>
                      <a:t>1</a:t>
                    </a: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5392" y="1569175"/>
                    <a:ext cx="555152" cy="46166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297" t="-10526" r="-15385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5075627" y="2970549"/>
                    <a:ext cx="63190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240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5627" y="2970549"/>
                    <a:ext cx="631904" cy="4616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5055078" y="4959279"/>
                    <a:ext cx="63190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240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5078" y="4959279"/>
                    <a:ext cx="631904" cy="46166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TextBox 39"/>
              <p:cNvSpPr txBox="1"/>
              <p:nvPr/>
            </p:nvSpPr>
            <p:spPr>
              <a:xfrm>
                <a:off x="5899894" y="2301859"/>
                <a:ext cx="479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/>
                  <a:t>k1</a:t>
                </a:r>
                <a:endParaRPr lang="en-US" sz="240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667172" y="3029418"/>
                <a:ext cx="479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/>
                  <a:t>k2</a:t>
                </a:r>
                <a:endParaRPr lang="en-US" sz="240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743372" y="4198539"/>
                <a:ext cx="479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/>
                  <a:t>k3</a:t>
                </a:r>
                <a:endParaRPr lang="en-US" sz="2400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1336719" y="2524618"/>
              <a:ext cx="473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x1</a:t>
              </a:r>
              <a:endParaRPr lang="en-US" sz="24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365011" y="3545531"/>
              <a:ext cx="473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x2</a:t>
              </a:r>
              <a:endParaRPr lang="en-US" sz="24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371715" y="4787216"/>
              <a:ext cx="473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x3</a:t>
              </a:r>
              <a:endParaRPr lang="en-US" sz="2400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4755193" y="2049334"/>
              <a:ext cx="438027" cy="262248"/>
            </a:xfrm>
            <a:custGeom>
              <a:avLst/>
              <a:gdLst>
                <a:gd name="connsiteX0" fmla="*/ 0 w 9112469"/>
                <a:gd name="connsiteY0" fmla="*/ 5454869 h 5455665"/>
                <a:gd name="connsiteX1" fmla="*/ 1860332 w 9112469"/>
                <a:gd name="connsiteY1" fmla="*/ 4556235 h 5455665"/>
                <a:gd name="connsiteX2" fmla="*/ 4587766 w 9112469"/>
                <a:gd name="connsiteY2" fmla="*/ 0 h 5455665"/>
                <a:gd name="connsiteX3" fmla="*/ 7346732 w 9112469"/>
                <a:gd name="connsiteY3" fmla="*/ 4556235 h 5455665"/>
                <a:gd name="connsiteX4" fmla="*/ 9112469 w 9112469"/>
                <a:gd name="connsiteY4" fmla="*/ 5439104 h 545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2469" h="5455665">
                  <a:moveTo>
                    <a:pt x="0" y="5454869"/>
                  </a:moveTo>
                  <a:cubicBezTo>
                    <a:pt x="547852" y="5460124"/>
                    <a:pt x="1095704" y="5465380"/>
                    <a:pt x="1860332" y="4556235"/>
                  </a:cubicBezTo>
                  <a:cubicBezTo>
                    <a:pt x="2624960" y="3647090"/>
                    <a:pt x="3673366" y="0"/>
                    <a:pt x="4587766" y="0"/>
                  </a:cubicBezTo>
                  <a:cubicBezTo>
                    <a:pt x="5502166" y="0"/>
                    <a:pt x="6592615" y="3649718"/>
                    <a:pt x="7346732" y="4556235"/>
                  </a:cubicBezTo>
                  <a:cubicBezTo>
                    <a:pt x="8100849" y="5462752"/>
                    <a:pt x="8765628" y="5468007"/>
                    <a:pt x="9112469" y="5439104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4770531" y="3606694"/>
              <a:ext cx="438027" cy="262248"/>
            </a:xfrm>
            <a:custGeom>
              <a:avLst/>
              <a:gdLst>
                <a:gd name="connsiteX0" fmla="*/ 0 w 9112469"/>
                <a:gd name="connsiteY0" fmla="*/ 5454869 h 5455665"/>
                <a:gd name="connsiteX1" fmla="*/ 1860332 w 9112469"/>
                <a:gd name="connsiteY1" fmla="*/ 4556235 h 5455665"/>
                <a:gd name="connsiteX2" fmla="*/ 4587766 w 9112469"/>
                <a:gd name="connsiteY2" fmla="*/ 0 h 5455665"/>
                <a:gd name="connsiteX3" fmla="*/ 7346732 w 9112469"/>
                <a:gd name="connsiteY3" fmla="*/ 4556235 h 5455665"/>
                <a:gd name="connsiteX4" fmla="*/ 9112469 w 9112469"/>
                <a:gd name="connsiteY4" fmla="*/ 5439104 h 545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2469" h="5455665">
                  <a:moveTo>
                    <a:pt x="0" y="5454869"/>
                  </a:moveTo>
                  <a:cubicBezTo>
                    <a:pt x="547852" y="5460124"/>
                    <a:pt x="1095704" y="5465380"/>
                    <a:pt x="1860332" y="4556235"/>
                  </a:cubicBezTo>
                  <a:cubicBezTo>
                    <a:pt x="2624960" y="3647090"/>
                    <a:pt x="3673366" y="0"/>
                    <a:pt x="4587766" y="0"/>
                  </a:cubicBezTo>
                  <a:cubicBezTo>
                    <a:pt x="5502166" y="0"/>
                    <a:pt x="6592615" y="3649718"/>
                    <a:pt x="7346732" y="4556235"/>
                  </a:cubicBezTo>
                  <a:cubicBezTo>
                    <a:pt x="8100849" y="5462752"/>
                    <a:pt x="8765628" y="5468007"/>
                    <a:pt x="9112469" y="5439104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4724713" y="5289214"/>
              <a:ext cx="438027" cy="262248"/>
            </a:xfrm>
            <a:custGeom>
              <a:avLst/>
              <a:gdLst>
                <a:gd name="connsiteX0" fmla="*/ 0 w 9112469"/>
                <a:gd name="connsiteY0" fmla="*/ 5454869 h 5455665"/>
                <a:gd name="connsiteX1" fmla="*/ 1860332 w 9112469"/>
                <a:gd name="connsiteY1" fmla="*/ 4556235 h 5455665"/>
                <a:gd name="connsiteX2" fmla="*/ 4587766 w 9112469"/>
                <a:gd name="connsiteY2" fmla="*/ 0 h 5455665"/>
                <a:gd name="connsiteX3" fmla="*/ 7346732 w 9112469"/>
                <a:gd name="connsiteY3" fmla="*/ 4556235 h 5455665"/>
                <a:gd name="connsiteX4" fmla="*/ 9112469 w 9112469"/>
                <a:gd name="connsiteY4" fmla="*/ 5439104 h 545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2469" h="5455665">
                  <a:moveTo>
                    <a:pt x="0" y="5454869"/>
                  </a:moveTo>
                  <a:cubicBezTo>
                    <a:pt x="547852" y="5460124"/>
                    <a:pt x="1095704" y="5465380"/>
                    <a:pt x="1860332" y="4556235"/>
                  </a:cubicBezTo>
                  <a:cubicBezTo>
                    <a:pt x="2624960" y="3647090"/>
                    <a:pt x="3673366" y="0"/>
                    <a:pt x="4587766" y="0"/>
                  </a:cubicBezTo>
                  <a:cubicBezTo>
                    <a:pt x="5502166" y="0"/>
                    <a:pt x="6592615" y="3649718"/>
                    <a:pt x="7346732" y="4556235"/>
                  </a:cubicBezTo>
                  <a:cubicBezTo>
                    <a:pt x="8100849" y="5462752"/>
                    <a:pt x="8765628" y="5468007"/>
                    <a:pt x="9112469" y="5439104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97056" y="4608410"/>
                <a:ext cx="5940096" cy="2249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AutoNum type="arabicPeriod"/>
                </a:pPr>
                <a:r>
                  <a:rPr lang="en-US" sz="2800" smtClean="0"/>
                  <a:t>Calculate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𝐺𝑎𝑢𝑠𝑠𝑖𝑎𝑛</m:t>
                    </m:r>
                  </m:oMath>
                </a14:m>
                <a:endParaRPr lang="en-US" sz="2400" b="0" i="1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US" sz="2800" dirty="0"/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smtClean="0">
                    <a:ea typeface="Cambria Math" panose="02040503050406030204" pitchFamily="18" charset="0"/>
                  </a:rPr>
                  <a:t>2. Calculate output: Sum</a:t>
                </a:r>
              </a:p>
              <a:p>
                <a:pPr marL="342900" indent="-342900">
                  <a:buAutoNum type="arabicPeriod"/>
                </a:pPr>
                <a:endParaRPr lang="en-US" sz="280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56" y="4608410"/>
                <a:ext cx="5940096" cy="2249590"/>
              </a:xfrm>
              <a:prstGeom prst="rect">
                <a:avLst/>
              </a:prstGeom>
              <a:blipFill rotWithShape="0">
                <a:blip r:embed="rId7"/>
                <a:stretch>
                  <a:fillRect l="-2154" t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78070" y="969009"/>
            <a:ext cx="6838730" cy="3297868"/>
            <a:chOff x="694184" y="1215752"/>
            <a:chExt cx="8061414" cy="3887488"/>
          </a:xfrm>
        </p:grpSpPr>
        <p:cxnSp>
          <p:nvCxnSpPr>
            <p:cNvPr id="67" name="Straight Connector 66"/>
            <p:cNvCxnSpPr>
              <a:stCxn id="87" idx="6"/>
            </p:cNvCxnSpPr>
            <p:nvPr/>
          </p:nvCxnSpPr>
          <p:spPr>
            <a:xfrm>
              <a:off x="6726227" y="2467313"/>
              <a:ext cx="93068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168540" y="1780067"/>
              <a:ext cx="612648" cy="6126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168540" y="2805995"/>
              <a:ext cx="612648" cy="6126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154214" y="4083982"/>
              <a:ext cx="612648" cy="6126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69" idx="6"/>
              <a:endCxn id="84" idx="2"/>
            </p:cNvCxnSpPr>
            <p:nvPr/>
          </p:nvCxnSpPr>
          <p:spPr>
            <a:xfrm flipV="1">
              <a:off x="1781188" y="1567597"/>
              <a:ext cx="2190927" cy="5187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69" idx="6"/>
              <a:endCxn id="85" idx="2"/>
            </p:cNvCxnSpPr>
            <p:nvPr/>
          </p:nvCxnSpPr>
          <p:spPr>
            <a:xfrm>
              <a:off x="1781188" y="2086391"/>
              <a:ext cx="2205253" cy="10681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69" idx="6"/>
              <a:endCxn id="86" idx="2"/>
            </p:cNvCxnSpPr>
            <p:nvPr/>
          </p:nvCxnSpPr>
          <p:spPr>
            <a:xfrm>
              <a:off x="1781188" y="2086391"/>
              <a:ext cx="2145488" cy="27105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3" idx="6"/>
              <a:endCxn id="84" idx="2"/>
            </p:cNvCxnSpPr>
            <p:nvPr/>
          </p:nvCxnSpPr>
          <p:spPr>
            <a:xfrm flipV="1">
              <a:off x="1781188" y="1567597"/>
              <a:ext cx="2190927" cy="15447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3" idx="6"/>
              <a:endCxn id="85" idx="2"/>
            </p:cNvCxnSpPr>
            <p:nvPr/>
          </p:nvCxnSpPr>
          <p:spPr>
            <a:xfrm>
              <a:off x="1781188" y="3112319"/>
              <a:ext cx="2205253" cy="422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3" idx="6"/>
              <a:endCxn id="86" idx="2"/>
            </p:cNvCxnSpPr>
            <p:nvPr/>
          </p:nvCxnSpPr>
          <p:spPr>
            <a:xfrm>
              <a:off x="1781188" y="3112319"/>
              <a:ext cx="2145488" cy="16845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4" idx="6"/>
              <a:endCxn id="84" idx="2"/>
            </p:cNvCxnSpPr>
            <p:nvPr/>
          </p:nvCxnSpPr>
          <p:spPr>
            <a:xfrm flipV="1">
              <a:off x="1766862" y="1567597"/>
              <a:ext cx="2205253" cy="28227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4" idx="6"/>
              <a:endCxn id="85" idx="2"/>
            </p:cNvCxnSpPr>
            <p:nvPr/>
          </p:nvCxnSpPr>
          <p:spPr>
            <a:xfrm flipV="1">
              <a:off x="1766862" y="3154530"/>
              <a:ext cx="2219579" cy="12357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4" idx="6"/>
              <a:endCxn id="86" idx="2"/>
            </p:cNvCxnSpPr>
            <p:nvPr/>
          </p:nvCxnSpPr>
          <p:spPr>
            <a:xfrm>
              <a:off x="1766862" y="4390306"/>
              <a:ext cx="2159814" cy="4066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>
              <a:off x="3972115" y="1261273"/>
              <a:ext cx="612648" cy="6126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986441" y="2848206"/>
              <a:ext cx="612648" cy="6126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926676" y="4490592"/>
              <a:ext cx="612648" cy="6126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13579" y="2160989"/>
              <a:ext cx="612648" cy="6126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>
              <a:stCxn id="84" idx="6"/>
              <a:endCxn id="87" idx="2"/>
            </p:cNvCxnSpPr>
            <p:nvPr/>
          </p:nvCxnSpPr>
          <p:spPr>
            <a:xfrm>
              <a:off x="4584763" y="1567597"/>
              <a:ext cx="1528816" cy="8997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5" idx="6"/>
              <a:endCxn id="87" idx="2"/>
            </p:cNvCxnSpPr>
            <p:nvPr/>
          </p:nvCxnSpPr>
          <p:spPr>
            <a:xfrm flipV="1">
              <a:off x="4599089" y="2467313"/>
              <a:ext cx="1514490" cy="6872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6" idx="6"/>
              <a:endCxn id="87" idx="2"/>
            </p:cNvCxnSpPr>
            <p:nvPr/>
          </p:nvCxnSpPr>
          <p:spPr>
            <a:xfrm flipV="1">
              <a:off x="4539324" y="2467313"/>
              <a:ext cx="1574255" cy="23296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823787" y="2003534"/>
                  <a:ext cx="19318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/>
                    <a:t>O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𝑢𝑡𝑝𝑢𝑡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3787" y="2003534"/>
                  <a:ext cx="1931811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089" t="-147273" r="-51673" b="-23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4629569" y="1215752"/>
                  <a:ext cx="5551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a14:m>
                  <a:r>
                    <a:rPr lang="en-US" sz="2400" smtClean="0"/>
                    <a:t>1</a:t>
                  </a:r>
                  <a:endParaRPr lang="en-US" sz="240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9569" y="1215752"/>
                  <a:ext cx="555152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846" t="-12500" r="-35897" b="-5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4480542" y="2591726"/>
                  <a:ext cx="6992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0542" y="2591726"/>
                  <a:ext cx="699230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093" b="-2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TextBox 96"/>
            <p:cNvSpPr txBox="1"/>
            <p:nvPr/>
          </p:nvSpPr>
          <p:spPr>
            <a:xfrm>
              <a:off x="694184" y="1860707"/>
              <a:ext cx="473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x1</a:t>
              </a:r>
              <a:endParaRPr lang="en-US" sz="240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22476" y="2881620"/>
              <a:ext cx="473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x2</a:t>
              </a:r>
              <a:endParaRPr lang="en-US" sz="240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27922" y="4159340"/>
              <a:ext cx="473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x3</a:t>
              </a:r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4553180" y="4566083"/>
                  <a:ext cx="6992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180" y="4566083"/>
                  <a:ext cx="699230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093" b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Oval 100"/>
            <p:cNvSpPr/>
            <p:nvPr/>
          </p:nvSpPr>
          <p:spPr>
            <a:xfrm>
              <a:off x="6120836" y="3634189"/>
              <a:ext cx="612648" cy="6126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>
              <a:stCxn id="84" idx="6"/>
              <a:endCxn id="101" idx="2"/>
            </p:cNvCxnSpPr>
            <p:nvPr/>
          </p:nvCxnSpPr>
          <p:spPr>
            <a:xfrm>
              <a:off x="4584763" y="1567597"/>
              <a:ext cx="1536073" cy="23729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endCxn id="101" idx="2"/>
            </p:cNvCxnSpPr>
            <p:nvPr/>
          </p:nvCxnSpPr>
          <p:spPr>
            <a:xfrm>
              <a:off x="4644571" y="3135086"/>
              <a:ext cx="1476265" cy="8054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86" idx="6"/>
              <a:endCxn id="101" idx="2"/>
            </p:cNvCxnSpPr>
            <p:nvPr/>
          </p:nvCxnSpPr>
          <p:spPr>
            <a:xfrm flipV="1">
              <a:off x="4539324" y="3940513"/>
              <a:ext cx="1581512" cy="856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01" idx="6"/>
            </p:cNvCxnSpPr>
            <p:nvPr/>
          </p:nvCxnSpPr>
          <p:spPr>
            <a:xfrm>
              <a:off x="6733484" y="3940513"/>
              <a:ext cx="103165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6816530" y="3476734"/>
                  <a:ext cx="19318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smtClean="0"/>
                    <a:t>O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𝑢𝑡𝑝𝑢𝑡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530" y="3476734"/>
                  <a:ext cx="1931811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089" t="-147273" r="-51673" b="-23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19AC-DCCB-458F-A1C4-E56D4E7A55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607840" y="2088782"/>
          <a:ext cx="3810000" cy="25660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3219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400" b="1" i="1" baseline="-250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i="1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400" b="1" i="1" baseline="-250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i="1" dirty="0" smtClean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32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32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32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32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331893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XOR function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-37517"/>
            <a:ext cx="9144000" cy="7506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Example: XOR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7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975631" y="15136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75631" y="33424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09231" y="15136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09231" y="33424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19031" y="25042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6"/>
            <a:endCxn id="9" idx="2"/>
          </p:cNvCxnSpPr>
          <p:nvPr/>
        </p:nvCxnSpPr>
        <p:spPr>
          <a:xfrm>
            <a:off x="2737631" y="1894659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  <a:endCxn id="10" idx="2"/>
          </p:cNvCxnSpPr>
          <p:nvPr/>
        </p:nvCxnSpPr>
        <p:spPr>
          <a:xfrm>
            <a:off x="2737631" y="1894659"/>
            <a:ext cx="137160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</p:cNvCxnSpPr>
          <p:nvPr/>
        </p:nvCxnSpPr>
        <p:spPr>
          <a:xfrm flipV="1">
            <a:off x="2737631" y="1894659"/>
            <a:ext cx="137160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10" idx="2"/>
          </p:cNvCxnSpPr>
          <p:nvPr/>
        </p:nvCxnSpPr>
        <p:spPr>
          <a:xfrm>
            <a:off x="2737631" y="3723459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1" idx="2"/>
          </p:cNvCxnSpPr>
          <p:nvPr/>
        </p:nvCxnSpPr>
        <p:spPr>
          <a:xfrm>
            <a:off x="4871231" y="1894659"/>
            <a:ext cx="1447800" cy="99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6"/>
            <a:endCxn id="11" idx="2"/>
          </p:cNvCxnSpPr>
          <p:nvPr/>
        </p:nvCxnSpPr>
        <p:spPr>
          <a:xfrm flipV="1">
            <a:off x="4871231" y="2885259"/>
            <a:ext cx="1447800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42188" y="1461015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188" y="1461015"/>
                <a:ext cx="762000" cy="461665"/>
              </a:xfrm>
              <a:prstGeom prst="rect">
                <a:avLst/>
              </a:prstGeom>
              <a:blipFill>
                <a:blip r:embed="rId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465579" y="341180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19079" y="157187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633231" y="1149415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6" idx="4"/>
            <a:endCxn id="11" idx="2"/>
          </p:cNvCxnSpPr>
          <p:nvPr/>
        </p:nvCxnSpPr>
        <p:spPr>
          <a:xfrm>
            <a:off x="6014231" y="1911415"/>
            <a:ext cx="304800" cy="973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51864" y="900875"/>
            <a:ext cx="48161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/>
              <a:t>-1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405938" y="2403115"/>
                <a:ext cx="6056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938" y="2403115"/>
                <a:ext cx="60569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627593" y="3080981"/>
                <a:ext cx="8451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593" y="3080981"/>
                <a:ext cx="84512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09349" y="1938756"/>
                <a:ext cx="9637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49" y="1938756"/>
                <a:ext cx="963790" cy="369332"/>
              </a:xfrm>
              <a:prstGeom prst="rect">
                <a:avLst/>
              </a:prstGeom>
              <a:blipFill>
                <a:blip r:embed="rId5"/>
                <a:stretch>
                  <a:fillRect l="-6962" r="-2532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823231" y="415701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Input layer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08190" y="4177476"/>
            <a:ext cx="167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Hidden layer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79067" y="41628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Output layer</a:t>
            </a:r>
            <a:endParaRPr lang="en-US" i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18378573">
                <a:off x="3220015" y="1966435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78573">
                <a:off x="3220015" y="1966435"/>
                <a:ext cx="7620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 rot="3040399">
                <a:off x="3522233" y="2893716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040399">
                <a:off x="3522233" y="2893716"/>
                <a:ext cx="7620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423137" y="3589539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137" y="3589539"/>
                <a:ext cx="762000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023662" y="4703466"/>
                <a:ext cx="28491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=(0,0)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662" y="4703466"/>
                <a:ext cx="2849113" cy="369332"/>
              </a:xfrm>
              <a:prstGeom prst="rect">
                <a:avLst/>
              </a:prstGeom>
              <a:blipFill>
                <a:blip r:embed="rId9"/>
                <a:stretch>
                  <a:fillRect l="-2141" r="-3426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12987" y="5119835"/>
                <a:ext cx="28704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=(1,1)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87" y="5119835"/>
                <a:ext cx="2870466" cy="369332"/>
              </a:xfrm>
              <a:prstGeom prst="rect">
                <a:avLst/>
              </a:prstGeom>
              <a:blipFill>
                <a:blip r:embed="rId10"/>
                <a:stretch>
                  <a:fillRect l="-1911" r="-360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4374" y="6361858"/>
                <a:ext cx="63019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=−2.5018,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=−2.5018,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=−2.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8404)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74" y="6361858"/>
                <a:ext cx="6301982" cy="369332"/>
              </a:xfrm>
              <a:prstGeom prst="rect">
                <a:avLst/>
              </a:prstGeom>
              <a:blipFill>
                <a:blip r:embed="rId11"/>
                <a:stretch>
                  <a:fillRect l="-580" r="-135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8832" y="5576027"/>
                <a:ext cx="2099228" cy="617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832" y="5576027"/>
                <a:ext cx="2099228" cy="61792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94629" y="1351019"/>
                <a:ext cx="66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629" y="1351019"/>
                <a:ext cx="668966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744082" y="3537182"/>
                <a:ext cx="6772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082" y="3537182"/>
                <a:ext cx="677237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177602" y="2617059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602" y="2617059"/>
                <a:ext cx="288284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itle 3"/>
          <p:cNvSpPr txBox="1">
            <a:spLocks/>
          </p:cNvSpPr>
          <p:nvPr/>
        </p:nvSpPr>
        <p:spPr>
          <a:xfrm>
            <a:off x="0" y="-37517"/>
            <a:ext cx="9144000" cy="7506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bg1"/>
                </a:solidFill>
              </a:rPr>
              <a:t>Example: XOR</a:t>
            </a:r>
            <a:endParaRPr lang="en-US" b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649999" y="5682036"/>
                <a:ext cx="4658135" cy="589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999" y="5682036"/>
                <a:ext cx="4658135" cy="58997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5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0" grpId="0"/>
      <p:bldP spid="31" grpId="0"/>
      <p:bldP spid="35" grpId="0"/>
      <p:bldP spid="36" grpId="0"/>
      <p:bldP spid="37" grpId="0"/>
      <p:bldP spid="38" grpId="0"/>
      <p:bldP spid="39" grpId="0"/>
      <p:bldP spid="40" grpId="0"/>
      <p:bldP spid="3" grpId="0"/>
      <p:bldP spid="5" grpId="0"/>
      <p:bldP spid="43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975631" y="15136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75631" y="33424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09231" y="15136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09231" y="33424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19031" y="25042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6"/>
            <a:endCxn id="9" idx="2"/>
          </p:cNvCxnSpPr>
          <p:nvPr/>
        </p:nvCxnSpPr>
        <p:spPr>
          <a:xfrm>
            <a:off x="2737631" y="1894659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  <a:endCxn id="10" idx="2"/>
          </p:cNvCxnSpPr>
          <p:nvPr/>
        </p:nvCxnSpPr>
        <p:spPr>
          <a:xfrm>
            <a:off x="2737631" y="1894659"/>
            <a:ext cx="137160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</p:cNvCxnSpPr>
          <p:nvPr/>
        </p:nvCxnSpPr>
        <p:spPr>
          <a:xfrm flipV="1">
            <a:off x="2737631" y="1894659"/>
            <a:ext cx="137160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10" idx="2"/>
          </p:cNvCxnSpPr>
          <p:nvPr/>
        </p:nvCxnSpPr>
        <p:spPr>
          <a:xfrm>
            <a:off x="2737631" y="3723459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1" idx="2"/>
          </p:cNvCxnSpPr>
          <p:nvPr/>
        </p:nvCxnSpPr>
        <p:spPr>
          <a:xfrm>
            <a:off x="4871231" y="1894659"/>
            <a:ext cx="1447800" cy="99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6"/>
            <a:endCxn id="11" idx="2"/>
          </p:cNvCxnSpPr>
          <p:nvPr/>
        </p:nvCxnSpPr>
        <p:spPr>
          <a:xfrm flipV="1">
            <a:off x="4871231" y="2885259"/>
            <a:ext cx="1447800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42188" y="1461015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188" y="1461015"/>
                <a:ext cx="762000" cy="461665"/>
              </a:xfrm>
              <a:prstGeom prst="rect">
                <a:avLst/>
              </a:prstGeom>
              <a:blipFill>
                <a:blip r:embed="rId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465579" y="341180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19079" y="157187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633231" y="1149415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6" idx="4"/>
            <a:endCxn id="11" idx="2"/>
          </p:cNvCxnSpPr>
          <p:nvPr/>
        </p:nvCxnSpPr>
        <p:spPr>
          <a:xfrm>
            <a:off x="6014231" y="1911415"/>
            <a:ext cx="304800" cy="973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51864" y="900875"/>
            <a:ext cx="48161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/>
              <a:t>-1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405938" y="2403115"/>
                <a:ext cx="6056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938" y="2403115"/>
                <a:ext cx="60569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627593" y="3080981"/>
                <a:ext cx="8451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593" y="3080981"/>
                <a:ext cx="84512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09349" y="1938756"/>
                <a:ext cx="9637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49" y="1938756"/>
                <a:ext cx="963790" cy="369332"/>
              </a:xfrm>
              <a:prstGeom prst="rect">
                <a:avLst/>
              </a:prstGeom>
              <a:blipFill>
                <a:blip r:embed="rId5"/>
                <a:stretch>
                  <a:fillRect l="-6962" r="-2532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823231" y="415701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Input layer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08190" y="4177476"/>
            <a:ext cx="167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Hidden layer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79067" y="41628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Output layer</a:t>
            </a:r>
            <a:endParaRPr lang="en-US" i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18378573">
                <a:off x="3220015" y="1966435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78573">
                <a:off x="3220015" y="1966435"/>
                <a:ext cx="7620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 rot="3040399">
                <a:off x="3522233" y="2893716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040399">
                <a:off x="3522233" y="2893716"/>
                <a:ext cx="7620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423137" y="3589539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137" y="3589539"/>
                <a:ext cx="762000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94629" y="1351019"/>
                <a:ext cx="66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629" y="1351019"/>
                <a:ext cx="66896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744082" y="3537182"/>
                <a:ext cx="6772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082" y="3537182"/>
                <a:ext cx="67723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177602" y="2617059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602" y="2617059"/>
                <a:ext cx="28828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itle 3"/>
          <p:cNvSpPr txBox="1">
            <a:spLocks/>
          </p:cNvSpPr>
          <p:nvPr/>
        </p:nvSpPr>
        <p:spPr>
          <a:xfrm>
            <a:off x="0" y="-37517"/>
            <a:ext cx="9144000" cy="7506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bg1"/>
                </a:solidFill>
              </a:rPr>
              <a:t>Example: XOR</a:t>
            </a:r>
            <a:endParaRPr lang="en-US" b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2814" y="4735197"/>
                <a:ext cx="26901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=(0,1)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4" y="4735197"/>
                <a:ext cx="2690160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33573" y="1656484"/>
                <a:ext cx="582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73" y="1656484"/>
                <a:ext cx="582404" cy="369332"/>
              </a:xfrm>
              <a:prstGeom prst="rect">
                <a:avLst/>
              </a:prstGeom>
              <a:blipFill>
                <a:blip r:embed="rId13"/>
                <a:stretch>
                  <a:fillRect l="-11458" r="-62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33573" y="3469010"/>
                <a:ext cx="582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73" y="3469010"/>
                <a:ext cx="582404" cy="369332"/>
              </a:xfrm>
              <a:prstGeom prst="rect">
                <a:avLst/>
              </a:prstGeom>
              <a:blipFill>
                <a:blip r:embed="rId14"/>
                <a:stretch>
                  <a:fillRect l="-11458" r="-625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12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975631" y="15136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75631" y="33424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09231" y="15136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09231" y="33424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19031" y="25042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6"/>
            <a:endCxn id="9" idx="2"/>
          </p:cNvCxnSpPr>
          <p:nvPr/>
        </p:nvCxnSpPr>
        <p:spPr>
          <a:xfrm>
            <a:off x="2737631" y="1894659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  <a:endCxn id="10" idx="2"/>
          </p:cNvCxnSpPr>
          <p:nvPr/>
        </p:nvCxnSpPr>
        <p:spPr>
          <a:xfrm>
            <a:off x="2737631" y="1894659"/>
            <a:ext cx="137160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</p:cNvCxnSpPr>
          <p:nvPr/>
        </p:nvCxnSpPr>
        <p:spPr>
          <a:xfrm flipV="1">
            <a:off x="2737631" y="1894659"/>
            <a:ext cx="1371600" cy="182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10" idx="2"/>
          </p:cNvCxnSpPr>
          <p:nvPr/>
        </p:nvCxnSpPr>
        <p:spPr>
          <a:xfrm>
            <a:off x="2737631" y="3723459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1" idx="2"/>
          </p:cNvCxnSpPr>
          <p:nvPr/>
        </p:nvCxnSpPr>
        <p:spPr>
          <a:xfrm>
            <a:off x="4871231" y="1894659"/>
            <a:ext cx="1447800" cy="99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6"/>
            <a:endCxn id="11" idx="2"/>
          </p:cNvCxnSpPr>
          <p:nvPr/>
        </p:nvCxnSpPr>
        <p:spPr>
          <a:xfrm flipV="1">
            <a:off x="4871231" y="2885259"/>
            <a:ext cx="1447800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42188" y="1461015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188" y="1461015"/>
                <a:ext cx="762000" cy="461665"/>
              </a:xfrm>
              <a:prstGeom prst="rect">
                <a:avLst/>
              </a:prstGeom>
              <a:blipFill>
                <a:blip r:embed="rId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465579" y="341180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19079" y="157187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633231" y="1149415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6" idx="4"/>
            <a:endCxn id="11" idx="2"/>
          </p:cNvCxnSpPr>
          <p:nvPr/>
        </p:nvCxnSpPr>
        <p:spPr>
          <a:xfrm>
            <a:off x="6014231" y="1911415"/>
            <a:ext cx="304800" cy="973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51864" y="900875"/>
            <a:ext cx="48161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/>
              <a:t>-1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405938" y="2403115"/>
                <a:ext cx="6056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938" y="2403115"/>
                <a:ext cx="60569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627593" y="3080981"/>
                <a:ext cx="8451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593" y="3080981"/>
                <a:ext cx="84512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09349" y="1938756"/>
                <a:ext cx="9637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49" y="1938756"/>
                <a:ext cx="963790" cy="369332"/>
              </a:xfrm>
              <a:prstGeom prst="rect">
                <a:avLst/>
              </a:prstGeom>
              <a:blipFill>
                <a:blip r:embed="rId5"/>
                <a:stretch>
                  <a:fillRect l="-6962" r="-2532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823231" y="415701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Input layer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08190" y="4177476"/>
            <a:ext cx="167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Hidden layer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79067" y="41628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Output layer</a:t>
            </a:r>
            <a:endParaRPr lang="en-US" i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18378573">
                <a:off x="3220015" y="1966435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78573">
                <a:off x="3220015" y="1966435"/>
                <a:ext cx="7620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 rot="3040399">
                <a:off x="3522233" y="2893716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040399">
                <a:off x="3522233" y="2893716"/>
                <a:ext cx="7620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423137" y="3589539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137" y="3589539"/>
                <a:ext cx="762000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94629" y="1351019"/>
                <a:ext cx="66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629" y="1351019"/>
                <a:ext cx="66896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744082" y="3537182"/>
                <a:ext cx="6772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082" y="3537182"/>
                <a:ext cx="67723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177602" y="2617059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602" y="2617059"/>
                <a:ext cx="28828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itle 3"/>
          <p:cNvSpPr txBox="1">
            <a:spLocks/>
          </p:cNvSpPr>
          <p:nvPr/>
        </p:nvSpPr>
        <p:spPr>
          <a:xfrm>
            <a:off x="0" y="-37517"/>
            <a:ext cx="9144000" cy="7506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bg1"/>
                </a:solidFill>
              </a:rPr>
              <a:t>Example: XOR</a:t>
            </a:r>
            <a:endParaRPr lang="en-US" b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33573" y="1656484"/>
                <a:ext cx="582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73" y="1656484"/>
                <a:ext cx="582404" cy="369332"/>
              </a:xfrm>
              <a:prstGeom prst="rect">
                <a:avLst/>
              </a:prstGeom>
              <a:blipFill>
                <a:blip r:embed="rId12"/>
                <a:stretch>
                  <a:fillRect l="-11458" r="-62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33573" y="3469010"/>
                <a:ext cx="582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73" y="3469010"/>
                <a:ext cx="582404" cy="369332"/>
              </a:xfrm>
              <a:prstGeom prst="rect">
                <a:avLst/>
              </a:prstGeom>
              <a:blipFill>
                <a:blip r:embed="rId13"/>
                <a:stretch>
                  <a:fillRect l="-11458" r="-625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159908" y="5315515"/>
                <a:ext cx="28491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=(0,0)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908" y="5315515"/>
                <a:ext cx="2849113" cy="369332"/>
              </a:xfrm>
              <a:prstGeom prst="rect">
                <a:avLst/>
              </a:prstGeom>
              <a:blipFill>
                <a:blip r:embed="rId14"/>
                <a:stretch>
                  <a:fillRect l="-1923" r="-3419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227001" y="4756055"/>
                <a:ext cx="26901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=(0,1)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001" y="4756055"/>
                <a:ext cx="2690160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75931" y="5977117"/>
                <a:ext cx="2099228" cy="419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31" y="5977117"/>
                <a:ext cx="2099228" cy="4199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8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975631" y="15136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75631" y="33424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09231" y="15136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09231" y="33424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19031" y="25042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6"/>
            <a:endCxn id="9" idx="2"/>
          </p:cNvCxnSpPr>
          <p:nvPr/>
        </p:nvCxnSpPr>
        <p:spPr>
          <a:xfrm>
            <a:off x="2737631" y="1894659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  <a:endCxn id="10" idx="2"/>
          </p:cNvCxnSpPr>
          <p:nvPr/>
        </p:nvCxnSpPr>
        <p:spPr>
          <a:xfrm>
            <a:off x="2737631" y="1894659"/>
            <a:ext cx="137160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</p:cNvCxnSpPr>
          <p:nvPr/>
        </p:nvCxnSpPr>
        <p:spPr>
          <a:xfrm flipV="1">
            <a:off x="2737631" y="1894659"/>
            <a:ext cx="1371600" cy="182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10" idx="2"/>
          </p:cNvCxnSpPr>
          <p:nvPr/>
        </p:nvCxnSpPr>
        <p:spPr>
          <a:xfrm>
            <a:off x="2737631" y="3723459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1" idx="2"/>
          </p:cNvCxnSpPr>
          <p:nvPr/>
        </p:nvCxnSpPr>
        <p:spPr>
          <a:xfrm>
            <a:off x="4871231" y="1894659"/>
            <a:ext cx="1447800" cy="99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6"/>
            <a:endCxn id="11" idx="2"/>
          </p:cNvCxnSpPr>
          <p:nvPr/>
        </p:nvCxnSpPr>
        <p:spPr>
          <a:xfrm flipV="1">
            <a:off x="4871231" y="2885259"/>
            <a:ext cx="1447800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42188" y="1461015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188" y="1461015"/>
                <a:ext cx="762000" cy="461665"/>
              </a:xfrm>
              <a:prstGeom prst="rect">
                <a:avLst/>
              </a:prstGeom>
              <a:blipFill>
                <a:blip r:embed="rId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465579" y="341180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19079" y="157187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633231" y="1149415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6" idx="4"/>
            <a:endCxn id="11" idx="2"/>
          </p:cNvCxnSpPr>
          <p:nvPr/>
        </p:nvCxnSpPr>
        <p:spPr>
          <a:xfrm>
            <a:off x="6014231" y="1911415"/>
            <a:ext cx="304800" cy="973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51864" y="900875"/>
            <a:ext cx="48161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/>
              <a:t>-1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405938" y="2403115"/>
                <a:ext cx="6056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938" y="2403115"/>
                <a:ext cx="60569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627593" y="3080981"/>
                <a:ext cx="8451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593" y="3080981"/>
                <a:ext cx="84512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09349" y="1938756"/>
                <a:ext cx="9637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49" y="1938756"/>
                <a:ext cx="963790" cy="369332"/>
              </a:xfrm>
              <a:prstGeom prst="rect">
                <a:avLst/>
              </a:prstGeom>
              <a:blipFill>
                <a:blip r:embed="rId5"/>
                <a:stretch>
                  <a:fillRect l="-6962" r="-2532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823231" y="415701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Input layer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08190" y="4177476"/>
            <a:ext cx="167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Hidden layer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79067" y="41628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Output layer</a:t>
            </a:r>
            <a:endParaRPr lang="en-US" i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18378573">
                <a:off x="3220015" y="1966435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78573">
                <a:off x="3220015" y="1966435"/>
                <a:ext cx="7620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 rot="3040399">
                <a:off x="3522233" y="2893716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040399">
                <a:off x="3522233" y="2893716"/>
                <a:ext cx="7620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423137" y="3589539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137" y="3589539"/>
                <a:ext cx="762000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94629" y="1351019"/>
                <a:ext cx="66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629" y="1351019"/>
                <a:ext cx="66896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744082" y="3537182"/>
                <a:ext cx="6772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082" y="3537182"/>
                <a:ext cx="67723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177602" y="2617059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602" y="2617059"/>
                <a:ext cx="28828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itle 3"/>
          <p:cNvSpPr txBox="1">
            <a:spLocks/>
          </p:cNvSpPr>
          <p:nvPr/>
        </p:nvSpPr>
        <p:spPr>
          <a:xfrm>
            <a:off x="0" y="-37517"/>
            <a:ext cx="9144000" cy="7506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bg1"/>
                </a:solidFill>
              </a:rPr>
              <a:t>Example: XOR</a:t>
            </a:r>
            <a:endParaRPr lang="en-US" b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33573" y="1656484"/>
                <a:ext cx="582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73" y="1656484"/>
                <a:ext cx="582404" cy="369332"/>
              </a:xfrm>
              <a:prstGeom prst="rect">
                <a:avLst/>
              </a:prstGeom>
              <a:blipFill>
                <a:blip r:embed="rId12"/>
                <a:stretch>
                  <a:fillRect l="-11458" r="-62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33573" y="3469010"/>
                <a:ext cx="582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73" y="3469010"/>
                <a:ext cx="582404" cy="369332"/>
              </a:xfrm>
              <a:prstGeom prst="rect">
                <a:avLst/>
              </a:prstGeom>
              <a:blipFill>
                <a:blip r:embed="rId13"/>
                <a:stretch>
                  <a:fillRect l="-11458" r="-625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38601" y="5033719"/>
                <a:ext cx="7093071" cy="1360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01" y="5033719"/>
                <a:ext cx="7093071" cy="136088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/>
              <p14:cNvContentPartPr/>
              <p14:nvPr/>
            </p14:nvContentPartPr>
            <p14:xfrm>
              <a:off x="5312830" y="6022328"/>
              <a:ext cx="360" cy="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00950" y="6010448"/>
                <a:ext cx="241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23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975631" y="15136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75631" y="33424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09231" y="15136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09231" y="33424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19031" y="25042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6"/>
            <a:endCxn id="9" idx="2"/>
          </p:cNvCxnSpPr>
          <p:nvPr/>
        </p:nvCxnSpPr>
        <p:spPr>
          <a:xfrm>
            <a:off x="2737631" y="1894659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  <a:endCxn id="10" idx="2"/>
          </p:cNvCxnSpPr>
          <p:nvPr/>
        </p:nvCxnSpPr>
        <p:spPr>
          <a:xfrm>
            <a:off x="2737631" y="1894659"/>
            <a:ext cx="13716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</p:cNvCxnSpPr>
          <p:nvPr/>
        </p:nvCxnSpPr>
        <p:spPr>
          <a:xfrm flipV="1">
            <a:off x="2737631" y="1894659"/>
            <a:ext cx="13716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10" idx="2"/>
          </p:cNvCxnSpPr>
          <p:nvPr/>
        </p:nvCxnSpPr>
        <p:spPr>
          <a:xfrm>
            <a:off x="2737631" y="3723459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1" idx="2"/>
          </p:cNvCxnSpPr>
          <p:nvPr/>
        </p:nvCxnSpPr>
        <p:spPr>
          <a:xfrm>
            <a:off x="4871231" y="1894659"/>
            <a:ext cx="1447800" cy="99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6"/>
            <a:endCxn id="11" idx="2"/>
          </p:cNvCxnSpPr>
          <p:nvPr/>
        </p:nvCxnSpPr>
        <p:spPr>
          <a:xfrm flipV="1">
            <a:off x="4871231" y="2885259"/>
            <a:ext cx="1447800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42188" y="1461015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188" y="1461015"/>
                <a:ext cx="762000" cy="461665"/>
              </a:xfrm>
              <a:prstGeom prst="rect">
                <a:avLst/>
              </a:prstGeom>
              <a:blipFill>
                <a:blip r:embed="rId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465579" y="341180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19079" y="157187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633231" y="1149415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6" idx="4"/>
            <a:endCxn id="11" idx="2"/>
          </p:cNvCxnSpPr>
          <p:nvPr/>
        </p:nvCxnSpPr>
        <p:spPr>
          <a:xfrm>
            <a:off x="6014231" y="1911415"/>
            <a:ext cx="304800" cy="973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51864" y="900875"/>
            <a:ext cx="48161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/>
              <a:t>-1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405938" y="2403115"/>
                <a:ext cx="6056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938" y="2403115"/>
                <a:ext cx="60569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627593" y="3080981"/>
                <a:ext cx="8451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593" y="3080981"/>
                <a:ext cx="84512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09349" y="1938756"/>
                <a:ext cx="9637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49" y="1938756"/>
                <a:ext cx="963790" cy="369332"/>
              </a:xfrm>
              <a:prstGeom prst="rect">
                <a:avLst/>
              </a:prstGeom>
              <a:blipFill>
                <a:blip r:embed="rId5"/>
                <a:stretch>
                  <a:fillRect l="-6962" r="-2532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823231" y="415701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Input layer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08190" y="4177476"/>
            <a:ext cx="167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Hidden layer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79067" y="41628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Output layer</a:t>
            </a:r>
            <a:endParaRPr lang="en-US" i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18378573">
                <a:off x="3220015" y="1966435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78573">
                <a:off x="3220015" y="1966435"/>
                <a:ext cx="7620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 rot="3040399">
                <a:off x="3522233" y="2893716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040399">
                <a:off x="3522233" y="2893716"/>
                <a:ext cx="7620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423137" y="3589539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137" y="3589539"/>
                <a:ext cx="762000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94629" y="1351019"/>
                <a:ext cx="66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629" y="1351019"/>
                <a:ext cx="66896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744082" y="3537182"/>
                <a:ext cx="6772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082" y="3537182"/>
                <a:ext cx="67723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177602" y="2617059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602" y="2617059"/>
                <a:ext cx="28828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itle 3"/>
          <p:cNvSpPr txBox="1">
            <a:spLocks/>
          </p:cNvSpPr>
          <p:nvPr/>
        </p:nvSpPr>
        <p:spPr>
          <a:xfrm>
            <a:off x="0" y="-37517"/>
            <a:ext cx="9144000" cy="7506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bg1"/>
                </a:solidFill>
              </a:rPr>
              <a:t>Example: XOR</a:t>
            </a:r>
            <a:endParaRPr lang="en-US" b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33573" y="1656484"/>
                <a:ext cx="582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73" y="1656484"/>
                <a:ext cx="582404" cy="369332"/>
              </a:xfrm>
              <a:prstGeom prst="rect">
                <a:avLst/>
              </a:prstGeom>
              <a:blipFill>
                <a:blip r:embed="rId12"/>
                <a:stretch>
                  <a:fillRect l="-11458" r="-62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33573" y="3469010"/>
                <a:ext cx="582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73" y="3469010"/>
                <a:ext cx="582404" cy="369332"/>
              </a:xfrm>
              <a:prstGeom prst="rect">
                <a:avLst/>
              </a:prstGeom>
              <a:blipFill>
                <a:blip r:embed="rId13"/>
                <a:stretch>
                  <a:fillRect l="-11458" r="-625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19472" y="4782738"/>
                <a:ext cx="1292213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72" y="4782738"/>
                <a:ext cx="1292213" cy="377667"/>
              </a:xfrm>
              <a:prstGeom prst="rect">
                <a:avLst/>
              </a:prstGeom>
              <a:blipFill>
                <a:blip r:embed="rId14"/>
                <a:stretch>
                  <a:fillRect l="-5660" t="-1613" r="-2358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19472" y="5326294"/>
                <a:ext cx="1299330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72" y="5326294"/>
                <a:ext cx="1299330" cy="377667"/>
              </a:xfrm>
              <a:prstGeom prst="rect">
                <a:avLst/>
              </a:prstGeom>
              <a:blipFill>
                <a:blip r:embed="rId15"/>
                <a:stretch>
                  <a:fillRect l="-5140" t="-1613" r="-186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42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975631" y="15136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75631" y="33424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09231" y="15136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09231" y="33424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19031" y="25042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6"/>
            <a:endCxn id="9" idx="2"/>
          </p:cNvCxnSpPr>
          <p:nvPr/>
        </p:nvCxnSpPr>
        <p:spPr>
          <a:xfrm>
            <a:off x="2737631" y="1894659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  <a:endCxn id="10" idx="2"/>
          </p:cNvCxnSpPr>
          <p:nvPr/>
        </p:nvCxnSpPr>
        <p:spPr>
          <a:xfrm>
            <a:off x="2737631" y="1894659"/>
            <a:ext cx="13716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</p:cNvCxnSpPr>
          <p:nvPr/>
        </p:nvCxnSpPr>
        <p:spPr>
          <a:xfrm flipV="1">
            <a:off x="2737631" y="1894659"/>
            <a:ext cx="13716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10" idx="2"/>
          </p:cNvCxnSpPr>
          <p:nvPr/>
        </p:nvCxnSpPr>
        <p:spPr>
          <a:xfrm>
            <a:off x="2737631" y="3723459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1" idx="2"/>
          </p:cNvCxnSpPr>
          <p:nvPr/>
        </p:nvCxnSpPr>
        <p:spPr>
          <a:xfrm>
            <a:off x="4871231" y="1894659"/>
            <a:ext cx="1447800" cy="990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6"/>
            <a:endCxn id="11" idx="2"/>
          </p:cNvCxnSpPr>
          <p:nvPr/>
        </p:nvCxnSpPr>
        <p:spPr>
          <a:xfrm flipV="1">
            <a:off x="4871231" y="2885259"/>
            <a:ext cx="1447800" cy="83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42188" y="1461015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188" y="1461015"/>
                <a:ext cx="762000" cy="461665"/>
              </a:xfrm>
              <a:prstGeom prst="rect">
                <a:avLst/>
              </a:prstGeom>
              <a:blipFill>
                <a:blip r:embed="rId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465579" y="341180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19079" y="157187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633231" y="1149415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6" idx="4"/>
            <a:endCxn id="11" idx="2"/>
          </p:cNvCxnSpPr>
          <p:nvPr/>
        </p:nvCxnSpPr>
        <p:spPr>
          <a:xfrm>
            <a:off x="6014231" y="1911415"/>
            <a:ext cx="304800" cy="973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51864" y="900875"/>
            <a:ext cx="48161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-1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405938" y="2403115"/>
                <a:ext cx="6056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938" y="2403115"/>
                <a:ext cx="60569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627593" y="3080981"/>
                <a:ext cx="8451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593" y="3080981"/>
                <a:ext cx="84512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09349" y="1938756"/>
                <a:ext cx="9637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49" y="1938756"/>
                <a:ext cx="963790" cy="369332"/>
              </a:xfrm>
              <a:prstGeom prst="rect">
                <a:avLst/>
              </a:prstGeom>
              <a:blipFill>
                <a:blip r:embed="rId5"/>
                <a:stretch>
                  <a:fillRect l="-6962" r="-2532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823231" y="415701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Input layer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08190" y="4177476"/>
            <a:ext cx="167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Hidden layer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79067" y="41628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Output layer</a:t>
            </a:r>
            <a:endParaRPr lang="en-US" i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18378573">
                <a:off x="3220015" y="1966435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78573">
                <a:off x="3220015" y="1966435"/>
                <a:ext cx="7620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 rot="3040399">
                <a:off x="3522233" y="2893716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040399">
                <a:off x="3522233" y="2893716"/>
                <a:ext cx="7620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423137" y="3589539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137" y="3589539"/>
                <a:ext cx="762000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94629" y="1351019"/>
                <a:ext cx="66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629" y="1351019"/>
                <a:ext cx="66896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744082" y="3537182"/>
                <a:ext cx="6772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082" y="3537182"/>
                <a:ext cx="67723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177602" y="2617059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602" y="2617059"/>
                <a:ext cx="28828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itle 3"/>
          <p:cNvSpPr txBox="1">
            <a:spLocks/>
          </p:cNvSpPr>
          <p:nvPr/>
        </p:nvSpPr>
        <p:spPr>
          <a:xfrm>
            <a:off x="0" y="-37517"/>
            <a:ext cx="9144000" cy="7506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bg1"/>
                </a:solidFill>
              </a:rPr>
              <a:t>Example: XOR</a:t>
            </a:r>
            <a:endParaRPr lang="en-US" b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33573" y="1656484"/>
                <a:ext cx="582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73" y="1656484"/>
                <a:ext cx="582404" cy="369332"/>
              </a:xfrm>
              <a:prstGeom prst="rect">
                <a:avLst/>
              </a:prstGeom>
              <a:blipFill>
                <a:blip r:embed="rId12"/>
                <a:stretch>
                  <a:fillRect l="-11458" r="-62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33573" y="3469010"/>
                <a:ext cx="582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73" y="3469010"/>
                <a:ext cx="582404" cy="369332"/>
              </a:xfrm>
              <a:prstGeom prst="rect">
                <a:avLst/>
              </a:prstGeom>
              <a:blipFill>
                <a:blip r:embed="rId13"/>
                <a:stretch>
                  <a:fillRect l="-11458" r="-625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19472" y="4782738"/>
                <a:ext cx="1292213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72" y="4782738"/>
                <a:ext cx="1292213" cy="377667"/>
              </a:xfrm>
              <a:prstGeom prst="rect">
                <a:avLst/>
              </a:prstGeom>
              <a:blipFill>
                <a:blip r:embed="rId14"/>
                <a:stretch>
                  <a:fillRect l="-5660" t="-1613" r="-2358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19472" y="5326294"/>
                <a:ext cx="1299330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72" y="5326294"/>
                <a:ext cx="1299330" cy="377667"/>
              </a:xfrm>
              <a:prstGeom prst="rect">
                <a:avLst/>
              </a:prstGeom>
              <a:blipFill>
                <a:blip r:embed="rId15"/>
                <a:stretch>
                  <a:fillRect l="-5140" t="-1613" r="-186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85220" y="5945429"/>
                <a:ext cx="59847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</a:rPr>
                        <m:t>K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=(−2.5018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−2.5018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,−2.8404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20" y="5945429"/>
                <a:ext cx="5984715" cy="369332"/>
              </a:xfrm>
              <a:prstGeom prst="rect">
                <a:avLst/>
              </a:prstGeom>
              <a:blipFill>
                <a:blip r:embed="rId16"/>
                <a:stretch>
                  <a:fillRect l="-815" r="-1324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4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smtClean="0"/>
              <a:t>Idea of Radia Basis Function (RBF)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smtClean="0"/>
              <a:t>Architecture of RBF </a:t>
            </a:r>
            <a:r>
              <a:rPr lang="en-US" sz="3200" smtClean="0"/>
              <a:t>Network</a:t>
            </a:r>
            <a:endParaRPr lang="en-US" sz="3200" smtClean="0"/>
          </a:p>
          <a:p>
            <a:pPr marL="457200" indent="-457200">
              <a:buFont typeface="+mj-lt"/>
              <a:buAutoNum type="arabicPeriod"/>
            </a:pPr>
            <a:r>
              <a:rPr lang="en-US" sz="3200" smtClean="0"/>
              <a:t>Training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smtClean="0"/>
              <a:t>Other aspects</a:t>
            </a: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50653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lang="en-US" b="1" smtClean="0">
                <a:solidFill>
                  <a:schemeClr val="bg1"/>
                </a:solidFill>
              </a:rPr>
              <a:t>OUTLINE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19AC-DCCB-458F-A1C4-E56D4E7A55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6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975631" y="15136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75631" y="33424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09231" y="15136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09231" y="33424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19031" y="250425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6"/>
            <a:endCxn id="9" idx="2"/>
          </p:cNvCxnSpPr>
          <p:nvPr/>
        </p:nvCxnSpPr>
        <p:spPr>
          <a:xfrm>
            <a:off x="2737631" y="1894659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  <a:endCxn id="10" idx="2"/>
          </p:cNvCxnSpPr>
          <p:nvPr/>
        </p:nvCxnSpPr>
        <p:spPr>
          <a:xfrm>
            <a:off x="2737631" y="1894659"/>
            <a:ext cx="13716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</p:cNvCxnSpPr>
          <p:nvPr/>
        </p:nvCxnSpPr>
        <p:spPr>
          <a:xfrm flipV="1">
            <a:off x="2737631" y="1894659"/>
            <a:ext cx="13716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10" idx="2"/>
          </p:cNvCxnSpPr>
          <p:nvPr/>
        </p:nvCxnSpPr>
        <p:spPr>
          <a:xfrm>
            <a:off x="2737631" y="3723459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1" idx="2"/>
          </p:cNvCxnSpPr>
          <p:nvPr/>
        </p:nvCxnSpPr>
        <p:spPr>
          <a:xfrm>
            <a:off x="4871231" y="1894659"/>
            <a:ext cx="1447800" cy="990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6"/>
            <a:endCxn id="11" idx="2"/>
          </p:cNvCxnSpPr>
          <p:nvPr/>
        </p:nvCxnSpPr>
        <p:spPr>
          <a:xfrm flipV="1">
            <a:off x="4871231" y="2885259"/>
            <a:ext cx="1447800" cy="83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42188" y="1461015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188" y="1461015"/>
                <a:ext cx="762000" cy="461665"/>
              </a:xfrm>
              <a:prstGeom prst="rect">
                <a:avLst/>
              </a:prstGeom>
              <a:blipFill>
                <a:blip r:embed="rId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465579" y="341180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19079" y="157187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633231" y="1149415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6" idx="4"/>
            <a:endCxn id="11" idx="2"/>
          </p:cNvCxnSpPr>
          <p:nvPr/>
        </p:nvCxnSpPr>
        <p:spPr>
          <a:xfrm>
            <a:off x="6014231" y="1911415"/>
            <a:ext cx="304800" cy="973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51864" y="900875"/>
            <a:ext cx="48161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-1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405938" y="2403115"/>
                <a:ext cx="6056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938" y="2403115"/>
                <a:ext cx="60569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627593" y="3080981"/>
                <a:ext cx="8451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593" y="3080981"/>
                <a:ext cx="84512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09349" y="1938756"/>
                <a:ext cx="9637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49" y="1938756"/>
                <a:ext cx="963790" cy="369332"/>
              </a:xfrm>
              <a:prstGeom prst="rect">
                <a:avLst/>
              </a:prstGeom>
              <a:blipFill>
                <a:blip r:embed="rId5"/>
                <a:stretch>
                  <a:fillRect l="-6962" r="-2532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823231" y="415701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Input layer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08190" y="4177476"/>
            <a:ext cx="167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Hidden layer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79067" y="41628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Output layer</a:t>
            </a:r>
            <a:endParaRPr lang="en-US" i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18378573">
                <a:off x="3220015" y="1966435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78573">
                <a:off x="3220015" y="1966435"/>
                <a:ext cx="7620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 rot="3040399">
                <a:off x="3522233" y="2893716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040399">
                <a:off x="3522233" y="2893716"/>
                <a:ext cx="7620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423137" y="3589539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137" y="3589539"/>
                <a:ext cx="762000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94629" y="1351019"/>
                <a:ext cx="66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629" y="1351019"/>
                <a:ext cx="66896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744082" y="3537182"/>
                <a:ext cx="6772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082" y="3537182"/>
                <a:ext cx="67723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177602" y="2617059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602" y="2617059"/>
                <a:ext cx="28828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itle 3"/>
          <p:cNvSpPr txBox="1">
            <a:spLocks/>
          </p:cNvSpPr>
          <p:nvPr/>
        </p:nvSpPr>
        <p:spPr>
          <a:xfrm>
            <a:off x="0" y="-37517"/>
            <a:ext cx="9144000" cy="7506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bg1"/>
                </a:solidFill>
              </a:rPr>
              <a:t>Example: XOR</a:t>
            </a:r>
            <a:endParaRPr lang="en-US" b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33573" y="1656484"/>
                <a:ext cx="582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73" y="1656484"/>
                <a:ext cx="582404" cy="369332"/>
              </a:xfrm>
              <a:prstGeom prst="rect">
                <a:avLst/>
              </a:prstGeom>
              <a:blipFill>
                <a:blip r:embed="rId12"/>
                <a:stretch>
                  <a:fillRect l="-11458" r="-62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33573" y="3469010"/>
                <a:ext cx="582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73" y="3469010"/>
                <a:ext cx="582404" cy="369332"/>
              </a:xfrm>
              <a:prstGeom prst="rect">
                <a:avLst/>
              </a:prstGeom>
              <a:blipFill>
                <a:blip r:embed="rId13"/>
                <a:stretch>
                  <a:fillRect l="-11458" r="-625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94631" y="4924850"/>
                <a:ext cx="4572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=0.99967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631" y="4924850"/>
                <a:ext cx="4572000" cy="1200329"/>
              </a:xfrm>
              <a:prstGeom prst="rect">
                <a:avLst/>
              </a:prstGeom>
              <a:blipFill>
                <a:blip r:embed="rId14"/>
                <a:stretch>
                  <a:fillRect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66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026404" y="361242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26404" y="544122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60004" y="3612429"/>
            <a:ext cx="762000" cy="76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160004" y="5441229"/>
            <a:ext cx="762000" cy="76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369804" y="460302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6"/>
            <a:endCxn id="7" idx="2"/>
          </p:cNvCxnSpPr>
          <p:nvPr/>
        </p:nvCxnSpPr>
        <p:spPr>
          <a:xfrm>
            <a:off x="2788404" y="3993429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8" idx="2"/>
          </p:cNvCxnSpPr>
          <p:nvPr/>
        </p:nvCxnSpPr>
        <p:spPr>
          <a:xfrm>
            <a:off x="2788404" y="3993429"/>
            <a:ext cx="1371600" cy="182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 flipV="1">
            <a:off x="2788404" y="3993429"/>
            <a:ext cx="1371600" cy="182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8" idx="2"/>
          </p:cNvCxnSpPr>
          <p:nvPr/>
        </p:nvCxnSpPr>
        <p:spPr>
          <a:xfrm>
            <a:off x="2788404" y="5822229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6"/>
            <a:endCxn id="9" idx="2"/>
          </p:cNvCxnSpPr>
          <p:nvPr/>
        </p:nvCxnSpPr>
        <p:spPr>
          <a:xfrm>
            <a:off x="4922004" y="3993429"/>
            <a:ext cx="1447800" cy="990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9" idx="2"/>
          </p:cNvCxnSpPr>
          <p:nvPr/>
        </p:nvCxnSpPr>
        <p:spPr>
          <a:xfrm flipV="1">
            <a:off x="4922004" y="4984029"/>
            <a:ext cx="1447800" cy="83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5400000">
            <a:off x="4340947" y="4707774"/>
            <a:ext cx="60960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….</a:t>
            </a:r>
            <a:endParaRPr lang="en-US" sz="2000" b="1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2112995" y="4707775"/>
            <a:ext cx="60960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….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331893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will we have to learn for RBF NN with a given architecture ?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219200" y="239449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. The centers of hidden nodes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219200" y="2888237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 The weights from the hidden to the output layer</a:t>
            </a:r>
            <a:endParaRPr lang="en-US" sz="2400" dirty="0"/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0" y="-37517"/>
            <a:ext cx="9144000" cy="7506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RBF: </a:t>
            </a:r>
            <a:r>
              <a:rPr lang="en-US" b="1" dirty="0" smtClean="0">
                <a:solidFill>
                  <a:schemeClr val="bg1"/>
                </a:solidFill>
              </a:rPr>
              <a:t>Training </a:t>
            </a:r>
            <a:r>
              <a:rPr lang="en-US" b="1" dirty="0">
                <a:solidFill>
                  <a:schemeClr val="bg1"/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30835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3" grpId="0"/>
      <p:bldP spid="21" grpId="0"/>
      <p:bldP spid="4" grpId="0"/>
      <p:bldP spid="16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0938" y="3824566"/>
            <a:ext cx="2937641" cy="2874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" y="1470025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Centers: </a:t>
            </a:r>
          </a:p>
          <a:p>
            <a:pPr marL="742950" lvl="1" indent="-285750">
              <a:buFontTx/>
              <a:buChar char="-"/>
            </a:pPr>
            <a:r>
              <a:rPr lang="en-US" sz="2800" dirty="0" smtClean="0"/>
              <a:t>centers are chosen </a:t>
            </a:r>
            <a:r>
              <a:rPr lang="en-US" sz="2800" i="1" dirty="0" smtClean="0"/>
              <a:t>randomly</a:t>
            </a:r>
            <a:r>
              <a:rPr lang="en-US" sz="2800" dirty="0" smtClean="0"/>
              <a:t> from the training set </a:t>
            </a:r>
            <a:r>
              <a:rPr lang="en-US" sz="2800" b="1" dirty="0" smtClean="0"/>
              <a:t>OR</a:t>
            </a:r>
          </a:p>
          <a:p>
            <a:pPr marL="742950" lvl="1" indent="-285750">
              <a:buFontTx/>
              <a:buChar char="-"/>
            </a:pPr>
            <a:r>
              <a:rPr lang="en-US" sz="2800" dirty="0"/>
              <a:t>u</a:t>
            </a:r>
            <a:r>
              <a:rPr lang="en-US" sz="2800" dirty="0" smtClean="0"/>
              <a:t>se </a:t>
            </a:r>
            <a:r>
              <a:rPr lang="en-US" sz="2800" i="1" dirty="0" smtClean="0"/>
              <a:t>clustering algorithm</a:t>
            </a:r>
            <a:r>
              <a:rPr lang="en-US" sz="2800" dirty="0" smtClean="0"/>
              <a:t> for finding the centers: </a:t>
            </a:r>
            <a:r>
              <a:rPr lang="en-US" sz="2800" i="1" dirty="0" smtClean="0"/>
              <a:t>k-means</a:t>
            </a:r>
            <a:r>
              <a:rPr lang="en-US" sz="2800" dirty="0" smtClean="0"/>
              <a:t> algorithm</a:t>
            </a:r>
            <a:endParaRPr lang="en-US" sz="28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-37517"/>
            <a:ext cx="9144000" cy="7506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</a:rPr>
              <a:t>RBF: Training Algorithm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0" y="693878"/>
            <a:ext cx="9144000" cy="5489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bg1"/>
                </a:solidFill>
              </a:rPr>
              <a:t>The </a:t>
            </a:r>
            <a:r>
              <a:rPr lang="en-US" sz="3000" b="1" dirty="0">
                <a:solidFill>
                  <a:schemeClr val="bg1"/>
                </a:solidFill>
              </a:rPr>
              <a:t>centers of hidden nodes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137341" y="4335516"/>
            <a:ext cx="515013" cy="767262"/>
            <a:chOff x="4351286" y="4335516"/>
            <a:chExt cx="515013" cy="767262"/>
          </a:xfrm>
        </p:grpSpPr>
        <p:sp>
          <p:nvSpPr>
            <p:cNvPr id="2" name="Oval 1"/>
            <p:cNvSpPr/>
            <p:nvPr/>
          </p:nvSpPr>
          <p:spPr>
            <a:xfrm>
              <a:off x="4351286" y="4335516"/>
              <a:ext cx="63062" cy="6306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803237" y="5039716"/>
              <a:ext cx="63062" cy="6306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801936"/>
            <a:ext cx="2903481" cy="288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4" name="Group 23"/>
          <p:cNvGrpSpPr/>
          <p:nvPr/>
        </p:nvGrpSpPr>
        <p:grpSpPr>
          <a:xfrm>
            <a:off x="5021851" y="4114800"/>
            <a:ext cx="3276615" cy="1662760"/>
            <a:chOff x="7465511" y="2729558"/>
            <a:chExt cx="5105402" cy="2590800"/>
          </a:xfrm>
        </p:grpSpPr>
        <p:sp>
          <p:nvSpPr>
            <p:cNvPr id="11" name="Oval 10"/>
            <p:cNvSpPr/>
            <p:nvPr/>
          </p:nvSpPr>
          <p:spPr>
            <a:xfrm>
              <a:off x="7465511" y="2729558"/>
              <a:ext cx="762000" cy="76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465511" y="4558358"/>
              <a:ext cx="762000" cy="76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599112" y="2729558"/>
              <a:ext cx="762000" cy="7620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9599112" y="4558358"/>
              <a:ext cx="762000" cy="7620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1808913" y="3720158"/>
              <a:ext cx="762000" cy="76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1" idx="6"/>
              <a:endCxn id="13" idx="2"/>
            </p:cNvCxnSpPr>
            <p:nvPr/>
          </p:nvCxnSpPr>
          <p:spPr>
            <a:xfrm>
              <a:off x="8227511" y="3110559"/>
              <a:ext cx="137160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6"/>
              <a:endCxn id="14" idx="2"/>
            </p:cNvCxnSpPr>
            <p:nvPr/>
          </p:nvCxnSpPr>
          <p:spPr>
            <a:xfrm>
              <a:off x="8227511" y="3110559"/>
              <a:ext cx="1371601" cy="18287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6"/>
              <a:endCxn id="13" idx="2"/>
            </p:cNvCxnSpPr>
            <p:nvPr/>
          </p:nvCxnSpPr>
          <p:spPr>
            <a:xfrm flipV="1">
              <a:off x="8227511" y="3110559"/>
              <a:ext cx="1371601" cy="18287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6"/>
              <a:endCxn id="14" idx="2"/>
            </p:cNvCxnSpPr>
            <p:nvPr/>
          </p:nvCxnSpPr>
          <p:spPr>
            <a:xfrm>
              <a:off x="8227511" y="4939357"/>
              <a:ext cx="137160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3" idx="6"/>
              <a:endCxn id="15" idx="2"/>
            </p:cNvCxnSpPr>
            <p:nvPr/>
          </p:nvCxnSpPr>
          <p:spPr>
            <a:xfrm>
              <a:off x="10361113" y="3110559"/>
              <a:ext cx="1447800" cy="990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6"/>
              <a:endCxn id="15" idx="2"/>
            </p:cNvCxnSpPr>
            <p:nvPr/>
          </p:nvCxnSpPr>
          <p:spPr>
            <a:xfrm flipV="1">
              <a:off x="10361113" y="4101160"/>
              <a:ext cx="1447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5400000">
              <a:off x="9780059" y="3713250"/>
              <a:ext cx="609601" cy="6234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smtClean="0"/>
                <a:t>...</a:t>
              </a:r>
              <a:endParaRPr lang="en-US" sz="20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 rot="5400000">
              <a:off x="7552100" y="3713250"/>
              <a:ext cx="609601" cy="6234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smtClean="0"/>
                <a:t>…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329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470025"/>
            <a:ext cx="807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Weights: </a:t>
            </a:r>
            <a:r>
              <a:rPr lang="en-US" sz="2800" dirty="0" smtClean="0"/>
              <a:t>are computed by means of the </a:t>
            </a:r>
            <a:r>
              <a:rPr lang="en-US" sz="2800" b="1" dirty="0" smtClean="0"/>
              <a:t>pseudo-inverse method</a:t>
            </a:r>
            <a:r>
              <a:rPr lang="en-US" sz="2800" dirty="0" smtClean="0"/>
              <a:t>.</a:t>
            </a:r>
          </a:p>
        </p:txBody>
      </p:sp>
      <p:sp>
        <p:nvSpPr>
          <p:cNvPr id="17" name="Oval 16"/>
          <p:cNvSpPr/>
          <p:nvPr/>
        </p:nvSpPr>
        <p:spPr>
          <a:xfrm>
            <a:off x="1676400" y="3124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67640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3124200"/>
            <a:ext cx="762000" cy="76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10000" y="4953000"/>
            <a:ext cx="762000" cy="76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7" idx="6"/>
            <a:endCxn id="19" idx="2"/>
          </p:cNvCxnSpPr>
          <p:nvPr/>
        </p:nvCxnSpPr>
        <p:spPr>
          <a:xfrm>
            <a:off x="2438400" y="3505200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6"/>
            <a:endCxn id="20" idx="2"/>
          </p:cNvCxnSpPr>
          <p:nvPr/>
        </p:nvCxnSpPr>
        <p:spPr>
          <a:xfrm>
            <a:off x="2438400" y="3505200"/>
            <a:ext cx="137160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 flipV="1">
            <a:off x="2438400" y="3505200"/>
            <a:ext cx="137160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6"/>
            <a:endCxn id="20" idx="2"/>
          </p:cNvCxnSpPr>
          <p:nvPr/>
        </p:nvCxnSpPr>
        <p:spPr>
          <a:xfrm>
            <a:off x="2438400" y="5334000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5400000">
            <a:off x="3990943" y="4219545"/>
            <a:ext cx="60960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….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 rot="5400000">
            <a:off x="1762991" y="4219546"/>
            <a:ext cx="60960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….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8080" y="4024138"/>
                <a:ext cx="44012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80" y="4024138"/>
                <a:ext cx="440120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075753" y="4024137"/>
                <a:ext cx="4633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753" y="4024137"/>
                <a:ext cx="46333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/>
          <p:cNvSpPr/>
          <p:nvPr/>
        </p:nvSpPr>
        <p:spPr>
          <a:xfrm>
            <a:off x="6533600" y="3957235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876800" y="3320534"/>
                <a:ext cx="496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320534"/>
                <a:ext cx="49667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876800" y="5149334"/>
                <a:ext cx="5557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5149334"/>
                <a:ext cx="55579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>
            <a:stCxn id="19" idx="6"/>
            <a:endCxn id="36" idx="1"/>
          </p:cNvCxnSpPr>
          <p:nvPr/>
        </p:nvCxnSpPr>
        <p:spPr>
          <a:xfrm>
            <a:off x="4572000" y="35052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6"/>
            <a:endCxn id="37" idx="1"/>
          </p:cNvCxnSpPr>
          <p:nvPr/>
        </p:nvCxnSpPr>
        <p:spPr>
          <a:xfrm>
            <a:off x="4572000" y="53340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3"/>
            <a:endCxn id="34" idx="2"/>
          </p:cNvCxnSpPr>
          <p:nvPr/>
        </p:nvCxnSpPr>
        <p:spPr>
          <a:xfrm flipV="1">
            <a:off x="5432593" y="4338235"/>
            <a:ext cx="1101007" cy="995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 flipV="1">
            <a:off x="838200" y="4270358"/>
            <a:ext cx="609600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635638" y="4270358"/>
            <a:ext cx="4401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3"/>
            <a:endCxn id="34" idx="2"/>
          </p:cNvCxnSpPr>
          <p:nvPr/>
        </p:nvCxnSpPr>
        <p:spPr>
          <a:xfrm>
            <a:off x="5373474" y="3505200"/>
            <a:ext cx="1160126" cy="8330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57928" y="3691976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28" y="3691976"/>
                <a:ext cx="42184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145" r="-579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524000" y="2514600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- For </a:t>
                </a:r>
                <a:r>
                  <a:rPr lang="en-US" sz="2400" smtClean="0"/>
                  <a:t>an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514600"/>
                <a:ext cx="7848600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165" t="-106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047331" y="4679155"/>
                <a:ext cx="516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331" y="4679155"/>
                <a:ext cx="516103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882" r="-2353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447800" y="6029098"/>
                <a:ext cx="39387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029098"/>
                <a:ext cx="393870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itle 3"/>
          <p:cNvSpPr txBox="1">
            <a:spLocks/>
          </p:cNvSpPr>
          <p:nvPr/>
        </p:nvSpPr>
        <p:spPr>
          <a:xfrm>
            <a:off x="0" y="-37517"/>
            <a:ext cx="9144000" cy="7506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</a:rPr>
              <a:t>RBF: Training Algorithm</a:t>
            </a:r>
          </a:p>
        </p:txBody>
      </p:sp>
      <p:sp>
        <p:nvSpPr>
          <p:cNvPr id="35" name="Title 3"/>
          <p:cNvSpPr txBox="1">
            <a:spLocks/>
          </p:cNvSpPr>
          <p:nvPr/>
        </p:nvSpPr>
        <p:spPr>
          <a:xfrm>
            <a:off x="0" y="693878"/>
            <a:ext cx="9144000" cy="5489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bg1"/>
                </a:solidFill>
              </a:rPr>
              <a:t>The </a:t>
            </a:r>
            <a:r>
              <a:rPr lang="en-US" sz="3000" b="1" dirty="0">
                <a:solidFill>
                  <a:schemeClr val="bg1"/>
                </a:solidFill>
              </a:rPr>
              <a:t>weights from the hidden to the output layer</a:t>
            </a:r>
          </a:p>
        </p:txBody>
      </p:sp>
    </p:spTree>
    <p:extLst>
      <p:ext uri="{BB962C8B-B14F-4D97-AF65-F5344CB8AC3E}">
        <p14:creationId xmlns:p14="http://schemas.microsoft.com/office/powerpoint/2010/main" val="333907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8" grpId="0"/>
      <p:bldP spid="29" grpId="0"/>
      <p:bldP spid="31" grpId="0"/>
      <p:bldP spid="32" grpId="0"/>
      <p:bldP spid="34" grpId="0" animBg="1"/>
      <p:bldP spid="36" grpId="0"/>
      <p:bldP spid="37" grpId="0"/>
      <p:bldP spid="61" grpId="0"/>
      <p:bldP spid="63" grpId="0"/>
      <p:bldP spid="62" grpId="0"/>
      <p:bldP spid="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2357"/>
            <a:ext cx="861060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This can be re-written in matrix form for </a:t>
            </a:r>
            <a:r>
              <a:rPr lang="en-US" sz="2800" smtClean="0">
                <a:solidFill>
                  <a:srgbClr val="FF0000"/>
                </a:solidFill>
              </a:rPr>
              <a:t>one</a:t>
            </a:r>
            <a:r>
              <a:rPr lang="en-US" sz="2800" smtClean="0"/>
              <a:t> input: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3000" y="2948157"/>
                <a:ext cx="35388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948157"/>
                <a:ext cx="3538853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667" r="-17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3633957"/>
            <a:ext cx="8610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a</a:t>
            </a:r>
            <a:r>
              <a:rPr lang="en-US" sz="2800" dirty="0" smtClean="0"/>
              <a:t>nd for </a:t>
            </a:r>
            <a:r>
              <a:rPr lang="en-US" sz="2800" smtClean="0">
                <a:solidFill>
                  <a:srgbClr val="FF0000"/>
                </a:solidFill>
              </a:rPr>
              <a:t>all</a:t>
            </a:r>
            <a:r>
              <a:rPr lang="en-US" sz="2800" smtClean="0"/>
              <a:t> N inputs at the </a:t>
            </a:r>
            <a:r>
              <a:rPr lang="en-US" sz="2800" dirty="0" smtClean="0"/>
              <a:t>same time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73484" y="4319757"/>
                <a:ext cx="4552528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</m:e>
                        </m:eqArr>
                      </m:e>
                    </m:d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4" y="4319757"/>
                <a:ext cx="4552528" cy="11738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3"/>
          <p:cNvSpPr txBox="1">
            <a:spLocks/>
          </p:cNvSpPr>
          <p:nvPr/>
        </p:nvSpPr>
        <p:spPr>
          <a:xfrm>
            <a:off x="0" y="-37517"/>
            <a:ext cx="9144000" cy="7506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</a:rPr>
              <a:t>RBF: Training Algorithm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693878"/>
            <a:ext cx="9144000" cy="5489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bg1"/>
                </a:solidFill>
              </a:rPr>
              <a:t>The </a:t>
            </a:r>
            <a:r>
              <a:rPr lang="en-US" sz="3000" b="1" dirty="0">
                <a:solidFill>
                  <a:schemeClr val="bg1"/>
                </a:solidFill>
              </a:rPr>
              <a:t>weights from the hidden to the 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16725" y="1630519"/>
                <a:ext cx="33914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725" y="1630519"/>
                <a:ext cx="339144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1060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Let: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69364" y="1928130"/>
                <a:ext cx="2090957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64" y="1928130"/>
                <a:ext cx="2090957" cy="11738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292803"/>
            <a:ext cx="8610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t</a:t>
            </a:r>
            <a:r>
              <a:rPr lang="en-US" sz="2800" dirty="0" smtClean="0"/>
              <a:t>hen we can rewrite: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62437" y="4007124"/>
                <a:ext cx="2002023" cy="978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437" y="4007124"/>
                <a:ext cx="2002023" cy="978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3"/>
          <p:cNvSpPr txBox="1">
            <a:spLocks/>
          </p:cNvSpPr>
          <p:nvPr/>
        </p:nvSpPr>
        <p:spPr>
          <a:xfrm>
            <a:off x="0" y="-37517"/>
            <a:ext cx="9144000" cy="7506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</a:rPr>
              <a:t>RBF: Training Algorithm</a:t>
            </a: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0" y="693878"/>
            <a:ext cx="9144000" cy="5489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bg1"/>
                </a:solidFill>
              </a:rPr>
              <a:t>The </a:t>
            </a:r>
            <a:r>
              <a:rPr lang="en-US" sz="3000" b="1" dirty="0">
                <a:solidFill>
                  <a:schemeClr val="bg1"/>
                </a:solidFill>
              </a:rPr>
              <a:t>weights from the hidden to the 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89235" y="5352394"/>
                <a:ext cx="45381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35" y="5352394"/>
                <a:ext cx="453810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10" r="-1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20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33600" y="3631623"/>
            <a:ext cx="5486400" cy="10175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1060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</a:t>
            </a:r>
            <a:r>
              <a:rPr lang="en-US" sz="2800" baseline="30000" dirty="0" smtClean="0"/>
              <a:t>+</a:t>
            </a:r>
            <a:r>
              <a:rPr lang="en-US" sz="2800" dirty="0" smtClean="0"/>
              <a:t> is the </a:t>
            </a:r>
            <a:r>
              <a:rPr lang="en-US" sz="2800" b="1" dirty="0" smtClean="0">
                <a:solidFill>
                  <a:srgbClr val="00B050"/>
                </a:solidFill>
              </a:rPr>
              <a:t>pseudo-inverse</a:t>
            </a:r>
            <a:r>
              <a:rPr lang="en-US" sz="2800" dirty="0" smtClean="0"/>
              <a:t> of the matrix G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124664"/>
            <a:ext cx="8610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</a:t>
            </a:r>
            <a:r>
              <a:rPr lang="en-US" sz="2800" dirty="0" smtClean="0"/>
              <a:t>e can obtain the weights using the following formula: </a:t>
            </a:r>
            <a:endParaRPr lang="en-US" sz="28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276600" y="2239241"/>
          <a:ext cx="2590800" cy="55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3" imgW="1066680" imgH="228600" progId="Equation.3">
                  <p:embed/>
                </p:oleObj>
              </mc:Choice>
              <mc:Fallback>
                <p:oleObj name="Equation" r:id="rId3" imgW="1066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39241"/>
                        <a:ext cx="2590800" cy="5551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62200" y="3886200"/>
                <a:ext cx="51462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886200"/>
                <a:ext cx="514621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3"/>
          <p:cNvSpPr txBox="1">
            <a:spLocks/>
          </p:cNvSpPr>
          <p:nvPr/>
        </p:nvSpPr>
        <p:spPr>
          <a:xfrm>
            <a:off x="0" y="-37517"/>
            <a:ext cx="9144000" cy="7506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</a:rPr>
              <a:t>RBF: Training Algorithm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0" y="693878"/>
            <a:ext cx="9144000" cy="5489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bg1"/>
                </a:solidFill>
              </a:rPr>
              <a:t>The </a:t>
            </a:r>
            <a:r>
              <a:rPr lang="en-US" sz="3000" b="1" dirty="0">
                <a:solidFill>
                  <a:schemeClr val="bg1"/>
                </a:solidFill>
              </a:rPr>
              <a:t>weights from the hidden to the output layer</a:t>
            </a:r>
          </a:p>
        </p:txBody>
      </p:sp>
    </p:spTree>
    <p:extLst>
      <p:ext uri="{BB962C8B-B14F-4D97-AF65-F5344CB8AC3E}">
        <p14:creationId xmlns:p14="http://schemas.microsoft.com/office/powerpoint/2010/main" val="298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88610"/>
            <a:ext cx="8610600" cy="113407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Choose centers randomly from the training set OR </a:t>
            </a:r>
            <a:r>
              <a:rPr lang="en-US" sz="2800" smtClean="0"/>
              <a:t>use k-means </a:t>
            </a:r>
            <a:r>
              <a:rPr lang="en-US" sz="2800" dirty="0" smtClean="0"/>
              <a:t>algorithm.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2</a:t>
            </a:r>
            <a:r>
              <a:rPr lang="en-US" sz="2800" dirty="0" smtClean="0"/>
              <a:t>. Finding the weights using the pseudo-inverse method.</a:t>
            </a:r>
            <a:endParaRPr lang="en-US" sz="2800" dirty="0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0" y="-37517"/>
            <a:ext cx="9144000" cy="7506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</a:rPr>
              <a:t>RBF: Training Algorithm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0" y="693878"/>
            <a:ext cx="9144000" cy="5489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bg1"/>
                </a:solidFill>
              </a:rPr>
              <a:t>Summary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7154" y="2561070"/>
            <a:ext cx="4162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→ Unsupervised learning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57153" y="3585941"/>
            <a:ext cx="4162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→ </a:t>
            </a:r>
            <a:r>
              <a:rPr lang="en-US" sz="2800" b="1" dirty="0"/>
              <a:t>S</a:t>
            </a:r>
            <a:r>
              <a:rPr lang="en-US" sz="2800" b="1" dirty="0" smtClean="0"/>
              <a:t>upervised learning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" y="4109161"/>
            <a:ext cx="4162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→ Hybrid learning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6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3"/>
          <p:cNvSpPr txBox="1">
            <a:spLocks/>
          </p:cNvSpPr>
          <p:nvPr/>
        </p:nvSpPr>
        <p:spPr>
          <a:xfrm>
            <a:off x="0" y="-37517"/>
            <a:ext cx="9144000" cy="7506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bg1"/>
                </a:solidFill>
              </a:rPr>
              <a:t>Example: XOR Training 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338" y="1261241"/>
            <a:ext cx="42093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smtClean="0"/>
              <a:t>Unsupervised learning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smtClean="0"/>
              <a:t>Output of hidden layer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smtClean="0"/>
              <a:t>Supervised learning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7222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85798" y="2667001"/>
          <a:ext cx="4114804" cy="236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sz="2400" b="1" i="1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400" b="1" i="1" baseline="-250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i="1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400" b="1" i="1" baseline="-250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i="1" dirty="0" smtClean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sz="2400" b="1" i="1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5410200" y="5288972"/>
            <a:ext cx="3248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37909" y="2275610"/>
            <a:ext cx="0" cy="3058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366903" y="5197185"/>
            <a:ext cx="142010" cy="14201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366903" y="3886200"/>
            <a:ext cx="142010" cy="14201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05600" y="5197185"/>
            <a:ext cx="142010" cy="14201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05600" y="3886200"/>
            <a:ext cx="142010" cy="14201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985903" y="198907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58201" y="5257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80707" y="51771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94614" y="480652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82491" y="3506843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12529" y="3460816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05600" y="4773303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09998" y="2667001"/>
            <a:ext cx="957697" cy="23371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09998" y="2667001"/>
            <a:ext cx="985408" cy="23371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itle 3"/>
          <p:cNvSpPr txBox="1">
            <a:spLocks/>
          </p:cNvSpPr>
          <p:nvPr/>
        </p:nvSpPr>
        <p:spPr>
          <a:xfrm>
            <a:off x="0" y="-37517"/>
            <a:ext cx="9144000" cy="7506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bg1"/>
                </a:solidFill>
              </a:rPr>
              <a:t>Example: XOR Training 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0" y="693878"/>
            <a:ext cx="9144000" cy="5489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smtClean="0">
                <a:solidFill>
                  <a:schemeClr val="bg1"/>
                </a:solidFill>
              </a:rPr>
              <a:t>1. Unsupervised </a:t>
            </a:r>
            <a:r>
              <a:rPr lang="en-US" sz="3000" b="1" dirty="0" smtClean="0">
                <a:solidFill>
                  <a:schemeClr val="bg1"/>
                </a:solidFill>
              </a:rPr>
              <a:t>learning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43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50653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lang="en-US" b="1" smtClean="0">
                <a:solidFill>
                  <a:schemeClr val="bg1"/>
                </a:solidFill>
              </a:rPr>
              <a:t>IDEA: HOW WE SEE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1957094"/>
            <a:ext cx="5720045" cy="2943812"/>
          </a:xfrm>
        </p:spPr>
      </p:pic>
      <p:cxnSp>
        <p:nvCxnSpPr>
          <p:cNvPr id="9" name="Curved Connector 8"/>
          <p:cNvCxnSpPr/>
          <p:nvPr/>
        </p:nvCxnSpPr>
        <p:spPr>
          <a:xfrm flipV="1">
            <a:off x="5895832" y="4208975"/>
            <a:ext cx="2005133" cy="470848"/>
          </a:xfrm>
          <a:prstGeom prst="curvedConnector3">
            <a:avLst>
              <a:gd name="adj1" fmla="val 101559"/>
            </a:avLst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3983"/>
            <a:ext cx="701862" cy="701862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657931" y="1957093"/>
            <a:ext cx="2486069" cy="2141844"/>
            <a:chOff x="6657931" y="2556395"/>
            <a:chExt cx="2486069" cy="214184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7931" y="2556395"/>
              <a:ext cx="2486069" cy="214184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347" y="2556395"/>
              <a:ext cx="701862" cy="701862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19AC-DCCB-458F-A1C4-E56D4E7A55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/>
          <p:nvPr/>
        </p:nvCxnSpPr>
        <p:spPr>
          <a:xfrm>
            <a:off x="5437909" y="5268190"/>
            <a:ext cx="3248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37909" y="2209800"/>
            <a:ext cx="0" cy="3058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366903" y="5197185"/>
            <a:ext cx="142010" cy="14201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366903" y="3886200"/>
            <a:ext cx="142010" cy="14201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05600" y="5197185"/>
            <a:ext cx="142010" cy="14201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05600" y="3886200"/>
            <a:ext cx="142010" cy="14201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985903" y="198907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58201" y="5257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64257" y="516018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17" name="Oval 16"/>
          <p:cNvSpPr/>
          <p:nvPr/>
        </p:nvSpPr>
        <p:spPr>
          <a:xfrm>
            <a:off x="5366902" y="5207008"/>
            <a:ext cx="142010" cy="1420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05600" y="3886200"/>
            <a:ext cx="142010" cy="1420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14400" y="1996698"/>
            <a:ext cx="4539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* Hidden layer: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/>
          </p:nvPr>
        </p:nvGraphicFramePr>
        <p:xfrm>
          <a:off x="2172085" y="2504420"/>
          <a:ext cx="148166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4" imgW="634680" imgH="457200" progId="Equation.3">
                  <p:embed/>
                </p:oleObj>
              </mc:Choice>
              <mc:Fallback>
                <p:oleObj name="Equation" r:id="rId4" imgW="634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085" y="2504420"/>
                        <a:ext cx="148166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94614" y="480652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82491" y="3506843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12529" y="3460816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05600" y="4773303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43659" y="4869219"/>
                <a:ext cx="48161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659" y="4869219"/>
                <a:ext cx="481611" cy="369332"/>
              </a:xfrm>
              <a:prstGeom prst="rect">
                <a:avLst/>
              </a:prstGeom>
              <a:blipFill>
                <a:blip r:embed="rId8"/>
                <a:stretch>
                  <a:fillRect l="-379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811459" y="3940964"/>
                <a:ext cx="48161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459" y="3940964"/>
                <a:ext cx="481611" cy="369332"/>
              </a:xfrm>
              <a:prstGeom prst="rect">
                <a:avLst/>
              </a:prstGeom>
              <a:blipFill>
                <a:blip r:embed="rId9"/>
                <a:stretch>
                  <a:fillRect l="-3797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itle 3"/>
          <p:cNvSpPr txBox="1">
            <a:spLocks/>
          </p:cNvSpPr>
          <p:nvPr/>
        </p:nvSpPr>
        <p:spPr>
          <a:xfrm>
            <a:off x="0" y="-37517"/>
            <a:ext cx="9144000" cy="7506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bg1"/>
                </a:solidFill>
              </a:rPr>
              <a:t>Example: XOR Training 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7" name="Title 3"/>
          <p:cNvSpPr txBox="1">
            <a:spLocks/>
          </p:cNvSpPr>
          <p:nvPr/>
        </p:nvSpPr>
        <p:spPr>
          <a:xfrm>
            <a:off x="0" y="693878"/>
            <a:ext cx="9144000" cy="5489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smtClean="0">
                <a:solidFill>
                  <a:schemeClr val="bg1"/>
                </a:solidFill>
              </a:rPr>
              <a:t>1. Unsupervised </a:t>
            </a:r>
            <a:r>
              <a:rPr lang="en-US" sz="3000" b="1" dirty="0" smtClean="0">
                <a:solidFill>
                  <a:schemeClr val="bg1"/>
                </a:solidFill>
              </a:rPr>
              <a:t>learning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9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/>
      <p:bldP spid="3" grpId="0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/>
          <p:nvPr/>
        </p:nvCxnSpPr>
        <p:spPr>
          <a:xfrm>
            <a:off x="5437909" y="5268190"/>
            <a:ext cx="3248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37909" y="2209800"/>
            <a:ext cx="0" cy="3058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366903" y="5197185"/>
            <a:ext cx="142010" cy="14201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366903" y="3886200"/>
            <a:ext cx="142010" cy="14201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05600" y="5197185"/>
            <a:ext cx="142010" cy="14201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05600" y="3886200"/>
            <a:ext cx="142010" cy="14201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985903" y="198907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58201" y="5257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64257" y="516018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17" name="Oval 16"/>
          <p:cNvSpPr/>
          <p:nvPr/>
        </p:nvSpPr>
        <p:spPr>
          <a:xfrm>
            <a:off x="5366902" y="5207008"/>
            <a:ext cx="142010" cy="1420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05600" y="3886200"/>
            <a:ext cx="142010" cy="1420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14400" y="1996698"/>
            <a:ext cx="4539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* Hidden layer: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/>
          </p:nvPr>
        </p:nvGraphicFramePr>
        <p:xfrm>
          <a:off x="2172085" y="2504420"/>
          <a:ext cx="148166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4" imgW="634680" imgH="457200" progId="Equation.3">
                  <p:embed/>
                </p:oleObj>
              </mc:Choice>
              <mc:Fallback>
                <p:oleObj name="Equation" r:id="rId4" imgW="634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085" y="2504420"/>
                        <a:ext cx="148166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94614" y="480652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82491" y="3506843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12529" y="3460816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05600" y="4773303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43659" y="4869219"/>
                <a:ext cx="48161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659" y="4869219"/>
                <a:ext cx="481611" cy="369332"/>
              </a:xfrm>
              <a:prstGeom prst="rect">
                <a:avLst/>
              </a:prstGeom>
              <a:blipFill>
                <a:blip r:embed="rId8"/>
                <a:stretch>
                  <a:fillRect l="-379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811459" y="3940964"/>
                <a:ext cx="48161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459" y="3940964"/>
                <a:ext cx="481611" cy="369332"/>
              </a:xfrm>
              <a:prstGeom prst="rect">
                <a:avLst/>
              </a:prstGeom>
              <a:blipFill>
                <a:blip r:embed="rId9"/>
                <a:stretch>
                  <a:fillRect l="-3797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itle 3"/>
          <p:cNvSpPr txBox="1">
            <a:spLocks/>
          </p:cNvSpPr>
          <p:nvPr/>
        </p:nvSpPr>
        <p:spPr>
          <a:xfrm>
            <a:off x="0" y="-37517"/>
            <a:ext cx="9144000" cy="7506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bg1"/>
                </a:solidFill>
              </a:rPr>
              <a:t>Example: XOR Training 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7" name="Title 3"/>
          <p:cNvSpPr txBox="1">
            <a:spLocks/>
          </p:cNvSpPr>
          <p:nvPr/>
        </p:nvSpPr>
        <p:spPr>
          <a:xfrm>
            <a:off x="0" y="693878"/>
            <a:ext cx="9144000" cy="5489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smtClean="0">
                <a:solidFill>
                  <a:schemeClr val="bg1"/>
                </a:solidFill>
              </a:rPr>
              <a:t>1. Unsupervised </a:t>
            </a:r>
            <a:r>
              <a:rPr lang="en-US" sz="3000" b="1" dirty="0" smtClean="0">
                <a:solidFill>
                  <a:schemeClr val="bg1"/>
                </a:solidFill>
              </a:rPr>
              <a:t>learning</a:t>
            </a:r>
            <a:endParaRPr lang="en-US" sz="3000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31409" y="3927821"/>
            <a:ext cx="4255901" cy="2063075"/>
            <a:chOff x="1120140" y="2272442"/>
            <a:chExt cx="5737860" cy="2659849"/>
          </a:xfrm>
        </p:grpSpPr>
        <p:sp>
          <p:nvSpPr>
            <p:cNvPr id="56" name="Oval 55"/>
            <p:cNvSpPr/>
            <p:nvPr/>
          </p:nvSpPr>
          <p:spPr>
            <a:xfrm>
              <a:off x="1752600" y="2286000"/>
              <a:ext cx="762000" cy="76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752600" y="4114800"/>
              <a:ext cx="762000" cy="76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886200" y="2286000"/>
              <a:ext cx="762000" cy="76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886200" y="4114800"/>
              <a:ext cx="762000" cy="76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6096000" y="3276600"/>
              <a:ext cx="762000" cy="76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>
              <a:stCxn id="56" idx="6"/>
              <a:endCxn id="58" idx="2"/>
            </p:cNvCxnSpPr>
            <p:nvPr/>
          </p:nvCxnSpPr>
          <p:spPr>
            <a:xfrm>
              <a:off x="2514600" y="2667000"/>
              <a:ext cx="1371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6" idx="6"/>
              <a:endCxn id="59" idx="2"/>
            </p:cNvCxnSpPr>
            <p:nvPr/>
          </p:nvCxnSpPr>
          <p:spPr>
            <a:xfrm>
              <a:off x="2514600" y="2667000"/>
              <a:ext cx="1371600" cy="18288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7" idx="6"/>
              <a:endCxn id="58" idx="2"/>
            </p:cNvCxnSpPr>
            <p:nvPr/>
          </p:nvCxnSpPr>
          <p:spPr>
            <a:xfrm flipV="1">
              <a:off x="2514600" y="2667000"/>
              <a:ext cx="1371600" cy="18288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7" idx="6"/>
              <a:endCxn id="59" idx="2"/>
            </p:cNvCxnSpPr>
            <p:nvPr/>
          </p:nvCxnSpPr>
          <p:spPr>
            <a:xfrm>
              <a:off x="2514600" y="4495800"/>
              <a:ext cx="1371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8" idx="6"/>
              <a:endCxn id="60" idx="2"/>
            </p:cNvCxnSpPr>
            <p:nvPr/>
          </p:nvCxnSpPr>
          <p:spPr>
            <a:xfrm>
              <a:off x="4648200" y="2667000"/>
              <a:ext cx="1447800" cy="990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9" idx="6"/>
              <a:endCxn id="60" idx="2"/>
            </p:cNvCxnSpPr>
            <p:nvPr/>
          </p:nvCxnSpPr>
          <p:spPr>
            <a:xfrm flipV="1">
              <a:off x="4648200" y="3657600"/>
              <a:ext cx="1447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505200" y="2272442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67100" y="3030563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505200" y="373447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505200" y="4470626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27760" y="4226529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120140" y="2429241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435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/>
      <p:bldP spid="3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/>
          <p:nvPr/>
        </p:nvCxnSpPr>
        <p:spPr>
          <a:xfrm>
            <a:off x="5437909" y="5268190"/>
            <a:ext cx="3248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37909" y="2209800"/>
            <a:ext cx="0" cy="3058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366903" y="5197185"/>
            <a:ext cx="142010" cy="14201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366903" y="3886200"/>
            <a:ext cx="142010" cy="14201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05600" y="5197185"/>
            <a:ext cx="142010" cy="14201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05600" y="3886200"/>
            <a:ext cx="142010" cy="14201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985903" y="198907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58201" y="5257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94613" y="5244917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605103"/>
              </p:ext>
            </p:extLst>
          </p:nvPr>
        </p:nvGraphicFramePr>
        <p:xfrm>
          <a:off x="1013429" y="2940652"/>
          <a:ext cx="129540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4" imgW="634680" imgH="558720" progId="Equation.3">
                  <p:embed/>
                </p:oleObj>
              </mc:Choice>
              <mc:Fallback>
                <p:oleObj name="Equation" r:id="rId4" imgW="63468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429" y="2940652"/>
                        <a:ext cx="1295400" cy="1141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394614" y="480652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82491" y="3506843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12529" y="3460816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05600" y="4773303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5240" y="1972574"/>
            <a:ext cx="4539962" cy="52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* Gaussian function: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3339" y="3866002"/>
                <a:ext cx="4680960" cy="1206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i="1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39" y="3866002"/>
                <a:ext cx="4680960" cy="1206677"/>
              </a:xfrm>
              <a:prstGeom prst="rect">
                <a:avLst/>
              </a:prstGeom>
              <a:blipFill rotWithShape="0">
                <a:blip r:embed="rId6"/>
                <a:stretch>
                  <a:fillRect b="-10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itle 3"/>
          <p:cNvSpPr txBox="1">
            <a:spLocks/>
          </p:cNvSpPr>
          <p:nvPr/>
        </p:nvSpPr>
        <p:spPr>
          <a:xfrm>
            <a:off x="0" y="-37517"/>
            <a:ext cx="9144000" cy="7506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bg1"/>
                </a:solidFill>
              </a:rPr>
              <a:t>Example: XOR Training 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0" name="Title 3"/>
          <p:cNvSpPr txBox="1">
            <a:spLocks/>
          </p:cNvSpPr>
          <p:nvPr/>
        </p:nvSpPr>
        <p:spPr>
          <a:xfrm>
            <a:off x="0" y="693878"/>
            <a:ext cx="9144000" cy="5489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smtClean="0">
                <a:solidFill>
                  <a:schemeClr val="bg1"/>
                </a:solidFill>
              </a:rPr>
              <a:t>2. Output of hidden layer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361645" y="5217519"/>
            <a:ext cx="142010" cy="1420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700343" y="3896711"/>
            <a:ext cx="142010" cy="1420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52600" y="228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52600" y="4114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886200" y="228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86200" y="4114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96000" y="32766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3" idx="6"/>
            <a:endCxn id="24" idx="2"/>
          </p:cNvCxnSpPr>
          <p:nvPr/>
        </p:nvCxnSpPr>
        <p:spPr>
          <a:xfrm>
            <a:off x="2514600" y="266700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6"/>
            <a:endCxn id="26" idx="2"/>
          </p:cNvCxnSpPr>
          <p:nvPr/>
        </p:nvCxnSpPr>
        <p:spPr>
          <a:xfrm>
            <a:off x="2514600" y="2667000"/>
            <a:ext cx="1371600" cy="182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1" idx="6"/>
            <a:endCxn id="24" idx="2"/>
          </p:cNvCxnSpPr>
          <p:nvPr/>
        </p:nvCxnSpPr>
        <p:spPr>
          <a:xfrm flipV="1">
            <a:off x="2514600" y="2667000"/>
            <a:ext cx="1371600" cy="182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1" idx="6"/>
            <a:endCxn id="26" idx="2"/>
          </p:cNvCxnSpPr>
          <p:nvPr/>
        </p:nvCxnSpPr>
        <p:spPr>
          <a:xfrm>
            <a:off x="2514600" y="449580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4" idx="6"/>
            <a:endCxn id="7" idx="2"/>
          </p:cNvCxnSpPr>
          <p:nvPr/>
        </p:nvCxnSpPr>
        <p:spPr>
          <a:xfrm>
            <a:off x="4648200" y="2667000"/>
            <a:ext cx="1447800" cy="990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6"/>
            <a:endCxn id="7" idx="2"/>
          </p:cNvCxnSpPr>
          <p:nvPr/>
        </p:nvCxnSpPr>
        <p:spPr>
          <a:xfrm flipV="1">
            <a:off x="4648200" y="3657600"/>
            <a:ext cx="1447800" cy="83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6590" y="5570317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Gaussian function: 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3505200" y="2272442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67100" y="3030563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05200" y="373447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470626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85508" y="4034016"/>
            <a:ext cx="52301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57800" y="2682270"/>
            <a:ext cx="52301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9" name="Title 3"/>
          <p:cNvSpPr txBox="1">
            <a:spLocks/>
          </p:cNvSpPr>
          <p:nvPr/>
        </p:nvSpPr>
        <p:spPr>
          <a:xfrm>
            <a:off x="0" y="-37517"/>
            <a:ext cx="9144000" cy="7506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bg1"/>
                </a:solidFill>
              </a:rPr>
              <a:t>Example: XOR Training 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0" name="Title 3"/>
          <p:cNvSpPr txBox="1">
            <a:spLocks/>
          </p:cNvSpPr>
          <p:nvPr/>
        </p:nvSpPr>
        <p:spPr>
          <a:xfrm>
            <a:off x="0" y="693878"/>
            <a:ext cx="9144000" cy="5489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smtClean="0">
                <a:solidFill>
                  <a:schemeClr val="bg1"/>
                </a:solidFill>
              </a:rPr>
              <a:t>3. Unsupervised </a:t>
            </a:r>
            <a:r>
              <a:rPr lang="en-US" sz="3000" b="1" dirty="0" smtClean="0">
                <a:solidFill>
                  <a:schemeClr val="bg1"/>
                </a:solidFill>
              </a:rPr>
              <a:t>learning</a:t>
            </a:r>
            <a:endParaRPr lang="en-US" sz="3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193620" y="5634335"/>
                <a:ext cx="48116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620" y="5634335"/>
                <a:ext cx="4811638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127760" y="4226529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20140" y="2429241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83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  <p:bldP spid="33" grpId="0"/>
      <p:bldP spid="34" grpId="0"/>
      <p:bldP spid="35" grpId="0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828800" y="268770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28800" y="451650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62400" y="268770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62400" y="451650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72200" y="3678309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8" idx="6"/>
            <a:endCxn id="10" idx="2"/>
          </p:cNvCxnSpPr>
          <p:nvPr/>
        </p:nvCxnSpPr>
        <p:spPr>
          <a:xfrm>
            <a:off x="2590800" y="3068709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6"/>
            <a:endCxn id="13" idx="2"/>
          </p:cNvCxnSpPr>
          <p:nvPr/>
        </p:nvCxnSpPr>
        <p:spPr>
          <a:xfrm>
            <a:off x="2590800" y="3068709"/>
            <a:ext cx="137160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10" idx="2"/>
          </p:cNvCxnSpPr>
          <p:nvPr/>
        </p:nvCxnSpPr>
        <p:spPr>
          <a:xfrm flipV="1">
            <a:off x="2590800" y="3068709"/>
            <a:ext cx="137160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  <a:endCxn id="13" idx="2"/>
          </p:cNvCxnSpPr>
          <p:nvPr/>
        </p:nvCxnSpPr>
        <p:spPr>
          <a:xfrm>
            <a:off x="2590800" y="4897509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6"/>
            <a:endCxn id="14" idx="2"/>
          </p:cNvCxnSpPr>
          <p:nvPr/>
        </p:nvCxnSpPr>
        <p:spPr>
          <a:xfrm>
            <a:off x="4724400" y="3068709"/>
            <a:ext cx="1447800" cy="990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6"/>
            <a:endCxn id="14" idx="2"/>
          </p:cNvCxnSpPr>
          <p:nvPr/>
        </p:nvCxnSpPr>
        <p:spPr>
          <a:xfrm flipV="1">
            <a:off x="4724400" y="4059309"/>
            <a:ext cx="1447800" cy="83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81400" y="2674151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86840" y="462823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94460" y="275475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43300" y="3432272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81400" y="4136179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81400" y="48723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5486400" y="2323465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29" idx="4"/>
            <a:endCxn id="14" idx="2"/>
          </p:cNvCxnSpPr>
          <p:nvPr/>
        </p:nvCxnSpPr>
        <p:spPr>
          <a:xfrm>
            <a:off x="5867400" y="3085465"/>
            <a:ext cx="304800" cy="973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15000" y="2497574"/>
            <a:ext cx="48161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/>
              <a:t>-1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057626" y="3437683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626" y="3437683"/>
                <a:ext cx="421847" cy="369332"/>
              </a:xfrm>
              <a:prstGeom prst="rect">
                <a:avLst/>
              </a:prstGeom>
              <a:blipFill>
                <a:blip r:embed="rId4"/>
                <a:stretch>
                  <a:fillRect l="-10145" r="-579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403272" y="4503003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272" y="4503003"/>
                <a:ext cx="428964" cy="369332"/>
              </a:xfrm>
              <a:prstGeom prst="rect">
                <a:avLst/>
              </a:prstGeom>
              <a:blipFill>
                <a:blip r:embed="rId5"/>
                <a:stretch>
                  <a:fillRect l="-8451" r="-422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17498" y="3081810"/>
                <a:ext cx="10113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498" y="3081810"/>
                <a:ext cx="1011302" cy="369332"/>
              </a:xfrm>
              <a:prstGeom prst="rect">
                <a:avLst/>
              </a:prstGeom>
              <a:blipFill>
                <a:blip r:embed="rId6"/>
                <a:stretch>
                  <a:fillRect l="-7273" r="-2424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itle 3"/>
          <p:cNvSpPr txBox="1">
            <a:spLocks/>
          </p:cNvSpPr>
          <p:nvPr/>
        </p:nvSpPr>
        <p:spPr>
          <a:xfrm>
            <a:off x="0" y="-37517"/>
            <a:ext cx="9144000" cy="7506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bg1"/>
                </a:solidFill>
              </a:rPr>
              <a:t>Example: XOR Training 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6" name="Title 3"/>
          <p:cNvSpPr txBox="1">
            <a:spLocks/>
          </p:cNvSpPr>
          <p:nvPr/>
        </p:nvSpPr>
        <p:spPr>
          <a:xfrm>
            <a:off x="0" y="693878"/>
            <a:ext cx="9144000" cy="5489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smtClean="0">
                <a:solidFill>
                  <a:schemeClr val="bg1"/>
                </a:solidFill>
              </a:rPr>
              <a:t>3. Supervised </a:t>
            </a:r>
            <a:r>
              <a:rPr lang="en-US" sz="3000" b="1" dirty="0" smtClean="0">
                <a:solidFill>
                  <a:schemeClr val="bg1"/>
                </a:solidFill>
              </a:rPr>
              <a:t>learning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08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268601"/>
              </p:ext>
            </p:extLst>
          </p:nvPr>
        </p:nvGraphicFramePr>
        <p:xfrm>
          <a:off x="990600" y="2209800"/>
          <a:ext cx="7002516" cy="2971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22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82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82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2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1769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9027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93531"/>
              </a:tblGrid>
              <a:tr h="587917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u="non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sz="2400" b="1" i="1" u="none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u="non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400" b="1" i="1" u="none" baseline="-250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i="1" u="none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u="non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400" b="1" i="1" u="none" baseline="-250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i="1" u="none" dirty="0" smtClean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u="non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sz="2400" b="1" i="1" u="none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u="non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ɸ</a:t>
                      </a:r>
                      <a:r>
                        <a:rPr lang="en-US" sz="2400" b="1" i="1" u="none" baseline="-250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1" i="1" u="none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u="non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ɸ</a:t>
                      </a:r>
                      <a:r>
                        <a:rPr lang="en-US" sz="2400" b="1" i="1" u="none" baseline="-250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1" i="1" u="none" dirty="0" smtClean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u="none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bias</a:t>
                      </a:r>
                      <a:endParaRPr lang="en-US" sz="2400" b="1" i="1" u="none" dirty="0" smtClean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1.0000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0.1353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0.3678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0.3678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0.3678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0.3678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0.1353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1.0000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itle 3"/>
          <p:cNvSpPr txBox="1">
            <a:spLocks/>
          </p:cNvSpPr>
          <p:nvPr/>
        </p:nvSpPr>
        <p:spPr>
          <a:xfrm>
            <a:off x="0" y="-37517"/>
            <a:ext cx="9144000" cy="7506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bg1"/>
                </a:solidFill>
              </a:rPr>
              <a:t>Example: XOR Training 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0" y="693878"/>
            <a:ext cx="9144000" cy="5489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smtClean="0">
                <a:solidFill>
                  <a:schemeClr val="bg1"/>
                </a:solidFill>
              </a:rPr>
              <a:t>3. Supervised </a:t>
            </a:r>
            <a:r>
              <a:rPr lang="en-US" sz="3000" b="1" dirty="0" smtClean="0">
                <a:solidFill>
                  <a:schemeClr val="bg1"/>
                </a:solidFill>
              </a:rPr>
              <a:t>learning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9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4062" y="3912476"/>
                <a:ext cx="3643498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latin typeface="Times New Roman" pitchFamily="18" charset="0"/>
                                    <a:cs typeface="Times New Roman" pitchFamily="18" charset="0"/>
                                  </a:rPr>
                                  <m:t>1.0000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latin typeface="Times New Roman" pitchFamily="18" charset="0"/>
                                    <a:cs typeface="Times New Roman" pitchFamily="18" charset="0"/>
                                  </a:rPr>
                                  <m:t>0.1353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latin typeface="Times New Roman" pitchFamily="18" charset="0"/>
                                    <a:cs typeface="Times New Roman" pitchFamily="18" charset="0"/>
                                  </a:rPr>
                                  <m:t>0.3678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latin typeface="Times New Roman" pitchFamily="18" charset="0"/>
                                    <a:cs typeface="Times New Roman" pitchFamily="18" charset="0"/>
                                  </a:rPr>
                                  <m:t>0.3678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dirty="0">
                                        <a:latin typeface="Times New Roman" pitchFamily="18" charset="0"/>
                                        <a:cs typeface="Times New Roman" pitchFamily="18" charset="0"/>
                                      </a:rPr>
                                      <m:t>0.3678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dirty="0">
                                        <a:latin typeface="Times New Roman" pitchFamily="18" charset="0"/>
                                        <a:cs typeface="Times New Roman" pitchFamily="18" charset="0"/>
                                      </a:rPr>
                                      <m:t>0.1353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dirty="0">
                                        <a:latin typeface="Times New Roman" pitchFamily="18" charset="0"/>
                                        <a:cs typeface="Times New Roman" pitchFamily="18" charset="0"/>
                                      </a:rPr>
                                      <m:t>0.3678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dirty="0">
                                        <a:latin typeface="Times New Roman" pitchFamily="18" charset="0"/>
                                        <a:cs typeface="Times New Roman" pitchFamily="18" charset="0"/>
                                      </a:rPr>
                                      <m:t>1.0000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62" y="3912476"/>
                <a:ext cx="3643498" cy="1360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61338" y="3928241"/>
                <a:ext cx="1075231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38" y="3928241"/>
                <a:ext cx="1075231" cy="13606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54445" y="5486399"/>
                <a:ext cx="3469348" cy="984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2.5018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−2.5018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−2.8404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445" y="5486399"/>
                <a:ext cx="3469348" cy="9841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685798" y="5170629"/>
            <a:ext cx="5181602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Result: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0" y="-37517"/>
            <a:ext cx="9144000" cy="7506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bg1"/>
                </a:solidFill>
              </a:rPr>
              <a:t>Example: XOR Training 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0" y="693878"/>
            <a:ext cx="9144000" cy="5489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smtClean="0">
                <a:solidFill>
                  <a:schemeClr val="bg1"/>
                </a:solidFill>
              </a:rPr>
              <a:t>3. Supervised </a:t>
            </a:r>
            <a:r>
              <a:rPr lang="en-US" sz="3000" b="1" dirty="0" smtClean="0">
                <a:solidFill>
                  <a:schemeClr val="bg1"/>
                </a:solidFill>
              </a:rPr>
              <a:t>learning</a:t>
            </a:r>
            <a:endParaRPr lang="en-US" sz="30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135488"/>
              </p:ext>
            </p:extLst>
          </p:nvPr>
        </p:nvGraphicFramePr>
        <p:xfrm>
          <a:off x="1636986" y="1421524"/>
          <a:ext cx="5378669" cy="2294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3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9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93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63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193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751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32705"/>
              </a:tblGrid>
              <a:tr h="40805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non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sz="1800" b="1" i="1" u="none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non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800" b="1" i="1" u="none" baseline="-250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b="1" i="1" u="none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u="non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800" b="1" i="1" u="none" baseline="-250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800" b="1" i="1" u="none" dirty="0" smtClean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non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sz="1800" b="1" i="1" u="none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non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ɸ</a:t>
                      </a:r>
                      <a:r>
                        <a:rPr lang="en-US" sz="1800" b="1" i="1" u="none" baseline="-250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b="1" i="1" u="none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u="non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ɸ</a:t>
                      </a:r>
                      <a:r>
                        <a:rPr lang="en-US" sz="1800" b="1" i="1" u="none" baseline="-250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800" b="1" i="1" u="none" dirty="0" smtClean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u="none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bias</a:t>
                      </a:r>
                      <a:endParaRPr lang="en-US" sz="1800" b="1" i="1" u="none" dirty="0" smtClean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4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1.0000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0.1353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805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0.3678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0.3678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805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0.3678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0.3678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805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0.1353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1.0000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130129"/>
              </p:ext>
            </p:extLst>
          </p:nvPr>
        </p:nvGraphicFramePr>
        <p:xfrm>
          <a:off x="6272047" y="4336055"/>
          <a:ext cx="2209801" cy="473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6" imgW="1066680" imgH="228600" progId="Equation.3">
                  <p:embed/>
                </p:oleObj>
              </mc:Choice>
              <mc:Fallback>
                <p:oleObj name="Equation" r:id="rId6" imgW="1066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2047" y="4336055"/>
                        <a:ext cx="2209801" cy="4735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38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Hidden layer has M neurons</a:t>
            </a:r>
          </a:p>
          <a:p>
            <a:r>
              <a:rPr lang="en-US" sz="2400" smtClean="0"/>
              <a:t>M </a:t>
            </a:r>
            <a:r>
              <a:rPr lang="en-US" sz="2400"/>
              <a:t>s</a:t>
            </a:r>
            <a:r>
              <a:rPr lang="en-US" sz="2400" smtClean="0"/>
              <a:t>hould be less than number of N input datas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50653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lang="en-US" b="1" smtClean="0">
                <a:solidFill>
                  <a:schemeClr val="bg1"/>
                </a:solidFill>
              </a:rPr>
              <a:t>OTHER ASPECTS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0" y="731395"/>
            <a:ext cx="9144000" cy="5489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smtClean="0">
                <a:solidFill>
                  <a:schemeClr val="bg1"/>
                </a:solidFill>
              </a:rPr>
              <a:t>Number neuron in hidden layer</a:t>
            </a:r>
            <a:endParaRPr lang="en-US" sz="3000" b="1">
              <a:solidFill>
                <a:schemeClr val="bg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19AC-DCCB-458F-A1C4-E56D4E7A5581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84284" y="4468313"/>
                <a:ext cx="4831836" cy="2219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b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b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284" y="4468313"/>
                <a:ext cx="4831836" cy="2219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93746" y="2869330"/>
                <a:ext cx="4552528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</m:e>
                        </m:eqArr>
                      </m:e>
                    </m:d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746" y="2869330"/>
                <a:ext cx="4552528" cy="11738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l15.pdf - Adobe Acrobat Reader DC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8" t="55284" r="47586" b="27101"/>
          <a:stretch/>
        </p:blipFill>
        <p:spPr>
          <a:xfrm>
            <a:off x="1308537" y="4240924"/>
            <a:ext cx="5857897" cy="245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6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1981200"/>
            <a:ext cx="8001000" cy="121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2191483"/>
                <a:ext cx="8915400" cy="8565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𝑀𝑎𝑥𝑖𝑚𝑢𝑚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𝑑𝑖𝑠𝑡𝑎𝑛𝑐𝑒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𝑏𝑒𝑡𝑤𝑒𝑒𝑛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2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𝑐𝑒𝑛𝑡𝑒𝑟𝑠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𝑐𝑒𝑛𝑡𝑒𝑟𝑠</m:t>
                              </m:r>
                            </m:e>
                          </m:ra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91483"/>
                <a:ext cx="8915400" cy="8565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85800" y="3313093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Then the activation function of hidden neuron </a:t>
            </a:r>
            <a:r>
              <a:rPr lang="en-US" sz="2800" b="1" i="1" dirty="0" err="1" smtClean="0"/>
              <a:t>i</a:t>
            </a:r>
            <a:r>
              <a:rPr lang="en-US" sz="2800" dirty="0" smtClean="0"/>
              <a:t> become: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470025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Spreads: </a:t>
            </a:r>
            <a:r>
              <a:rPr lang="en-US" sz="2800" dirty="0" smtClean="0"/>
              <a:t>are chosen by </a:t>
            </a:r>
            <a:r>
              <a:rPr lang="en-US" sz="2800" b="1" dirty="0" smtClean="0"/>
              <a:t>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81200" y="4267200"/>
                <a:ext cx="5136791" cy="691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267200"/>
                <a:ext cx="5136791" cy="6914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3"/>
          <p:cNvSpPr txBox="1">
            <a:spLocks/>
          </p:cNvSpPr>
          <p:nvPr/>
        </p:nvSpPr>
        <p:spPr>
          <a:xfrm>
            <a:off x="0" y="-37517"/>
            <a:ext cx="9144000" cy="7506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RBF: O</a:t>
            </a:r>
            <a:r>
              <a:rPr lang="en-US" b="1" dirty="0" smtClean="0">
                <a:solidFill>
                  <a:schemeClr val="bg1"/>
                </a:solidFill>
              </a:rPr>
              <a:t>ther aspects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0" y="693878"/>
            <a:ext cx="9144000" cy="5489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smtClean="0">
                <a:solidFill>
                  <a:schemeClr val="bg1"/>
                </a:solidFill>
              </a:rPr>
              <a:t>Gaussian functions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19AC-DCCB-458F-A1C4-E56D4E7A558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1" y="1005178"/>
            <a:ext cx="5563809" cy="4172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1" y="1005178"/>
            <a:ext cx="5563809" cy="417285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37158" y="1808250"/>
            <a:ext cx="2486069" cy="2141844"/>
            <a:chOff x="6657931" y="2556395"/>
            <a:chExt cx="2486069" cy="214184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7931" y="2556395"/>
              <a:ext cx="2486069" cy="214184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347" y="2556395"/>
              <a:ext cx="701862" cy="701862"/>
            </a:xfrm>
            <a:prstGeom prst="rect">
              <a:avLst/>
            </a:prstGeom>
          </p:spPr>
        </p:pic>
      </p:grpSp>
      <p:cxnSp>
        <p:nvCxnSpPr>
          <p:cNvPr id="10" name="Straight Arrow Connector 9"/>
          <p:cNvCxnSpPr/>
          <p:nvPr/>
        </p:nvCxnSpPr>
        <p:spPr>
          <a:xfrm>
            <a:off x="4985013" y="1905515"/>
            <a:ext cx="1631284" cy="128768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44935" y="2557527"/>
            <a:ext cx="1571362" cy="76808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44935" y="3209539"/>
            <a:ext cx="1571362" cy="16524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985013" y="3501694"/>
            <a:ext cx="1631284" cy="4484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62286" y="3618940"/>
            <a:ext cx="1837139" cy="98316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87" y="5143139"/>
            <a:ext cx="85343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600" smtClean="0"/>
              <a:t> Bulb, cell and distance between them</a:t>
            </a:r>
          </a:p>
          <a:p>
            <a:pPr marL="342900" indent="-342900">
              <a:buAutoNum type="arabicPeriod"/>
            </a:pPr>
            <a:r>
              <a:rPr lang="en-US" sz="2600" smtClean="0"/>
              <a:t> </a:t>
            </a:r>
            <a:r>
              <a:rPr lang="en-US" sz="2600"/>
              <a:t>The Activation of cells are NOT the same</a:t>
            </a:r>
            <a:endParaRPr lang="en-US" sz="2600" smtClean="0"/>
          </a:p>
          <a:p>
            <a:pPr marL="342900" indent="-342900">
              <a:buAutoNum type="arabicPeriod"/>
            </a:pPr>
            <a:r>
              <a:rPr lang="en-US" sz="2600" smtClean="0"/>
              <a:t> </a:t>
            </a:r>
            <a:r>
              <a:rPr lang="en-US" sz="2600"/>
              <a:t>All signals are </a:t>
            </a:r>
            <a:r>
              <a:rPr lang="en-US" sz="2600" smtClean="0"/>
              <a:t>processed </a:t>
            </a:r>
            <a:r>
              <a:rPr lang="en-US" sz="2600"/>
              <a:t>at brain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0"/>
            <a:ext cx="9144000" cy="7506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bg1"/>
                </a:solidFill>
              </a:rPr>
              <a:t>IDEA: HOW WE SEE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19AC-DCCB-458F-A1C4-E56D4E7A55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3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730" y="781772"/>
            <a:ext cx="3509441" cy="28135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73" y="1321912"/>
            <a:ext cx="3145064" cy="187238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045568" y="2208252"/>
            <a:ext cx="744764" cy="0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1" y="4636611"/>
            <a:ext cx="3803140" cy="195728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100241" y="5435600"/>
            <a:ext cx="744764" cy="0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8628" y="1396100"/>
            <a:ext cx="4547904" cy="5167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66143" y="874497"/>
            <a:ext cx="21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MLP network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8971" y="3931777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RBF network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0" y="0"/>
            <a:ext cx="9144000" cy="7506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bg1"/>
                </a:solidFill>
              </a:rPr>
              <a:t>Radial Basis Function Architecture (Overview)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845005" y="3614141"/>
            <a:ext cx="4100744" cy="324385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19AC-DCCB-458F-A1C4-E56D4E7A55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3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676762" y="4302832"/>
            <a:ext cx="7838588" cy="2588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75217" y="4287238"/>
                <a:ext cx="7886700" cy="2449055"/>
              </a:xfrm>
            </p:spPr>
            <p:txBody>
              <a:bodyPr>
                <a:normAutofit/>
              </a:bodyPr>
              <a:lstStyle/>
              <a:p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Vị trí bóng đèn: X = (x1, x2, x3)</a:t>
                </a:r>
              </a:p>
              <a:p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Vị trí tế bào: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(w1, w2, w3)</a:t>
                </a:r>
              </a:p>
              <a:p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Khoảng cách: Euclid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5217" y="4287238"/>
                <a:ext cx="7886700" cy="2449055"/>
              </a:xfrm>
              <a:blipFill rotWithShape="0">
                <a:blip r:embed="rId2"/>
                <a:stretch>
                  <a:fillRect l="-696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2054369" y="1821314"/>
            <a:ext cx="480173" cy="4801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62763" y="2591060"/>
            <a:ext cx="480173" cy="4801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62762" y="3308587"/>
            <a:ext cx="480173" cy="4801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3" idx="6"/>
            <a:endCxn id="25" idx="2"/>
          </p:cNvCxnSpPr>
          <p:nvPr/>
        </p:nvCxnSpPr>
        <p:spPr>
          <a:xfrm flipV="1">
            <a:off x="2534542" y="1946364"/>
            <a:ext cx="2555095" cy="115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6"/>
            <a:endCxn id="26" idx="2"/>
          </p:cNvCxnSpPr>
          <p:nvPr/>
        </p:nvCxnSpPr>
        <p:spPr>
          <a:xfrm>
            <a:off x="2534542" y="2061401"/>
            <a:ext cx="2555095" cy="9103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6"/>
            <a:endCxn id="27" idx="2"/>
          </p:cNvCxnSpPr>
          <p:nvPr/>
        </p:nvCxnSpPr>
        <p:spPr>
          <a:xfrm>
            <a:off x="2534542" y="2061401"/>
            <a:ext cx="2555095" cy="19213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4" idx="6"/>
            <a:endCxn id="25" idx="2"/>
          </p:cNvCxnSpPr>
          <p:nvPr/>
        </p:nvCxnSpPr>
        <p:spPr>
          <a:xfrm flipV="1">
            <a:off x="2542936" y="1946364"/>
            <a:ext cx="2546701" cy="8847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6"/>
            <a:endCxn id="26" idx="2"/>
          </p:cNvCxnSpPr>
          <p:nvPr/>
        </p:nvCxnSpPr>
        <p:spPr>
          <a:xfrm>
            <a:off x="2542936" y="2831147"/>
            <a:ext cx="2546701" cy="1406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6"/>
            <a:endCxn id="27" idx="2"/>
          </p:cNvCxnSpPr>
          <p:nvPr/>
        </p:nvCxnSpPr>
        <p:spPr>
          <a:xfrm>
            <a:off x="2542936" y="2831147"/>
            <a:ext cx="2546701" cy="11515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" idx="6"/>
            <a:endCxn id="25" idx="2"/>
          </p:cNvCxnSpPr>
          <p:nvPr/>
        </p:nvCxnSpPr>
        <p:spPr>
          <a:xfrm flipV="1">
            <a:off x="2542935" y="1946364"/>
            <a:ext cx="2546702" cy="16023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6"/>
            <a:endCxn id="26" idx="2"/>
          </p:cNvCxnSpPr>
          <p:nvPr/>
        </p:nvCxnSpPr>
        <p:spPr>
          <a:xfrm flipV="1">
            <a:off x="2542935" y="2971785"/>
            <a:ext cx="2546702" cy="5768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5" idx="6"/>
            <a:endCxn id="27" idx="2"/>
          </p:cNvCxnSpPr>
          <p:nvPr/>
        </p:nvCxnSpPr>
        <p:spPr>
          <a:xfrm>
            <a:off x="2542935" y="3548674"/>
            <a:ext cx="2546702" cy="434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89637" y="1706277"/>
            <a:ext cx="480173" cy="4801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089637" y="2731698"/>
            <a:ext cx="480173" cy="4801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89637" y="3742644"/>
            <a:ext cx="480173" cy="4801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5" idx="6"/>
            <a:endCxn id="31" idx="2"/>
          </p:cNvCxnSpPr>
          <p:nvPr/>
        </p:nvCxnSpPr>
        <p:spPr>
          <a:xfrm>
            <a:off x="5569810" y="1946364"/>
            <a:ext cx="1726316" cy="28610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6" idx="6"/>
            <a:endCxn id="31" idx="2"/>
          </p:cNvCxnSpPr>
          <p:nvPr/>
        </p:nvCxnSpPr>
        <p:spPr>
          <a:xfrm flipV="1">
            <a:off x="5569810" y="2232472"/>
            <a:ext cx="1726316" cy="7393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6"/>
            <a:endCxn id="31" idx="2"/>
          </p:cNvCxnSpPr>
          <p:nvPr/>
        </p:nvCxnSpPr>
        <p:spPr>
          <a:xfrm flipV="1">
            <a:off x="5569810" y="2232472"/>
            <a:ext cx="1726316" cy="175025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96126" y="1962521"/>
            <a:ext cx="539902" cy="53990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661207" y="1865170"/>
            <a:ext cx="401072" cy="39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x1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626096" y="2664504"/>
            <a:ext cx="401072" cy="39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x2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647326" y="3366057"/>
            <a:ext cx="401072" cy="39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x3</a:t>
            </a: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 rot="1393662">
            <a:off x="3128134" y="2053973"/>
            <a:ext cx="466794" cy="39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w1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67048" y="2621244"/>
            <a:ext cx="466794" cy="39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w2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 rot="21283182">
            <a:off x="3119593" y="3281420"/>
            <a:ext cx="466794" cy="39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w3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3274" y="4308425"/>
            <a:ext cx="7254383" cy="2433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3"/>
          <p:cNvSpPr txBox="1">
            <a:spLocks/>
          </p:cNvSpPr>
          <p:nvPr/>
        </p:nvSpPr>
        <p:spPr>
          <a:xfrm>
            <a:off x="0" y="0"/>
            <a:ext cx="9144000" cy="7506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bg1"/>
                </a:solidFill>
              </a:rPr>
              <a:t>MODELING NETWORK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3" name="Title 3"/>
          <p:cNvSpPr txBox="1">
            <a:spLocks/>
          </p:cNvSpPr>
          <p:nvPr/>
        </p:nvSpPr>
        <p:spPr>
          <a:xfrm>
            <a:off x="0" y="731395"/>
            <a:ext cx="9144000" cy="5489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smtClean="0">
                <a:solidFill>
                  <a:schemeClr val="bg1"/>
                </a:solidFill>
              </a:rPr>
              <a:t>1. Distance </a:t>
            </a:r>
            <a:r>
              <a:rPr lang="en-US" sz="3000" b="1">
                <a:solidFill>
                  <a:schemeClr val="bg1"/>
                </a:solidFill>
              </a:rPr>
              <a:t>between the bulb and a </a:t>
            </a:r>
            <a:r>
              <a:rPr lang="en-US" sz="3000" b="1" smtClean="0">
                <a:solidFill>
                  <a:schemeClr val="bg1"/>
                </a:solidFill>
              </a:rPr>
              <a:t>cell: Weight space</a:t>
            </a:r>
            <a:endParaRPr lang="en-US" sz="3000" b="1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275105" y="3265805"/>
            <a:ext cx="539902" cy="53990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25" idx="6"/>
            <a:endCxn id="39" idx="2"/>
          </p:cNvCxnSpPr>
          <p:nvPr/>
        </p:nvCxnSpPr>
        <p:spPr>
          <a:xfrm>
            <a:off x="5569810" y="1946364"/>
            <a:ext cx="1705295" cy="158939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6" idx="6"/>
            <a:endCxn id="39" idx="2"/>
          </p:cNvCxnSpPr>
          <p:nvPr/>
        </p:nvCxnSpPr>
        <p:spPr>
          <a:xfrm>
            <a:off x="5569810" y="2971785"/>
            <a:ext cx="1705295" cy="5639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7" idx="6"/>
            <a:endCxn id="39" idx="2"/>
          </p:cNvCxnSpPr>
          <p:nvPr/>
        </p:nvCxnSpPr>
        <p:spPr>
          <a:xfrm flipV="1">
            <a:off x="5569810" y="3535756"/>
            <a:ext cx="1705295" cy="4469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298" y="1694770"/>
            <a:ext cx="5854474" cy="2568611"/>
          </a:xfrm>
          <a:prstGeom prst="rect">
            <a:avLst/>
          </a:prstGeom>
        </p:spPr>
      </p:pic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19AC-DCCB-458F-A1C4-E56D4E7A55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2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359" y="1553029"/>
            <a:ext cx="7886700" cy="4351337"/>
          </a:xfrm>
        </p:spPr>
        <p:txBody>
          <a:bodyPr>
            <a:normAutofit/>
          </a:bodyPr>
          <a:lstStyle/>
          <a:p>
            <a:r>
              <a:rPr lang="en-US" sz="2400" smtClean="0">
                <a:latin typeface="Cambria Math" panose="02040503050406030204" pitchFamily="18" charset="0"/>
              </a:rPr>
              <a:t>Cần tìm:</a:t>
            </a:r>
            <a:endParaRPr lang="en-US" sz="2400" b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2400"/>
          </a:p>
          <a:p>
            <a:endParaRPr lang="en-US" sz="2400" b="0" smtClean="0"/>
          </a:p>
          <a:p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470" y="4508696"/>
            <a:ext cx="4264020" cy="2327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79" y="4292956"/>
            <a:ext cx="3600649" cy="269567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86693" y="4259498"/>
            <a:ext cx="8291909" cy="2598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86971" y="1934649"/>
                <a:ext cx="4251330" cy="23083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b="0" smtClean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1]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i="1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smtClean="0">
                  <a:latin typeface="Cambria Math" panose="02040503050406030204" pitchFamily="18" charset="0"/>
                </a:endParaRPr>
              </a:p>
              <a:p>
                <a:r>
                  <a:rPr lang="en-US" sz="2400" i="1" smtClean="0">
                    <a:latin typeface="Cambria Math" panose="02040503050406030204" pitchFamily="18" charset="0"/>
                  </a:rPr>
                  <a:t>Tính chất: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𝑑𝑖𝑠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sz="2400" i="1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𝑑𝑖𝑠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US" sz="2400" i="1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𝑑𝑖𝑠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71" y="1934649"/>
                <a:ext cx="4251330" cy="2308324"/>
              </a:xfrm>
              <a:prstGeom prst="rect">
                <a:avLst/>
              </a:prstGeom>
              <a:blipFill rotWithShape="0">
                <a:blip r:embed="rId5"/>
                <a:stretch>
                  <a:fillRect l="-2296" t="-2111" b="-39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0" y="-19653"/>
            <a:ext cx="9144000" cy="1280313"/>
            <a:chOff x="4760635" y="943545"/>
            <a:chExt cx="9144000" cy="1280313"/>
          </a:xfrm>
        </p:grpSpPr>
        <p:sp>
          <p:nvSpPr>
            <p:cNvPr id="21" name="Title 3"/>
            <p:cNvSpPr txBox="1">
              <a:spLocks/>
            </p:cNvSpPr>
            <p:nvPr/>
          </p:nvSpPr>
          <p:spPr>
            <a:xfrm>
              <a:off x="4760635" y="943545"/>
              <a:ext cx="9144000" cy="7506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>
                  <a:solidFill>
                    <a:schemeClr val="bg1"/>
                  </a:solidFill>
                </a:rPr>
                <a:t>MODELING NETWORK</a:t>
              </a:r>
            </a:p>
          </p:txBody>
        </p:sp>
        <p:sp>
          <p:nvSpPr>
            <p:cNvPr id="22" name="Title 3"/>
            <p:cNvSpPr txBox="1">
              <a:spLocks/>
            </p:cNvSpPr>
            <p:nvPr/>
          </p:nvSpPr>
          <p:spPr>
            <a:xfrm>
              <a:off x="4760635" y="1674940"/>
              <a:ext cx="9144000" cy="5489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b="1" smtClean="0">
                  <a:solidFill>
                    <a:schemeClr val="bg1"/>
                  </a:solidFill>
                </a:rPr>
                <a:t>2. The Activation of cells are NOT the same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469092" y="4687214"/>
            <a:ext cx="4573307" cy="1862211"/>
            <a:chOff x="4469092" y="4687214"/>
            <a:chExt cx="4573307" cy="186221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9092" y="4687214"/>
              <a:ext cx="4573307" cy="1862211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7560441" y="5407414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???</a:t>
              </a:r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7010400" y="5428344"/>
              <a:ext cx="362857" cy="36285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53" y="2027768"/>
            <a:ext cx="3968452" cy="1943036"/>
          </a:xfrm>
          <a:prstGeom prst="rect">
            <a:avLst/>
          </a:prstGeom>
        </p:spPr>
      </p:pic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19AC-DCCB-458F-A1C4-E56D4E7A55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3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359841"/>
                <a:ext cx="7886700" cy="23060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smtClean="0"/>
                  <a:t>Gaussian: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 smtClean="0"/>
                  <a:t>)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sz="2400"/>
                  <a:t>X</a:t>
                </a:r>
                <a:r>
                  <a:rPr lang="en-US" sz="2400" smtClean="0"/>
                  <a:t>: &lt;vector&gt; position of input</a:t>
                </a:r>
              </a:p>
              <a:p>
                <a:pPr marL="457200" lvl="1" indent="0">
                  <a:buNone/>
                </a:pPr>
                <a:r>
                  <a:rPr lang="en-US" sz="2400"/>
                  <a:t>W</a:t>
                </a:r>
                <a:r>
                  <a:rPr lang="en-US" sz="2400" smtClean="0"/>
                  <a:t>: &lt;vector&gt; position of a node in hidden layer –</a:t>
                </a:r>
                <a:r>
                  <a:rPr lang="en-US" sz="2400" smtClean="0">
                    <a:solidFill>
                      <a:srgbClr val="FF0000"/>
                    </a:solidFill>
                  </a:rPr>
                  <a:t> center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smtClean="0"/>
                  <a:t>: factor of Gaussian function</a:t>
                </a:r>
                <a:endParaRPr lang="en-US" sz="24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359841"/>
                <a:ext cx="7886700" cy="2306003"/>
              </a:xfrm>
              <a:blipFill rotWithShape="0">
                <a:blip r:embed="rId6"/>
                <a:stretch>
                  <a:fillRect l="-927" t="-5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0" y="-19653"/>
            <a:ext cx="9144000" cy="1280313"/>
            <a:chOff x="4760635" y="943545"/>
            <a:chExt cx="9144000" cy="1280313"/>
          </a:xfrm>
        </p:grpSpPr>
        <p:sp>
          <p:nvSpPr>
            <p:cNvPr id="17" name="Title 3"/>
            <p:cNvSpPr txBox="1">
              <a:spLocks/>
            </p:cNvSpPr>
            <p:nvPr/>
          </p:nvSpPr>
          <p:spPr>
            <a:xfrm>
              <a:off x="4760635" y="943545"/>
              <a:ext cx="9144000" cy="7506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>
                  <a:solidFill>
                    <a:schemeClr val="bg1"/>
                  </a:solidFill>
                </a:rPr>
                <a:t>MODELING NETWORK</a:t>
              </a:r>
            </a:p>
          </p:txBody>
        </p:sp>
        <p:sp>
          <p:nvSpPr>
            <p:cNvPr id="18" name="Title 3"/>
            <p:cNvSpPr txBox="1">
              <a:spLocks/>
            </p:cNvSpPr>
            <p:nvPr/>
          </p:nvSpPr>
          <p:spPr>
            <a:xfrm>
              <a:off x="4760635" y="1674940"/>
              <a:ext cx="9144000" cy="5489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b="1" smtClean="0">
                  <a:solidFill>
                    <a:schemeClr val="bg1"/>
                  </a:solidFill>
                </a:rPr>
                <a:t>2. The Activation of cells are NOT the same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252685" y="1378857"/>
            <a:ext cx="27907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a</a:t>
            </a:r>
            <a:endParaRPr lang="en-US" sz="2000"/>
          </a:p>
        </p:txBody>
      </p:sp>
      <p:grpSp>
        <p:nvGrpSpPr>
          <p:cNvPr id="7" name="Group 6"/>
          <p:cNvGrpSpPr/>
          <p:nvPr/>
        </p:nvGrpSpPr>
        <p:grpSpPr>
          <a:xfrm>
            <a:off x="2166937" y="1462395"/>
            <a:ext cx="4800600" cy="2382882"/>
            <a:chOff x="2166937" y="1462395"/>
            <a:chExt cx="4800600" cy="2382882"/>
          </a:xfrm>
        </p:grpSpPr>
        <p:grpSp>
          <p:nvGrpSpPr>
            <p:cNvPr id="21" name="Group 20"/>
            <p:cNvGrpSpPr/>
            <p:nvPr/>
          </p:nvGrpSpPr>
          <p:grpSpPr>
            <a:xfrm>
              <a:off x="2166937" y="1462395"/>
              <a:ext cx="4800600" cy="2257425"/>
              <a:chOff x="5545140" y="2324380"/>
              <a:chExt cx="4800600" cy="2257425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45140" y="2324380"/>
                <a:ext cx="4800600" cy="225742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85027" y="3910949"/>
                    <a:ext cx="48894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a14:m>
                    <a:r>
                      <a:rPr lang="en-US" sz="1400" smtClean="0"/>
                      <a:t>=1</a:t>
                    </a:r>
                    <a:endParaRPr lang="en-US" sz="140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5027" y="3910949"/>
                    <a:ext cx="488949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TextBox 10"/>
            <p:cNvSpPr txBox="1"/>
            <p:nvPr/>
          </p:nvSpPr>
          <p:spPr>
            <a:xfrm>
              <a:off x="4562248" y="3475945"/>
              <a:ext cx="441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x</a:t>
              </a:r>
              <a:r>
                <a:rPr lang="en-US" baseline="-25000" smtClean="0"/>
                <a:t>1</a:t>
              </a:r>
              <a:endParaRPr lang="en-US" sz="1400"/>
            </a:p>
          </p:txBody>
        </p:sp>
        <p:sp>
          <p:nvSpPr>
            <p:cNvPr id="4" name="Oval 3"/>
            <p:cNvSpPr/>
            <p:nvPr/>
          </p:nvSpPr>
          <p:spPr>
            <a:xfrm>
              <a:off x="4660900" y="2120900"/>
              <a:ext cx="27432" cy="274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565649" y="2133600"/>
              <a:ext cx="91440" cy="1016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4900386" y="3472770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</a:t>
            </a:r>
            <a:r>
              <a:rPr lang="en-US" baseline="-25000"/>
              <a:t>2</a:t>
            </a:r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4570778" y="3493516"/>
            <a:ext cx="446308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86023" y="3388632"/>
            <a:ext cx="409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0.05</a:t>
            </a:r>
            <a:endParaRPr lang="en-US" sz="800"/>
          </a:p>
        </p:txBody>
      </p:sp>
      <p:sp>
        <p:nvSpPr>
          <p:cNvPr id="10" name="TextBox 9"/>
          <p:cNvSpPr txBox="1"/>
          <p:nvPr/>
        </p:nvSpPr>
        <p:spPr>
          <a:xfrm>
            <a:off x="4278339" y="3474611"/>
            <a:ext cx="27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</a:t>
            </a:r>
            <a:endParaRPr lang="en-US" sz="1600"/>
          </a:p>
        </p:txBody>
      </p:sp>
      <p:sp>
        <p:nvSpPr>
          <p:cNvPr id="25" name="Oval 24"/>
          <p:cNvSpPr/>
          <p:nvPr/>
        </p:nvSpPr>
        <p:spPr>
          <a:xfrm>
            <a:off x="4546600" y="3549650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4673282" y="2120125"/>
            <a:ext cx="22542" cy="1457712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686300" y="3549650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5016500" y="3477982"/>
            <a:ext cx="3174" cy="95323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003800" y="3556000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4013200" y="3384550"/>
            <a:ext cx="1098550" cy="940832"/>
            <a:chOff x="4013200" y="3384550"/>
            <a:chExt cx="1098550" cy="940832"/>
          </a:xfrm>
        </p:grpSpPr>
        <p:grpSp>
          <p:nvGrpSpPr>
            <p:cNvPr id="38" name="Group 37"/>
            <p:cNvGrpSpPr/>
            <p:nvPr/>
          </p:nvGrpSpPr>
          <p:grpSpPr>
            <a:xfrm>
              <a:off x="4013200" y="3384550"/>
              <a:ext cx="1098550" cy="850900"/>
              <a:chOff x="4013200" y="3384550"/>
              <a:chExt cx="1098550" cy="850900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4019550" y="4000500"/>
                <a:ext cx="1092200" cy="0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013200" y="3384550"/>
                <a:ext cx="0" cy="812800"/>
              </a:xfrm>
              <a:prstGeom prst="line">
                <a:avLst/>
              </a:prstGeom>
              <a:ln w="158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099050" y="3422650"/>
                <a:ext cx="0" cy="812800"/>
              </a:xfrm>
              <a:prstGeom prst="line">
                <a:avLst/>
              </a:prstGeom>
              <a:ln w="158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4165600" y="3956050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Radius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265639" y="1442611"/>
            <a:ext cx="27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a</a:t>
            </a:r>
            <a:endParaRPr lang="en-US" sz="1600" i="1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19AC-DCCB-458F-A1C4-E56D4E7A55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359841"/>
                <a:ext cx="7886700" cy="23060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smtClean="0"/>
                  <a:t>Gaussian: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 smtClean="0"/>
                  <a:t>)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sz="2400"/>
                  <a:t>X</a:t>
                </a:r>
                <a:r>
                  <a:rPr lang="en-US" sz="2400" smtClean="0"/>
                  <a:t>: &lt;vector&gt; position of input</a:t>
                </a:r>
              </a:p>
              <a:p>
                <a:pPr marL="457200" lvl="1" indent="0">
                  <a:buNone/>
                </a:pPr>
                <a:r>
                  <a:rPr lang="en-US" sz="2400"/>
                  <a:t>W</a:t>
                </a:r>
                <a:r>
                  <a:rPr lang="en-US" sz="2400" smtClean="0"/>
                  <a:t>: &lt;vector&gt; position of a node in hidden layer –</a:t>
                </a:r>
                <a:r>
                  <a:rPr lang="en-US" sz="2400" smtClean="0">
                    <a:solidFill>
                      <a:srgbClr val="FF0000"/>
                    </a:solidFill>
                  </a:rPr>
                  <a:t> center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smtClean="0"/>
                  <a:t>: factor of Gaussian function</a:t>
                </a:r>
                <a:endParaRPr lang="en-US" sz="24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359841"/>
                <a:ext cx="7886700" cy="2306003"/>
              </a:xfrm>
              <a:blipFill rotWithShape="0">
                <a:blip r:embed="rId6"/>
                <a:stretch>
                  <a:fillRect l="-927" t="-5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0" y="-19653"/>
            <a:ext cx="9144000" cy="1280313"/>
            <a:chOff x="4760635" y="943545"/>
            <a:chExt cx="9144000" cy="1280313"/>
          </a:xfrm>
        </p:grpSpPr>
        <p:sp>
          <p:nvSpPr>
            <p:cNvPr id="17" name="Title 3"/>
            <p:cNvSpPr txBox="1">
              <a:spLocks/>
            </p:cNvSpPr>
            <p:nvPr/>
          </p:nvSpPr>
          <p:spPr>
            <a:xfrm>
              <a:off x="4760635" y="943545"/>
              <a:ext cx="9144000" cy="7506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>
                  <a:solidFill>
                    <a:schemeClr val="bg1"/>
                  </a:solidFill>
                </a:rPr>
                <a:t>MODELING NETWORK</a:t>
              </a:r>
            </a:p>
          </p:txBody>
        </p:sp>
        <p:sp>
          <p:nvSpPr>
            <p:cNvPr id="18" name="Title 3"/>
            <p:cNvSpPr txBox="1">
              <a:spLocks/>
            </p:cNvSpPr>
            <p:nvPr/>
          </p:nvSpPr>
          <p:spPr>
            <a:xfrm>
              <a:off x="4760635" y="1674940"/>
              <a:ext cx="9144000" cy="5489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000" b="1" smtClean="0">
                  <a:solidFill>
                    <a:schemeClr val="bg1"/>
                  </a:solidFill>
                </a:rPr>
                <a:t>2. The Activation of cells are NOT the same</a:t>
              </a:r>
              <a:endParaRPr lang="en-US" sz="3000" b="1">
                <a:solidFill>
                  <a:schemeClr val="bg1"/>
                </a:solidFill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5222" y="1537299"/>
            <a:ext cx="2780181" cy="24311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" y="1376330"/>
            <a:ext cx="4264020" cy="23274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19AC-DCCB-458F-A1C4-E56D4E7A55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9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1406</TotalTime>
  <Words>1259</Words>
  <Application>Microsoft Office PowerPoint</Application>
  <PresentationFormat>On-screen Show (4:3)</PresentationFormat>
  <Paragraphs>564</Paragraphs>
  <Slides>38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Times New Roman</vt:lpstr>
      <vt:lpstr>Wingdings 2</vt:lpstr>
      <vt:lpstr>HDOfficeLightV0</vt:lpstr>
      <vt:lpstr>Equation</vt:lpstr>
      <vt:lpstr>RADIAL BASIS FUNCTION</vt:lpstr>
      <vt:lpstr>OUTLINE</vt:lpstr>
      <vt:lpstr>IDEA: HOW WE SEE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ASPECTS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Nguyen Duc</dc:creator>
  <cp:lastModifiedBy>Tri Nguyen Duc</cp:lastModifiedBy>
  <cp:revision>357</cp:revision>
  <dcterms:created xsi:type="dcterms:W3CDTF">2016-03-20T02:23:17Z</dcterms:created>
  <dcterms:modified xsi:type="dcterms:W3CDTF">2016-03-25T06:56:43Z</dcterms:modified>
</cp:coreProperties>
</file>