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0" r:id="rId2"/>
    <p:sldId id="271" r:id="rId3"/>
    <p:sldId id="256" r:id="rId4"/>
    <p:sldId id="257" r:id="rId5"/>
    <p:sldId id="272" r:id="rId6"/>
    <p:sldId id="261" r:id="rId7"/>
    <p:sldId id="262" r:id="rId8"/>
    <p:sldId id="270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56672-D27C-4C21-B7A3-103869B5B4D8}" type="datetimeFigureOut">
              <a:rPr lang="en-US" smtClean="0"/>
              <a:t>27/6/2014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5A7E3-E23F-4D9A-8CB9-4645A360D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13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5A7E3-E23F-4D9A-8CB9-4645A360D3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98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0A45-9698-4E15-9E4F-49F36E22D679}" type="datetime1">
              <a:rPr lang="en-US" smtClean="0"/>
              <a:t>27/6/2014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Những nguyên lý cơ bản của chủ nghĩa Mác - Lênin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13B2-7F33-4CBA-B454-2867B9067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1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9D78-8C4A-49E8-9351-1F92799B45A3}" type="datetime1">
              <a:rPr lang="en-US" smtClean="0"/>
              <a:t>27/6/2014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Những nguyên lý cơ bản của chủ nghĩa Mác - Lênin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13B2-7F33-4CBA-B454-2867B9067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0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6945-0F5C-439C-8494-15B91BB12FE4}" type="datetime1">
              <a:rPr lang="en-US" smtClean="0"/>
              <a:t>27/6/2014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Những nguyên lý cơ bản của chủ nghĩa Mác - Lênin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13B2-7F33-4CBA-B454-2867B9067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8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A910-3B3A-4CB0-A395-66D396D41758}" type="datetime1">
              <a:rPr lang="en-US" smtClean="0"/>
              <a:t>27/6/2014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Những nguyên lý cơ bản của chủ nghĩa Mác - Lênin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13B2-7F33-4CBA-B454-2867B9067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0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2723-5D1A-4FA2-A69D-F250861C5E1D}" type="datetime1">
              <a:rPr lang="en-US" smtClean="0"/>
              <a:t>27/6/2014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Những nguyên lý cơ bản của chủ nghĩa Mác - Lênin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13B2-7F33-4CBA-B454-2867B9067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89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AAA4-456F-4032-B207-9E41BBCE70BD}" type="datetime1">
              <a:rPr lang="en-US" smtClean="0"/>
              <a:t>27/6/2014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Những nguyên lý cơ bản của chủ nghĩa Mác - Lênin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13B2-7F33-4CBA-B454-2867B9067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3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3555-932C-4B19-8BBF-456863B156B6}" type="datetime1">
              <a:rPr lang="en-US" smtClean="0"/>
              <a:t>27/6/2014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Những nguyên lý cơ bản của chủ nghĩa Mác - Lênin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13B2-7F33-4CBA-B454-2867B9067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8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332C-A990-432B-A0FA-7838320C7937}" type="datetime1">
              <a:rPr lang="en-US" smtClean="0"/>
              <a:t>27/6/2014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Những nguyên lý cơ bản của chủ nghĩa Mác - Lênin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13B2-7F33-4CBA-B454-2867B9067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9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5BC9-A75F-480C-9292-E3C0B5506637}" type="datetime1">
              <a:rPr lang="en-US" smtClean="0"/>
              <a:t>27/6/2014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Những nguyên lý cơ bản của chủ nghĩa Mác - Lênin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13B2-7F33-4CBA-B454-2867B9067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7201-27EC-4A3C-B7FB-5F31E4D232EF}" type="datetime1">
              <a:rPr lang="en-US" smtClean="0"/>
              <a:t>27/6/2014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Những nguyên lý cơ bản của chủ nghĩa Mác - Lênin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13B2-7F33-4CBA-B454-2867B9067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3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28A2-B92F-4E34-A829-0E90119E7FA4}" type="datetime1">
              <a:rPr lang="en-US" smtClean="0"/>
              <a:t>27/6/2014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Những nguyên lý cơ bản của chủ nghĩa Mác - Lênin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13B2-7F33-4CBA-B454-2867B9067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3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B7A52-1D89-4B08-BF32-8B31F3967202}" type="datetime1">
              <a:rPr lang="en-US" smtClean="0"/>
              <a:t>27/6/2014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 smtClean="0"/>
              <a:t>Những nguyên lý cơ bản của chủ nghĩa Mác - Lênin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813B2-7F33-4CBA-B454-2867B9067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95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60"/>
          <p:cNvSpPr>
            <a:spLocks noChangeArrowheads="1"/>
          </p:cNvSpPr>
          <p:nvPr/>
        </p:nvSpPr>
        <p:spPr bwMode="gray">
          <a:xfrm>
            <a:off x="692602" y="2161466"/>
            <a:ext cx="10941937" cy="159367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n-US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AutoShape 60"/>
          <p:cNvSpPr>
            <a:spLocks noChangeArrowheads="1"/>
          </p:cNvSpPr>
          <p:nvPr/>
        </p:nvSpPr>
        <p:spPr bwMode="gray">
          <a:xfrm>
            <a:off x="1478314" y="331652"/>
            <a:ext cx="9224292" cy="1487774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algn="ctr">
            <a:solidFill>
              <a:schemeClr val="tx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 NGUYÊN </a:t>
            </a: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 C</a:t>
            </a:r>
            <a:r>
              <a:rPr lang="vi-VN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</a:p>
          <a:p>
            <a:pPr algn="ctr">
              <a:defRPr/>
            </a:pP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 CHỦ NGHĨA </a:t>
            </a: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MÁC-LÊNIN</a:t>
            </a:r>
          </a:p>
        </p:txBody>
      </p:sp>
      <p:sp>
        <p:nvSpPr>
          <p:cNvPr id="4" name="Rectangle 3"/>
          <p:cNvSpPr/>
          <p:nvPr/>
        </p:nvSpPr>
        <p:spPr>
          <a:xfrm>
            <a:off x="692602" y="2581421"/>
            <a:ext cx="10819782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NHỮNG CẶP PHẠM </a:t>
            </a:r>
            <a:r>
              <a:rPr lang="en-US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TRÙ C</a:t>
            </a:r>
            <a:r>
              <a:rPr lang="vi-VN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BẢN CỦA </a:t>
            </a:r>
            <a:r>
              <a:rPr lang="en-US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PHÉP BCDV</a:t>
            </a:r>
            <a:endParaRPr lang="en-US" sz="32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00206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NGUYÊN </a:t>
            </a:r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 - KẾT QUẢ</a:t>
            </a:r>
            <a:endParaRPr lang="en-US" sz="3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00206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66544" y="2095337"/>
            <a:ext cx="144783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ĐỀ </a:t>
            </a:r>
            <a:r>
              <a:rPr lang="en-US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TÀI :</a:t>
            </a:r>
            <a:endParaRPr lang="en-US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62713" y="4894359"/>
            <a:ext cx="4709787" cy="1039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GVHD: </a:t>
            </a:r>
            <a:r>
              <a:rPr lang="en-US" sz="4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Tạ</a:t>
            </a:r>
            <a:r>
              <a:rPr lang="en-US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Thị</a:t>
            </a:r>
            <a:r>
              <a:rPr lang="en-US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Luyến</a:t>
            </a:r>
            <a:r>
              <a:rPr lang="en-US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156457" y="3910262"/>
            <a:ext cx="4584526" cy="25030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SVTH :</a:t>
            </a:r>
            <a:endParaRPr lang="en-US" sz="2400" b="1" dirty="0">
              <a:ln w="0"/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Keo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b="1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ương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Cao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Hoài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Tuệ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Thu </a:t>
            </a:r>
            <a:r>
              <a:rPr lang="en-US" b="1" dirty="0" err="1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Thăng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CED0-A36B-4AB0-93A9-F6B3497009DB}" type="datetime1">
              <a:rPr lang="en-US" smtClean="0"/>
              <a:t>27/6/2014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13B2-7F33-4CBA-B454-2867B90679FC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Những nguyên lý cơ bản của chủ nghĩa Mác - Lênin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5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0"/>
          <p:cNvSpPr>
            <a:spLocks noChangeArrowheads="1"/>
          </p:cNvSpPr>
          <p:nvPr/>
        </p:nvSpPr>
        <p:spPr bwMode="gray">
          <a:xfrm>
            <a:off x="1488783" y="43553"/>
            <a:ext cx="9224292" cy="101251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 HỆ</a:t>
            </a:r>
            <a:endParaRPr lang="en-US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61672" y="1483272"/>
            <a:ext cx="5099808" cy="34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4425"/>
            <a:ext cx="6873746" cy="574357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32797" y="1916030"/>
            <a:ext cx="53743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THẦY CÔ TRUYỀN ĐẠT</a:t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 THỨC</a:t>
            </a:r>
          </a:p>
          <a:p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giỏi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kém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146D-52C9-486D-BE55-10A6EBE58068}" type="datetime1">
              <a:rPr lang="en-US" smtClean="0"/>
              <a:t>27/6/2014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13B2-7F33-4CBA-B454-2867B90679FC}" type="slidenum">
              <a:rPr lang="en-US" smtClean="0"/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Những nguyên lý cơ bản của chủ nghĩa Mác - Lênin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9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0"/>
          <p:cNvSpPr>
            <a:spLocks noChangeArrowheads="1"/>
          </p:cNvSpPr>
          <p:nvPr/>
        </p:nvSpPr>
        <p:spPr bwMode="gray">
          <a:xfrm>
            <a:off x="1488783" y="43553"/>
            <a:ext cx="9224292" cy="101251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 HỆ</a:t>
            </a:r>
            <a:endParaRPr lang="en-US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0" y="1114425"/>
            <a:ext cx="6873746" cy="5743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9903" y="1926540"/>
            <a:ext cx="56860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THỦY TRIỀU</a:t>
            </a:r>
          </a:p>
          <a:p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hút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Trăng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triều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Nắm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bắt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để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tận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lợi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thế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phục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vụ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nguồn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điện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63103" y="1572940"/>
            <a:ext cx="4572000" cy="33337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ECD7-C087-4DA2-9E2C-E8CB1F8AFCD4}" type="datetime1">
              <a:rPr lang="en-US" smtClean="0"/>
              <a:t>27/6/2014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13B2-7F33-4CBA-B454-2867B90679FC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Những nguyên lý cơ bản của chủ nghĩa Mác - Lênin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7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0"/>
          <p:cNvSpPr>
            <a:spLocks noChangeArrowheads="1"/>
          </p:cNvSpPr>
          <p:nvPr/>
        </p:nvSpPr>
        <p:spPr bwMode="gray">
          <a:xfrm>
            <a:off x="1488783" y="43553"/>
            <a:ext cx="9224292" cy="101251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 HỆ</a:t>
            </a:r>
            <a:endParaRPr lang="en-US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74" y="1114425"/>
            <a:ext cx="6873746" cy="5743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91200" y="1937051"/>
            <a:ext cx="568609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TAI NẠN GIAO THÔNG</a:t>
            </a:r>
          </a:p>
          <a:p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Ý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kém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động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đến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nhận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thức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, ý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thức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con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người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để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nhằm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hạn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chế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khắc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phục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hậu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quả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6128" y="1959356"/>
            <a:ext cx="4987630" cy="337989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6A08-F1CB-44F4-A721-A14B1C88635C}" type="datetime1">
              <a:rPr lang="en-US" smtClean="0"/>
              <a:t>27/6/2014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13B2-7F33-4CBA-B454-2867B90679FC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Những nguyên lý cơ bản của chủ nghĩa Mác - Lênin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1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0"/>
          <p:cNvSpPr>
            <a:spLocks noChangeArrowheads="1"/>
          </p:cNvSpPr>
          <p:nvPr/>
        </p:nvSpPr>
        <p:spPr bwMode="gray">
          <a:xfrm>
            <a:off x="385012" y="385011"/>
            <a:ext cx="11313695" cy="218974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sz="4400" b="1" i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CÁM </a:t>
            </a:r>
            <a:r>
              <a:rPr lang="vi-VN" sz="4400" b="1" i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4400" b="1" i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CÔ VÀ CÁC </a:t>
            </a:r>
            <a:r>
              <a:rPr lang="en-US" sz="4400" b="1" i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 </a:t>
            </a:r>
            <a:endParaRPr lang="en-US" sz="4400" b="1" i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4400" b="1" i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 CHÚ Ý </a:t>
            </a:r>
            <a:r>
              <a:rPr lang="en-US" sz="4400" b="1" i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LẮNG NGHE </a:t>
            </a:r>
          </a:p>
          <a:p>
            <a:pPr algn="ctr">
              <a:defRPr/>
            </a:pPr>
            <a:r>
              <a:rPr lang="en-US" sz="4400" b="1" i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(-_-) (-_-)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2" y="3473176"/>
            <a:ext cx="1708770" cy="2092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FF0066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208" y="3473176"/>
            <a:ext cx="1904745" cy="2092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FF0066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646" y="3473176"/>
            <a:ext cx="2010425" cy="2092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FF0066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764" y="3473176"/>
            <a:ext cx="1834066" cy="2092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FF0066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129" y="3473176"/>
            <a:ext cx="1744578" cy="2092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FF0066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4C06-282B-4108-92FF-7E89622F784F}" type="datetime1">
              <a:rPr lang="en-US" smtClean="0"/>
              <a:t>27/6/2014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13B2-7F33-4CBA-B454-2867B90679FC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Những nguyên lý cơ bản của chủ nghĩa Mác - Lênin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385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0"/>
          <p:cNvSpPr>
            <a:spLocks noChangeArrowheads="1"/>
          </p:cNvSpPr>
          <p:nvPr/>
        </p:nvSpPr>
        <p:spPr bwMode="gray">
          <a:xfrm>
            <a:off x="1488782" y="43553"/>
            <a:ext cx="9496049" cy="14243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vi-VN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 CẶP PHẠM TRÙ CƠ BẢN CỦA </a:t>
            </a:r>
          </a:p>
          <a:p>
            <a:pPr algn="ctr"/>
            <a:r>
              <a:rPr lang="vi-VN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BIỆN CHỨNG DUY VẬT</a:t>
            </a:r>
            <a:endParaRPr lang="en-US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Parallelogram 1"/>
          <p:cNvSpPr/>
          <p:nvPr/>
        </p:nvSpPr>
        <p:spPr>
          <a:xfrm>
            <a:off x="1001390" y="2184502"/>
            <a:ext cx="10199077" cy="3833445"/>
          </a:xfrm>
          <a:prstGeom prst="parallelogram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2800" dirty="0">
                <a:solidFill>
                  <a:schemeClr val="tx1"/>
                </a:solidFill>
                <a:latin typeface="+mj-lt"/>
              </a:rPr>
              <a:t> 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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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Nội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dung –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hình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thức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. 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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Tất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nhiên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-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ngẫu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nhiên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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Cái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chung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–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cái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riêng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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Bản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chất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-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hiện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</a:t>
            </a:r>
            <a:r>
              <a:rPr lang="vi-V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ượng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 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Khả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năng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-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hiện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thực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FE19-A3B6-4B2D-B5D8-FD3E46838889}" type="datetime1">
              <a:rPr lang="en-US" smtClean="0"/>
              <a:t>27/6/2014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13B2-7F33-4CBA-B454-2867B90679FC}" type="slidenum">
              <a:rPr lang="en-US" smtClean="0"/>
              <a:t>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Những nguyên lý cơ bản của chủ nghĩa Mác - Lênin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8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0"/>
          <p:cNvSpPr>
            <a:spLocks noChangeArrowheads="1"/>
          </p:cNvSpPr>
          <p:nvPr/>
        </p:nvSpPr>
        <p:spPr bwMode="gray">
          <a:xfrm>
            <a:off x="1488783" y="43553"/>
            <a:ext cx="9224292" cy="101251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 NIỆM</a:t>
            </a:r>
            <a:endParaRPr lang="en-US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Parallelogram 1"/>
          <p:cNvSpPr/>
          <p:nvPr/>
        </p:nvSpPr>
        <p:spPr>
          <a:xfrm>
            <a:off x="1001390" y="2160439"/>
            <a:ext cx="10199077" cy="3833445"/>
          </a:xfrm>
          <a:prstGeom prst="parallelogram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2800" dirty="0">
                <a:solidFill>
                  <a:schemeClr val="tx1"/>
                </a:solidFill>
                <a:latin typeface="+mj-lt"/>
              </a:rPr>
              <a:t> </a:t>
            </a:r>
            <a:r>
              <a:rPr lang="en-US" sz="2800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- </a:t>
            </a:r>
            <a:r>
              <a:rPr lang="vi-VN" sz="2800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Nguyên nhân</a:t>
            </a:r>
            <a:r>
              <a:rPr lang="en-US" sz="2800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:</a:t>
            </a:r>
            <a:r>
              <a:rPr lang="vi-VN" sz="28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vi-VN" sz="28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là phạm trù triết học chỉ sự tác động lẫn nhau giữa các mặt trong một sự vật hoặc giữa các sự vật với </a:t>
            </a:r>
            <a:r>
              <a:rPr lang="vi-VN" sz="2800" dirty="0">
                <a:solidFill>
                  <a:schemeClr val="tx1"/>
                </a:solidFill>
                <a:latin typeface="+mj-lt"/>
              </a:rPr>
              <a:t>nhau gây ra một sự biến đổi nhất định.</a:t>
            </a:r>
          </a:p>
          <a:p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r>
              <a:rPr lang="vi-VN" sz="2800" b="1" dirty="0" smtClean="0">
                <a:solidFill>
                  <a:schemeClr val="tx1"/>
                </a:solidFill>
                <a:latin typeface="+mj-lt"/>
              </a:rPr>
              <a:t>- </a:t>
            </a:r>
            <a:r>
              <a:rPr lang="vi-VN" sz="2800" b="1" dirty="0">
                <a:solidFill>
                  <a:schemeClr val="tx1"/>
                </a:solidFill>
                <a:latin typeface="+mj-lt"/>
              </a:rPr>
              <a:t>Kết </a:t>
            </a:r>
            <a:r>
              <a:rPr lang="vi-VN" sz="2800" b="1" dirty="0" smtClean="0">
                <a:solidFill>
                  <a:schemeClr val="tx1"/>
                </a:solidFill>
                <a:latin typeface="+mj-lt"/>
              </a:rPr>
              <a:t>quả</a:t>
            </a:r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:</a:t>
            </a:r>
            <a:r>
              <a:rPr lang="vi-VN" sz="2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vi-VN" sz="2800" dirty="0">
                <a:solidFill>
                  <a:schemeClr val="tx1"/>
                </a:solidFill>
                <a:latin typeface="+mj-lt"/>
              </a:rPr>
              <a:t>là phạm trù triết học </a:t>
            </a:r>
            <a:r>
              <a:rPr lang="vi-VN" sz="2800" dirty="0" smtClean="0">
                <a:solidFill>
                  <a:schemeClr val="tx1"/>
                </a:solidFill>
                <a:latin typeface="+mj-lt"/>
              </a:rPr>
              <a:t>chỉ </a:t>
            </a:r>
            <a:r>
              <a:rPr lang="vi-VN" sz="2800" dirty="0">
                <a:solidFill>
                  <a:schemeClr val="tx1"/>
                </a:solidFill>
                <a:latin typeface="+mj-lt"/>
              </a:rPr>
              <a:t>những biến đổi xuất hiện do sự tác động lẫn nhau trong một sự vật hoặc giữa các sự vật với nhau.</a:t>
            </a:r>
          </a:p>
          <a:p>
            <a:pPr algn="ctr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FE19-A3B6-4B2D-B5D8-FD3E46838889}" type="datetime1">
              <a:rPr lang="en-US" smtClean="0"/>
              <a:t>27/6/2014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13B2-7F33-4CBA-B454-2867B90679FC}" type="slidenum">
              <a:rPr lang="en-US" smtClean="0"/>
              <a:t>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Những nguyên lý cơ bản của chủ nghĩa Mác - Lênin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133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0"/>
          <p:cNvSpPr>
            <a:spLocks noChangeArrowheads="1"/>
          </p:cNvSpPr>
          <p:nvPr/>
        </p:nvSpPr>
        <p:spPr bwMode="gray">
          <a:xfrm>
            <a:off x="1488783" y="43553"/>
            <a:ext cx="9224292" cy="101251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</a:t>
            </a:r>
            <a:r>
              <a:rPr 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 </a:t>
            </a:r>
            <a:endParaRPr lang="en-US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35AF-6298-48BE-A23C-923862E491FA}" type="datetime1">
              <a:rPr lang="en-US" smtClean="0"/>
              <a:t>27/6/2014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13B2-7F33-4CBA-B454-2867B90679FC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 smtClean="0"/>
              <a:t>Những nguyên lý cơ bản của chủ nghĩa Mác - Lênin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710489" y="1943583"/>
            <a:ext cx="8771021" cy="35252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30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0"/>
          <p:cNvSpPr>
            <a:spLocks noChangeArrowheads="1"/>
          </p:cNvSpPr>
          <p:nvPr/>
        </p:nvSpPr>
        <p:spPr bwMode="gray">
          <a:xfrm>
            <a:off x="1488783" y="43553"/>
            <a:ext cx="9224292" cy="101251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 </a:t>
            </a:r>
            <a:r>
              <a:rPr 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  </a:t>
            </a:r>
            <a:endParaRPr lang="en-US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35AF-6298-48BE-A23C-923862E491FA}" type="datetime1">
              <a:rPr lang="en-US" smtClean="0"/>
              <a:t>27/6/2014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13B2-7F33-4CBA-B454-2867B90679FC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 smtClean="0"/>
              <a:t>Những nguyên lý cơ bản của chủ nghĩa Mác - Lênin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710489" y="2003741"/>
            <a:ext cx="9002586" cy="37954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CNDVBC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khẳng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vốn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 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ượng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 một nguyên nhân nhất </a:t>
            </a:r>
            <a:r>
              <a:rPr lang="vi-V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 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 những điều kiện giống nhau sẽ gây ra kết quả như nhau.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09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0"/>
          <p:cNvSpPr>
            <a:spLocks noChangeArrowheads="1"/>
          </p:cNvSpPr>
          <p:nvPr/>
        </p:nvSpPr>
        <p:spPr bwMode="gray">
          <a:xfrm>
            <a:off x="1004520" y="125988"/>
            <a:ext cx="10210800" cy="129287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i="1" dirty="0"/>
              <a:t> </a:t>
            </a:r>
            <a:r>
              <a:rPr 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 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GIỮA </a:t>
            </a:r>
          </a:p>
          <a:p>
            <a:pPr algn="ctr"/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 NHÂN VÀ KẾT QUẢ</a:t>
            </a:r>
            <a:endParaRPr lang="en-US" sz="40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671647" y="2574759"/>
            <a:ext cx="10876546" cy="348915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vi-VN" sz="2800" dirty="0" smtClean="0">
                <a:solidFill>
                  <a:srgbClr val="000000"/>
                </a:solidFill>
                <a:latin typeface="+mj-lt"/>
              </a:rPr>
              <a:t>Nguyên </a:t>
            </a:r>
            <a:r>
              <a:rPr lang="vi-VN" sz="2800" dirty="0">
                <a:solidFill>
                  <a:srgbClr val="000000"/>
                </a:solidFill>
                <a:latin typeface="+mj-lt"/>
              </a:rPr>
              <a:t>nhân bao giờ cũng có trước kết quả.</a:t>
            </a:r>
            <a:endParaRPr lang="vi-VN" sz="2800" dirty="0">
              <a:latin typeface="+mj-lt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800" dirty="0" smtClean="0">
                <a:solidFill>
                  <a:srgbClr val="000000"/>
                </a:solidFill>
                <a:latin typeface="+mj-lt"/>
              </a:rPr>
              <a:t>Một </a:t>
            </a:r>
            <a:r>
              <a:rPr lang="vi-VN" sz="2800" dirty="0">
                <a:solidFill>
                  <a:srgbClr val="000000"/>
                </a:solidFill>
                <a:latin typeface="+mj-lt"/>
              </a:rPr>
              <a:t>kết quả có thể có nhiều nguyên nhân và một nguyên nhân có thể sinh nhiều kết quả.</a:t>
            </a:r>
            <a:endParaRPr lang="vi-VN" sz="2800" dirty="0">
              <a:latin typeface="+mj-lt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800" dirty="0" smtClean="0">
                <a:solidFill>
                  <a:srgbClr val="000000"/>
                </a:solidFill>
                <a:latin typeface="+mj-lt"/>
              </a:rPr>
              <a:t>Nguyên </a:t>
            </a:r>
            <a:r>
              <a:rPr lang="vi-VN" sz="2800" dirty="0">
                <a:solidFill>
                  <a:srgbClr val="000000"/>
                </a:solidFill>
                <a:latin typeface="+mj-lt"/>
              </a:rPr>
              <a:t>nhân tác động cùng chiều thì dẫn đến kết quả nhanh hơn.</a:t>
            </a:r>
            <a:endParaRPr lang="vi-VN" sz="2800" dirty="0">
              <a:latin typeface="+mj-lt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800" dirty="0" smtClean="0">
                <a:solidFill>
                  <a:srgbClr val="000000"/>
                </a:solidFill>
                <a:latin typeface="+mj-lt"/>
              </a:rPr>
              <a:t>Nguyên </a:t>
            </a:r>
            <a:r>
              <a:rPr lang="vi-VN" sz="2800" dirty="0">
                <a:solidFill>
                  <a:srgbClr val="000000"/>
                </a:solidFill>
                <a:latin typeface="+mj-lt"/>
              </a:rPr>
              <a:t>nhân tác động ngược chiều thì dẫn đến kết quả chậm hơn.</a:t>
            </a:r>
            <a:endParaRPr lang="vi-VN" sz="2800" dirty="0">
              <a:latin typeface="+mj-lt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800" dirty="0" smtClean="0">
                <a:solidFill>
                  <a:srgbClr val="000000"/>
                </a:solidFill>
                <a:latin typeface="+mj-lt"/>
              </a:rPr>
              <a:t>Giữa </a:t>
            </a:r>
            <a:r>
              <a:rPr lang="vi-VN" sz="2800" dirty="0">
                <a:solidFill>
                  <a:srgbClr val="000000"/>
                </a:solidFill>
                <a:latin typeface="+mj-lt"/>
              </a:rPr>
              <a:t>nguyên nhân và kết quả có tính tương đối, tạo thành mối  quan hệ nhân_quả</a:t>
            </a:r>
            <a:r>
              <a:rPr lang="vi-VN" sz="2800" dirty="0" smtClean="0">
                <a:solidFill>
                  <a:srgbClr val="000000"/>
                </a:solidFill>
                <a:latin typeface="+mj-lt"/>
              </a:rPr>
              <a:t>.</a:t>
            </a:r>
            <a:endParaRPr lang="vi-VN" sz="2800" dirty="0">
              <a:latin typeface="+mj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5B9-B714-460E-A824-CABAE8759AC5}" type="datetime1">
              <a:rPr lang="en-US" smtClean="0"/>
              <a:t>27/6/2014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13B2-7F33-4CBA-B454-2867B90679FC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Những nguyên lý cơ bản của chủ nghĩa Mác - Lênin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271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2"/>
          <p:cNvSpPr/>
          <p:nvPr/>
        </p:nvSpPr>
        <p:spPr>
          <a:xfrm>
            <a:off x="7357320" y="5577840"/>
            <a:ext cx="4480560" cy="7308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Chia tay</a:t>
            </a:r>
            <a:r>
              <a:rPr lang="en-US" sz="4000">
                <a:solidFill>
                  <a:srgbClr val="000000"/>
                </a:solidFill>
                <a:latin typeface="Times New Roman"/>
              </a:rPr>
              <a:t>  </a:t>
            </a:r>
            <a:endParaRPr/>
          </a:p>
        </p:txBody>
      </p:sp>
      <p:pic>
        <p:nvPicPr>
          <p:cNvPr id="72" name="Picture 71"/>
          <p:cNvPicPr/>
          <p:nvPr/>
        </p:nvPicPr>
        <p:blipFill>
          <a:blip r:embed="rId2"/>
          <a:stretch>
            <a:fillRect/>
          </a:stretch>
        </p:blipFill>
        <p:spPr>
          <a:xfrm>
            <a:off x="7216560" y="1737665"/>
            <a:ext cx="4762080" cy="3514320"/>
          </a:xfrm>
          <a:prstGeom prst="rect">
            <a:avLst/>
          </a:prstGeom>
        </p:spPr>
      </p:pic>
      <p:sp>
        <p:nvSpPr>
          <p:cNvPr id="73" name="CustomShape 3"/>
          <p:cNvSpPr/>
          <p:nvPr/>
        </p:nvSpPr>
        <p:spPr>
          <a:xfrm>
            <a:off x="549720" y="5577840"/>
            <a:ext cx="4753800" cy="7308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Thấy “gấu” đi với người khác  </a:t>
            </a:r>
            <a:endParaRPr/>
          </a:p>
        </p:txBody>
      </p:sp>
      <p:sp>
        <p:nvSpPr>
          <p:cNvPr id="74" name="CustomShape 4"/>
          <p:cNvSpPr/>
          <p:nvPr/>
        </p:nvSpPr>
        <p:spPr>
          <a:xfrm>
            <a:off x="5778161" y="5778587"/>
            <a:ext cx="1284376" cy="329305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pic>
        <p:nvPicPr>
          <p:cNvPr id="75" name="Picture 74"/>
          <p:cNvPicPr/>
          <p:nvPr/>
        </p:nvPicPr>
        <p:blipFill>
          <a:blip r:embed="rId3"/>
          <a:stretch>
            <a:fillRect/>
          </a:stretch>
        </p:blipFill>
        <p:spPr>
          <a:xfrm>
            <a:off x="1005840" y="1868705"/>
            <a:ext cx="3657600" cy="3383280"/>
          </a:xfrm>
          <a:prstGeom prst="rect">
            <a:avLst/>
          </a:prstGeom>
        </p:spPr>
      </p:pic>
      <p:sp>
        <p:nvSpPr>
          <p:cNvPr id="10" name="AutoShape 60"/>
          <p:cNvSpPr>
            <a:spLocks noChangeArrowheads="1"/>
          </p:cNvSpPr>
          <p:nvPr/>
        </p:nvSpPr>
        <p:spPr bwMode="gray">
          <a:xfrm>
            <a:off x="1005840" y="0"/>
            <a:ext cx="10210800" cy="129287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i="1" dirty="0"/>
              <a:t> </a:t>
            </a:r>
            <a:r>
              <a:rPr 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 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GIỮA </a:t>
            </a:r>
          </a:p>
          <a:p>
            <a:pPr algn="ctr"/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 NHÂN VÀ KẾT QUẢ</a:t>
            </a:r>
            <a:endParaRPr lang="en-US" sz="40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4857-0B25-42F0-A8EB-07EBD7506F10}" type="datetime1">
              <a:rPr lang="en-US" smtClean="0"/>
              <a:t>27/6/2014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13B2-7F33-4CBA-B454-2867B90679FC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Những nguyên lý cơ bản của chủ nghĩa Mác - Lênin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537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0"/>
          <p:cNvSpPr>
            <a:spLocks noChangeArrowheads="1"/>
          </p:cNvSpPr>
          <p:nvPr/>
        </p:nvSpPr>
        <p:spPr bwMode="gray">
          <a:xfrm>
            <a:off x="1488783" y="43553"/>
            <a:ext cx="9224292" cy="101251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 NGHĨA PHƯƠNG PHÁP LUẬN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7" y="1687131"/>
            <a:ext cx="5834129" cy="49326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328" y="1056069"/>
            <a:ext cx="5519671" cy="53168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70821" y="2288592"/>
            <a:ext cx="400947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SVHT </a:t>
            </a:r>
          </a:p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AE092-0D48-4D67-90AA-1A6A2A4B7D15}" type="datetime1">
              <a:rPr lang="en-US" smtClean="0"/>
              <a:t>27/6/2014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13B2-7F33-4CBA-B454-2867B90679FC}" type="slidenum">
              <a:rPr lang="en-US" smtClean="0"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 smtClean="0"/>
              <a:t>Những nguyên lý cơ bản của chủ nghĩa Mác - Lênin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01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0"/>
          <p:cNvSpPr>
            <a:spLocks noChangeArrowheads="1"/>
          </p:cNvSpPr>
          <p:nvPr/>
        </p:nvSpPr>
        <p:spPr bwMode="gray">
          <a:xfrm>
            <a:off x="1488783" y="43553"/>
            <a:ext cx="9224292" cy="101251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 NGHĨA PHƯƠNG PHÁP LUẬN</a:t>
            </a:r>
          </a:p>
        </p:txBody>
      </p:sp>
      <p:sp>
        <p:nvSpPr>
          <p:cNvPr id="6" name="AutoShape 60"/>
          <p:cNvSpPr>
            <a:spLocks noChangeArrowheads="1"/>
          </p:cNvSpPr>
          <p:nvPr/>
        </p:nvSpPr>
        <p:spPr bwMode="gray">
          <a:xfrm>
            <a:off x="75958" y="2432707"/>
            <a:ext cx="2534898" cy="1094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CC00">
                  <a:gamma/>
                  <a:tint val="21176"/>
                  <a:invGamma/>
                </a:srgbClr>
              </a:gs>
              <a:gs pos="100000">
                <a:srgbClr val="CCCC00"/>
              </a:gs>
            </a:gsLst>
            <a:lin ang="0" scaled="1"/>
          </a:gradFill>
          <a:ln w="12700" algn="ctr">
            <a:solidFill>
              <a:schemeClr val="tx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60"/>
          <p:cNvSpPr>
            <a:spLocks noChangeArrowheads="1"/>
          </p:cNvSpPr>
          <p:nvPr/>
        </p:nvSpPr>
        <p:spPr bwMode="gray">
          <a:xfrm>
            <a:off x="3873893" y="1291829"/>
            <a:ext cx="1779523" cy="9484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CC00">
                  <a:gamma/>
                  <a:tint val="21176"/>
                  <a:invGamma/>
                </a:srgbClr>
              </a:gs>
              <a:gs pos="100000">
                <a:srgbClr val="CCCC00"/>
              </a:gs>
            </a:gsLst>
            <a:lin ang="0" scaled="1"/>
          </a:gradFill>
          <a:ln w="12700" algn="ctr">
            <a:solidFill>
              <a:schemeClr val="tx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gray">
          <a:xfrm>
            <a:off x="3870831" y="2578481"/>
            <a:ext cx="1779523" cy="9484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CC00">
                  <a:gamma/>
                  <a:tint val="21176"/>
                  <a:invGamma/>
                </a:srgbClr>
              </a:gs>
              <a:gs pos="100000">
                <a:srgbClr val="CCCC00"/>
              </a:gs>
            </a:gsLst>
            <a:lin ang="0" scaled="1"/>
          </a:gradFill>
          <a:ln w="12700" algn="ctr">
            <a:solidFill>
              <a:schemeClr val="tx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utoShape 60"/>
          <p:cNvSpPr>
            <a:spLocks noChangeArrowheads="1"/>
          </p:cNvSpPr>
          <p:nvPr/>
        </p:nvSpPr>
        <p:spPr bwMode="gray">
          <a:xfrm>
            <a:off x="3870831" y="3924509"/>
            <a:ext cx="1779523" cy="9484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CC00">
                  <a:gamma/>
                  <a:tint val="21176"/>
                  <a:invGamma/>
                </a:srgbClr>
              </a:gs>
              <a:gs pos="100000">
                <a:srgbClr val="CCCC00"/>
              </a:gs>
            </a:gsLst>
            <a:lin ang="0" scaled="1"/>
          </a:gradFill>
          <a:ln w="12700" algn="ctr">
            <a:solidFill>
              <a:schemeClr val="tx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60"/>
          <p:cNvSpPr>
            <a:spLocks noChangeArrowheads="1"/>
          </p:cNvSpPr>
          <p:nvPr/>
        </p:nvSpPr>
        <p:spPr bwMode="gray">
          <a:xfrm>
            <a:off x="10311389" y="2666346"/>
            <a:ext cx="1779523" cy="9484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CC00">
                  <a:gamma/>
                  <a:tint val="21176"/>
                  <a:invGamma/>
                </a:srgbClr>
              </a:gs>
              <a:gs pos="100000">
                <a:srgbClr val="CCCC00"/>
              </a:gs>
            </a:gsLst>
            <a:lin ang="0" scaled="1"/>
          </a:gradFill>
          <a:ln w="12700" algn="ctr">
            <a:solidFill>
              <a:schemeClr val="tx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utoShape 60"/>
          <p:cNvSpPr>
            <a:spLocks noChangeArrowheads="1"/>
          </p:cNvSpPr>
          <p:nvPr/>
        </p:nvSpPr>
        <p:spPr bwMode="gray">
          <a:xfrm>
            <a:off x="6266721" y="3806049"/>
            <a:ext cx="2806568" cy="1094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CC00">
                  <a:gamma/>
                  <a:tint val="21176"/>
                  <a:invGamma/>
                </a:srgbClr>
              </a:gs>
              <a:gs pos="100000">
                <a:srgbClr val="CCCC00"/>
              </a:gs>
            </a:gsLst>
            <a:lin ang="0" scaled="1"/>
          </a:gradFill>
          <a:ln w="12700" algn="ctr">
            <a:solidFill>
              <a:schemeClr val="tx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utoShape 60"/>
          <p:cNvSpPr>
            <a:spLocks noChangeArrowheads="1"/>
          </p:cNvSpPr>
          <p:nvPr/>
        </p:nvSpPr>
        <p:spPr bwMode="gray">
          <a:xfrm>
            <a:off x="6251745" y="2375596"/>
            <a:ext cx="2806568" cy="1094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CC00">
                  <a:gamma/>
                  <a:tint val="21176"/>
                  <a:invGamma/>
                </a:srgbClr>
              </a:gs>
              <a:gs pos="100000">
                <a:srgbClr val="CCCC00"/>
              </a:gs>
            </a:gsLst>
            <a:lin ang="0" scaled="1"/>
          </a:gradFill>
          <a:ln w="12700" algn="ctr">
            <a:solidFill>
              <a:schemeClr val="tx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nhân2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utoShape 60"/>
          <p:cNvSpPr>
            <a:spLocks noChangeArrowheads="1"/>
          </p:cNvSpPr>
          <p:nvPr/>
        </p:nvSpPr>
        <p:spPr bwMode="gray">
          <a:xfrm>
            <a:off x="6342640" y="1108041"/>
            <a:ext cx="2806567" cy="1094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CC00">
                  <a:gamma/>
                  <a:tint val="21176"/>
                  <a:invGamma/>
                </a:srgbClr>
              </a:gs>
              <a:gs pos="100000">
                <a:srgbClr val="CCCC00"/>
              </a:gs>
            </a:gsLst>
            <a:lin ang="0" scaled="1"/>
          </a:gradFill>
          <a:ln w="12700" algn="ctr">
            <a:solidFill>
              <a:schemeClr val="tx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nhân1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Down Arrow 13"/>
          <p:cNvSpPr/>
          <p:nvPr/>
        </p:nvSpPr>
        <p:spPr>
          <a:xfrm rot="14034878">
            <a:off x="2966072" y="1751088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6200000">
            <a:off x="3105234" y="2624348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8730946">
            <a:off x="2966071" y="352170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3067183">
            <a:off x="9573826" y="348471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5400000">
            <a:off x="9442535" y="270674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7649382">
            <a:off x="9533429" y="1943503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utoShape 60"/>
          <p:cNvSpPr>
            <a:spLocks noChangeArrowheads="1"/>
          </p:cNvSpPr>
          <p:nvPr/>
        </p:nvSpPr>
        <p:spPr bwMode="gray">
          <a:xfrm>
            <a:off x="759098" y="5068711"/>
            <a:ext cx="10673803" cy="119108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A1F4-1DD8-4530-AA19-BCA358F5CC74}" type="datetime1">
              <a:rPr lang="en-US" smtClean="0"/>
              <a:t>27/6/2014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13B2-7F33-4CBA-B454-2867B90679FC}" type="slidenum">
              <a:rPr lang="en-US" smtClean="0"/>
              <a:t>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Những nguyên lý cơ bản của chủ nghĩa Mác - Lênin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04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576</Words>
  <Application>Microsoft Office PowerPoint</Application>
  <PresentationFormat>Widescreen</PresentationFormat>
  <Paragraphs>119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Hoang Phuong Keo</cp:lastModifiedBy>
  <cp:revision>36</cp:revision>
  <dcterms:created xsi:type="dcterms:W3CDTF">2014-06-25T14:51:02Z</dcterms:created>
  <dcterms:modified xsi:type="dcterms:W3CDTF">2014-06-27T03:01:47Z</dcterms:modified>
</cp:coreProperties>
</file>