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8" r:id="rId3"/>
    <p:sldId id="329" r:id="rId4"/>
    <p:sldId id="327" r:id="rId5"/>
    <p:sldId id="286" r:id="rId6"/>
    <p:sldId id="283" r:id="rId7"/>
    <p:sldId id="274" r:id="rId8"/>
    <p:sldId id="275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7" autoAdjust="0"/>
    <p:restoredTop sz="94330" autoAdjust="0"/>
  </p:normalViewPr>
  <p:slideViewPr>
    <p:cSldViewPr snapToGrid="0">
      <p:cViewPr varScale="1">
        <p:scale>
          <a:sx n="104" d="100"/>
          <a:sy n="104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B7D266-A0BD-4964-9810-8ED4FA9FB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3BF9-D0A9-40ED-AD6A-C1B3A11DC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AF60-0BFB-4DC6-AAB2-0FB6C36EE3C7}" type="datetimeFigureOut">
              <a:rPr lang="vi-VN" smtClean="0"/>
              <a:t>07/01/2025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151D4-D758-421C-BF64-BA7E16EB2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42978-85AD-4A77-A4DC-AAB5D0AC24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D41C6-D782-4952-9075-63EAB3E75B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05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B043-C817-4F72-987E-08F8F7331AD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7760D-D6A1-46F8-9B3C-A7FB2759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760D-D6A1-46F8-9B3C-A7FB2759F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760D-D6A1-46F8-9B3C-A7FB2759F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540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dirty="0">
                <a:solidFill>
                  <a:prstClr val="black"/>
                </a:solidFill>
                <a:latin typeface="Arial"/>
              </a:rPr>
              <a:t>HO CHI MINH CITY UNIVERSITY OF TECHNOLOGY</a:t>
            </a:r>
          </a:p>
          <a:p>
            <a:pPr algn="ctr" defTabSz="685783">
              <a:defRPr/>
            </a:pPr>
            <a:r>
              <a:rPr lang="en-US" dirty="0">
                <a:solidFill>
                  <a:prstClr val="black"/>
                </a:solidFill>
                <a:latin typeface="Arial"/>
              </a:rPr>
              <a:t>FACULTY OF MECHANICAL ENGINEERING</a:t>
            </a:r>
          </a:p>
          <a:p>
            <a:pPr algn="ctr" defTabSz="685783">
              <a:defRPr/>
            </a:pPr>
            <a:r>
              <a:rPr lang="en-US" b="1" dirty="0">
                <a:solidFill>
                  <a:prstClr val="black"/>
                </a:solidFill>
                <a:latin typeface="Arial"/>
              </a:rPr>
              <a:t>DEPARTMENT OF MECHATRONIC ENGINEERING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9FED9D5-00FF-45BE-953D-EFA785BC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80" y="1507046"/>
            <a:ext cx="930437" cy="951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71428" y="2625428"/>
            <a:ext cx="7801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0" dirty="0">
                <a:latin typeface="+mn-lt"/>
              </a:rPr>
              <a:t>FINAL YEAR PROJECT REPORT</a:t>
            </a:r>
            <a:br>
              <a:rPr lang="vi-VN" sz="2400" b="0" dirty="0">
                <a:latin typeface="+mn-lt"/>
              </a:rPr>
            </a:br>
            <a:r>
              <a:rPr lang="en-US" sz="28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DESIGN OF AN</a:t>
            </a:r>
          </a:p>
          <a:p>
            <a:pPr algn="ctr"/>
            <a:r>
              <a:rPr lang="en-US" sz="28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AUTOMATED NUT RUNNING SYSTEM</a:t>
            </a:r>
          </a:p>
          <a:p>
            <a:pPr algn="ctr"/>
            <a:r>
              <a:rPr lang="en-US" sz="28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BICYCLES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601868" y="4379754"/>
            <a:ext cx="68707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750"/>
              </a:spcAft>
              <a:tabLst>
                <a:tab pos="2057348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Student:	Võ Đức Trí – 1513682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Tx/>
              <a:buNone/>
              <a:tabLst>
                <a:tab pos="2057348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Supervised by:	Assoc. Prof.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Nguyễn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</a:t>
            </a:r>
            <a:endParaRPr lang="vi-VN" sz="2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3906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 CHI MINH CITY, 2020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493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93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8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1306"/>
            <a:ext cx="7886700" cy="447674"/>
          </a:xfrm>
        </p:spPr>
        <p:txBody>
          <a:bodyPr>
            <a:noAutofit/>
          </a:bodyPr>
          <a:lstStyle>
            <a:lvl1pPr>
              <a:defRPr sz="2800" b="1"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8367"/>
            <a:ext cx="7886700" cy="508859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/>
            </a:lvl1pPr>
            <a:lvl2pPr marL="800100" indent="-342900">
              <a:buFont typeface="Arial" panose="020B0604020202020204" pitchFamily="34" charset="0"/>
              <a:buChar char="•"/>
              <a:defRPr sz="2200"/>
            </a:lvl2pPr>
            <a:lvl3pPr marL="1257300" indent="-342900">
              <a:buFont typeface="Arial" panose="020B0604020202020204" pitchFamily="34" charset="0"/>
              <a:buChar char="•"/>
              <a:defRPr sz="2200"/>
            </a:lvl3pPr>
            <a:lvl4pPr marL="1714500" indent="-342900">
              <a:buFont typeface="Arial" panose="020B0604020202020204" pitchFamily="34" charset="0"/>
              <a:buChar char="•"/>
              <a:defRPr sz="2200"/>
            </a:lvl4pPr>
            <a:lvl5pPr marL="2171700" indent="-342900">
              <a:buFont typeface="Arial" panose="020B0604020202020204" pitchFamily="34" charset="0"/>
              <a:buChar char="•"/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52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317501" y="2348114"/>
            <a:ext cx="8492670" cy="1120137"/>
          </a:xfrm>
        </p:spPr>
        <p:txBody>
          <a:bodyPr anchor="ctr" anchorCtr="0">
            <a:noAutofit/>
          </a:bodyPr>
          <a:lstStyle>
            <a:lvl1pPr algn="l">
              <a:defRPr sz="5400" b="1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5400" b="1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5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5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5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AED447-93C2-4D7C-ADF7-34A4681A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>
            <a:lvl1pPr algn="ctr">
              <a:defRPr sz="1400"/>
            </a:lvl1pPr>
          </a:lstStyle>
          <a:p>
            <a:fld id="{D060839D-7BB0-411B-92B5-EBD271E4E49E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3" name="Đường nối Thẳng 4">
            <a:extLst>
              <a:ext uri="{FF2B5EF4-FFF2-40B4-BE49-F238E27FC236}">
                <a16:creationId xmlns:a16="http://schemas.microsoft.com/office/drawing/2014/main" id="{A1B0BA6B-5190-4CCC-9518-EC6F979E2AA3}"/>
              </a:ext>
            </a:extLst>
          </p:cNvPr>
          <p:cNvCxnSpPr/>
          <p:nvPr userDrawn="1"/>
        </p:nvCxnSpPr>
        <p:spPr>
          <a:xfrm>
            <a:off x="0" y="32068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6">
            <a:extLst>
              <a:ext uri="{FF2B5EF4-FFF2-40B4-BE49-F238E27FC236}">
                <a16:creationId xmlns:a16="http://schemas.microsoft.com/office/drawing/2014/main" id="{A1050687-E2B1-40E2-91E9-F7B59DC52849}"/>
              </a:ext>
            </a:extLst>
          </p:cNvPr>
          <p:cNvSpPr txBox="1"/>
          <p:nvPr userDrawn="1"/>
        </p:nvSpPr>
        <p:spPr>
          <a:xfrm>
            <a:off x="317500" y="0"/>
            <a:ext cx="37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0" dirty="0">
                <a:latin typeface="+mn-lt"/>
              </a:rPr>
              <a:t>Final Year Project Report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ộp Văn bản 8">
            <a:extLst>
              <a:ext uri="{FF2B5EF4-FFF2-40B4-BE49-F238E27FC236}">
                <a16:creationId xmlns:a16="http://schemas.microsoft.com/office/drawing/2014/main" id="{CB42E801-ADC3-4843-8866-BD13C25A4AA3}"/>
              </a:ext>
            </a:extLst>
          </p:cNvPr>
          <p:cNvSpPr txBox="1"/>
          <p:nvPr userDrawn="1"/>
        </p:nvSpPr>
        <p:spPr>
          <a:xfrm>
            <a:off x="317500" y="6538913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Training Program of Excellent Engineers in Vietnam</a:t>
            </a:r>
            <a:endParaRPr lang="vi-VN" sz="1400" dirty="0">
              <a:cs typeface="Arial" panose="020B0604020202020204" pitchFamily="34" charset="0"/>
            </a:endParaRPr>
          </a:p>
        </p:txBody>
      </p:sp>
      <p:cxnSp>
        <p:nvCxnSpPr>
          <p:cNvPr id="19" name="Đường nối Thẳng 4">
            <a:extLst>
              <a:ext uri="{FF2B5EF4-FFF2-40B4-BE49-F238E27FC236}">
                <a16:creationId xmlns:a16="http://schemas.microsoft.com/office/drawing/2014/main" id="{950F41DB-3B2B-48DF-917E-9473285B9991}"/>
              </a:ext>
            </a:extLst>
          </p:cNvPr>
          <p:cNvCxnSpPr/>
          <p:nvPr userDrawn="1"/>
        </p:nvCxnSpPr>
        <p:spPr>
          <a:xfrm>
            <a:off x="0" y="655479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6">
            <a:extLst>
              <a:ext uri="{FF2B5EF4-FFF2-40B4-BE49-F238E27FC236}">
                <a16:creationId xmlns:a16="http://schemas.microsoft.com/office/drawing/2014/main" id="{7C1529A7-9D48-414C-9D66-78C0BFA9057D}"/>
              </a:ext>
            </a:extLst>
          </p:cNvPr>
          <p:cNvSpPr txBox="1"/>
          <p:nvPr userDrawn="1"/>
        </p:nvSpPr>
        <p:spPr>
          <a:xfrm>
            <a:off x="6800850" y="6537317"/>
            <a:ext cx="208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Võ Đức Trí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7C7DA2A0-B88F-49AC-991D-55E92AD6D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640" y="0"/>
            <a:ext cx="3784360" cy="303193"/>
          </a:xfrm>
        </p:spPr>
        <p:txBody>
          <a:bodyPr>
            <a:noAutofit/>
          </a:bodyPr>
          <a:lstStyle>
            <a:lvl1pPr algn="r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41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8136"/>
            <a:ext cx="3886200" cy="530855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8131"/>
            <a:ext cx="3886200" cy="530855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96542F-8960-414A-9011-6855D463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306"/>
            <a:ext cx="7886700" cy="447674"/>
          </a:xfrm>
        </p:spPr>
        <p:txBody>
          <a:bodyPr>
            <a:noAutofit/>
          </a:bodyPr>
          <a:lstStyle>
            <a:lvl1pPr>
              <a:defRPr sz="2800" b="1"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C1D83A-11A8-4D3C-9171-E5C8666B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>
            <a:lvl1pPr algn="ctr">
              <a:defRPr sz="1400"/>
            </a:lvl1pPr>
          </a:lstStyle>
          <a:p>
            <a:fld id="{D060839D-7BB0-411B-92B5-EBD271E4E49E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0" name="Đường nối Thẳng 4">
            <a:extLst>
              <a:ext uri="{FF2B5EF4-FFF2-40B4-BE49-F238E27FC236}">
                <a16:creationId xmlns:a16="http://schemas.microsoft.com/office/drawing/2014/main" id="{7C17CE85-21DF-49AC-A5C4-0EDB209C2AE8}"/>
              </a:ext>
            </a:extLst>
          </p:cNvPr>
          <p:cNvCxnSpPr/>
          <p:nvPr userDrawn="1"/>
        </p:nvCxnSpPr>
        <p:spPr>
          <a:xfrm>
            <a:off x="0" y="32068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6">
            <a:extLst>
              <a:ext uri="{FF2B5EF4-FFF2-40B4-BE49-F238E27FC236}">
                <a16:creationId xmlns:a16="http://schemas.microsoft.com/office/drawing/2014/main" id="{5AA2FF95-07F2-4D02-92BA-6D54AAC46CEA}"/>
              </a:ext>
            </a:extLst>
          </p:cNvPr>
          <p:cNvSpPr txBox="1"/>
          <p:nvPr userDrawn="1"/>
        </p:nvSpPr>
        <p:spPr>
          <a:xfrm>
            <a:off x="317500" y="0"/>
            <a:ext cx="37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0" dirty="0">
                <a:latin typeface="+mn-lt"/>
              </a:rPr>
              <a:t>Final Year Project Report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8">
            <a:extLst>
              <a:ext uri="{FF2B5EF4-FFF2-40B4-BE49-F238E27FC236}">
                <a16:creationId xmlns:a16="http://schemas.microsoft.com/office/drawing/2014/main" id="{C03EDCBB-F8D5-46EB-913F-CAF3C880FF71}"/>
              </a:ext>
            </a:extLst>
          </p:cNvPr>
          <p:cNvSpPr txBox="1"/>
          <p:nvPr userDrawn="1"/>
        </p:nvSpPr>
        <p:spPr>
          <a:xfrm>
            <a:off x="317500" y="6538913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Training Program of Excellent Engineers in Vietnam</a:t>
            </a:r>
            <a:endParaRPr lang="vi-VN" sz="1400" dirty="0">
              <a:cs typeface="Arial" panose="020B0604020202020204" pitchFamily="34" charset="0"/>
            </a:endParaRPr>
          </a:p>
        </p:txBody>
      </p:sp>
      <p:cxnSp>
        <p:nvCxnSpPr>
          <p:cNvPr id="13" name="Đường nối Thẳng 4">
            <a:extLst>
              <a:ext uri="{FF2B5EF4-FFF2-40B4-BE49-F238E27FC236}">
                <a16:creationId xmlns:a16="http://schemas.microsoft.com/office/drawing/2014/main" id="{D3E8BE59-C088-4AB2-99C7-884FBA0FC1AE}"/>
              </a:ext>
            </a:extLst>
          </p:cNvPr>
          <p:cNvCxnSpPr/>
          <p:nvPr userDrawn="1"/>
        </p:nvCxnSpPr>
        <p:spPr>
          <a:xfrm>
            <a:off x="0" y="655479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6">
            <a:extLst>
              <a:ext uri="{FF2B5EF4-FFF2-40B4-BE49-F238E27FC236}">
                <a16:creationId xmlns:a16="http://schemas.microsoft.com/office/drawing/2014/main" id="{000A28C5-7F25-4F79-BBE2-3E582587262C}"/>
              </a:ext>
            </a:extLst>
          </p:cNvPr>
          <p:cNvSpPr txBox="1"/>
          <p:nvPr userDrawn="1"/>
        </p:nvSpPr>
        <p:spPr>
          <a:xfrm>
            <a:off x="6800850" y="6537317"/>
            <a:ext cx="208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Võ Đức Trí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88136"/>
            <a:ext cx="3868340" cy="95676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6800"/>
            <a:ext cx="3868340" cy="38528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88135"/>
            <a:ext cx="3887391" cy="956765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36800"/>
            <a:ext cx="3887391" cy="38528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ECFCAFB-2EB4-48D7-AF62-77DF18B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306"/>
            <a:ext cx="7886700" cy="447674"/>
          </a:xfrm>
        </p:spPr>
        <p:txBody>
          <a:bodyPr>
            <a:noAutofit/>
          </a:bodyPr>
          <a:lstStyle>
            <a:lvl1pPr>
              <a:defRPr sz="2800" b="1"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D8F373B-4F09-4A2F-A78B-6A4FDD52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>
            <a:lvl1pPr algn="ctr">
              <a:defRPr sz="1400"/>
            </a:lvl1pPr>
          </a:lstStyle>
          <a:p>
            <a:fld id="{D060839D-7BB0-411B-92B5-EBD271E4E49E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9" name="Đường nối Thẳng 4">
            <a:extLst>
              <a:ext uri="{FF2B5EF4-FFF2-40B4-BE49-F238E27FC236}">
                <a16:creationId xmlns:a16="http://schemas.microsoft.com/office/drawing/2014/main" id="{D2CFA0F2-75F4-4C4C-AC70-98FDD9865410}"/>
              </a:ext>
            </a:extLst>
          </p:cNvPr>
          <p:cNvCxnSpPr/>
          <p:nvPr userDrawn="1"/>
        </p:nvCxnSpPr>
        <p:spPr>
          <a:xfrm>
            <a:off x="0" y="32068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6">
            <a:extLst>
              <a:ext uri="{FF2B5EF4-FFF2-40B4-BE49-F238E27FC236}">
                <a16:creationId xmlns:a16="http://schemas.microsoft.com/office/drawing/2014/main" id="{3A464426-709C-4C85-9B85-9231CB37C474}"/>
              </a:ext>
            </a:extLst>
          </p:cNvPr>
          <p:cNvSpPr txBox="1"/>
          <p:nvPr userDrawn="1"/>
        </p:nvSpPr>
        <p:spPr>
          <a:xfrm>
            <a:off x="317500" y="0"/>
            <a:ext cx="37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0" dirty="0">
                <a:latin typeface="+mn-lt"/>
              </a:rPr>
              <a:t>Final Year Project Report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ộp Văn bản 8">
            <a:extLst>
              <a:ext uri="{FF2B5EF4-FFF2-40B4-BE49-F238E27FC236}">
                <a16:creationId xmlns:a16="http://schemas.microsoft.com/office/drawing/2014/main" id="{65039D51-9A36-46E8-97A4-3751296B9997}"/>
              </a:ext>
            </a:extLst>
          </p:cNvPr>
          <p:cNvSpPr txBox="1"/>
          <p:nvPr userDrawn="1"/>
        </p:nvSpPr>
        <p:spPr>
          <a:xfrm>
            <a:off x="317500" y="6538913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Training Program of Excellent Engineers in Vietnam</a:t>
            </a:r>
            <a:endParaRPr lang="vi-VN" sz="1400" dirty="0">
              <a:cs typeface="Arial" panose="020B0604020202020204" pitchFamily="34" charset="0"/>
            </a:endParaRPr>
          </a:p>
        </p:txBody>
      </p:sp>
      <p:cxnSp>
        <p:nvCxnSpPr>
          <p:cNvPr id="22" name="Đường nối Thẳng 4">
            <a:extLst>
              <a:ext uri="{FF2B5EF4-FFF2-40B4-BE49-F238E27FC236}">
                <a16:creationId xmlns:a16="http://schemas.microsoft.com/office/drawing/2014/main" id="{6E966AB4-5BB1-45A2-9CD2-F8B4E086A9F2}"/>
              </a:ext>
            </a:extLst>
          </p:cNvPr>
          <p:cNvCxnSpPr/>
          <p:nvPr userDrawn="1"/>
        </p:nvCxnSpPr>
        <p:spPr>
          <a:xfrm>
            <a:off x="0" y="655479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6">
            <a:extLst>
              <a:ext uri="{FF2B5EF4-FFF2-40B4-BE49-F238E27FC236}">
                <a16:creationId xmlns:a16="http://schemas.microsoft.com/office/drawing/2014/main" id="{EC0ADB77-4462-4B28-AFB0-B1206B8F50E5}"/>
              </a:ext>
            </a:extLst>
          </p:cNvPr>
          <p:cNvSpPr txBox="1"/>
          <p:nvPr userDrawn="1"/>
        </p:nvSpPr>
        <p:spPr>
          <a:xfrm>
            <a:off x="6800850" y="6537317"/>
            <a:ext cx="208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Võ Đức Trí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1F3CB1E-674D-46CC-A208-401640BB6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5640" y="0"/>
            <a:ext cx="3784360" cy="303193"/>
          </a:xfrm>
        </p:spPr>
        <p:txBody>
          <a:bodyPr>
            <a:noAutofit/>
          </a:bodyPr>
          <a:lstStyle>
            <a:lvl1pPr algn="r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657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C7E22-9F17-485D-B054-6ABF6192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>
            <a:lvl1pPr algn="ctr">
              <a:defRPr sz="1400"/>
            </a:lvl1pPr>
          </a:lstStyle>
          <a:p>
            <a:fld id="{D060839D-7BB0-411B-92B5-EBD271E4E49E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3" name="Đường nối Thẳng 4">
            <a:extLst>
              <a:ext uri="{FF2B5EF4-FFF2-40B4-BE49-F238E27FC236}">
                <a16:creationId xmlns:a16="http://schemas.microsoft.com/office/drawing/2014/main" id="{F0E24579-CF76-44E7-98D8-840F102CE744}"/>
              </a:ext>
            </a:extLst>
          </p:cNvPr>
          <p:cNvCxnSpPr/>
          <p:nvPr userDrawn="1"/>
        </p:nvCxnSpPr>
        <p:spPr>
          <a:xfrm>
            <a:off x="0" y="32068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6">
            <a:extLst>
              <a:ext uri="{FF2B5EF4-FFF2-40B4-BE49-F238E27FC236}">
                <a16:creationId xmlns:a16="http://schemas.microsoft.com/office/drawing/2014/main" id="{3F7B7226-C263-415A-8F1C-32D391DD453D}"/>
              </a:ext>
            </a:extLst>
          </p:cNvPr>
          <p:cNvSpPr txBox="1"/>
          <p:nvPr userDrawn="1"/>
        </p:nvSpPr>
        <p:spPr>
          <a:xfrm>
            <a:off x="317500" y="0"/>
            <a:ext cx="37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0" dirty="0">
                <a:latin typeface="+mn-lt"/>
              </a:rPr>
              <a:t>Final Year Project Report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ộp Văn bản 8">
            <a:extLst>
              <a:ext uri="{FF2B5EF4-FFF2-40B4-BE49-F238E27FC236}">
                <a16:creationId xmlns:a16="http://schemas.microsoft.com/office/drawing/2014/main" id="{51086FFE-DEEE-4818-88CD-EB6CE7D8A690}"/>
              </a:ext>
            </a:extLst>
          </p:cNvPr>
          <p:cNvSpPr txBox="1"/>
          <p:nvPr userDrawn="1"/>
        </p:nvSpPr>
        <p:spPr>
          <a:xfrm>
            <a:off x="317500" y="6538913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Training Program of Excellent Engineers in Vietnam</a:t>
            </a:r>
            <a:endParaRPr lang="vi-VN" sz="1400" dirty="0">
              <a:cs typeface="Arial" panose="020B0604020202020204" pitchFamily="34" charset="0"/>
            </a:endParaRPr>
          </a:p>
        </p:txBody>
      </p:sp>
      <p:cxnSp>
        <p:nvCxnSpPr>
          <p:cNvPr id="18" name="Đường nối Thẳng 4">
            <a:extLst>
              <a:ext uri="{FF2B5EF4-FFF2-40B4-BE49-F238E27FC236}">
                <a16:creationId xmlns:a16="http://schemas.microsoft.com/office/drawing/2014/main" id="{57C4B177-A55E-49F5-A29C-CEE92ACE15DD}"/>
              </a:ext>
            </a:extLst>
          </p:cNvPr>
          <p:cNvCxnSpPr/>
          <p:nvPr userDrawn="1"/>
        </p:nvCxnSpPr>
        <p:spPr>
          <a:xfrm>
            <a:off x="0" y="655479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ộp Văn bản 6">
            <a:extLst>
              <a:ext uri="{FF2B5EF4-FFF2-40B4-BE49-F238E27FC236}">
                <a16:creationId xmlns:a16="http://schemas.microsoft.com/office/drawing/2014/main" id="{3A4D40B7-B027-4DED-B713-E99B7751ACDD}"/>
              </a:ext>
            </a:extLst>
          </p:cNvPr>
          <p:cNvSpPr txBox="1"/>
          <p:nvPr userDrawn="1"/>
        </p:nvSpPr>
        <p:spPr>
          <a:xfrm>
            <a:off x="6800850" y="6537317"/>
            <a:ext cx="208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Võ Đức Trí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4EF917-5E85-4DD1-9381-C963FAD3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306"/>
            <a:ext cx="7886700" cy="447674"/>
          </a:xfrm>
        </p:spPr>
        <p:txBody>
          <a:bodyPr>
            <a:noAutofit/>
          </a:bodyPr>
          <a:lstStyle>
            <a:lvl1pPr>
              <a:defRPr sz="2800" b="1"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386AFF-79D5-486B-A598-C3C0B7AD4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5640" y="0"/>
            <a:ext cx="3784360" cy="303193"/>
          </a:xfrm>
        </p:spPr>
        <p:txBody>
          <a:bodyPr>
            <a:noAutofit/>
          </a:bodyPr>
          <a:lstStyle>
            <a:lvl1pPr algn="r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153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13B508-C726-42B1-8973-706CBD08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>
            <a:lvl1pPr algn="ctr">
              <a:defRPr sz="1400"/>
            </a:lvl1pPr>
          </a:lstStyle>
          <a:p>
            <a:fld id="{D060839D-7BB0-411B-92B5-EBD271E4E49E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9" name="Đường nối Thẳng 4">
            <a:extLst>
              <a:ext uri="{FF2B5EF4-FFF2-40B4-BE49-F238E27FC236}">
                <a16:creationId xmlns:a16="http://schemas.microsoft.com/office/drawing/2014/main" id="{979F3C72-9F4F-40A9-838B-FCEC6B2F69B9}"/>
              </a:ext>
            </a:extLst>
          </p:cNvPr>
          <p:cNvCxnSpPr/>
          <p:nvPr userDrawn="1"/>
        </p:nvCxnSpPr>
        <p:spPr>
          <a:xfrm>
            <a:off x="0" y="32068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6">
            <a:extLst>
              <a:ext uri="{FF2B5EF4-FFF2-40B4-BE49-F238E27FC236}">
                <a16:creationId xmlns:a16="http://schemas.microsoft.com/office/drawing/2014/main" id="{A2C2649C-AB7E-4CD7-99B6-9F36B28A6F04}"/>
              </a:ext>
            </a:extLst>
          </p:cNvPr>
          <p:cNvSpPr txBox="1"/>
          <p:nvPr userDrawn="1"/>
        </p:nvSpPr>
        <p:spPr>
          <a:xfrm>
            <a:off x="317500" y="0"/>
            <a:ext cx="378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0" dirty="0">
                <a:latin typeface="+mn-lt"/>
              </a:rPr>
              <a:t>Final Year Project Report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ộp Văn bản 8">
            <a:extLst>
              <a:ext uri="{FF2B5EF4-FFF2-40B4-BE49-F238E27FC236}">
                <a16:creationId xmlns:a16="http://schemas.microsoft.com/office/drawing/2014/main" id="{4BE15EC0-262F-4ED2-9B2F-544F0FC2E1A4}"/>
              </a:ext>
            </a:extLst>
          </p:cNvPr>
          <p:cNvSpPr txBox="1"/>
          <p:nvPr userDrawn="1"/>
        </p:nvSpPr>
        <p:spPr>
          <a:xfrm>
            <a:off x="317500" y="6538913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Training Program of Excellent Engineers in Vietnam</a:t>
            </a:r>
            <a:endParaRPr lang="vi-VN" sz="1400" dirty="0">
              <a:cs typeface="Arial" panose="020B0604020202020204" pitchFamily="34" charset="0"/>
            </a:endParaRPr>
          </a:p>
        </p:txBody>
      </p:sp>
      <p:cxnSp>
        <p:nvCxnSpPr>
          <p:cNvPr id="16" name="Đường nối Thẳng 4">
            <a:extLst>
              <a:ext uri="{FF2B5EF4-FFF2-40B4-BE49-F238E27FC236}">
                <a16:creationId xmlns:a16="http://schemas.microsoft.com/office/drawing/2014/main" id="{C61DDC33-322D-47D9-8197-FA3A0C66071C}"/>
              </a:ext>
            </a:extLst>
          </p:cNvPr>
          <p:cNvCxnSpPr/>
          <p:nvPr userDrawn="1"/>
        </p:nvCxnSpPr>
        <p:spPr>
          <a:xfrm>
            <a:off x="0" y="655479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6">
            <a:extLst>
              <a:ext uri="{FF2B5EF4-FFF2-40B4-BE49-F238E27FC236}">
                <a16:creationId xmlns:a16="http://schemas.microsoft.com/office/drawing/2014/main" id="{E20BBDEE-C946-485F-98EC-B0A67DEF6B38}"/>
              </a:ext>
            </a:extLst>
          </p:cNvPr>
          <p:cNvSpPr txBox="1"/>
          <p:nvPr userDrawn="1"/>
        </p:nvSpPr>
        <p:spPr>
          <a:xfrm>
            <a:off x="6800850" y="6537317"/>
            <a:ext cx="208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Võ Đức Trí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1C1F909E-A8BE-4D07-9DF0-1392915C8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5640" y="0"/>
            <a:ext cx="3784360" cy="303193"/>
          </a:xfrm>
        </p:spPr>
        <p:txBody>
          <a:bodyPr>
            <a:noAutofit/>
          </a:bodyPr>
          <a:lstStyle>
            <a:lvl1pPr algn="r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43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2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547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839D-7BB0-411B-92B5-EBD271E4E4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47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6C60118-F715-413D-866D-6884C6B8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89" y="908980"/>
            <a:ext cx="1991428" cy="178103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C0916A-5065-4C96-ADAB-F9E24292C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5E51-0B6F-465F-AC15-FE87AF3C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1</a:t>
            </a:fld>
            <a:endParaRPr lang="vi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2479-5BE5-4985-91AB-F686EAEA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</a:t>
            </a:r>
            <a:endParaRPr lang="vi-V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EA1775-8AB9-417F-96CF-C6F48A18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33" y="2610134"/>
            <a:ext cx="3526141" cy="1637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D06C8F-F3F8-4125-9916-4FF18CED2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91" b="5660"/>
          <a:stretch/>
        </p:blipFill>
        <p:spPr>
          <a:xfrm>
            <a:off x="1045664" y="4297640"/>
            <a:ext cx="3138986" cy="16377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D912AF-3EFE-4A23-9459-689FA30549D4}"/>
              </a:ext>
            </a:extLst>
          </p:cNvPr>
          <p:cNvCxnSpPr/>
          <p:nvPr/>
        </p:nvCxnSpPr>
        <p:spPr>
          <a:xfrm>
            <a:off x="975930" y="3952872"/>
            <a:ext cx="3208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7BE57C-A387-437F-BD20-648A43C871D1}"/>
              </a:ext>
            </a:extLst>
          </p:cNvPr>
          <p:cNvSpPr txBox="1"/>
          <p:nvPr/>
        </p:nvSpPr>
        <p:spPr>
          <a:xfrm>
            <a:off x="751352" y="2228347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  <a:endParaRPr lang="vi-VN" sz="5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2B669-82C4-4FA4-A942-2DE58D7BDDA3}"/>
              </a:ext>
            </a:extLst>
          </p:cNvPr>
          <p:cNvSpPr txBox="1"/>
          <p:nvPr/>
        </p:nvSpPr>
        <p:spPr>
          <a:xfrm>
            <a:off x="192991" y="6027362"/>
            <a:ext cx="45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Assembling and tightening the bicycle bolts</a:t>
            </a:r>
            <a:endParaRPr lang="vi-VN" sz="1800" dirty="0">
              <a:effectLst/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D6B90-8740-49C4-B936-B37F2F5E169F}"/>
              </a:ext>
            </a:extLst>
          </p:cNvPr>
          <p:cNvCxnSpPr>
            <a:cxnSpLocks/>
          </p:cNvCxnSpPr>
          <p:nvPr/>
        </p:nvCxnSpPr>
        <p:spPr>
          <a:xfrm>
            <a:off x="4568857" y="1239750"/>
            <a:ext cx="0" cy="439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8">
            <a:extLst>
              <a:ext uri="{FF2B5EF4-FFF2-40B4-BE49-F238E27FC236}">
                <a16:creationId xmlns:a16="http://schemas.microsoft.com/office/drawing/2014/main" id="{B8210B26-DC03-4217-9A92-5CA6C542B3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0"/>
          <a:stretch/>
        </p:blipFill>
        <p:spPr>
          <a:xfrm>
            <a:off x="5026514" y="1067093"/>
            <a:ext cx="3630350" cy="2286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36E5292C-B7E7-4BEF-9E6A-4810DBA8B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4"/>
          <a:stretch/>
        </p:blipFill>
        <p:spPr bwMode="auto">
          <a:xfrm>
            <a:off x="5026696" y="3504908"/>
            <a:ext cx="3630168" cy="23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2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C9E94-4AEE-47AA-B6BC-D7E94170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2</a:t>
            </a:fld>
            <a:endParaRPr lang="vi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CD1ABA-24E1-42AA-8AAA-17E233190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Design</a:t>
            </a:r>
            <a:endParaRPr lang="vi-V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E59EA4F-BEF6-4B0F-BDFD-62F8B92D62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9031"/>
          <a:stretch/>
        </p:blipFill>
        <p:spPr>
          <a:xfrm>
            <a:off x="286327" y="1193800"/>
            <a:ext cx="5762048" cy="4878388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B51A783-8B3E-4BE6-BAB3-ADBA5E362CFB}"/>
              </a:ext>
            </a:extLst>
          </p:cNvPr>
          <p:cNvSpPr/>
          <p:nvPr/>
        </p:nvSpPr>
        <p:spPr>
          <a:xfrm rot="21006567">
            <a:off x="3010122" y="1895122"/>
            <a:ext cx="1618920" cy="12412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C4053-37EF-46D3-8A10-98D2ECA3F0A0}"/>
              </a:ext>
            </a:extLst>
          </p:cNvPr>
          <p:cNvSpPr txBox="1"/>
          <p:nvPr/>
        </p:nvSpPr>
        <p:spPr>
          <a:xfrm>
            <a:off x="1407518" y="979600"/>
            <a:ext cx="1762050" cy="47672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Robot’s Tool</a:t>
            </a:r>
            <a:endParaRPr lang="vi-VN" sz="2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B03867-D0DC-4457-83A9-393615C3E73B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>
            <a:off x="2288543" y="1456326"/>
            <a:ext cx="891789" cy="7254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EF57B6F8-3D1D-138D-AF5C-5F1F47B76B96}"/>
              </a:ext>
            </a:extLst>
          </p:cNvPr>
          <p:cNvSpPr txBox="1">
            <a:spLocks/>
          </p:cNvSpPr>
          <p:nvPr/>
        </p:nvSpPr>
        <p:spPr>
          <a:xfrm>
            <a:off x="628650" y="461306"/>
            <a:ext cx="7886700" cy="4476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CC276-B365-0FFF-FD93-7739002F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09" t="10801" b="9813"/>
          <a:stretch/>
        </p:blipFill>
        <p:spPr>
          <a:xfrm>
            <a:off x="6169892" y="3832314"/>
            <a:ext cx="2864758" cy="2497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1ACF0-7FDF-D561-78BE-C2651DAD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8" t="6325" r="53944" b="4475"/>
          <a:stretch/>
        </p:blipFill>
        <p:spPr>
          <a:xfrm>
            <a:off x="6169892" y="908980"/>
            <a:ext cx="2821412" cy="28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5ACC5-09A5-449D-8E2F-8F162E90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3</a:t>
            </a:fld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C07F-D241-8828-C3C1-E34996C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D9CF2-370E-CB25-84F9-B1C7CCCD8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 System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2F17-5BEE-8F05-B0E4-9C4FBA83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0" r="1212"/>
          <a:stretch/>
        </p:blipFill>
        <p:spPr>
          <a:xfrm>
            <a:off x="55418" y="942788"/>
            <a:ext cx="9033164" cy="197279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2ADD45E-39EC-D146-FE7D-BF0905CA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2" y="2914074"/>
            <a:ext cx="3971636" cy="35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A34588-EA01-4B24-8B18-F45AEB9C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CFD7-592F-4F01-B73B-57622D092B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/>
          <a:p>
            <a:fld id="{D060839D-7BB0-411B-92B5-EBD271E4E49E}" type="slidenum">
              <a:rPr lang="vi-VN" smtClean="0"/>
              <a:pPr/>
              <a:t>4</a:t>
            </a:fld>
            <a:endParaRPr lang="vi-V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6CDFB0-4D0F-4C8B-B4A9-B744EFA06DA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5640" y="0"/>
            <a:ext cx="3784360" cy="30319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System Design</a:t>
            </a:r>
            <a:endParaRPr lang="vi-V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5E588E6-4B95-42C3-93ED-9937D00AC65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57595"/>
              </p:ext>
            </p:extLst>
          </p:nvPr>
        </p:nvGraphicFramePr>
        <p:xfrm>
          <a:off x="-819938" y="908980"/>
          <a:ext cx="10783876" cy="544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1820600" imgH="5972040" progId="AutoCAD.Drawing.17">
                  <p:embed/>
                </p:oleObj>
              </mc:Choice>
              <mc:Fallback>
                <p:oleObj name="AutoCAD Drawing" r:id="rId3" imgW="11820600" imgH="5972040" progId="AutoCAD.Drawing.17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A8C0824-8017-466D-B837-7297F5A37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19938" y="908980"/>
                        <a:ext cx="10783876" cy="5448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tar: 5 Points 1">
            <a:extLst>
              <a:ext uri="{FF2B5EF4-FFF2-40B4-BE49-F238E27FC236}">
                <a16:creationId xmlns:a16="http://schemas.microsoft.com/office/drawing/2014/main" id="{647F56C9-2A27-48D1-B489-3C7C36ACF785}"/>
              </a:ext>
            </a:extLst>
          </p:cNvPr>
          <p:cNvSpPr/>
          <p:nvPr/>
        </p:nvSpPr>
        <p:spPr>
          <a:xfrm>
            <a:off x="5264180" y="969097"/>
            <a:ext cx="649104" cy="649104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01695-5CA9-4D34-833A-596298CE1907}"/>
              </a:ext>
            </a:extLst>
          </p:cNvPr>
          <p:cNvSpPr txBox="1"/>
          <p:nvPr/>
        </p:nvSpPr>
        <p:spPr>
          <a:xfrm>
            <a:off x="4611541" y="55711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My golden star !!!</a:t>
            </a:r>
            <a:endParaRPr lang="vi-V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102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1163BC-39C2-4C7B-96D9-B878C77B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Capture, Run and Ref. Positions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EA51F459-B24E-4563-B3CE-7C62F8513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The capture position at station</a:t>
                </a:r>
                <a:r>
                  <a:rPr lang="en-US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+mj-lt"/>
                  </a:rPr>
                  <a:t>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𝐜𝐚𝐩𝐭𝐮𝐫𝐞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vi-VN" sz="22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𝐫𝐞𝐟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vi-VN" sz="22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2200" b="1" i="0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vi-VN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𝐜𝐚𝐩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ture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r>
                  <a:rPr lang="en-US" dirty="0"/>
                  <a:t>The nut running position at station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dirty="0"/>
                  <a:t>is given by</a:t>
                </a:r>
                <a:endParaRPr lang="en-US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𝐫𝐮𝐧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vi-VN" sz="22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𝐫𝐞𝐟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vi-VN" sz="22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2200" b="1" i="0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vi-VN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𝐫𝐮𝐧</m:t>
                          </m:r>
                          <m:r>
                            <a:rPr lang="vi-VN" sz="22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</m:oMath>
                  </m:oMathPara>
                </a14:m>
                <a:endParaRPr lang="vi-VN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EA51F459-B24E-4563-B3CE-7C62F8513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2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BB7E-474C-4267-BDE7-514F4C5EB8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rot="10800000" flipV="1">
            <a:off x="4184650" y="2261"/>
            <a:ext cx="774700" cy="291850"/>
          </a:xfrm>
        </p:spPr>
        <p:txBody>
          <a:bodyPr/>
          <a:lstStyle/>
          <a:p>
            <a:fld id="{D060839D-7BB0-411B-92B5-EBD271E4E49E}" type="slidenum">
              <a:rPr lang="vi-VN" smtClean="0"/>
              <a:pPr/>
              <a:t>5</a:t>
            </a:fld>
            <a:endParaRPr lang="vi-V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C7E94B-40BB-4A0B-A81E-65CBA6A814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5640" y="0"/>
            <a:ext cx="3784360" cy="30319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System Design</a:t>
            </a:r>
            <a:endParaRPr lang="vi-VN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5DDA247-E17E-4E5F-B000-16563CC31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91745"/>
              </p:ext>
            </p:extLst>
          </p:nvPr>
        </p:nvGraphicFramePr>
        <p:xfrm>
          <a:off x="451622" y="2696316"/>
          <a:ext cx="8240756" cy="416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4" imgW="11820600" imgH="5972040" progId="AutoCAD.Drawing.17">
                  <p:embed/>
                </p:oleObj>
              </mc:Choice>
              <mc:Fallback>
                <p:oleObj name="AutoCAD Drawing" r:id="rId4" imgW="11820600" imgH="5972040" progId="AutoCAD.Drawing.1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22" y="2696316"/>
                        <a:ext cx="8240756" cy="4161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0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580C1-9398-4B1C-8D79-F5D3C91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6</a:t>
            </a:fld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1BDDC0-F2AE-4507-8B13-76B3EA65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Technique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438C-F561-4415-BBCF-DB26462BF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vi-V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3F33BB-8703-4C5B-950C-20F0DF01A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61461"/>
              </p:ext>
            </p:extLst>
          </p:nvPr>
        </p:nvGraphicFramePr>
        <p:xfrm>
          <a:off x="-673953" y="1076175"/>
          <a:ext cx="10491906" cy="53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1820600" imgH="5972040" progId="AutoCAD.Drawing.17">
                  <p:embed/>
                </p:oleObj>
              </mc:Choice>
              <mc:Fallback>
                <p:oleObj name="AutoCAD Drawing" r:id="rId2" imgW="11820600" imgH="5972040" progId="AutoCAD.Drawing.17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43F33BB-8703-4C5B-950C-20F0DF01A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673953" y="1076175"/>
                        <a:ext cx="10491906" cy="530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3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95F33-1A57-461B-9E8C-F8C12E71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7</a:t>
            </a:fld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A1CBA-BFC9-4BA3-AAC8-57765B71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the Nut in the Image (1/2)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7142-7C34-448B-B81D-0CC3E348C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382104-4C69-43A7-99AB-7483BE995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35" y="1067093"/>
            <a:ext cx="2381252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CF3A9E-6781-407B-94E8-3FA9F53DE015}"/>
              </a:ext>
            </a:extLst>
          </p:cNvPr>
          <p:cNvSpPr txBox="1"/>
          <p:nvPr/>
        </p:nvSpPr>
        <p:spPr>
          <a:xfrm>
            <a:off x="3410935" y="3008594"/>
            <a:ext cx="23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Undistorted</a:t>
            </a:r>
            <a:endParaRPr lang="vi-V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03CF0C-6A5B-459C-89E2-1C397B4515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7" y="1067093"/>
            <a:ext cx="2381252" cy="1905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5209C-17E1-4104-A2B0-A44C43E133C9}"/>
              </a:ext>
            </a:extLst>
          </p:cNvPr>
          <p:cNvSpPr txBox="1"/>
          <p:nvPr/>
        </p:nvSpPr>
        <p:spPr>
          <a:xfrm>
            <a:off x="5824210" y="3008594"/>
            <a:ext cx="300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Gaussian blurred</a:t>
            </a:r>
            <a:endParaRPr lang="vi-V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428F02-0C36-48C4-B3F6-4EECCD87340E}"/>
              </a:ext>
            </a:extLst>
          </p:cNvPr>
          <p:cNvSpPr txBox="1"/>
          <p:nvPr/>
        </p:nvSpPr>
        <p:spPr>
          <a:xfrm>
            <a:off x="628650" y="3008594"/>
            <a:ext cx="23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Origin Image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6C14B-8565-43B8-A645-A15222960048}"/>
              </a:ext>
            </a:extLst>
          </p:cNvPr>
          <p:cNvSpPr txBox="1"/>
          <p:nvPr/>
        </p:nvSpPr>
        <p:spPr>
          <a:xfrm>
            <a:off x="5823159" y="5420052"/>
            <a:ext cx="3006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 Closing Transformed</a:t>
            </a:r>
          </a:p>
          <a:p>
            <a:pPr algn="ctr"/>
            <a:r>
              <a:rPr lang="en-US" dirty="0"/>
              <a:t>(Inverted Image)</a:t>
            </a:r>
          </a:p>
          <a:p>
            <a:pPr algn="ctr"/>
            <a:r>
              <a:rPr lang="en-US" sz="1600" dirty="0"/>
              <a:t>(</a:t>
            </a:r>
            <a:r>
              <a:rPr lang="vi-VN" sz="1600" dirty="0"/>
              <a:t>Dilation followed by Erosion</a:t>
            </a:r>
            <a:r>
              <a:rPr lang="en-US" sz="1600" dirty="0"/>
              <a:t>)</a:t>
            </a:r>
            <a:endParaRPr lang="vi-V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0EC94-5379-4ABF-A73C-82D75180960A}"/>
              </a:ext>
            </a:extLst>
          </p:cNvPr>
          <p:cNvSpPr txBox="1"/>
          <p:nvPr/>
        </p:nvSpPr>
        <p:spPr>
          <a:xfrm>
            <a:off x="188549" y="542005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 Otsu </a:t>
            </a:r>
            <a:r>
              <a:rPr lang="en-US" dirty="0" err="1"/>
              <a:t>Thresholed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35015-D391-49C1-BC8B-DC4907A1D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33" y="1061332"/>
            <a:ext cx="2377440" cy="1901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472BD-568B-4727-9978-69F7069944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9" y="3480075"/>
            <a:ext cx="2377440" cy="190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D32AC-C60B-4E9A-8E0E-E166E217F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10" y="3518100"/>
            <a:ext cx="2377440" cy="1901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84AE7-3D81-49CF-977D-1579A77C5A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t="24217" r="25153" b="28640"/>
          <a:stretch/>
        </p:blipFill>
        <p:spPr>
          <a:xfrm>
            <a:off x="4617626" y="4689058"/>
            <a:ext cx="1371600" cy="13859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843C79-E937-4803-B236-B340110353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2" t="25620" r="25000" b="26887"/>
          <a:stretch/>
        </p:blipFill>
        <p:spPr>
          <a:xfrm>
            <a:off x="3154775" y="3505613"/>
            <a:ext cx="1371600" cy="13743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9F6E79-9F66-4FD6-A3F4-B32DE67600E7}"/>
              </a:ext>
            </a:extLst>
          </p:cNvPr>
          <p:cNvSpPr/>
          <p:nvPr/>
        </p:nvSpPr>
        <p:spPr>
          <a:xfrm>
            <a:off x="1546908" y="3967916"/>
            <a:ext cx="862146" cy="86214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BB6DB-93D3-4A73-8817-0B6363F88E9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989226" y="4431051"/>
            <a:ext cx="1057227" cy="950976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94933-3783-4213-8DCC-B23D8991846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09055" y="4192804"/>
            <a:ext cx="745720" cy="2077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5669B0-DA22-484F-B097-57924AEEBA86}"/>
              </a:ext>
            </a:extLst>
          </p:cNvPr>
          <p:cNvSpPr/>
          <p:nvPr/>
        </p:nvSpPr>
        <p:spPr>
          <a:xfrm>
            <a:off x="3154775" y="3501758"/>
            <a:ext cx="1365554" cy="138593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F752CB-A43F-487C-8F50-F4BAB2A57844}"/>
              </a:ext>
            </a:extLst>
          </p:cNvPr>
          <p:cNvSpPr/>
          <p:nvPr/>
        </p:nvSpPr>
        <p:spPr>
          <a:xfrm>
            <a:off x="4611580" y="4689058"/>
            <a:ext cx="1381683" cy="1385936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108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9837A-A9D3-42A8-BAD2-2CF42A1B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839D-7BB0-411B-92B5-EBD271E4E49E}" type="slidenum">
              <a:rPr lang="vi-VN" smtClean="0"/>
              <a:pPr/>
              <a:t>8</a:t>
            </a:fld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8A8A4-DB1B-4176-AD3E-59565D5B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the Nut in the Image (2/2)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1891-E59E-4A1B-8FFE-DB620D46B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BEFC1-5E0C-484F-9195-6EC23AA12F3E}"/>
              </a:ext>
            </a:extLst>
          </p:cNvPr>
          <p:cNvSpPr txBox="1"/>
          <p:nvPr/>
        </p:nvSpPr>
        <p:spPr>
          <a:xfrm>
            <a:off x="-287562" y="3096481"/>
            <a:ext cx="406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All contours and their</a:t>
            </a:r>
            <a:br>
              <a:rPr lang="en-US" dirty="0"/>
            </a:br>
            <a:r>
              <a:rPr lang="en-US" dirty="0"/>
              <a:t>min-fitting-circles</a:t>
            </a:r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A7104-5A31-49D6-995D-08B43AB7B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28" y="1048914"/>
            <a:ext cx="2560320" cy="20482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2A4051-9894-422A-B2DD-FF0CCF956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9" y="1048914"/>
            <a:ext cx="2560320" cy="20482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3C460-655A-4244-BC40-CD0EA392B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28" y="1046160"/>
            <a:ext cx="2560320" cy="20482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4AD44-328E-4A9A-8AFD-F91FE1F33BEB}"/>
              </a:ext>
            </a:extLst>
          </p:cNvPr>
          <p:cNvSpPr txBox="1"/>
          <p:nvPr/>
        </p:nvSpPr>
        <p:spPr>
          <a:xfrm>
            <a:off x="3294488" y="309441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Filter out the</a:t>
            </a:r>
          </a:p>
          <a:p>
            <a:pPr algn="ctr"/>
            <a:r>
              <a:rPr lang="en-US" dirty="0"/>
              <a:t>“not round” contours.</a:t>
            </a:r>
            <a:endParaRPr lang="vi-V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BABEC-84AE-4007-8B38-E1261CF3E028}"/>
              </a:ext>
            </a:extLst>
          </p:cNvPr>
          <p:cNvSpPr txBox="1"/>
          <p:nvPr/>
        </p:nvSpPr>
        <p:spPr>
          <a:xfrm>
            <a:off x="5995088" y="3105835"/>
            <a:ext cx="282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Final contour (using dimensional </a:t>
            </a:r>
            <a:r>
              <a:rPr lang="en-US" dirty="0" err="1"/>
              <a:t>comparision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B25D3BE-7BE8-4160-9DC6-222781A29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96676"/>
              </p:ext>
            </p:extLst>
          </p:nvPr>
        </p:nvGraphicFramePr>
        <p:xfrm>
          <a:off x="511175" y="4133850"/>
          <a:ext cx="391636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5" imgW="11820600" imgH="5972040" progId="AutoCAD.Drawing.17">
                  <p:embed/>
                </p:oleObj>
              </mc:Choice>
              <mc:Fallback>
                <p:oleObj name="AutoCAD Drawing" r:id="rId5" imgW="11820600" imgH="597204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" y="4133850"/>
                        <a:ext cx="3916363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61174-03E0-4ECE-ADA0-DBE47C43D1D4}"/>
                  </a:ext>
                </a:extLst>
              </p:cNvPr>
              <p:cNvSpPr txBox="1"/>
              <p:nvPr/>
            </p:nvSpPr>
            <p:spPr>
              <a:xfrm>
                <a:off x="5238990" y="4344438"/>
                <a:ext cx="3206764" cy="181510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The “round criterion”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𝑀𝐹𝐶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0.9, 1.1</m:t>
                          </m:r>
                        </m:e>
                      </m:d>
                    </m:oMath>
                  </m:oMathPara>
                </a14:m>
                <a:endParaRPr lang="vi-VN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61174-03E0-4ECE-ADA0-DBE47C43D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90" y="4344438"/>
                <a:ext cx="3206764" cy="181510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0990BD3-7B63-4055-94E9-13E2B391DDBC}"/>
              </a:ext>
            </a:extLst>
          </p:cNvPr>
          <p:cNvSpPr txBox="1"/>
          <p:nvPr/>
        </p:nvSpPr>
        <p:spPr>
          <a:xfrm>
            <a:off x="-287562" y="6155636"/>
            <a:ext cx="47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Min Fitting Circle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67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181</Words>
  <Application>Microsoft Office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Sitka Subheading</vt:lpstr>
      <vt:lpstr>Tahoma</vt:lpstr>
      <vt:lpstr>Office Theme</vt:lpstr>
      <vt:lpstr>AutoCAD Drawing</vt:lpstr>
      <vt:lpstr>System</vt:lpstr>
      <vt:lpstr>PowerPoint Presentation</vt:lpstr>
      <vt:lpstr>Control System Design</vt:lpstr>
      <vt:lpstr>The Workflow</vt:lpstr>
      <vt:lpstr>Capture, Run and Ref. Positions</vt:lpstr>
      <vt:lpstr>Image Processing Technique</vt:lpstr>
      <vt:lpstr>Detect the Nut in the Image (1/2)</vt:lpstr>
      <vt:lpstr>Detect the Nut in the Image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Đức Trí</dc:creator>
  <cp:lastModifiedBy>Duc-Tri Vo</cp:lastModifiedBy>
  <cp:revision>206</cp:revision>
  <dcterms:created xsi:type="dcterms:W3CDTF">2020-01-04T04:07:59Z</dcterms:created>
  <dcterms:modified xsi:type="dcterms:W3CDTF">2025-01-07T13:33:07Z</dcterms:modified>
</cp:coreProperties>
</file>