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9" r:id="rId5"/>
    <p:sldId id="258" r:id="rId6"/>
    <p:sldId id="268" r:id="rId7"/>
    <p:sldId id="267" r:id="rId8"/>
    <p:sldId id="266" r:id="rId9"/>
    <p:sldId id="265" r:id="rId10"/>
    <p:sldId id="264" r:id="rId11"/>
    <p:sldId id="260" r:id="rId12"/>
    <p:sldId id="261" r:id="rId13"/>
    <p:sldId id="263" r:id="rId14"/>
    <p:sldId id="277" r:id="rId15"/>
    <p:sldId id="262" r:id="rId16"/>
    <p:sldId id="276" r:id="rId17"/>
    <p:sldId id="278" r:id="rId18"/>
    <p:sldId id="283" r:id="rId19"/>
    <p:sldId id="275" r:id="rId20"/>
    <p:sldId id="279" r:id="rId21"/>
    <p:sldId id="280" r:id="rId22"/>
    <p:sldId id="281" r:id="rId23"/>
    <p:sldId id="284" r:id="rId24"/>
    <p:sldId id="282"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p:scale>
          <a:sx n="125" d="100"/>
          <a:sy n="125" d="100"/>
        </p:scale>
        <p:origin x="-782" y="-9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04DA77-0714-4226-8456-DE0FB00C8765}"/>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3" name="Footer Placeholder 2">
            <a:extLst>
              <a:ext uri="{FF2B5EF4-FFF2-40B4-BE49-F238E27FC236}">
                <a16:creationId xmlns:a16="http://schemas.microsoft.com/office/drawing/2014/main" xmlns=""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0A372-E784-4489-91B1-EB5F9893BA9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xmlns="" id="{36E1B435-934F-44C4-8F1B-EC379BCB0879}"/>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4" name="Footer Placeholder 3">
            <a:extLst>
              <a:ext uri="{FF2B5EF4-FFF2-40B4-BE49-F238E27FC236}">
                <a16:creationId xmlns:a16="http://schemas.microsoft.com/office/drawing/2014/main" xmlns=""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C932F55C-8EFE-4A66-9DB3-D0CB88777B6B}"/>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5" name="Footer Placeholder 4">
            <a:extLst>
              <a:ext uri="{FF2B5EF4-FFF2-40B4-BE49-F238E27FC236}">
                <a16:creationId xmlns:a16="http://schemas.microsoft.com/office/drawing/2014/main" xmlns=""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2CF1DA-3491-456F-B971-C43EFCD2163E}"/>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6" name="Footer Placeholder 5">
            <a:extLst>
              <a:ext uri="{FF2B5EF4-FFF2-40B4-BE49-F238E27FC236}">
                <a16:creationId xmlns:a16="http://schemas.microsoft.com/office/drawing/2014/main" xmlns=""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05A630-F12E-492E-A3AD-AE8A23606B49}"/>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5" name="Footer Placeholder 4">
            <a:extLst>
              <a:ext uri="{FF2B5EF4-FFF2-40B4-BE49-F238E27FC236}">
                <a16:creationId xmlns:a16="http://schemas.microsoft.com/office/drawing/2014/main" xmlns=""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2ECD319-65C0-4D9E-8CC8-C9F4B7BAB83C}"/>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6" name="Footer Placeholder 5">
            <a:extLst>
              <a:ext uri="{FF2B5EF4-FFF2-40B4-BE49-F238E27FC236}">
                <a16:creationId xmlns:a16="http://schemas.microsoft.com/office/drawing/2014/main" xmlns=""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xmlns=""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xmlns=""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8/27/2024</a:t>
            </a:fld>
            <a:endParaRPr lang="en-US"/>
          </a:p>
        </p:txBody>
      </p:sp>
      <p:sp>
        <p:nvSpPr>
          <p:cNvPr id="5" name="Footer Placeholder 4">
            <a:extLst>
              <a:ext uri="{FF2B5EF4-FFF2-40B4-BE49-F238E27FC236}">
                <a16:creationId xmlns:a16="http://schemas.microsoft.com/office/drawing/2014/main" xmlns=""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xmlns=""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xmlns=""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xmlns=""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xmlns=""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www.eclipse.org/downloads/" TargetMode="External"/><Relationship Id="rId4" Type="http://schemas.openxmlformats.org/officeDocument/2006/relationships/hyperlink" Target="https://www.oracle.com/java/technologies/javase/javase-jdk8-downloads.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dirty="0" smtClean="0">
                <a:solidFill>
                  <a:srgbClr val="154A8D"/>
                </a:solidFill>
                <a:latin typeface="#9Slide02 Tieu de rat dai 02" panose="020B0606020202050201" pitchFamily="34" charset="0"/>
              </a:rPr>
              <a:t>Java Backend</a:t>
            </a:r>
            <a:endParaRPr lang="en-US" sz="6000" dirty="0">
              <a:solidFill>
                <a:srgbClr val="154A8D"/>
              </a:solidFill>
              <a:latin typeface="#9Slide02 Tieu de rat dai 02" panose="020B0606020202050201" pitchFamily="34" charset="0"/>
            </a:endParaRPr>
          </a:p>
        </p:txBody>
      </p:sp>
      <p:sp>
        <p:nvSpPr>
          <p:cNvPr id="7" name="TextBox 6">
            <a:extLst>
              <a:ext uri="{FF2B5EF4-FFF2-40B4-BE49-F238E27FC236}">
                <a16:creationId xmlns:a16="http://schemas.microsoft.com/office/drawing/2014/main" xmlns="" id="{57D7E4A7-B4C6-4720-8201-1DA5931A1A87}"/>
              </a:ext>
            </a:extLst>
          </p:cNvPr>
          <p:cNvSpPr txBox="1"/>
          <p:nvPr/>
        </p:nvSpPr>
        <p:spPr>
          <a:xfrm>
            <a:off x="1676400" y="3761780"/>
            <a:ext cx="2895600" cy="261610"/>
          </a:xfrm>
          <a:prstGeom prst="rect">
            <a:avLst/>
          </a:prstGeom>
          <a:noFill/>
        </p:spPr>
        <p:txBody>
          <a:bodyPr wrap="square" lIns="0" tIns="0" rIns="0" bIns="0" rtlCol="0">
            <a:spAutoFit/>
          </a:bodyPr>
          <a:lstStyle/>
          <a:p>
            <a:pPr algn="l"/>
            <a:r>
              <a:rPr lang="en-US" sz="1700" dirty="0" err="1" smtClean="0">
                <a:solidFill>
                  <a:srgbClr val="F37422"/>
                </a:solidFill>
              </a:rPr>
              <a:t>Phùng</a:t>
            </a:r>
            <a:r>
              <a:rPr lang="en-US" sz="1700" dirty="0" smtClean="0">
                <a:solidFill>
                  <a:srgbClr val="F37422"/>
                </a:solidFill>
              </a:rPr>
              <a:t> </a:t>
            </a:r>
            <a:r>
              <a:rPr lang="en-US" sz="1700" dirty="0" err="1" smtClean="0">
                <a:solidFill>
                  <a:srgbClr val="F37422"/>
                </a:solidFill>
              </a:rPr>
              <a:t>Thế</a:t>
            </a:r>
            <a:r>
              <a:rPr lang="en-US" sz="1700" dirty="0" smtClean="0">
                <a:solidFill>
                  <a:srgbClr val="F37422"/>
                </a:solidFill>
              </a:rPr>
              <a:t> Quang</a:t>
            </a:r>
            <a:endParaRPr lang="en-US" sz="1700" dirty="0">
              <a:solidFill>
                <a:srgbClr val="F37422"/>
              </a:solidFill>
            </a:endParaRPr>
          </a:p>
        </p:txBody>
      </p:sp>
      <p:pic>
        <p:nvPicPr>
          <p:cNvPr id="8" name="Graphic 7">
            <a:extLst>
              <a:ext uri="{FF2B5EF4-FFF2-40B4-BE49-F238E27FC236}">
                <a16:creationId xmlns:a16="http://schemas.microsoft.com/office/drawing/2014/main" xmlns="" id="{E9D76A19-BB08-4BB2-B289-7DDC93C3AE95}"/>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090974" y="933238"/>
            <a:ext cx="8662626" cy="1007332"/>
            <a:chOff x="3129129" y="1121776"/>
            <a:chExt cx="5933741" cy="1171624"/>
          </a:xfrm>
        </p:grpSpPr>
        <p:sp>
          <p:nvSpPr>
            <p:cNvPr id="8"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10" name="组合 20"/>
          <p:cNvGrpSpPr/>
          <p:nvPr/>
        </p:nvGrpSpPr>
        <p:grpSpPr>
          <a:xfrm>
            <a:off x="1315285" y="933238"/>
            <a:ext cx="1169945" cy="1379589"/>
            <a:chOff x="3150395" y="933507"/>
            <a:chExt cx="1559927" cy="1839452"/>
          </a:xfrm>
        </p:grpSpPr>
        <p:grpSp>
          <p:nvGrpSpPr>
            <p:cNvPr id="11" name="组合 21"/>
            <p:cNvGrpSpPr/>
            <p:nvPr/>
          </p:nvGrpSpPr>
          <p:grpSpPr>
            <a:xfrm>
              <a:off x="3150395" y="933507"/>
              <a:ext cx="1559927" cy="1839452"/>
              <a:chOff x="3222820" y="1148080"/>
              <a:chExt cx="1484216" cy="1750177"/>
            </a:xfrm>
          </p:grpSpPr>
          <p:grpSp>
            <p:nvGrpSpPr>
              <p:cNvPr id="13" name="组合 25"/>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23"/>
            <p:cNvSpPr txBox="1"/>
            <p:nvPr/>
          </p:nvSpPr>
          <p:spPr>
            <a:xfrm>
              <a:off x="3437036" y="1269298"/>
              <a:ext cx="774240" cy="615553"/>
            </a:xfrm>
            <a:prstGeom prst="rect">
              <a:avLst/>
            </a:prstGeom>
            <a:noFill/>
          </p:spPr>
          <p:txBody>
            <a:bodyPr wrap="square" rtlCol="0">
              <a:spAutoFit/>
            </a:bodyPr>
            <a:lstStyle/>
            <a:p>
              <a:pPr algn="ctr"/>
              <a:r>
                <a:rPr lang="en-US" altLang="zh-CN" sz="2400">
                  <a:solidFill>
                    <a:srgbClr val="FFB850"/>
                  </a:solidFill>
                  <a:latin typeface="Impact" panose="020B0806030902050204" pitchFamily="34" charset="0"/>
                </a:rPr>
                <a:t>01</a:t>
              </a:r>
              <a:endParaRPr lang="zh-CN" altLang="en-US" sz="2400">
                <a:solidFill>
                  <a:srgbClr val="FFB850"/>
                </a:solidFill>
                <a:latin typeface="Impact" panose="020B0806030902050204" pitchFamily="34" charset="0"/>
              </a:endParaRPr>
            </a:p>
          </p:txBody>
        </p:sp>
      </p:grpSp>
      <p:sp>
        <p:nvSpPr>
          <p:cNvPr id="18" name="文本框 31"/>
          <p:cNvSpPr txBox="1"/>
          <p:nvPr/>
        </p:nvSpPr>
        <p:spPr>
          <a:xfrm>
            <a:off x="2391273" y="1193689"/>
            <a:ext cx="6899630"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Rounded Rectangle 18"/>
          <p:cNvSpPr/>
          <p:nvPr/>
        </p:nvSpPr>
        <p:spPr>
          <a:xfrm>
            <a:off x="857330" y="2753883"/>
            <a:ext cx="2500530" cy="211906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vi-VN" sz="2800">
                <a:latin typeface="+mj-lt"/>
              </a:rPr>
              <a:t>Tiêu chuẩn của một môi trường Java điển hình</a:t>
            </a:r>
            <a:r>
              <a:rPr lang="en-US" sz="2800">
                <a:latin typeface="+mj-lt"/>
              </a:rPr>
              <a:t> </a:t>
            </a:r>
          </a:p>
        </p:txBody>
      </p:sp>
      <p:pic>
        <p:nvPicPr>
          <p:cNvPr id="20" name="Picture 19"/>
          <p:cNvPicPr>
            <a:picLocks noChangeAspect="1"/>
          </p:cNvPicPr>
          <p:nvPr/>
        </p:nvPicPr>
        <p:blipFill>
          <a:blip r:embed="rId4"/>
          <a:stretch>
            <a:fillRect/>
          </a:stretch>
        </p:blipFill>
        <p:spPr>
          <a:xfrm>
            <a:off x="3766225" y="1974665"/>
            <a:ext cx="5987375" cy="3892735"/>
          </a:xfrm>
          <a:prstGeom prst="rect">
            <a:avLst/>
          </a:prstGeom>
        </p:spPr>
      </p:pic>
      <p:sp>
        <p:nvSpPr>
          <p:cNvPr id="21" name="Right Arrow 20"/>
          <p:cNvSpPr/>
          <p:nvPr/>
        </p:nvSpPr>
        <p:spPr>
          <a:xfrm>
            <a:off x="3357860" y="3724314"/>
            <a:ext cx="408365" cy="17820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741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693268" y="1230250"/>
            <a:ext cx="8712598" cy="852875"/>
            <a:chOff x="3129129" y="1121776"/>
            <a:chExt cx="5933741" cy="1171624"/>
          </a:xfrm>
        </p:grpSpPr>
        <p:sp>
          <p:nvSpPr>
            <p:cNvPr id="8"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79"/>
            <p:cNvSpPr/>
            <p:nvPr/>
          </p:nvSpPr>
          <p:spPr>
            <a:xfrm>
              <a:off x="3289330" y="1253414"/>
              <a:ext cx="571638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10" name="组合 80"/>
          <p:cNvGrpSpPr/>
          <p:nvPr/>
        </p:nvGrpSpPr>
        <p:grpSpPr>
          <a:xfrm>
            <a:off x="1848691" y="1158531"/>
            <a:ext cx="1161135" cy="1340607"/>
            <a:chOff x="3150395" y="933507"/>
            <a:chExt cx="1559927" cy="1839452"/>
          </a:xfrm>
        </p:grpSpPr>
        <p:grpSp>
          <p:nvGrpSpPr>
            <p:cNvPr id="11" name="组合 81"/>
            <p:cNvGrpSpPr/>
            <p:nvPr/>
          </p:nvGrpSpPr>
          <p:grpSpPr>
            <a:xfrm>
              <a:off x="3150395" y="933507"/>
              <a:ext cx="1559927" cy="1839452"/>
              <a:chOff x="3222820" y="1148080"/>
              <a:chExt cx="1484216" cy="1750177"/>
            </a:xfrm>
          </p:grpSpPr>
          <p:grpSp>
            <p:nvGrpSpPr>
              <p:cNvPr id="13" name="组合 85"/>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86"/>
              <p:cNvSpPr/>
              <p:nvPr/>
            </p:nvSpPr>
            <p:spPr>
              <a:xfrm>
                <a:off x="3222820" y="1148080"/>
                <a:ext cx="1284821"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83"/>
            <p:cNvSpPr txBox="1"/>
            <p:nvPr/>
          </p:nvSpPr>
          <p:spPr>
            <a:xfrm>
              <a:off x="3438455" y="1314947"/>
              <a:ext cx="774240" cy="615553"/>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02</a:t>
              </a:r>
              <a:endParaRPr lang="zh-CN" altLang="en-US" sz="2400">
                <a:solidFill>
                  <a:srgbClr val="01ACBE"/>
                </a:solidFill>
                <a:latin typeface="Impact" panose="020B0806030902050204" pitchFamily="34" charset="0"/>
              </a:endParaRPr>
            </a:p>
          </p:txBody>
        </p:sp>
      </p:grpSp>
      <p:sp>
        <p:nvSpPr>
          <p:cNvPr id="18" name="文本框 90"/>
          <p:cNvSpPr txBox="1"/>
          <p:nvPr/>
        </p:nvSpPr>
        <p:spPr>
          <a:xfrm>
            <a:off x="2937129" y="1394288"/>
            <a:ext cx="6148480" cy="523220"/>
          </a:xfrm>
          <a:prstGeom prst="rect">
            <a:avLst/>
          </a:prstGeom>
          <a:noFill/>
        </p:spPr>
        <p:txBody>
          <a:bodyPr wrap="square" rtlCol="0">
            <a:spAutoFit/>
          </a:bodyPr>
          <a:lstStyle/>
          <a:p>
            <a:r>
              <a:rPr lang="en-US" altLang="zh-CN" sz="2800" err="1">
                <a:solidFill>
                  <a:schemeClr val="bg1"/>
                </a:solidFill>
                <a:latin typeface="Times New Roman" panose="02020603050405020304" pitchFamily="18" charset="0"/>
                <a:cs typeface="Times New Roman" panose="02020603050405020304" pitchFamily="18" charset="0"/>
              </a:rPr>
              <a:t>Một</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Số</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Quy</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Tắc</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Trong</a:t>
            </a:r>
            <a:r>
              <a:rPr lang="en-US" altLang="zh-CN" sz="2800">
                <a:solidFill>
                  <a:schemeClr val="bg1"/>
                </a:solidFill>
                <a:latin typeface="Times New Roman" panose="02020603050405020304" pitchFamily="18" charset="0"/>
                <a:cs typeface="Times New Roman" panose="02020603050405020304" pitchFamily="18" charset="0"/>
              </a:rPr>
              <a:t> Java</a:t>
            </a:r>
            <a:endParaRPr lang="zh-CN" altLang="en-US" sz="2800">
              <a:solidFill>
                <a:schemeClr val="bg1"/>
              </a:solidFill>
              <a:latin typeface="Times New Roman" panose="02020603050405020304" pitchFamily="18" charset="0"/>
              <a:cs typeface="Times New Roman" panose="02020603050405020304" pitchFamily="18" charset="0"/>
            </a:endParaRPr>
          </a:p>
        </p:txBody>
      </p:sp>
      <p:grpSp>
        <p:nvGrpSpPr>
          <p:cNvPr id="19" name="组合 2"/>
          <p:cNvGrpSpPr/>
          <p:nvPr/>
        </p:nvGrpSpPr>
        <p:grpSpPr>
          <a:xfrm>
            <a:off x="1565651" y="2074336"/>
            <a:ext cx="8967831" cy="4148361"/>
            <a:chOff x="982640" y="1286614"/>
            <a:chExt cx="10081118" cy="5023499"/>
          </a:xfrm>
        </p:grpSpPr>
        <p:sp>
          <p:nvSpPr>
            <p:cNvPr id="20" name="圆角矩形 3"/>
            <p:cNvSpPr/>
            <p:nvPr/>
          </p:nvSpPr>
          <p:spPr>
            <a:xfrm rot="16200000">
              <a:off x="3563539" y="-1190106"/>
              <a:ext cx="5023499" cy="9976939"/>
            </a:xfrm>
            <a:prstGeom prst="roundRect">
              <a:avLst>
                <a:gd name="adj" fmla="val 4670"/>
              </a:avLst>
            </a:prstGeom>
            <a:gradFill flip="none" rotWithShape="1">
              <a:gsLst>
                <a:gs pos="0">
                  <a:schemeClr val="bg1">
                    <a:lumMod val="50000"/>
                  </a:schemeClr>
                </a:gs>
                <a:gs pos="100000">
                  <a:schemeClr val="tx1">
                    <a:lumMod val="75000"/>
                    <a:lumOff val="25000"/>
                  </a:schemeClr>
                </a:gs>
              </a:gsLst>
              <a:lin ang="8100000" scaled="0"/>
              <a:tileRect/>
            </a:gradFill>
            <a:ln w="22225">
              <a:gradFill flip="none" rotWithShape="1">
                <a:gsLst>
                  <a:gs pos="0">
                    <a:schemeClr val="bg1">
                      <a:lumMod val="65000"/>
                    </a:schemeClr>
                  </a:gs>
                  <a:gs pos="100000">
                    <a:schemeClr val="tx1">
                      <a:lumMod val="85000"/>
                      <a:lumOff val="15000"/>
                    </a:schemeClr>
                  </a:gs>
                </a:gsLst>
                <a:lin ang="8100000" scaled="0"/>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1" name="圆角矩形 4"/>
            <p:cNvSpPr/>
            <p:nvPr/>
          </p:nvSpPr>
          <p:spPr>
            <a:xfrm rot="16200000">
              <a:off x="3788070" y="-980490"/>
              <a:ext cx="4628185" cy="9557712"/>
            </a:xfrm>
            <a:prstGeom prst="roundRect">
              <a:avLst>
                <a:gd name="adj" fmla="val 0"/>
              </a:avLst>
            </a:prstGeom>
            <a:solidFill>
              <a:schemeClr val="bg1">
                <a:lumMod val="95000"/>
              </a:schemeClr>
            </a:soli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a:solidFill>
                    <a:prstClr val="white"/>
                  </a:solidFill>
                </a:rPr>
                <a:t>1. </a:t>
              </a:r>
              <a:endParaRPr lang="zh-CN" altLang="en-US" sz="1015">
                <a:solidFill>
                  <a:prstClr val="white"/>
                </a:solidFill>
              </a:endParaRPr>
            </a:p>
          </p:txBody>
        </p:sp>
        <p:grpSp>
          <p:nvGrpSpPr>
            <p:cNvPr id="22" name="组合 5"/>
            <p:cNvGrpSpPr/>
            <p:nvPr/>
          </p:nvGrpSpPr>
          <p:grpSpPr>
            <a:xfrm>
              <a:off x="982640" y="1596963"/>
              <a:ext cx="751226" cy="4402810"/>
              <a:chOff x="982640" y="1596963"/>
              <a:chExt cx="751226" cy="4402810"/>
            </a:xfrm>
          </p:grpSpPr>
          <p:grpSp>
            <p:nvGrpSpPr>
              <p:cNvPr id="23" name="组合 6"/>
              <p:cNvGrpSpPr/>
              <p:nvPr/>
            </p:nvGrpSpPr>
            <p:grpSpPr>
              <a:xfrm rot="16200000">
                <a:off x="-615716" y="3650191"/>
                <a:ext cx="4402810" cy="296354"/>
                <a:chOff x="2149635" y="1165383"/>
                <a:chExt cx="3485831" cy="234634"/>
              </a:xfrm>
            </p:grpSpPr>
            <p:grpSp>
              <p:nvGrpSpPr>
                <p:cNvPr id="54" name="组合 37"/>
                <p:cNvGrpSpPr/>
                <p:nvPr/>
              </p:nvGrpSpPr>
              <p:grpSpPr>
                <a:xfrm>
                  <a:off x="2149635" y="1165385"/>
                  <a:ext cx="234632" cy="234632"/>
                  <a:chOff x="2483014" y="1114427"/>
                  <a:chExt cx="209550" cy="209550"/>
                </a:xfrm>
              </p:grpSpPr>
              <p:sp>
                <p:nvSpPr>
                  <p:cNvPr id="82" name="椭圆 6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3" name="椭圆 6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5" name="组合 38"/>
                <p:cNvGrpSpPr/>
                <p:nvPr/>
              </p:nvGrpSpPr>
              <p:grpSpPr>
                <a:xfrm>
                  <a:off x="2510880" y="1165385"/>
                  <a:ext cx="234632" cy="234632"/>
                  <a:chOff x="2483014" y="1114427"/>
                  <a:chExt cx="209550" cy="209550"/>
                </a:xfrm>
              </p:grpSpPr>
              <p:sp>
                <p:nvSpPr>
                  <p:cNvPr id="80" name="椭圆 63"/>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1" name="椭圆 6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6" name="组合 39"/>
                <p:cNvGrpSpPr/>
                <p:nvPr/>
              </p:nvGrpSpPr>
              <p:grpSpPr>
                <a:xfrm>
                  <a:off x="2872124" y="1165385"/>
                  <a:ext cx="234632" cy="234632"/>
                  <a:chOff x="2483014" y="1114427"/>
                  <a:chExt cx="209550" cy="209550"/>
                </a:xfrm>
              </p:grpSpPr>
              <p:sp>
                <p:nvSpPr>
                  <p:cNvPr id="78" name="椭圆 6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9" name="椭圆 6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7" name="组合 40"/>
                <p:cNvGrpSpPr/>
                <p:nvPr/>
              </p:nvGrpSpPr>
              <p:grpSpPr>
                <a:xfrm>
                  <a:off x="3233369" y="1165385"/>
                  <a:ext cx="234632" cy="234632"/>
                  <a:chOff x="2483014" y="1114427"/>
                  <a:chExt cx="209550" cy="209550"/>
                </a:xfrm>
              </p:grpSpPr>
              <p:sp>
                <p:nvSpPr>
                  <p:cNvPr id="76" name="椭圆 5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7" name="椭圆 6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8" name="组合 41"/>
                <p:cNvGrpSpPr/>
                <p:nvPr/>
              </p:nvGrpSpPr>
              <p:grpSpPr>
                <a:xfrm>
                  <a:off x="3594615" y="1165383"/>
                  <a:ext cx="234632" cy="234632"/>
                  <a:chOff x="2483014" y="1114427"/>
                  <a:chExt cx="209550" cy="209550"/>
                </a:xfrm>
              </p:grpSpPr>
              <p:sp>
                <p:nvSpPr>
                  <p:cNvPr id="74" name="椭圆 5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椭圆 5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9" name="组合 42"/>
                <p:cNvGrpSpPr/>
                <p:nvPr/>
              </p:nvGrpSpPr>
              <p:grpSpPr>
                <a:xfrm>
                  <a:off x="3955858" y="1165384"/>
                  <a:ext cx="234632" cy="234632"/>
                  <a:chOff x="2483014" y="1114427"/>
                  <a:chExt cx="209550" cy="209550"/>
                </a:xfrm>
              </p:grpSpPr>
              <p:sp>
                <p:nvSpPr>
                  <p:cNvPr id="72" name="椭圆 5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3" name="椭圆 5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0" name="组合 43"/>
                <p:cNvGrpSpPr/>
                <p:nvPr/>
              </p:nvGrpSpPr>
              <p:grpSpPr>
                <a:xfrm>
                  <a:off x="4317103" y="1165384"/>
                  <a:ext cx="234632" cy="234632"/>
                  <a:chOff x="2483014" y="1114427"/>
                  <a:chExt cx="209550" cy="209550"/>
                </a:xfrm>
              </p:grpSpPr>
              <p:sp>
                <p:nvSpPr>
                  <p:cNvPr id="70" name="椭圆 53"/>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1" name="椭圆 5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1" name="组合 44"/>
                <p:cNvGrpSpPr/>
                <p:nvPr/>
              </p:nvGrpSpPr>
              <p:grpSpPr>
                <a:xfrm>
                  <a:off x="4678347" y="1165384"/>
                  <a:ext cx="234632" cy="234632"/>
                  <a:chOff x="2483014" y="1114427"/>
                  <a:chExt cx="209550" cy="209550"/>
                </a:xfrm>
              </p:grpSpPr>
              <p:sp>
                <p:nvSpPr>
                  <p:cNvPr id="68" name="椭圆 5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9" name="椭圆 5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2" name="组合 45"/>
                <p:cNvGrpSpPr/>
                <p:nvPr/>
              </p:nvGrpSpPr>
              <p:grpSpPr>
                <a:xfrm>
                  <a:off x="5039590" y="1165384"/>
                  <a:ext cx="234632" cy="234632"/>
                  <a:chOff x="2483014" y="1114427"/>
                  <a:chExt cx="209550" cy="209550"/>
                </a:xfrm>
              </p:grpSpPr>
              <p:sp>
                <p:nvSpPr>
                  <p:cNvPr id="66" name="椭圆 4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7" name="椭圆 5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3" name="组合 46"/>
                <p:cNvGrpSpPr/>
                <p:nvPr/>
              </p:nvGrpSpPr>
              <p:grpSpPr>
                <a:xfrm>
                  <a:off x="5400834" y="1165384"/>
                  <a:ext cx="234632" cy="234632"/>
                  <a:chOff x="2483014" y="1114427"/>
                  <a:chExt cx="209550" cy="209550"/>
                </a:xfrm>
              </p:grpSpPr>
              <p:sp>
                <p:nvSpPr>
                  <p:cNvPr id="64" name="椭圆 4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5" name="椭圆 4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nvGrpSpPr>
              <p:cNvPr id="24" name="组合 7"/>
              <p:cNvGrpSpPr/>
              <p:nvPr/>
            </p:nvGrpSpPr>
            <p:grpSpPr>
              <a:xfrm rot="16200000">
                <a:off x="1229146" y="5557333"/>
                <a:ext cx="119575" cy="612586"/>
                <a:chOff x="2244455" y="772894"/>
                <a:chExt cx="94658" cy="485003"/>
              </a:xfrm>
            </p:grpSpPr>
            <p:sp>
              <p:nvSpPr>
                <p:cNvPr id="52" name="圆角矩形 3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3" name="圆角矩形 3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5" name="组合 8"/>
              <p:cNvGrpSpPr/>
              <p:nvPr/>
            </p:nvGrpSpPr>
            <p:grpSpPr>
              <a:xfrm rot="16200000">
                <a:off x="1229146" y="5099277"/>
                <a:ext cx="119575" cy="612586"/>
                <a:chOff x="2244455" y="772894"/>
                <a:chExt cx="94658" cy="485003"/>
              </a:xfrm>
            </p:grpSpPr>
            <p:sp>
              <p:nvSpPr>
                <p:cNvPr id="50" name="圆角矩形 3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1" name="圆角矩形 3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6" name="组合 9"/>
              <p:cNvGrpSpPr/>
              <p:nvPr/>
            </p:nvGrpSpPr>
            <p:grpSpPr>
              <a:xfrm rot="16200000">
                <a:off x="1229146" y="4641222"/>
                <a:ext cx="119575" cy="612586"/>
                <a:chOff x="2244455" y="772894"/>
                <a:chExt cx="94658" cy="485003"/>
              </a:xfrm>
            </p:grpSpPr>
            <p:sp>
              <p:nvSpPr>
                <p:cNvPr id="48" name="圆角矩形 3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圆角矩形 3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7" name="组合 10"/>
              <p:cNvGrpSpPr/>
              <p:nvPr/>
            </p:nvGrpSpPr>
            <p:grpSpPr>
              <a:xfrm rot="16200000">
                <a:off x="1229146" y="4183167"/>
                <a:ext cx="119575" cy="612586"/>
                <a:chOff x="2244455" y="772894"/>
                <a:chExt cx="94658" cy="485003"/>
              </a:xfrm>
            </p:grpSpPr>
            <p:sp>
              <p:nvSpPr>
                <p:cNvPr id="46" name="圆角矩形 2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7" name="圆角矩形 3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8" name="组合 11"/>
              <p:cNvGrpSpPr/>
              <p:nvPr/>
            </p:nvGrpSpPr>
            <p:grpSpPr>
              <a:xfrm rot="16200000">
                <a:off x="1229146" y="3725113"/>
                <a:ext cx="119575" cy="612586"/>
                <a:chOff x="2244455" y="772894"/>
                <a:chExt cx="94658" cy="485003"/>
              </a:xfrm>
            </p:grpSpPr>
            <p:sp>
              <p:nvSpPr>
                <p:cNvPr id="44" name="圆角矩形 2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5" name="圆角矩形 2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9" name="组合 12"/>
              <p:cNvGrpSpPr/>
              <p:nvPr/>
            </p:nvGrpSpPr>
            <p:grpSpPr>
              <a:xfrm rot="16200000">
                <a:off x="1229146" y="3267055"/>
                <a:ext cx="119575" cy="612586"/>
                <a:chOff x="2244455" y="772894"/>
                <a:chExt cx="94658" cy="485003"/>
              </a:xfrm>
            </p:grpSpPr>
            <p:sp>
              <p:nvSpPr>
                <p:cNvPr id="42" name="圆角矩形 2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3" name="圆角矩形 2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0" name="组合 13"/>
              <p:cNvGrpSpPr/>
              <p:nvPr/>
            </p:nvGrpSpPr>
            <p:grpSpPr>
              <a:xfrm rot="16200000">
                <a:off x="1229145" y="2808999"/>
                <a:ext cx="119575" cy="612586"/>
                <a:chOff x="2244455" y="772894"/>
                <a:chExt cx="94658" cy="485003"/>
              </a:xfrm>
            </p:grpSpPr>
            <p:sp>
              <p:nvSpPr>
                <p:cNvPr id="40" name="圆角矩形 2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1" name="圆角矩形 2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1" name="组合 14"/>
              <p:cNvGrpSpPr/>
              <p:nvPr/>
            </p:nvGrpSpPr>
            <p:grpSpPr>
              <a:xfrm rot="16200000">
                <a:off x="1229146" y="2350946"/>
                <a:ext cx="119575" cy="612586"/>
                <a:chOff x="2244455" y="772894"/>
                <a:chExt cx="94658" cy="485003"/>
              </a:xfrm>
            </p:grpSpPr>
            <p:sp>
              <p:nvSpPr>
                <p:cNvPr id="38" name="圆角矩形 2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9" name="圆角矩形 2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2" name="组合 15"/>
              <p:cNvGrpSpPr/>
              <p:nvPr/>
            </p:nvGrpSpPr>
            <p:grpSpPr>
              <a:xfrm rot="16200000">
                <a:off x="1229146" y="1892893"/>
                <a:ext cx="119575" cy="612586"/>
                <a:chOff x="2244455" y="772894"/>
                <a:chExt cx="94658" cy="485003"/>
              </a:xfrm>
            </p:grpSpPr>
            <p:sp>
              <p:nvSpPr>
                <p:cNvPr id="36" name="圆角矩形 1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 name="圆角矩形 2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3" name="组合 16"/>
              <p:cNvGrpSpPr/>
              <p:nvPr/>
            </p:nvGrpSpPr>
            <p:grpSpPr>
              <a:xfrm rot="16200000">
                <a:off x="1229146" y="1434840"/>
                <a:ext cx="119575" cy="612586"/>
                <a:chOff x="2244455" y="772894"/>
                <a:chExt cx="94658" cy="485003"/>
              </a:xfrm>
            </p:grpSpPr>
            <p:sp>
              <p:nvSpPr>
                <p:cNvPr id="34" name="圆角矩形 1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5" name="圆角矩形 1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sp>
        <p:nvSpPr>
          <p:cNvPr id="84" name="文本框 107"/>
          <p:cNvSpPr txBox="1"/>
          <p:nvPr/>
        </p:nvSpPr>
        <p:spPr>
          <a:xfrm>
            <a:off x="2217661" y="2290906"/>
            <a:ext cx="8450339" cy="3957494"/>
          </a:xfrm>
          <a:prstGeom prst="rect">
            <a:avLst/>
          </a:prstGeom>
          <a:noFill/>
        </p:spPr>
        <p:txBody>
          <a:bodyPr wrap="square" rtlCol="0">
            <a:spAutoFit/>
          </a:bodyPr>
          <a:lstStyle/>
          <a:p>
            <a:pPr marL="342900" indent="-342900">
              <a:lnSpc>
                <a:spcPct val="130000"/>
              </a:lnSpc>
              <a:buAutoNum type="arabicPeriod"/>
            </a:pP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Tên</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vi-VN" altLang="zh-CN" sz="2800" dirty="0">
                <a:latin typeface="Times New Roman" panose="02020603050405020304" pitchFamily="18" charset="0"/>
                <a:ea typeface="Microsoft YaHei" panose="020B0503020204020204" pitchFamily="34" charset="-122"/>
                <a:cs typeface="Times New Roman" panose="02020603050405020304" pitchFamily="18" charset="0"/>
              </a:rPr>
              <a:t>có ý nghĩa và thể hiện được mục đích của file/ biến/ phương thức/... đó.</a:t>
            </a:r>
            <a:endPar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lnSpc>
                <a:spcPct val="130000"/>
              </a:lnSpc>
              <a:buAutoNum type="arabicPeriod"/>
            </a:pP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K</a:t>
            </a:r>
            <a:r>
              <a:rPr lang="vi-VN" altLang="zh-CN" sz="2800" dirty="0">
                <a:latin typeface="Times New Roman" panose="02020603050405020304" pitchFamily="18" charset="0"/>
                <a:ea typeface="Microsoft YaHei" panose="020B0503020204020204" pitchFamily="34" charset="-122"/>
                <a:cs typeface="Times New Roman" panose="02020603050405020304" pitchFamily="18" charset="0"/>
              </a:rPr>
              <a:t>hông nên dài quá 20 ký tự</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vi-VN" altLang="zh-CN" sz="2800" dirty="0">
                <a:latin typeface="Times New Roman" panose="02020603050405020304" pitchFamily="18" charset="0"/>
                <a:ea typeface="Microsoft YaHei" panose="020B0503020204020204" pitchFamily="34" charset="-122"/>
                <a:cs typeface="Times New Roman" panose="02020603050405020304" pitchFamily="18" charset="0"/>
              </a:rPr>
              <a:t>và tên cũng không được đặt quá ngắn</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dưới</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2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ký</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tự</a:t>
            </a:r>
            <a:endPar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lnSpc>
                <a:spcPct val="130000"/>
              </a:lnSpc>
              <a:buAutoNum type="arabicPeriod"/>
            </a:pPr>
            <a:r>
              <a:rPr lang="vi-VN" altLang="zh-CN" sz="2800" dirty="0">
                <a:latin typeface="Times New Roman" panose="02020603050405020304" pitchFamily="18" charset="0"/>
                <a:ea typeface="Microsoft YaHei" panose="020B0503020204020204" pitchFamily="34" charset="-122"/>
                <a:cs typeface="Times New Roman" panose="02020603050405020304" pitchFamily="18" charset="0"/>
              </a:rPr>
              <a:t>Tránh kết hợp nhiều ngôn ngữ  (Tiếng Anh + Tiếng Việt + ...), chẳng hạn như addSinhVien, </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edit</a:t>
            </a:r>
            <a:r>
              <a:rPr lang="vi-VN" altLang="zh-CN" sz="2800" dirty="0">
                <a:latin typeface="Times New Roman" panose="02020603050405020304" pitchFamily="18" charset="0"/>
                <a:ea typeface="Microsoft YaHei" panose="020B0503020204020204" pitchFamily="34" charset="-122"/>
                <a:cs typeface="Times New Roman" panose="02020603050405020304" pitchFamily="18" charset="0"/>
              </a:rPr>
              <a:t>Lop,...</a:t>
            </a:r>
            <a:endPar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30000"/>
              </a:lnSpc>
            </a:pPr>
            <a:endPar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9049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ipe(up)">
                                      <p:cBhvr>
                                        <p:cTn id="2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17289" y="964416"/>
            <a:ext cx="8712598" cy="852875"/>
            <a:chOff x="3129129" y="1121776"/>
            <a:chExt cx="5933741" cy="1171624"/>
          </a:xfrm>
        </p:grpSpPr>
        <p:sp>
          <p:nvSpPr>
            <p:cNvPr id="8"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79"/>
            <p:cNvSpPr/>
            <p:nvPr/>
          </p:nvSpPr>
          <p:spPr>
            <a:xfrm>
              <a:off x="3289330" y="1253414"/>
              <a:ext cx="571638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10" name="组合 80"/>
          <p:cNvGrpSpPr/>
          <p:nvPr/>
        </p:nvGrpSpPr>
        <p:grpSpPr>
          <a:xfrm>
            <a:off x="1714756" y="932840"/>
            <a:ext cx="1161135" cy="1268888"/>
            <a:chOff x="3150395" y="933507"/>
            <a:chExt cx="1559927" cy="1839452"/>
          </a:xfrm>
        </p:grpSpPr>
        <p:grpSp>
          <p:nvGrpSpPr>
            <p:cNvPr id="11" name="组合 81"/>
            <p:cNvGrpSpPr/>
            <p:nvPr/>
          </p:nvGrpSpPr>
          <p:grpSpPr>
            <a:xfrm>
              <a:off x="3150395" y="933507"/>
              <a:ext cx="1559927" cy="1839452"/>
              <a:chOff x="3222820" y="1148080"/>
              <a:chExt cx="1484216" cy="1750177"/>
            </a:xfrm>
          </p:grpSpPr>
          <p:grpSp>
            <p:nvGrpSpPr>
              <p:cNvPr id="13" name="组合 85"/>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86"/>
              <p:cNvSpPr/>
              <p:nvPr/>
            </p:nvSpPr>
            <p:spPr>
              <a:xfrm>
                <a:off x="3222820" y="1148080"/>
                <a:ext cx="1284821"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83"/>
            <p:cNvSpPr txBox="1"/>
            <p:nvPr/>
          </p:nvSpPr>
          <p:spPr>
            <a:xfrm>
              <a:off x="3438455" y="1314947"/>
              <a:ext cx="774240" cy="615553"/>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02</a:t>
              </a:r>
              <a:endParaRPr lang="zh-CN" altLang="en-US" sz="2400">
                <a:solidFill>
                  <a:srgbClr val="01ACBE"/>
                </a:solidFill>
                <a:latin typeface="Impact" panose="020B0806030902050204" pitchFamily="34" charset="0"/>
              </a:endParaRPr>
            </a:p>
          </p:txBody>
        </p:sp>
      </p:grpSp>
      <p:sp>
        <p:nvSpPr>
          <p:cNvPr id="18" name="文本框 90"/>
          <p:cNvSpPr txBox="1"/>
          <p:nvPr/>
        </p:nvSpPr>
        <p:spPr>
          <a:xfrm>
            <a:off x="2752596" y="1123070"/>
            <a:ext cx="6148480" cy="523220"/>
          </a:xfrm>
          <a:prstGeom prst="rect">
            <a:avLst/>
          </a:prstGeom>
          <a:noFill/>
        </p:spPr>
        <p:txBody>
          <a:bodyPr wrap="square" rtlCol="0">
            <a:spAutoFit/>
          </a:bodyPr>
          <a:lstStyle/>
          <a:p>
            <a:r>
              <a:rPr lang="en-US" altLang="zh-CN" sz="2800" err="1">
                <a:solidFill>
                  <a:schemeClr val="bg1"/>
                </a:solidFill>
                <a:latin typeface="Times New Roman" panose="02020603050405020304" pitchFamily="18" charset="0"/>
                <a:cs typeface="Times New Roman" panose="02020603050405020304" pitchFamily="18" charset="0"/>
              </a:rPr>
              <a:t>Một</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Số</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Quy</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Tắc</a:t>
            </a:r>
            <a:r>
              <a:rPr lang="en-US" altLang="zh-CN" sz="2800">
                <a:solidFill>
                  <a:schemeClr val="bg1"/>
                </a:solidFill>
                <a:latin typeface="Times New Roman" panose="02020603050405020304" pitchFamily="18" charset="0"/>
                <a:cs typeface="Times New Roman" panose="02020603050405020304" pitchFamily="18" charset="0"/>
              </a:rPr>
              <a:t> </a:t>
            </a:r>
            <a:r>
              <a:rPr lang="en-US" altLang="zh-CN" sz="2800" err="1">
                <a:solidFill>
                  <a:schemeClr val="bg1"/>
                </a:solidFill>
                <a:latin typeface="Times New Roman" panose="02020603050405020304" pitchFamily="18" charset="0"/>
                <a:cs typeface="Times New Roman" panose="02020603050405020304" pitchFamily="18" charset="0"/>
              </a:rPr>
              <a:t>Trong</a:t>
            </a:r>
            <a:r>
              <a:rPr lang="en-US" altLang="zh-CN" sz="2800">
                <a:solidFill>
                  <a:schemeClr val="bg1"/>
                </a:solidFill>
                <a:latin typeface="Times New Roman" panose="02020603050405020304" pitchFamily="18" charset="0"/>
                <a:cs typeface="Times New Roman" panose="02020603050405020304" pitchFamily="18" charset="0"/>
              </a:rPr>
              <a:t> Java</a:t>
            </a:r>
            <a:endParaRPr lang="zh-CN" altLang="en-US" sz="2800">
              <a:solidFill>
                <a:schemeClr val="bg1"/>
              </a:solidFill>
              <a:latin typeface="Times New Roman" panose="02020603050405020304" pitchFamily="18" charset="0"/>
              <a:cs typeface="Times New Roman" panose="02020603050405020304" pitchFamily="18" charset="0"/>
            </a:endParaRPr>
          </a:p>
        </p:txBody>
      </p:sp>
      <p:grpSp>
        <p:nvGrpSpPr>
          <p:cNvPr id="19" name="组合 2"/>
          <p:cNvGrpSpPr/>
          <p:nvPr/>
        </p:nvGrpSpPr>
        <p:grpSpPr>
          <a:xfrm>
            <a:off x="1471569" y="1828942"/>
            <a:ext cx="8967831" cy="4222010"/>
            <a:chOff x="982640" y="1286614"/>
            <a:chExt cx="10081118" cy="5023499"/>
          </a:xfrm>
        </p:grpSpPr>
        <p:sp>
          <p:nvSpPr>
            <p:cNvPr id="20" name="圆角矩形 3"/>
            <p:cNvSpPr/>
            <p:nvPr/>
          </p:nvSpPr>
          <p:spPr>
            <a:xfrm rot="16200000">
              <a:off x="3563539" y="-1190106"/>
              <a:ext cx="5023499" cy="9976939"/>
            </a:xfrm>
            <a:prstGeom prst="roundRect">
              <a:avLst>
                <a:gd name="adj" fmla="val 4670"/>
              </a:avLst>
            </a:prstGeom>
            <a:gradFill flip="none" rotWithShape="1">
              <a:gsLst>
                <a:gs pos="0">
                  <a:schemeClr val="bg1">
                    <a:lumMod val="50000"/>
                  </a:schemeClr>
                </a:gs>
                <a:gs pos="100000">
                  <a:schemeClr val="tx1">
                    <a:lumMod val="75000"/>
                    <a:lumOff val="25000"/>
                  </a:schemeClr>
                </a:gs>
              </a:gsLst>
              <a:lin ang="8100000" scaled="0"/>
              <a:tileRect/>
            </a:gradFill>
            <a:ln w="22225">
              <a:gradFill flip="none" rotWithShape="1">
                <a:gsLst>
                  <a:gs pos="0">
                    <a:schemeClr val="bg1">
                      <a:lumMod val="65000"/>
                    </a:schemeClr>
                  </a:gs>
                  <a:gs pos="100000">
                    <a:schemeClr val="tx1">
                      <a:lumMod val="85000"/>
                      <a:lumOff val="15000"/>
                    </a:schemeClr>
                  </a:gs>
                </a:gsLst>
                <a:lin ang="8100000" scaled="0"/>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1" name="圆角矩形 4"/>
            <p:cNvSpPr/>
            <p:nvPr/>
          </p:nvSpPr>
          <p:spPr>
            <a:xfrm rot="16200000">
              <a:off x="3788070" y="-980490"/>
              <a:ext cx="4628185" cy="9557712"/>
            </a:xfrm>
            <a:prstGeom prst="roundRect">
              <a:avLst>
                <a:gd name="adj" fmla="val 0"/>
              </a:avLst>
            </a:prstGeom>
            <a:solidFill>
              <a:schemeClr val="bg1">
                <a:lumMod val="95000"/>
              </a:schemeClr>
            </a:soli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a:solidFill>
                    <a:prstClr val="white"/>
                  </a:solidFill>
                </a:rPr>
                <a:t>1. </a:t>
              </a:r>
              <a:endParaRPr lang="zh-CN" altLang="en-US" sz="1015">
                <a:solidFill>
                  <a:prstClr val="white"/>
                </a:solidFill>
              </a:endParaRPr>
            </a:p>
          </p:txBody>
        </p:sp>
        <p:grpSp>
          <p:nvGrpSpPr>
            <p:cNvPr id="22" name="组合 5"/>
            <p:cNvGrpSpPr/>
            <p:nvPr/>
          </p:nvGrpSpPr>
          <p:grpSpPr>
            <a:xfrm>
              <a:off x="982640" y="1596963"/>
              <a:ext cx="751226" cy="4402810"/>
              <a:chOff x="982640" y="1596963"/>
              <a:chExt cx="751226" cy="4402810"/>
            </a:xfrm>
          </p:grpSpPr>
          <p:grpSp>
            <p:nvGrpSpPr>
              <p:cNvPr id="23" name="组合 6"/>
              <p:cNvGrpSpPr/>
              <p:nvPr/>
            </p:nvGrpSpPr>
            <p:grpSpPr>
              <a:xfrm rot="16200000">
                <a:off x="-615716" y="3650191"/>
                <a:ext cx="4402810" cy="296354"/>
                <a:chOff x="2149635" y="1165383"/>
                <a:chExt cx="3485831" cy="234634"/>
              </a:xfrm>
            </p:grpSpPr>
            <p:grpSp>
              <p:nvGrpSpPr>
                <p:cNvPr id="54" name="组合 37"/>
                <p:cNvGrpSpPr/>
                <p:nvPr/>
              </p:nvGrpSpPr>
              <p:grpSpPr>
                <a:xfrm>
                  <a:off x="2149635" y="1165385"/>
                  <a:ext cx="234632" cy="234632"/>
                  <a:chOff x="2483014" y="1114427"/>
                  <a:chExt cx="209550" cy="209550"/>
                </a:xfrm>
              </p:grpSpPr>
              <p:sp>
                <p:nvSpPr>
                  <p:cNvPr id="82" name="椭圆 6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3" name="椭圆 6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5" name="组合 38"/>
                <p:cNvGrpSpPr/>
                <p:nvPr/>
              </p:nvGrpSpPr>
              <p:grpSpPr>
                <a:xfrm>
                  <a:off x="2510880" y="1165385"/>
                  <a:ext cx="234632" cy="234632"/>
                  <a:chOff x="2483014" y="1114427"/>
                  <a:chExt cx="209550" cy="209550"/>
                </a:xfrm>
              </p:grpSpPr>
              <p:sp>
                <p:nvSpPr>
                  <p:cNvPr id="80" name="椭圆 63"/>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1" name="椭圆 6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6" name="组合 39"/>
                <p:cNvGrpSpPr/>
                <p:nvPr/>
              </p:nvGrpSpPr>
              <p:grpSpPr>
                <a:xfrm>
                  <a:off x="2872124" y="1165385"/>
                  <a:ext cx="234632" cy="234632"/>
                  <a:chOff x="2483014" y="1114427"/>
                  <a:chExt cx="209550" cy="209550"/>
                </a:xfrm>
              </p:grpSpPr>
              <p:sp>
                <p:nvSpPr>
                  <p:cNvPr id="78" name="椭圆 6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9" name="椭圆 6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7" name="组合 40"/>
                <p:cNvGrpSpPr/>
                <p:nvPr/>
              </p:nvGrpSpPr>
              <p:grpSpPr>
                <a:xfrm>
                  <a:off x="3233369" y="1165385"/>
                  <a:ext cx="234632" cy="234632"/>
                  <a:chOff x="2483014" y="1114427"/>
                  <a:chExt cx="209550" cy="209550"/>
                </a:xfrm>
              </p:grpSpPr>
              <p:sp>
                <p:nvSpPr>
                  <p:cNvPr id="76" name="椭圆 5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7" name="椭圆 6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8" name="组合 41"/>
                <p:cNvGrpSpPr/>
                <p:nvPr/>
              </p:nvGrpSpPr>
              <p:grpSpPr>
                <a:xfrm>
                  <a:off x="3594615" y="1165383"/>
                  <a:ext cx="234632" cy="234632"/>
                  <a:chOff x="2483014" y="1114427"/>
                  <a:chExt cx="209550" cy="209550"/>
                </a:xfrm>
              </p:grpSpPr>
              <p:sp>
                <p:nvSpPr>
                  <p:cNvPr id="74" name="椭圆 5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椭圆 5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9" name="组合 42"/>
                <p:cNvGrpSpPr/>
                <p:nvPr/>
              </p:nvGrpSpPr>
              <p:grpSpPr>
                <a:xfrm>
                  <a:off x="3955858" y="1165384"/>
                  <a:ext cx="234632" cy="234632"/>
                  <a:chOff x="2483014" y="1114427"/>
                  <a:chExt cx="209550" cy="209550"/>
                </a:xfrm>
              </p:grpSpPr>
              <p:sp>
                <p:nvSpPr>
                  <p:cNvPr id="72" name="椭圆 5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3" name="椭圆 5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0" name="组合 43"/>
                <p:cNvGrpSpPr/>
                <p:nvPr/>
              </p:nvGrpSpPr>
              <p:grpSpPr>
                <a:xfrm>
                  <a:off x="4317103" y="1165384"/>
                  <a:ext cx="234632" cy="234632"/>
                  <a:chOff x="2483014" y="1114427"/>
                  <a:chExt cx="209550" cy="209550"/>
                </a:xfrm>
              </p:grpSpPr>
              <p:sp>
                <p:nvSpPr>
                  <p:cNvPr id="70" name="椭圆 53"/>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1" name="椭圆 5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1" name="组合 44"/>
                <p:cNvGrpSpPr/>
                <p:nvPr/>
              </p:nvGrpSpPr>
              <p:grpSpPr>
                <a:xfrm>
                  <a:off x="4678347" y="1165384"/>
                  <a:ext cx="234632" cy="234632"/>
                  <a:chOff x="2483014" y="1114427"/>
                  <a:chExt cx="209550" cy="209550"/>
                </a:xfrm>
              </p:grpSpPr>
              <p:sp>
                <p:nvSpPr>
                  <p:cNvPr id="68" name="椭圆 5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9" name="椭圆 5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2" name="组合 45"/>
                <p:cNvGrpSpPr/>
                <p:nvPr/>
              </p:nvGrpSpPr>
              <p:grpSpPr>
                <a:xfrm>
                  <a:off x="5039590" y="1165384"/>
                  <a:ext cx="234632" cy="234632"/>
                  <a:chOff x="2483014" y="1114427"/>
                  <a:chExt cx="209550" cy="209550"/>
                </a:xfrm>
              </p:grpSpPr>
              <p:sp>
                <p:nvSpPr>
                  <p:cNvPr id="66" name="椭圆 4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7" name="椭圆 5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3" name="组合 46"/>
                <p:cNvGrpSpPr/>
                <p:nvPr/>
              </p:nvGrpSpPr>
              <p:grpSpPr>
                <a:xfrm>
                  <a:off x="5400834" y="1165384"/>
                  <a:ext cx="234632" cy="234632"/>
                  <a:chOff x="2483014" y="1114427"/>
                  <a:chExt cx="209550" cy="209550"/>
                </a:xfrm>
              </p:grpSpPr>
              <p:sp>
                <p:nvSpPr>
                  <p:cNvPr id="64" name="椭圆 4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5" name="椭圆 4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nvGrpSpPr>
              <p:cNvPr id="24" name="组合 7"/>
              <p:cNvGrpSpPr/>
              <p:nvPr/>
            </p:nvGrpSpPr>
            <p:grpSpPr>
              <a:xfrm rot="16200000">
                <a:off x="1229146" y="5557333"/>
                <a:ext cx="119575" cy="612586"/>
                <a:chOff x="2244455" y="772894"/>
                <a:chExt cx="94658" cy="485003"/>
              </a:xfrm>
            </p:grpSpPr>
            <p:sp>
              <p:nvSpPr>
                <p:cNvPr id="52" name="圆角矩形 3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3" name="圆角矩形 3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5" name="组合 8"/>
              <p:cNvGrpSpPr/>
              <p:nvPr/>
            </p:nvGrpSpPr>
            <p:grpSpPr>
              <a:xfrm rot="16200000">
                <a:off x="1229146" y="5099277"/>
                <a:ext cx="119575" cy="612586"/>
                <a:chOff x="2244455" y="772894"/>
                <a:chExt cx="94658" cy="485003"/>
              </a:xfrm>
            </p:grpSpPr>
            <p:sp>
              <p:nvSpPr>
                <p:cNvPr id="50" name="圆角矩形 3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1" name="圆角矩形 3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6" name="组合 9"/>
              <p:cNvGrpSpPr/>
              <p:nvPr/>
            </p:nvGrpSpPr>
            <p:grpSpPr>
              <a:xfrm rot="16200000">
                <a:off x="1229146" y="4641222"/>
                <a:ext cx="119575" cy="612586"/>
                <a:chOff x="2244455" y="772894"/>
                <a:chExt cx="94658" cy="485003"/>
              </a:xfrm>
            </p:grpSpPr>
            <p:sp>
              <p:nvSpPr>
                <p:cNvPr id="48" name="圆角矩形 3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圆角矩形 3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7" name="组合 10"/>
              <p:cNvGrpSpPr/>
              <p:nvPr/>
            </p:nvGrpSpPr>
            <p:grpSpPr>
              <a:xfrm rot="16200000">
                <a:off x="1229146" y="4183167"/>
                <a:ext cx="119575" cy="612586"/>
                <a:chOff x="2244455" y="772894"/>
                <a:chExt cx="94658" cy="485003"/>
              </a:xfrm>
            </p:grpSpPr>
            <p:sp>
              <p:nvSpPr>
                <p:cNvPr id="46" name="圆角矩形 2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7" name="圆角矩形 3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8" name="组合 11"/>
              <p:cNvGrpSpPr/>
              <p:nvPr/>
            </p:nvGrpSpPr>
            <p:grpSpPr>
              <a:xfrm rot="16200000">
                <a:off x="1229146" y="3725113"/>
                <a:ext cx="119575" cy="612586"/>
                <a:chOff x="2244455" y="772894"/>
                <a:chExt cx="94658" cy="485003"/>
              </a:xfrm>
            </p:grpSpPr>
            <p:sp>
              <p:nvSpPr>
                <p:cNvPr id="44" name="圆角矩形 2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5" name="圆角矩形 2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9" name="组合 12"/>
              <p:cNvGrpSpPr/>
              <p:nvPr/>
            </p:nvGrpSpPr>
            <p:grpSpPr>
              <a:xfrm rot="16200000">
                <a:off x="1229146" y="3267055"/>
                <a:ext cx="119575" cy="612586"/>
                <a:chOff x="2244455" y="772894"/>
                <a:chExt cx="94658" cy="485003"/>
              </a:xfrm>
            </p:grpSpPr>
            <p:sp>
              <p:nvSpPr>
                <p:cNvPr id="42" name="圆角矩形 2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3" name="圆角矩形 2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0" name="组合 13"/>
              <p:cNvGrpSpPr/>
              <p:nvPr/>
            </p:nvGrpSpPr>
            <p:grpSpPr>
              <a:xfrm rot="16200000">
                <a:off x="1229145" y="2808999"/>
                <a:ext cx="119575" cy="612586"/>
                <a:chOff x="2244455" y="772894"/>
                <a:chExt cx="94658" cy="485003"/>
              </a:xfrm>
            </p:grpSpPr>
            <p:sp>
              <p:nvSpPr>
                <p:cNvPr id="40" name="圆角矩形 2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1" name="圆角矩形 2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1" name="组合 14"/>
              <p:cNvGrpSpPr/>
              <p:nvPr/>
            </p:nvGrpSpPr>
            <p:grpSpPr>
              <a:xfrm rot="16200000">
                <a:off x="1229146" y="2350946"/>
                <a:ext cx="119575" cy="612586"/>
                <a:chOff x="2244455" y="772894"/>
                <a:chExt cx="94658" cy="485003"/>
              </a:xfrm>
            </p:grpSpPr>
            <p:sp>
              <p:nvSpPr>
                <p:cNvPr id="38" name="圆角矩形 2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9" name="圆角矩形 2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2" name="组合 15"/>
              <p:cNvGrpSpPr/>
              <p:nvPr/>
            </p:nvGrpSpPr>
            <p:grpSpPr>
              <a:xfrm rot="16200000">
                <a:off x="1229146" y="1892893"/>
                <a:ext cx="119575" cy="612586"/>
                <a:chOff x="2244455" y="772894"/>
                <a:chExt cx="94658" cy="485003"/>
              </a:xfrm>
            </p:grpSpPr>
            <p:sp>
              <p:nvSpPr>
                <p:cNvPr id="36" name="圆角矩形 1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7" name="圆角矩形 2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33" name="组合 16"/>
              <p:cNvGrpSpPr/>
              <p:nvPr/>
            </p:nvGrpSpPr>
            <p:grpSpPr>
              <a:xfrm rot="16200000">
                <a:off x="1229146" y="1434840"/>
                <a:ext cx="119575" cy="612586"/>
                <a:chOff x="2244455" y="772894"/>
                <a:chExt cx="94658" cy="485003"/>
              </a:xfrm>
            </p:grpSpPr>
            <p:sp>
              <p:nvSpPr>
                <p:cNvPr id="34" name="圆角矩形 1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35" name="圆角矩形 1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grpSp>
      <p:sp>
        <p:nvSpPr>
          <p:cNvPr id="84" name="文本框 107"/>
          <p:cNvSpPr txBox="1"/>
          <p:nvPr/>
        </p:nvSpPr>
        <p:spPr>
          <a:xfrm>
            <a:off x="2073554" y="1932600"/>
            <a:ext cx="8326988" cy="5133713"/>
          </a:xfrm>
          <a:prstGeom prst="rect">
            <a:avLst/>
          </a:prstGeom>
          <a:noFill/>
        </p:spPr>
        <p:txBody>
          <a:bodyPr wrap="square" rtlCol="0">
            <a:spAutoFit/>
          </a:bodyPr>
          <a:lstStyle/>
          <a:p>
            <a:pPr marL="342900" indent="-342900">
              <a:lnSpc>
                <a:spcPct val="130000"/>
              </a:lnSpc>
              <a:buAutoNum type="arabicPeriod"/>
            </a:pP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Không</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trùng</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các</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Java</a:t>
            </a:r>
          </a:p>
          <a:p>
            <a:pPr marL="342900" indent="-342900">
              <a:lnSpc>
                <a:spcPct val="130000"/>
              </a:lnSpc>
              <a:buAutoNum type="arabicPeriod"/>
            </a:pPr>
            <a:r>
              <a:rPr lang="vi-VN" altLang="zh-CN" sz="2800" dirty="0">
                <a:latin typeface="Times New Roman" panose="02020603050405020304" pitchFamily="18" charset="0"/>
                <a:ea typeface="Microsoft YaHei" panose="020B0503020204020204" pitchFamily="34" charset="-122"/>
                <a:cs typeface="Times New Roman" panose="02020603050405020304" pitchFamily="18" charset="0"/>
              </a:rPr>
              <a:t>Không được bắt đầu bằng số, ví dụ: 123sinhVien., phải bắt đầu bằng 1 chữ cái hoặc ký tự như $,..</a:t>
            </a:r>
            <a:endPar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lnSpc>
                <a:spcPct val="130000"/>
              </a:lnSpc>
              <a:buFontTx/>
              <a:buAutoNum type="arabicPeriod"/>
            </a:pP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Không</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chứa</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khoảng</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trắng</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các</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ký</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tự</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học</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vi-VN" altLang="zh-CN" sz="2800" dirty="0">
                <a:latin typeface="Times New Roman" panose="02020603050405020304" pitchFamily="18" charset="0"/>
                <a:ea typeface="Microsoft YaHei" panose="020B0503020204020204" pitchFamily="34" charset="-122"/>
                <a:cs typeface="Times New Roman" panose="02020603050405020304" pitchFamily="18" charset="0"/>
              </a:rPr>
              <a:t>Phân biệt chữ hoa chữ thường</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a:t>
            </a:r>
          </a:p>
          <a:p>
            <a:pPr marL="342900" indent="-342900">
              <a:lnSpc>
                <a:spcPct val="130000"/>
              </a:lnSpc>
              <a:buFontTx/>
              <a:buAutoNum type="arabicPeriod"/>
            </a:pP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Đặt</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tên</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theo</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quy</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tắc</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lạc</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Microsoft YaHei" panose="020B0503020204020204" pitchFamily="34" charset="-122"/>
                <a:cs typeface="Times New Roman" panose="02020603050405020304" pitchFamily="18" charset="0"/>
              </a:rPr>
              <a:t>đà</a:t>
            </a:r>
            <a:r>
              <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rPr>
              <a:t> (Camel Case).VD: T</a:t>
            </a:r>
            <a:r>
              <a:rPr lang="en-US" altLang="zh-CN" sz="2800" dirty="0" smtClean="0">
                <a:latin typeface="Times New Roman" panose="02020603050405020304" pitchFamily="18" charset="0"/>
                <a:ea typeface="Microsoft YaHei" panose="020B0503020204020204" pitchFamily="34" charset="-122"/>
                <a:cs typeface="Times New Roman" panose="02020603050405020304" pitchFamily="18" charset="0"/>
              </a:rPr>
              <a:t>3HCenter</a:t>
            </a:r>
            <a:endPar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lnSpc>
                <a:spcPct val="130000"/>
              </a:lnSpc>
              <a:buFontTx/>
              <a:buAutoNum type="arabicPeriod"/>
            </a:pPr>
            <a:endPar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30000"/>
              </a:lnSpc>
            </a:pPr>
            <a:endParaRPr lang="en-US" altLang="zh-CN" sz="28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4772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ipe(up)">
                                      <p:cBhvr>
                                        <p:cTn id="2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5" name="Rounded Rectangle 4"/>
          <p:cNvSpPr/>
          <p:nvPr/>
        </p:nvSpPr>
        <p:spPr>
          <a:xfrm>
            <a:off x="1686227" y="2065020"/>
            <a:ext cx="8589374" cy="41071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v"/>
            </a:pPr>
            <a:r>
              <a:rPr lang="vi-VN" sz="2800" dirty="0">
                <a:latin typeface="+mj-lt"/>
              </a:rPr>
              <a:t>Lập trình hướng đối tượng (OOP) là một kỹ thuật lập trình cho phép lập trình viên tạo ra các đối tượng trong code trừu tượng hóa các đối tượng. </a:t>
            </a:r>
            <a:endParaRPr lang="en-US" sz="2800" dirty="0">
              <a:latin typeface="+mj-lt"/>
            </a:endParaRPr>
          </a:p>
          <a:p>
            <a:pPr marL="285750" indent="-285750">
              <a:buFont typeface="Wingdings" panose="05000000000000000000" pitchFamily="2" charset="2"/>
              <a:buChar char="v"/>
            </a:pPr>
            <a:endParaRPr lang="en-US" sz="2800" dirty="0">
              <a:latin typeface="+mj-lt"/>
            </a:endParaRPr>
          </a:p>
          <a:p>
            <a:pPr marL="285750" indent="-285750">
              <a:buFont typeface="Wingdings" panose="05000000000000000000" pitchFamily="2" charset="2"/>
              <a:buChar char="v"/>
            </a:pPr>
            <a:r>
              <a:rPr lang="vi-VN" sz="2800" dirty="0">
                <a:latin typeface="+mj-lt"/>
              </a:rPr>
              <a:t>Đối tượng là những sự vật, sự việc mà nó có những tính chất, đặc tính, hành động giống nhau và ta gom góp lại thành đối tượng giống trong thực tế cuộc sống. </a:t>
            </a:r>
            <a:endParaRPr lang="en-US" sz="2800" dirty="0">
              <a:latin typeface="+mj-lt"/>
            </a:endParaRPr>
          </a:p>
        </p:txBody>
      </p:sp>
      <p:grpSp>
        <p:nvGrpSpPr>
          <p:cNvPr id="8" name="组合 1"/>
          <p:cNvGrpSpPr/>
          <p:nvPr/>
        </p:nvGrpSpPr>
        <p:grpSpPr>
          <a:xfrm>
            <a:off x="1626128" y="1156477"/>
            <a:ext cx="8889472" cy="701040"/>
            <a:chOff x="3129129" y="1121776"/>
            <a:chExt cx="5933741" cy="1171624"/>
          </a:xfrm>
        </p:grpSpPr>
        <p:sp>
          <p:nvSpPr>
            <p:cNvPr id="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11" name="文本框 14"/>
          <p:cNvSpPr txBox="1"/>
          <p:nvPr/>
        </p:nvSpPr>
        <p:spPr>
          <a:xfrm>
            <a:off x="2583436" y="1257856"/>
            <a:ext cx="5522771" cy="461665"/>
          </a:xfrm>
          <a:prstGeom prst="rect">
            <a:avLst/>
          </a:prstGeom>
          <a:noFill/>
        </p:spPr>
        <p:txBody>
          <a:bodyPr wrap="square" rtlCol="0">
            <a:spAutoFit/>
          </a:bodyPr>
          <a:lstStyle/>
          <a:p>
            <a:pPr algn="ct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Là</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Gì</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2" name="组合 4"/>
          <p:cNvGrpSpPr/>
          <p:nvPr/>
        </p:nvGrpSpPr>
        <p:grpSpPr>
          <a:xfrm>
            <a:off x="2032723" y="1126383"/>
            <a:ext cx="860201" cy="789889"/>
            <a:chOff x="2912215" y="455848"/>
            <a:chExt cx="1066422" cy="1974366"/>
          </a:xfrm>
        </p:grpSpPr>
        <p:grpSp>
          <p:nvGrpSpPr>
            <p:cNvPr id="13" name="组合 5"/>
            <p:cNvGrpSpPr/>
            <p:nvPr/>
          </p:nvGrpSpPr>
          <p:grpSpPr>
            <a:xfrm>
              <a:off x="2912215" y="455848"/>
              <a:ext cx="1066422" cy="1974366"/>
              <a:chOff x="2996200" y="693603"/>
              <a:chExt cx="1014663" cy="1878543"/>
            </a:xfrm>
          </p:grpSpPr>
          <p:sp>
            <p:nvSpPr>
              <p:cNvPr id="15"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4" name="文本框 7"/>
            <p:cNvSpPr txBox="1"/>
            <p:nvPr/>
          </p:nvSpPr>
          <p:spPr>
            <a:xfrm>
              <a:off x="3058306" y="850448"/>
              <a:ext cx="774239" cy="1086041"/>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03</a:t>
              </a:r>
              <a:endParaRPr lang="zh-CN" altLang="en-US" sz="2400">
                <a:solidFill>
                  <a:srgbClr val="E87071"/>
                </a:solidFill>
                <a:latin typeface="Impact" panose="020B0806030902050204" pitchFamily="34" charset="0"/>
              </a:endParaRPr>
            </a:p>
          </p:txBody>
        </p:sp>
      </p:grpSp>
    </p:spTree>
    <p:extLst>
      <p:ext uri="{BB962C8B-B14F-4D97-AF65-F5344CB8AC3E}">
        <p14:creationId xmlns:p14="http://schemas.microsoft.com/office/powerpoint/2010/main" val="60185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5" name="Rounded Rectangle 4"/>
          <p:cNvSpPr/>
          <p:nvPr/>
        </p:nvSpPr>
        <p:spPr>
          <a:xfrm>
            <a:off x="1198977" y="2301240"/>
            <a:ext cx="8829373" cy="394716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v"/>
            </a:pPr>
            <a:r>
              <a:rPr lang="vi-VN" sz="2800" dirty="0">
                <a:latin typeface="+mj-lt"/>
              </a:rPr>
              <a:t>Khi lập trình OOP, chúng ta sẽ định nghĩa các lớp (class) để gom (mô hình) các đối tượng thực tế.</a:t>
            </a:r>
            <a:endParaRPr lang="en-US" sz="2800" dirty="0">
              <a:latin typeface="+mj-lt"/>
            </a:endParaRPr>
          </a:p>
          <a:p>
            <a:pPr marL="285750" indent="-285750">
              <a:buFont typeface="Wingdings" panose="05000000000000000000" pitchFamily="2" charset="2"/>
              <a:buChar char="v"/>
            </a:pPr>
            <a:endParaRPr lang="en-US" sz="2800" dirty="0">
              <a:latin typeface="+mj-lt"/>
            </a:endParaRPr>
          </a:p>
          <a:p>
            <a:pPr marL="285750" indent="-285750">
              <a:buFont typeface="Wingdings" panose="05000000000000000000" pitchFamily="2" charset="2"/>
              <a:buChar char="v"/>
            </a:pPr>
            <a:r>
              <a:rPr lang="vi-VN" sz="2800" dirty="0">
                <a:latin typeface="+mj-lt"/>
              </a:rPr>
              <a:t>Một đối tượng bao gồm 2 thông tin: </a:t>
            </a:r>
            <a:r>
              <a:rPr lang="en-US" sz="2800" dirty="0">
                <a:latin typeface="+mj-lt"/>
              </a:rPr>
              <a:t>T</a:t>
            </a:r>
            <a:r>
              <a:rPr lang="vi-VN" sz="2800" dirty="0">
                <a:latin typeface="+mj-lt"/>
              </a:rPr>
              <a:t>huộc</a:t>
            </a:r>
            <a:r>
              <a:rPr lang="en-US" sz="2800" dirty="0">
                <a:latin typeface="+mj-lt"/>
              </a:rPr>
              <a:t> </a:t>
            </a:r>
            <a:r>
              <a:rPr lang="vi-VN" sz="2800" dirty="0">
                <a:latin typeface="+mj-lt"/>
              </a:rPr>
              <a:t>tính</a:t>
            </a:r>
            <a:r>
              <a:rPr lang="en-US" sz="2800" dirty="0">
                <a:latin typeface="+mj-lt"/>
              </a:rPr>
              <a:t>(Attribute)</a:t>
            </a:r>
            <a:r>
              <a:rPr lang="vi-VN" sz="2800" dirty="0">
                <a:latin typeface="+mj-lt"/>
              </a:rPr>
              <a:t> và </a:t>
            </a:r>
            <a:r>
              <a:rPr lang="en-US" sz="2800" dirty="0">
                <a:latin typeface="+mj-lt"/>
              </a:rPr>
              <a:t>P</a:t>
            </a:r>
            <a:r>
              <a:rPr lang="vi-VN" sz="2800" dirty="0">
                <a:latin typeface="+mj-lt"/>
              </a:rPr>
              <a:t>hương thức</a:t>
            </a:r>
            <a:r>
              <a:rPr lang="en-US" sz="2800" dirty="0">
                <a:latin typeface="+mj-lt"/>
              </a:rPr>
              <a:t>(Method)</a:t>
            </a:r>
            <a:r>
              <a:rPr lang="vi-VN" sz="2800" dirty="0">
                <a:latin typeface="+mj-lt"/>
              </a:rPr>
              <a:t>.</a:t>
            </a:r>
            <a:endParaRPr lang="en-US" sz="2800" dirty="0">
              <a:latin typeface="+mj-lt"/>
            </a:endParaRPr>
          </a:p>
        </p:txBody>
      </p:sp>
      <p:grpSp>
        <p:nvGrpSpPr>
          <p:cNvPr id="8" name="组合 1"/>
          <p:cNvGrpSpPr/>
          <p:nvPr/>
        </p:nvGrpSpPr>
        <p:grpSpPr>
          <a:xfrm>
            <a:off x="1168928" y="1363981"/>
            <a:ext cx="8889472" cy="701040"/>
            <a:chOff x="3129129" y="1121776"/>
            <a:chExt cx="5933741" cy="1171624"/>
          </a:xfrm>
        </p:grpSpPr>
        <p:sp>
          <p:nvSpPr>
            <p:cNvPr id="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11" name="文本框 14"/>
          <p:cNvSpPr txBox="1"/>
          <p:nvPr/>
        </p:nvSpPr>
        <p:spPr>
          <a:xfrm>
            <a:off x="2126236" y="1465360"/>
            <a:ext cx="5522771" cy="461665"/>
          </a:xfrm>
          <a:prstGeom prst="rect">
            <a:avLst/>
          </a:prstGeom>
          <a:noFill/>
        </p:spPr>
        <p:txBody>
          <a:bodyPr wrap="square" rtlCol="0">
            <a:spAutoFit/>
          </a:bodyPr>
          <a:lstStyle/>
          <a:p>
            <a:pPr algn="ct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Là</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err="1">
                <a:latin typeface="Times New Roman" panose="02020603050405020304" pitchFamily="18" charset="0"/>
                <a:ea typeface="Microsoft YaHei" panose="020B0503020204020204" pitchFamily="34" charset="-122"/>
                <a:cs typeface="Times New Roman" panose="02020603050405020304" pitchFamily="18" charset="0"/>
              </a:rPr>
              <a:t>Gì</a:t>
            </a:r>
            <a:r>
              <a:rPr lang="en-US" altLang="zh-CN" sz="2400">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2" name="组合 4"/>
          <p:cNvGrpSpPr/>
          <p:nvPr/>
        </p:nvGrpSpPr>
        <p:grpSpPr>
          <a:xfrm>
            <a:off x="1575523" y="1333887"/>
            <a:ext cx="860201" cy="789889"/>
            <a:chOff x="2912215" y="455848"/>
            <a:chExt cx="1066422" cy="1974366"/>
          </a:xfrm>
        </p:grpSpPr>
        <p:grpSp>
          <p:nvGrpSpPr>
            <p:cNvPr id="13" name="组合 5"/>
            <p:cNvGrpSpPr/>
            <p:nvPr/>
          </p:nvGrpSpPr>
          <p:grpSpPr>
            <a:xfrm>
              <a:off x="2912215" y="455848"/>
              <a:ext cx="1066422" cy="1974366"/>
              <a:chOff x="2996200" y="693603"/>
              <a:chExt cx="1014663" cy="1878543"/>
            </a:xfrm>
          </p:grpSpPr>
          <p:sp>
            <p:nvSpPr>
              <p:cNvPr id="15"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4" name="文本框 7"/>
            <p:cNvSpPr txBox="1"/>
            <p:nvPr/>
          </p:nvSpPr>
          <p:spPr>
            <a:xfrm>
              <a:off x="3058306" y="850448"/>
              <a:ext cx="774239" cy="1086041"/>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03</a:t>
              </a:r>
              <a:endParaRPr lang="zh-CN" altLang="en-US" sz="2400">
                <a:solidFill>
                  <a:srgbClr val="E87071"/>
                </a:solidFill>
                <a:latin typeface="Impact" panose="020B0806030902050204" pitchFamily="34" charset="0"/>
              </a:endParaRPr>
            </a:p>
          </p:txBody>
        </p:sp>
      </p:grpSp>
    </p:spTree>
    <p:extLst>
      <p:ext uri="{BB962C8B-B14F-4D97-AF65-F5344CB8AC3E}">
        <p14:creationId xmlns:p14="http://schemas.microsoft.com/office/powerpoint/2010/main" val="1200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074421" y="1147929"/>
            <a:ext cx="8907779" cy="867279"/>
            <a:chOff x="3129129" y="1121776"/>
            <a:chExt cx="5933741" cy="1171624"/>
          </a:xfrm>
        </p:grpSpPr>
        <p:sp>
          <p:nvSpPr>
            <p:cNvPr id="8"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10" name="文本框 14"/>
          <p:cNvSpPr txBox="1"/>
          <p:nvPr/>
        </p:nvSpPr>
        <p:spPr>
          <a:xfrm>
            <a:off x="2533411" y="1299102"/>
            <a:ext cx="6239803" cy="523220"/>
          </a:xfrm>
          <a:prstGeom prst="rect">
            <a:avLst/>
          </a:prstGeom>
          <a:noFill/>
        </p:spPr>
        <p:txBody>
          <a:bodyPr wrap="square" rtlCol="0">
            <a:spAutoFit/>
          </a:bodyPr>
          <a:lstStyle/>
          <a:p>
            <a:pPr algn="ct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Là</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err="1">
                <a:latin typeface="Times New Roman" panose="02020603050405020304" pitchFamily="18" charset="0"/>
                <a:ea typeface="Microsoft YaHei" panose="020B0503020204020204" pitchFamily="34" charset="-122"/>
                <a:cs typeface="Times New Roman" panose="02020603050405020304" pitchFamily="18" charset="0"/>
              </a:rPr>
              <a:t>Gì</a:t>
            </a:r>
            <a:r>
              <a:rPr lang="en-US" altLang="zh-CN" sz="2800">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1" name="组合 4"/>
          <p:cNvGrpSpPr/>
          <p:nvPr/>
        </p:nvGrpSpPr>
        <p:grpSpPr>
          <a:xfrm>
            <a:off x="1754298" y="1128038"/>
            <a:ext cx="1076003" cy="1167468"/>
            <a:chOff x="3150395" y="933507"/>
            <a:chExt cx="1559927" cy="1839452"/>
          </a:xfrm>
        </p:grpSpPr>
        <p:grpSp>
          <p:nvGrpSpPr>
            <p:cNvPr id="12" name="组合 5"/>
            <p:cNvGrpSpPr/>
            <p:nvPr/>
          </p:nvGrpSpPr>
          <p:grpSpPr>
            <a:xfrm>
              <a:off x="3150395" y="933507"/>
              <a:ext cx="1559927" cy="1839452"/>
              <a:chOff x="3222820" y="1148080"/>
              <a:chExt cx="1484216" cy="1750177"/>
            </a:xfrm>
          </p:grpSpPr>
          <p:grpSp>
            <p:nvGrpSpPr>
              <p:cNvPr id="14" name="组合 9"/>
              <p:cNvGrpSpPr/>
              <p:nvPr/>
            </p:nvGrpSpPr>
            <p:grpSpPr>
              <a:xfrm>
                <a:off x="3420363" y="1295115"/>
                <a:ext cx="1286673" cy="1603142"/>
                <a:chOff x="7380501" y="2927402"/>
                <a:chExt cx="2311887" cy="2880512"/>
              </a:xfrm>
            </p:grpSpPr>
            <p:sp>
              <p:nvSpPr>
                <p:cNvPr id="16"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8"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5"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3" name="文本框 7"/>
            <p:cNvSpPr txBox="1"/>
            <p:nvPr/>
          </p:nvSpPr>
          <p:spPr>
            <a:xfrm>
              <a:off x="3437036" y="1269298"/>
              <a:ext cx="774240" cy="615553"/>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03</a:t>
              </a:r>
              <a:endParaRPr lang="zh-CN" altLang="en-US" sz="2400">
                <a:solidFill>
                  <a:srgbClr val="E87071"/>
                </a:solidFill>
                <a:latin typeface="Impact" panose="020B0806030902050204" pitchFamily="34" charset="0"/>
              </a:endParaRPr>
            </a:p>
          </p:txBody>
        </p:sp>
      </p:grpSp>
      <p:sp>
        <p:nvSpPr>
          <p:cNvPr id="19" name="矩形 3"/>
          <p:cNvSpPr>
            <a:spLocks noChangeArrowheads="1"/>
          </p:cNvSpPr>
          <p:nvPr/>
        </p:nvSpPr>
        <p:spPr bwMode="auto">
          <a:xfrm>
            <a:off x="1558173" y="2244283"/>
            <a:ext cx="8077437" cy="48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spcBef>
                <a:spcPct val="0"/>
              </a:spcBef>
              <a:buFont typeface="Arial" panose="020B0604020202020204" pitchFamily="34" charset="0"/>
              <a:buNone/>
            </a:pP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Sự</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khác</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nhau</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giữa</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class(</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Lớp</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object(</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0" name="Picture 19"/>
          <p:cNvPicPr>
            <a:picLocks noChangeAspect="1"/>
          </p:cNvPicPr>
          <p:nvPr/>
        </p:nvPicPr>
        <p:blipFill>
          <a:blip r:embed="rId4"/>
          <a:stretch>
            <a:fillRect/>
          </a:stretch>
        </p:blipFill>
        <p:spPr>
          <a:xfrm>
            <a:off x="1144906" y="3067774"/>
            <a:ext cx="8766807" cy="3028226"/>
          </a:xfrm>
          <a:prstGeom prst="rect">
            <a:avLst/>
          </a:prstGeom>
        </p:spPr>
      </p:pic>
      <p:sp>
        <p:nvSpPr>
          <p:cNvPr id="21" name="Down Arrow 20"/>
          <p:cNvSpPr/>
          <p:nvPr/>
        </p:nvSpPr>
        <p:spPr>
          <a:xfrm>
            <a:off x="5340419" y="2749773"/>
            <a:ext cx="187891" cy="295330"/>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1160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50000" decel="5000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1000" fill="hold"/>
                                        <p:tgtEl>
                                          <p:spTgt spid="19"/>
                                        </p:tgtEl>
                                        <p:attrNameLst>
                                          <p:attrName>ppt_x</p:attrName>
                                        </p:attrNameLst>
                                      </p:cBhvr>
                                      <p:tavLst>
                                        <p:tav tm="0">
                                          <p:val>
                                            <p:strVal val="1+#ppt_w/2"/>
                                          </p:val>
                                        </p:tav>
                                        <p:tav tm="100000">
                                          <p:val>
                                            <p:strVal val="#ppt_x"/>
                                          </p:val>
                                        </p:tav>
                                      </p:tavLst>
                                    </p:anim>
                                    <p:anim calcmode="lin" valueType="num">
                                      <p:cBhvr additive="base">
                                        <p:cTn id="18"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009"/>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994890" y="920620"/>
            <a:ext cx="8590752" cy="822739"/>
            <a:chOff x="3129129" y="1121776"/>
            <a:chExt cx="5933741" cy="1171624"/>
          </a:xfrm>
        </p:grpSpPr>
        <p:sp>
          <p:nvSpPr>
            <p:cNvPr id="8"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10" name="组合 4"/>
          <p:cNvGrpSpPr/>
          <p:nvPr/>
        </p:nvGrpSpPr>
        <p:grpSpPr>
          <a:xfrm>
            <a:off x="2369083" y="937610"/>
            <a:ext cx="1099733" cy="1127818"/>
            <a:chOff x="3150395" y="933507"/>
            <a:chExt cx="1559927" cy="1839452"/>
          </a:xfrm>
        </p:grpSpPr>
        <p:grpSp>
          <p:nvGrpSpPr>
            <p:cNvPr id="11" name="组合 5"/>
            <p:cNvGrpSpPr/>
            <p:nvPr/>
          </p:nvGrpSpPr>
          <p:grpSpPr>
            <a:xfrm>
              <a:off x="3150395" y="933507"/>
              <a:ext cx="1559927" cy="1839452"/>
              <a:chOff x="3222820" y="1148080"/>
              <a:chExt cx="1484216" cy="1750177"/>
            </a:xfrm>
          </p:grpSpPr>
          <p:grpSp>
            <p:nvGrpSpPr>
              <p:cNvPr id="13" name="组合 9"/>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437036" y="1269298"/>
              <a:ext cx="774240" cy="615553"/>
            </a:xfrm>
            <a:prstGeom prst="rect">
              <a:avLst/>
            </a:prstGeom>
            <a:noFill/>
          </p:spPr>
          <p:txBody>
            <a:bodyPr wrap="square" rtlCol="0">
              <a:spAutoFit/>
            </a:bodyPr>
            <a:lstStyle/>
            <a:p>
              <a:pPr algn="ctr"/>
              <a:r>
                <a:rPr lang="en-US" altLang="zh-CN" sz="2400">
                  <a:solidFill>
                    <a:srgbClr val="663A77"/>
                  </a:solidFill>
                  <a:latin typeface="Impact" panose="020B0806030902050204" pitchFamily="34" charset="0"/>
                </a:rPr>
                <a:t>04</a:t>
              </a:r>
              <a:endParaRPr lang="zh-CN" altLang="en-US" sz="2400">
                <a:solidFill>
                  <a:srgbClr val="663A77"/>
                </a:solidFill>
                <a:latin typeface="Impact" panose="020B0806030902050204" pitchFamily="34" charset="0"/>
              </a:endParaRPr>
            </a:p>
          </p:txBody>
        </p:sp>
      </p:grpSp>
      <p:grpSp>
        <p:nvGrpSpPr>
          <p:cNvPr id="18" name="组合 28"/>
          <p:cNvGrpSpPr/>
          <p:nvPr/>
        </p:nvGrpSpPr>
        <p:grpSpPr>
          <a:xfrm>
            <a:off x="3467443" y="1101156"/>
            <a:ext cx="5883804" cy="1614807"/>
            <a:chOff x="1369861" y="-454131"/>
            <a:chExt cx="4889732" cy="2646265"/>
          </a:xfrm>
        </p:grpSpPr>
        <p:sp>
          <p:nvSpPr>
            <p:cNvPr id="19" name="文本框 14"/>
            <p:cNvSpPr txBox="1"/>
            <p:nvPr/>
          </p:nvSpPr>
          <p:spPr>
            <a:xfrm>
              <a:off x="1369861" y="-454131"/>
              <a:ext cx="2977879" cy="756554"/>
            </a:xfrm>
            <a:prstGeom prst="rect">
              <a:avLst/>
            </a:prstGeom>
            <a:noFill/>
          </p:spPr>
          <p:txBody>
            <a:bodyPr wrap="square" rtlCol="0">
              <a:spAutoFit/>
            </a:bodyPr>
            <a:lstStyle/>
            <a:p>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Cài</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Đặt</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Môi</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Trường</a:t>
              </a:r>
              <a:endParaRPr lang="zh-CN" altLang="en-US"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20" name="组合 23"/>
            <p:cNvGrpSpPr/>
            <p:nvPr/>
          </p:nvGrpSpPr>
          <p:grpSpPr>
            <a:xfrm>
              <a:off x="5790400" y="1905107"/>
              <a:ext cx="469193" cy="287027"/>
              <a:chOff x="4873620" y="2093913"/>
              <a:chExt cx="269882" cy="165100"/>
            </a:xfrm>
            <a:solidFill>
              <a:schemeClr val="bg1"/>
            </a:solidFill>
            <a:effectLst/>
          </p:grpSpPr>
          <p:sp>
            <p:nvSpPr>
              <p:cNvPr id="21"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2"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
        <p:nvSpPr>
          <p:cNvPr id="37" name="矩形 47"/>
          <p:cNvSpPr>
            <a:spLocks noChangeArrowheads="1"/>
          </p:cNvSpPr>
          <p:nvPr/>
        </p:nvSpPr>
        <p:spPr bwMode="auto">
          <a:xfrm>
            <a:off x="2666368" y="2066245"/>
            <a:ext cx="7925432" cy="774246"/>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51430" tIns="25715" rIns="51430" bIns="25715">
            <a:spAutoFit/>
          </a:bodyPr>
          <a:lstStyle/>
          <a:p>
            <a:pPr>
              <a:lnSpc>
                <a:spcPct val="130000"/>
              </a:lnSpc>
              <a:spcBef>
                <a:spcPct val="0"/>
              </a:spcBef>
            </a:pPr>
            <a:r>
              <a:rPr lang="en-US" altLang="zh-CN" sz="1900" dirty="0">
                <a:latin typeface="Times New Roman" panose="02020603050405020304" pitchFamily="18" charset="0"/>
                <a:ea typeface="Microsoft YaHei" panose="020B0503020204020204" pitchFamily="34" charset="-122"/>
                <a:cs typeface="Times New Roman" panose="02020603050405020304" pitchFamily="18" charset="0"/>
              </a:rPr>
              <a:t>Download J2SE (</a:t>
            </a:r>
            <a:r>
              <a:rPr lang="en-US" sz="1900" dirty="0">
                <a:latin typeface="Times New Roman" panose="02020603050405020304" pitchFamily="18" charset="0"/>
                <a:cs typeface="Times New Roman" panose="02020603050405020304" pitchFamily="18" charset="0"/>
              </a:rPr>
              <a:t>JDK</a:t>
            </a:r>
            <a:r>
              <a:rPr lang="en-US" altLang="zh-CN" sz="19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hlinkClick r:id="rId4"/>
              </a:rPr>
              <a:t>https://www.oracle.com/java/technologies/javase/javase-jdk8-downloads.html</a:t>
            </a:r>
            <a:endParaRPr lang="en-US" sz="1900" dirty="0">
              <a:latin typeface="Times New Roman" panose="02020603050405020304" pitchFamily="18" charset="0"/>
              <a:cs typeface="Times New Roman" panose="02020603050405020304" pitchFamily="18" charset="0"/>
            </a:endParaRPr>
          </a:p>
        </p:txBody>
      </p:sp>
      <p:sp>
        <p:nvSpPr>
          <p:cNvPr id="38" name="矩形 47"/>
          <p:cNvSpPr>
            <a:spLocks noChangeArrowheads="1"/>
          </p:cNvSpPr>
          <p:nvPr/>
        </p:nvSpPr>
        <p:spPr bwMode="auto">
          <a:xfrm>
            <a:off x="2666368" y="2954006"/>
            <a:ext cx="7900856" cy="77424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51430" tIns="25715" rIns="51430" bIns="25715">
            <a:spAutoFit/>
          </a:bodyPr>
          <a:lstStyle/>
          <a:p>
            <a:pPr>
              <a:lnSpc>
                <a:spcPct val="130000"/>
              </a:lnSpc>
              <a:spcBef>
                <a:spcPct val="0"/>
              </a:spcBef>
            </a:pPr>
            <a:r>
              <a:rPr lang="vi-VN" sz="1900">
                <a:latin typeface="Times New Roman" panose="02020603050405020304" pitchFamily="18" charset="0"/>
                <a:cs typeface="Times New Roman" panose="02020603050405020304" pitchFamily="18" charset="0"/>
              </a:rPr>
              <a:t>Thiết lập biến môi trường</a:t>
            </a:r>
            <a:r>
              <a:rPr lang="en-US" sz="1900">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This PC</a:t>
            </a:r>
            <a:r>
              <a:rPr lang="en-US" sz="1900">
                <a:latin typeface="Times New Roman" panose="02020603050405020304" pitchFamily="18" charset="0"/>
                <a:cs typeface="Times New Roman" panose="02020603050405020304" pitchFamily="18" charset="0"/>
              </a:rPr>
              <a:t> -&gt;</a:t>
            </a:r>
            <a:r>
              <a:rPr lang="vi-VN" sz="1900">
                <a:latin typeface="Times New Roman" panose="02020603050405020304" pitchFamily="18" charset="0"/>
                <a:cs typeface="Times New Roman" panose="02020603050405020304" pitchFamily="18" charset="0"/>
              </a:rPr>
              <a:t>Properties</a:t>
            </a:r>
            <a:r>
              <a:rPr lang="en-US" sz="1900">
                <a:latin typeface="Times New Roman" panose="02020603050405020304" pitchFamily="18" charset="0"/>
                <a:cs typeface="Times New Roman" panose="02020603050405020304" pitchFamily="18" charset="0"/>
              </a:rPr>
              <a:t> -&gt; </a:t>
            </a:r>
            <a:r>
              <a:rPr lang="vi-VN" sz="1900">
                <a:latin typeface="Times New Roman" panose="02020603050405020304" pitchFamily="18" charset="0"/>
                <a:cs typeface="Times New Roman" panose="02020603050405020304" pitchFamily="18" charset="0"/>
              </a:rPr>
              <a:t>Advanced system settings </a:t>
            </a:r>
            <a:r>
              <a:rPr lang="en-US" sz="1900">
                <a:latin typeface="Times New Roman" panose="02020603050405020304" pitchFamily="18" charset="0"/>
                <a:cs typeface="Times New Roman" panose="02020603050405020304" pitchFamily="18" charset="0"/>
              </a:rPr>
              <a:t>-&gt; </a:t>
            </a:r>
            <a:r>
              <a:rPr lang="vi-VN" sz="1900">
                <a:latin typeface="Times New Roman" panose="02020603050405020304" pitchFamily="18" charset="0"/>
                <a:cs typeface="Times New Roman" panose="02020603050405020304" pitchFamily="18" charset="0"/>
              </a:rPr>
              <a:t>Environments Variables</a:t>
            </a:r>
            <a:endParaRPr lang="en-US" sz="1900">
              <a:latin typeface="Times New Roman" panose="02020603050405020304" pitchFamily="18" charset="0"/>
              <a:cs typeface="Times New Roman" panose="02020603050405020304" pitchFamily="18" charset="0"/>
            </a:endParaRPr>
          </a:p>
        </p:txBody>
      </p:sp>
      <p:sp>
        <p:nvSpPr>
          <p:cNvPr id="39" name="矩形 47"/>
          <p:cNvSpPr>
            <a:spLocks noChangeArrowheads="1"/>
          </p:cNvSpPr>
          <p:nvPr/>
        </p:nvSpPr>
        <p:spPr bwMode="auto">
          <a:xfrm>
            <a:off x="2672526" y="3885593"/>
            <a:ext cx="7913116" cy="929095"/>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51430" tIns="25715" rIns="51430" bIns="25715">
            <a:spAutoFit/>
          </a:bodyPr>
          <a:lstStyle/>
          <a:p>
            <a:r>
              <a:rPr lang="vi-VN" sz="1900" dirty="0">
                <a:latin typeface="Times New Roman" panose="02020603050405020304" pitchFamily="18" charset="0"/>
                <a:cs typeface="Times New Roman" panose="02020603050405020304" pitchFamily="18" charset="0"/>
              </a:rPr>
              <a:t>Tạo biến JAVA_HOME trong mục System Variables và đặt giá trị là thư mục cài đặt Java </a:t>
            </a:r>
            <a:endParaRPr lang="en-US" sz="1900" dirty="0">
              <a:latin typeface="Times New Roman" panose="02020603050405020304" pitchFamily="18" charset="0"/>
              <a:cs typeface="Times New Roman" panose="02020603050405020304" pitchFamily="18" charset="0"/>
            </a:endParaRPr>
          </a:p>
          <a:p>
            <a:r>
              <a:rPr lang="en-US" sz="1900" dirty="0" err="1">
                <a:latin typeface="Times New Roman" panose="02020603050405020304" pitchFamily="18" charset="0"/>
                <a:cs typeface="Times New Roman" panose="02020603050405020304" pitchFamily="18" charset="0"/>
              </a:rPr>
              <a:t>Thêm</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biến PATH: giá trị </a:t>
            </a:r>
            <a:r>
              <a:rPr lang="en-US" sz="1900" dirty="0">
                <a:latin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%JAVA_HOME%\bin; </a:t>
            </a:r>
            <a:endParaRPr lang="en-US" sz="1900" dirty="0">
              <a:latin typeface="Times New Roman" panose="02020603050405020304" pitchFamily="18" charset="0"/>
              <a:cs typeface="Times New Roman" panose="02020603050405020304" pitchFamily="18" charset="0"/>
            </a:endParaRPr>
          </a:p>
        </p:txBody>
      </p:sp>
      <p:grpSp>
        <p:nvGrpSpPr>
          <p:cNvPr id="40" name="组合 1468"/>
          <p:cNvGrpSpPr/>
          <p:nvPr/>
        </p:nvGrpSpPr>
        <p:grpSpPr>
          <a:xfrm>
            <a:off x="2666368" y="4942499"/>
            <a:ext cx="7919581" cy="2227498"/>
            <a:chOff x="8004051" y="2103566"/>
            <a:chExt cx="6995121" cy="3882982"/>
          </a:xfrm>
        </p:grpSpPr>
        <p:sp>
          <p:nvSpPr>
            <p:cNvPr id="41" name="文本框 318"/>
            <p:cNvSpPr txBox="1"/>
            <p:nvPr/>
          </p:nvSpPr>
          <p:spPr>
            <a:xfrm>
              <a:off x="8009219" y="2103566"/>
              <a:ext cx="6989953" cy="1287641"/>
            </a:xfrm>
            <a:prstGeom prst="rect">
              <a:avLst/>
            </a:prstGeom>
            <a:noFill/>
            <a:ln>
              <a:solidFill>
                <a:schemeClr val="bg1">
                  <a:lumMod val="50000"/>
                </a:schemeClr>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Download Eclipse</a:t>
              </a:r>
            </a:p>
            <a:p>
              <a:r>
                <a:rPr lang="en-US" sz="1400" dirty="0">
                  <a:latin typeface="Times New Roman" panose="02020603050405020304" pitchFamily="18" charset="0"/>
                  <a:cs typeface="Times New Roman" panose="02020603050405020304" pitchFamily="18" charset="0"/>
                  <a:hlinkClick r:id="rId5"/>
                </a:rPr>
                <a:t>https://www.eclipse.org/downloads/</a:t>
              </a:r>
              <a:endParaRPr lang="en-US" sz="1400" dirty="0">
                <a:latin typeface="Times New Roman" panose="02020603050405020304" pitchFamily="18" charset="0"/>
                <a:cs typeface="Times New Roman" panose="02020603050405020304" pitchFamily="18" charset="0"/>
              </a:endParaRPr>
            </a:p>
            <a:p>
              <a:endParaRPr lang="zh-CN" altLang="en-US" sz="1400" b="1" dirty="0">
                <a:latin typeface="Times New Roman" panose="02020603050405020304" pitchFamily="18" charset="0"/>
                <a:ea typeface="时尚中黑简体" panose="01010104010101010101" pitchFamily="2" charset="-122"/>
                <a:cs typeface="Times New Roman" panose="02020603050405020304" pitchFamily="18" charset="0"/>
              </a:endParaRPr>
            </a:p>
          </p:txBody>
        </p:sp>
        <p:sp>
          <p:nvSpPr>
            <p:cNvPr id="42" name="矩形 47"/>
            <p:cNvSpPr>
              <a:spLocks noChangeArrowheads="1"/>
            </p:cNvSpPr>
            <p:nvPr/>
          </p:nvSpPr>
          <p:spPr bwMode="auto">
            <a:xfrm>
              <a:off x="8004051" y="5456410"/>
              <a:ext cx="3629819" cy="53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marL="1085850" lvl="2" indent="-171450">
                <a:lnSpc>
                  <a:spcPct val="130000"/>
                </a:lnSpc>
                <a:spcBef>
                  <a:spcPct val="0"/>
                </a:spcBef>
                <a:buFontTx/>
                <a:buChar char="-"/>
              </a:pP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grpSp>
    </p:spTree>
    <p:extLst>
      <p:ext uri="{BB962C8B-B14F-4D97-AF65-F5344CB8AC3E}">
        <p14:creationId xmlns:p14="http://schemas.microsoft.com/office/powerpoint/2010/main" val="370481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009"/>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994890" y="920620"/>
            <a:ext cx="8590752" cy="822739"/>
            <a:chOff x="3129129" y="1121776"/>
            <a:chExt cx="5933741" cy="1171624"/>
          </a:xfrm>
        </p:grpSpPr>
        <p:sp>
          <p:nvSpPr>
            <p:cNvPr id="8"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10" name="组合 4"/>
          <p:cNvGrpSpPr/>
          <p:nvPr/>
        </p:nvGrpSpPr>
        <p:grpSpPr>
          <a:xfrm>
            <a:off x="2369083" y="937610"/>
            <a:ext cx="1099733" cy="1127818"/>
            <a:chOff x="3150395" y="933507"/>
            <a:chExt cx="1559927" cy="1839452"/>
          </a:xfrm>
        </p:grpSpPr>
        <p:grpSp>
          <p:nvGrpSpPr>
            <p:cNvPr id="11" name="组合 5"/>
            <p:cNvGrpSpPr/>
            <p:nvPr/>
          </p:nvGrpSpPr>
          <p:grpSpPr>
            <a:xfrm>
              <a:off x="3150395" y="933507"/>
              <a:ext cx="1559927" cy="1839452"/>
              <a:chOff x="3222820" y="1148080"/>
              <a:chExt cx="1484216" cy="1750177"/>
            </a:xfrm>
          </p:grpSpPr>
          <p:grpSp>
            <p:nvGrpSpPr>
              <p:cNvPr id="13" name="组合 9"/>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437036" y="1269298"/>
              <a:ext cx="774240" cy="615553"/>
            </a:xfrm>
            <a:prstGeom prst="rect">
              <a:avLst/>
            </a:prstGeom>
            <a:noFill/>
          </p:spPr>
          <p:txBody>
            <a:bodyPr wrap="square" rtlCol="0">
              <a:spAutoFit/>
            </a:bodyPr>
            <a:lstStyle/>
            <a:p>
              <a:pPr algn="ctr"/>
              <a:r>
                <a:rPr lang="en-US" altLang="zh-CN" sz="2400">
                  <a:solidFill>
                    <a:srgbClr val="663A77"/>
                  </a:solidFill>
                  <a:latin typeface="Impact" panose="020B0806030902050204" pitchFamily="34" charset="0"/>
                </a:rPr>
                <a:t>04</a:t>
              </a:r>
              <a:endParaRPr lang="zh-CN" altLang="en-US" sz="2400">
                <a:solidFill>
                  <a:srgbClr val="663A77"/>
                </a:solidFill>
                <a:latin typeface="Impact" panose="020B0806030902050204" pitchFamily="34" charset="0"/>
              </a:endParaRPr>
            </a:p>
          </p:txBody>
        </p:sp>
      </p:grpSp>
      <p:grpSp>
        <p:nvGrpSpPr>
          <p:cNvPr id="18" name="组合 28"/>
          <p:cNvGrpSpPr/>
          <p:nvPr/>
        </p:nvGrpSpPr>
        <p:grpSpPr>
          <a:xfrm>
            <a:off x="3467443" y="1101156"/>
            <a:ext cx="5883804" cy="1614807"/>
            <a:chOff x="1369861" y="-454131"/>
            <a:chExt cx="4889732" cy="2646265"/>
          </a:xfrm>
        </p:grpSpPr>
        <p:sp>
          <p:nvSpPr>
            <p:cNvPr id="19" name="文本框 14"/>
            <p:cNvSpPr txBox="1"/>
            <p:nvPr/>
          </p:nvSpPr>
          <p:spPr>
            <a:xfrm>
              <a:off x="1369861" y="-454131"/>
              <a:ext cx="2977879" cy="756554"/>
            </a:xfrm>
            <a:prstGeom prst="rect">
              <a:avLst/>
            </a:prstGeom>
            <a:noFill/>
          </p:spPr>
          <p:txBody>
            <a:bodyPr wrap="square" rtlCol="0">
              <a:spAutoFit/>
            </a:bodyPr>
            <a:lstStyle/>
            <a:p>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Cài</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Đặt</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Môi</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Trường</a:t>
              </a:r>
              <a:endParaRPr lang="zh-CN" altLang="en-US"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20" name="组合 23"/>
            <p:cNvGrpSpPr/>
            <p:nvPr/>
          </p:nvGrpSpPr>
          <p:grpSpPr>
            <a:xfrm>
              <a:off x="5790400" y="1905107"/>
              <a:ext cx="469193" cy="287027"/>
              <a:chOff x="4873620" y="2093913"/>
              <a:chExt cx="269882" cy="165100"/>
            </a:xfrm>
            <a:solidFill>
              <a:schemeClr val="bg1"/>
            </a:solidFill>
            <a:effectLst/>
          </p:grpSpPr>
          <p:sp>
            <p:nvSpPr>
              <p:cNvPr id="21"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2"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
        <p:nvSpPr>
          <p:cNvPr id="42" name="矩形 47"/>
          <p:cNvSpPr>
            <a:spLocks noChangeArrowheads="1"/>
          </p:cNvSpPr>
          <p:nvPr/>
        </p:nvSpPr>
        <p:spPr bwMode="auto">
          <a:xfrm>
            <a:off x="2666368" y="6865879"/>
            <a:ext cx="4109528" cy="304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marL="1085850" lvl="2" indent="-171450">
              <a:lnSpc>
                <a:spcPct val="130000"/>
              </a:lnSpc>
              <a:spcBef>
                <a:spcPct val="0"/>
              </a:spcBef>
              <a:buFontTx/>
              <a:buChar char="-"/>
            </a:pP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pic>
        <p:nvPicPr>
          <p:cNvPr id="1026" name="Picture 2" descr="https://techvccloud.mediacdn.vn/2018/12/13/jdk-vs-jre-in-java-1544700590417198918863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7050" y="1814172"/>
            <a:ext cx="8018537" cy="451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9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009"/>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994890" y="920620"/>
            <a:ext cx="8590752" cy="822739"/>
            <a:chOff x="3129129" y="1121776"/>
            <a:chExt cx="5933741" cy="1171624"/>
          </a:xfrm>
        </p:grpSpPr>
        <p:sp>
          <p:nvSpPr>
            <p:cNvPr id="8"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10" name="组合 4"/>
          <p:cNvGrpSpPr/>
          <p:nvPr/>
        </p:nvGrpSpPr>
        <p:grpSpPr>
          <a:xfrm>
            <a:off x="2369083" y="937610"/>
            <a:ext cx="1099733" cy="1127818"/>
            <a:chOff x="3150395" y="933507"/>
            <a:chExt cx="1559927" cy="1839452"/>
          </a:xfrm>
        </p:grpSpPr>
        <p:grpSp>
          <p:nvGrpSpPr>
            <p:cNvPr id="11" name="组合 5"/>
            <p:cNvGrpSpPr/>
            <p:nvPr/>
          </p:nvGrpSpPr>
          <p:grpSpPr>
            <a:xfrm>
              <a:off x="3150395" y="933507"/>
              <a:ext cx="1559927" cy="1839452"/>
              <a:chOff x="3222820" y="1148080"/>
              <a:chExt cx="1484216" cy="1750177"/>
            </a:xfrm>
          </p:grpSpPr>
          <p:grpSp>
            <p:nvGrpSpPr>
              <p:cNvPr id="13" name="组合 9"/>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437036" y="1269298"/>
              <a:ext cx="774240" cy="615553"/>
            </a:xfrm>
            <a:prstGeom prst="rect">
              <a:avLst/>
            </a:prstGeom>
            <a:noFill/>
          </p:spPr>
          <p:txBody>
            <a:bodyPr wrap="square" rtlCol="0">
              <a:spAutoFit/>
            </a:bodyPr>
            <a:lstStyle/>
            <a:p>
              <a:pPr algn="ctr"/>
              <a:r>
                <a:rPr lang="en-US" altLang="zh-CN" sz="2400">
                  <a:solidFill>
                    <a:srgbClr val="663A77"/>
                  </a:solidFill>
                  <a:latin typeface="Impact" panose="020B0806030902050204" pitchFamily="34" charset="0"/>
                </a:rPr>
                <a:t>04</a:t>
              </a:r>
              <a:endParaRPr lang="zh-CN" altLang="en-US" sz="2400">
                <a:solidFill>
                  <a:srgbClr val="663A77"/>
                </a:solidFill>
                <a:latin typeface="Impact" panose="020B0806030902050204" pitchFamily="34" charset="0"/>
              </a:endParaRPr>
            </a:p>
          </p:txBody>
        </p:sp>
      </p:grpSp>
      <p:grpSp>
        <p:nvGrpSpPr>
          <p:cNvPr id="18" name="组合 28"/>
          <p:cNvGrpSpPr/>
          <p:nvPr/>
        </p:nvGrpSpPr>
        <p:grpSpPr>
          <a:xfrm>
            <a:off x="3467443" y="1101156"/>
            <a:ext cx="5883804" cy="1614807"/>
            <a:chOff x="1369861" y="-454131"/>
            <a:chExt cx="4889732" cy="2646265"/>
          </a:xfrm>
        </p:grpSpPr>
        <p:sp>
          <p:nvSpPr>
            <p:cNvPr id="19" name="文本框 14"/>
            <p:cNvSpPr txBox="1"/>
            <p:nvPr/>
          </p:nvSpPr>
          <p:spPr>
            <a:xfrm>
              <a:off x="1369861" y="-454131"/>
              <a:ext cx="2977879" cy="756554"/>
            </a:xfrm>
            <a:prstGeom prst="rect">
              <a:avLst/>
            </a:prstGeom>
            <a:noFill/>
          </p:spPr>
          <p:txBody>
            <a:bodyPr wrap="square" rtlCol="0">
              <a:spAutoFit/>
            </a:bodyPr>
            <a:lstStyle/>
            <a:p>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Cài</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Đặt</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Môi</a:t>
              </a:r>
              <a:r>
                <a:rPr lang="en-US" altLang="zh-CN"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err="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rPr>
                <a:t>Trường</a:t>
              </a:r>
              <a:endParaRPr lang="zh-CN" altLang="en-US" sz="2400" b="1">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20" name="组合 23"/>
            <p:cNvGrpSpPr/>
            <p:nvPr/>
          </p:nvGrpSpPr>
          <p:grpSpPr>
            <a:xfrm>
              <a:off x="5790400" y="1905107"/>
              <a:ext cx="469193" cy="287027"/>
              <a:chOff x="4873620" y="2093913"/>
              <a:chExt cx="269882" cy="165100"/>
            </a:xfrm>
            <a:solidFill>
              <a:schemeClr val="bg1"/>
            </a:solidFill>
            <a:effectLst/>
          </p:grpSpPr>
          <p:sp>
            <p:nvSpPr>
              <p:cNvPr id="21" name="Freeform 502"/>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22"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sp>
        <p:nvSpPr>
          <p:cNvPr id="42" name="矩形 47"/>
          <p:cNvSpPr>
            <a:spLocks noChangeArrowheads="1"/>
          </p:cNvSpPr>
          <p:nvPr/>
        </p:nvSpPr>
        <p:spPr bwMode="auto">
          <a:xfrm>
            <a:off x="2666368" y="6865879"/>
            <a:ext cx="4109528" cy="304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marL="1085850" lvl="2" indent="-171450">
              <a:lnSpc>
                <a:spcPct val="130000"/>
              </a:lnSpc>
              <a:spcBef>
                <a:spcPct val="0"/>
              </a:spcBef>
              <a:buFontTx/>
              <a:buChar char="-"/>
            </a:pP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3943226695"/>
              </p:ext>
            </p:extLst>
          </p:nvPr>
        </p:nvGraphicFramePr>
        <p:xfrm>
          <a:off x="1994890" y="1825625"/>
          <a:ext cx="8358819" cy="4439872"/>
        </p:xfrm>
        <a:graphic>
          <a:graphicData uri="http://schemas.openxmlformats.org/drawingml/2006/table">
            <a:tbl>
              <a:tblPr/>
              <a:tblGrid>
                <a:gridCol w="2786273"/>
                <a:gridCol w="2786273"/>
                <a:gridCol w="2786273"/>
              </a:tblGrid>
              <a:tr h="110862">
                <a:tc>
                  <a:txBody>
                    <a:bodyPr/>
                    <a:lstStyle/>
                    <a:p>
                      <a:pPr algn="ctr"/>
                      <a:r>
                        <a:rPr lang="en-US" sz="1100" b="1" dirty="0">
                          <a:solidFill>
                            <a:srgbClr val="111111"/>
                          </a:solidFill>
                          <a:effectLst/>
                          <a:latin typeface="+mj-lt"/>
                        </a:rPr>
                        <a:t>JDK</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100" b="1" dirty="0">
                          <a:solidFill>
                            <a:srgbClr val="111111"/>
                          </a:solidFill>
                          <a:effectLst/>
                          <a:latin typeface="+mj-lt"/>
                        </a:rPr>
                        <a:t>JRE</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100" b="1" dirty="0">
                          <a:solidFill>
                            <a:srgbClr val="111111"/>
                          </a:solidFill>
                          <a:effectLst/>
                          <a:latin typeface="+mj-lt"/>
                        </a:rPr>
                        <a:t>JVM</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776035">
                <a:tc>
                  <a:txBody>
                    <a:bodyPr/>
                    <a:lstStyle/>
                    <a:p>
                      <a:pPr algn="l"/>
                      <a:r>
                        <a:rPr lang="en-US" sz="1100" dirty="0" err="1">
                          <a:solidFill>
                            <a:srgbClr val="111111"/>
                          </a:solidFill>
                          <a:effectLst/>
                          <a:latin typeface="+mj-lt"/>
                        </a:rPr>
                        <a:t>Là</a:t>
                      </a:r>
                      <a:r>
                        <a:rPr lang="en-US" sz="1100" dirty="0">
                          <a:solidFill>
                            <a:srgbClr val="111111"/>
                          </a:solidFill>
                          <a:effectLst/>
                          <a:latin typeface="+mj-lt"/>
                        </a:rPr>
                        <a:t> </a:t>
                      </a:r>
                      <a:r>
                        <a:rPr lang="en-US" sz="1100" dirty="0" err="1">
                          <a:solidFill>
                            <a:srgbClr val="111111"/>
                          </a:solidFill>
                          <a:effectLst/>
                          <a:latin typeface="+mj-lt"/>
                        </a:rPr>
                        <a:t>một</a:t>
                      </a:r>
                      <a:r>
                        <a:rPr lang="en-US" sz="1100" dirty="0">
                          <a:solidFill>
                            <a:srgbClr val="111111"/>
                          </a:solidFill>
                          <a:effectLst/>
                          <a:latin typeface="+mj-lt"/>
                        </a:rPr>
                        <a:t> </a:t>
                      </a:r>
                      <a:r>
                        <a:rPr lang="en-US" sz="1100" dirty="0" err="1">
                          <a:solidFill>
                            <a:srgbClr val="111111"/>
                          </a:solidFill>
                          <a:effectLst/>
                          <a:latin typeface="+mj-lt"/>
                        </a:rPr>
                        <a:t>bộ</a:t>
                      </a:r>
                      <a:r>
                        <a:rPr lang="en-US" sz="1100" dirty="0">
                          <a:solidFill>
                            <a:srgbClr val="111111"/>
                          </a:solidFill>
                          <a:effectLst/>
                          <a:latin typeface="+mj-lt"/>
                        </a:rPr>
                        <a:t> </a:t>
                      </a:r>
                      <a:r>
                        <a:rPr lang="en-US" sz="1100" dirty="0" err="1">
                          <a:solidFill>
                            <a:srgbClr val="111111"/>
                          </a:solidFill>
                          <a:effectLst/>
                          <a:latin typeface="+mj-lt"/>
                        </a:rPr>
                        <a:t>công</a:t>
                      </a:r>
                      <a:r>
                        <a:rPr lang="en-US" sz="1100" dirty="0">
                          <a:solidFill>
                            <a:srgbClr val="111111"/>
                          </a:solidFill>
                          <a:effectLst/>
                          <a:latin typeface="+mj-lt"/>
                        </a:rPr>
                        <a:t> </a:t>
                      </a:r>
                      <a:r>
                        <a:rPr lang="en-US" sz="1100" dirty="0" err="1">
                          <a:solidFill>
                            <a:srgbClr val="111111"/>
                          </a:solidFill>
                          <a:effectLst/>
                          <a:latin typeface="+mj-lt"/>
                        </a:rPr>
                        <a:t>cụ</a:t>
                      </a:r>
                      <a:r>
                        <a:rPr lang="en-US" sz="1100" dirty="0">
                          <a:solidFill>
                            <a:srgbClr val="111111"/>
                          </a:solidFill>
                          <a:effectLst/>
                          <a:latin typeface="+mj-lt"/>
                        </a:rPr>
                        <a:t> </a:t>
                      </a:r>
                      <a:r>
                        <a:rPr lang="en-US" sz="1100" dirty="0" err="1">
                          <a:solidFill>
                            <a:srgbClr val="111111"/>
                          </a:solidFill>
                          <a:effectLst/>
                          <a:latin typeface="+mj-lt"/>
                        </a:rPr>
                        <a:t>phát</a:t>
                      </a:r>
                      <a:r>
                        <a:rPr lang="en-US" sz="1100" dirty="0">
                          <a:solidFill>
                            <a:srgbClr val="111111"/>
                          </a:solidFill>
                          <a:effectLst/>
                          <a:latin typeface="+mj-lt"/>
                        </a:rPr>
                        <a:t> </a:t>
                      </a:r>
                      <a:r>
                        <a:rPr lang="en-US" sz="1100" dirty="0" err="1">
                          <a:solidFill>
                            <a:srgbClr val="111111"/>
                          </a:solidFill>
                          <a:effectLst/>
                          <a:latin typeface="+mj-lt"/>
                        </a:rPr>
                        <a:t>triển</a:t>
                      </a:r>
                      <a:r>
                        <a:rPr lang="en-US" sz="1100" dirty="0">
                          <a:solidFill>
                            <a:srgbClr val="111111"/>
                          </a:solidFill>
                          <a:effectLst/>
                          <a:latin typeface="+mj-lt"/>
                        </a:rPr>
                        <a:t> </a:t>
                      </a:r>
                      <a:r>
                        <a:rPr lang="en-US" sz="1100" dirty="0" err="1">
                          <a:solidFill>
                            <a:srgbClr val="111111"/>
                          </a:solidFill>
                          <a:effectLst/>
                          <a:latin typeface="+mj-lt"/>
                        </a:rPr>
                        <a:t>phần</a:t>
                      </a:r>
                      <a:r>
                        <a:rPr lang="en-US" sz="1100" dirty="0">
                          <a:solidFill>
                            <a:srgbClr val="111111"/>
                          </a:solidFill>
                          <a:effectLst/>
                          <a:latin typeface="+mj-lt"/>
                        </a:rPr>
                        <a:t> </a:t>
                      </a:r>
                      <a:r>
                        <a:rPr lang="en-US" sz="1100" dirty="0" err="1">
                          <a:solidFill>
                            <a:srgbClr val="111111"/>
                          </a:solidFill>
                          <a:effectLst/>
                          <a:latin typeface="+mj-lt"/>
                        </a:rPr>
                        <a:t>mềm</a:t>
                      </a:r>
                      <a:r>
                        <a:rPr lang="en-US" sz="1100" dirty="0">
                          <a:solidFill>
                            <a:srgbClr val="111111"/>
                          </a:solidFill>
                          <a:effectLst/>
                          <a:latin typeface="+mj-lt"/>
                        </a:rPr>
                        <a:t> </a:t>
                      </a:r>
                      <a:r>
                        <a:rPr lang="en-US" sz="1100" dirty="0" err="1">
                          <a:solidFill>
                            <a:srgbClr val="111111"/>
                          </a:solidFill>
                          <a:effectLst/>
                          <a:latin typeface="+mj-lt"/>
                        </a:rPr>
                        <a:t>giúp</a:t>
                      </a:r>
                      <a:r>
                        <a:rPr lang="en-US" sz="1100" dirty="0">
                          <a:solidFill>
                            <a:srgbClr val="111111"/>
                          </a:solidFill>
                          <a:effectLst/>
                          <a:latin typeface="+mj-lt"/>
                        </a:rPr>
                        <a:t> </a:t>
                      </a:r>
                      <a:r>
                        <a:rPr lang="en-US" sz="1100" dirty="0" err="1">
                          <a:solidFill>
                            <a:srgbClr val="111111"/>
                          </a:solidFill>
                          <a:effectLst/>
                          <a:latin typeface="+mj-lt"/>
                        </a:rPr>
                        <a:t>cho</a:t>
                      </a:r>
                      <a:r>
                        <a:rPr lang="en-US" sz="1100" dirty="0">
                          <a:solidFill>
                            <a:srgbClr val="111111"/>
                          </a:solidFill>
                          <a:effectLst/>
                          <a:latin typeface="+mj-lt"/>
                        </a:rPr>
                        <a:t> </a:t>
                      </a:r>
                      <a:r>
                        <a:rPr lang="en-US" sz="1100" dirty="0" err="1">
                          <a:solidFill>
                            <a:srgbClr val="111111"/>
                          </a:solidFill>
                          <a:effectLst/>
                          <a:latin typeface="+mj-lt"/>
                        </a:rPr>
                        <a:t>việc</a:t>
                      </a:r>
                      <a:r>
                        <a:rPr lang="en-US" sz="1100" dirty="0">
                          <a:solidFill>
                            <a:srgbClr val="111111"/>
                          </a:solidFill>
                          <a:effectLst/>
                          <a:latin typeface="+mj-lt"/>
                        </a:rPr>
                        <a:t> </a:t>
                      </a:r>
                      <a:r>
                        <a:rPr lang="en-US" sz="1100" dirty="0" err="1">
                          <a:solidFill>
                            <a:srgbClr val="111111"/>
                          </a:solidFill>
                          <a:effectLst/>
                          <a:latin typeface="+mj-lt"/>
                        </a:rPr>
                        <a:t>phát</a:t>
                      </a:r>
                      <a:r>
                        <a:rPr lang="en-US" sz="1100" dirty="0">
                          <a:solidFill>
                            <a:srgbClr val="111111"/>
                          </a:solidFill>
                          <a:effectLst/>
                          <a:latin typeface="+mj-lt"/>
                        </a:rPr>
                        <a:t> </a:t>
                      </a:r>
                      <a:r>
                        <a:rPr lang="en-US" sz="1100" dirty="0" err="1">
                          <a:solidFill>
                            <a:srgbClr val="111111"/>
                          </a:solidFill>
                          <a:effectLst/>
                          <a:latin typeface="+mj-lt"/>
                        </a:rPr>
                        <a:t>triển</a:t>
                      </a:r>
                      <a:r>
                        <a:rPr lang="en-US" sz="1100" dirty="0">
                          <a:solidFill>
                            <a:srgbClr val="111111"/>
                          </a:solidFill>
                          <a:effectLst/>
                          <a:latin typeface="+mj-lt"/>
                        </a:rPr>
                        <a:t> </a:t>
                      </a:r>
                      <a:r>
                        <a:rPr lang="en-US" sz="1100" dirty="0" err="1">
                          <a:solidFill>
                            <a:srgbClr val="111111"/>
                          </a:solidFill>
                          <a:effectLst/>
                          <a:latin typeface="+mj-lt"/>
                        </a:rPr>
                        <a:t>các</a:t>
                      </a:r>
                      <a:r>
                        <a:rPr lang="en-US" sz="1100" dirty="0">
                          <a:solidFill>
                            <a:srgbClr val="111111"/>
                          </a:solidFill>
                          <a:effectLst/>
                          <a:latin typeface="+mj-lt"/>
                        </a:rPr>
                        <a:t> </a:t>
                      </a:r>
                      <a:r>
                        <a:rPr lang="en-US" sz="1100" dirty="0" err="1">
                          <a:solidFill>
                            <a:srgbClr val="111111"/>
                          </a:solidFill>
                          <a:effectLst/>
                          <a:latin typeface="+mj-lt"/>
                        </a:rPr>
                        <a:t>ứng</a:t>
                      </a:r>
                      <a:r>
                        <a:rPr lang="en-US" sz="1100" dirty="0">
                          <a:solidFill>
                            <a:srgbClr val="111111"/>
                          </a:solidFill>
                          <a:effectLst/>
                          <a:latin typeface="+mj-lt"/>
                        </a:rPr>
                        <a:t> </a:t>
                      </a:r>
                      <a:r>
                        <a:rPr lang="en-US" sz="1100" dirty="0" err="1">
                          <a:solidFill>
                            <a:srgbClr val="111111"/>
                          </a:solidFill>
                          <a:effectLst/>
                          <a:latin typeface="+mj-lt"/>
                        </a:rPr>
                        <a:t>dụng</a:t>
                      </a:r>
                      <a:r>
                        <a:rPr lang="en-US" sz="1100" dirty="0">
                          <a:solidFill>
                            <a:srgbClr val="111111"/>
                          </a:solidFill>
                          <a:effectLst/>
                          <a:latin typeface="+mj-lt"/>
                        </a:rPr>
                        <a:t> </a:t>
                      </a:r>
                      <a:r>
                        <a:rPr lang="en-US" sz="1100" dirty="0" err="1">
                          <a:solidFill>
                            <a:srgbClr val="111111"/>
                          </a:solidFill>
                          <a:effectLst/>
                          <a:latin typeface="+mj-lt"/>
                        </a:rPr>
                        <a:t>bằng</a:t>
                      </a:r>
                      <a:r>
                        <a:rPr lang="en-US" sz="1100" dirty="0">
                          <a:solidFill>
                            <a:srgbClr val="111111"/>
                          </a:solidFill>
                          <a:effectLst/>
                          <a:latin typeface="+mj-lt"/>
                        </a:rPr>
                        <a:t> Java. </a:t>
                      </a:r>
                      <a:r>
                        <a:rPr lang="en-US" sz="1100" dirty="0" err="1">
                          <a:solidFill>
                            <a:srgbClr val="111111"/>
                          </a:solidFill>
                          <a:effectLst/>
                          <a:latin typeface="+mj-lt"/>
                        </a:rPr>
                        <a:t>Bên</a:t>
                      </a:r>
                      <a:r>
                        <a:rPr lang="en-US" sz="1100" dirty="0">
                          <a:solidFill>
                            <a:srgbClr val="111111"/>
                          </a:solidFill>
                          <a:effectLst/>
                          <a:latin typeface="+mj-lt"/>
                        </a:rPr>
                        <a:t> </a:t>
                      </a:r>
                      <a:r>
                        <a:rPr lang="en-US" sz="1100" dirty="0" err="1">
                          <a:solidFill>
                            <a:srgbClr val="111111"/>
                          </a:solidFill>
                          <a:effectLst/>
                          <a:latin typeface="+mj-lt"/>
                        </a:rPr>
                        <a:t>cạnh</a:t>
                      </a:r>
                      <a:r>
                        <a:rPr lang="en-US" sz="1100" dirty="0">
                          <a:solidFill>
                            <a:srgbClr val="111111"/>
                          </a:solidFill>
                          <a:effectLst/>
                          <a:latin typeface="+mj-lt"/>
                        </a:rPr>
                        <a:t> JRE, JDK </a:t>
                      </a:r>
                      <a:r>
                        <a:rPr lang="en-US" sz="1100" dirty="0" err="1">
                          <a:solidFill>
                            <a:srgbClr val="111111"/>
                          </a:solidFill>
                          <a:effectLst/>
                          <a:latin typeface="+mj-lt"/>
                        </a:rPr>
                        <a:t>bao</a:t>
                      </a:r>
                      <a:r>
                        <a:rPr lang="en-US" sz="1100" dirty="0">
                          <a:solidFill>
                            <a:srgbClr val="111111"/>
                          </a:solidFill>
                          <a:effectLst/>
                          <a:latin typeface="+mj-lt"/>
                        </a:rPr>
                        <a:t> </a:t>
                      </a:r>
                      <a:r>
                        <a:rPr lang="en-US" sz="1100" dirty="0" err="1">
                          <a:solidFill>
                            <a:srgbClr val="111111"/>
                          </a:solidFill>
                          <a:effectLst/>
                          <a:latin typeface="+mj-lt"/>
                        </a:rPr>
                        <a:t>gồm</a:t>
                      </a:r>
                      <a:r>
                        <a:rPr lang="en-US" sz="1100" dirty="0">
                          <a:solidFill>
                            <a:srgbClr val="111111"/>
                          </a:solidFill>
                          <a:effectLst/>
                          <a:latin typeface="+mj-lt"/>
                        </a:rPr>
                        <a:t> </a:t>
                      </a:r>
                      <a:r>
                        <a:rPr lang="en-US" sz="1100" dirty="0" err="1">
                          <a:solidFill>
                            <a:srgbClr val="111111"/>
                          </a:solidFill>
                          <a:effectLst/>
                          <a:latin typeface="+mj-lt"/>
                        </a:rPr>
                        <a:t>các</a:t>
                      </a:r>
                      <a:r>
                        <a:rPr lang="en-US" sz="1100" dirty="0">
                          <a:solidFill>
                            <a:srgbClr val="111111"/>
                          </a:solidFill>
                          <a:effectLst/>
                          <a:latin typeface="+mj-lt"/>
                        </a:rPr>
                        <a:t> </a:t>
                      </a:r>
                      <a:r>
                        <a:rPr lang="en-US" sz="1100" dirty="0" err="1">
                          <a:solidFill>
                            <a:srgbClr val="111111"/>
                          </a:solidFill>
                          <a:effectLst/>
                          <a:latin typeface="+mj-lt"/>
                        </a:rPr>
                        <a:t>công</a:t>
                      </a:r>
                      <a:r>
                        <a:rPr lang="en-US" sz="1100" dirty="0">
                          <a:solidFill>
                            <a:srgbClr val="111111"/>
                          </a:solidFill>
                          <a:effectLst/>
                          <a:latin typeface="+mj-lt"/>
                        </a:rPr>
                        <a:t> </a:t>
                      </a:r>
                      <a:r>
                        <a:rPr lang="en-US" sz="1100" dirty="0" err="1">
                          <a:solidFill>
                            <a:srgbClr val="111111"/>
                          </a:solidFill>
                          <a:effectLst/>
                          <a:latin typeface="+mj-lt"/>
                        </a:rPr>
                        <a:t>cụ</a:t>
                      </a:r>
                      <a:r>
                        <a:rPr lang="en-US" sz="1100" dirty="0">
                          <a:solidFill>
                            <a:srgbClr val="111111"/>
                          </a:solidFill>
                          <a:effectLst/>
                          <a:latin typeface="+mj-lt"/>
                        </a:rPr>
                        <a:t> </a:t>
                      </a:r>
                      <a:r>
                        <a:rPr lang="en-US" sz="1100" dirty="0" err="1">
                          <a:solidFill>
                            <a:srgbClr val="111111"/>
                          </a:solidFill>
                          <a:effectLst/>
                          <a:latin typeface="+mj-lt"/>
                        </a:rPr>
                        <a:t>phát</a:t>
                      </a:r>
                      <a:r>
                        <a:rPr lang="en-US" sz="1100" dirty="0">
                          <a:solidFill>
                            <a:srgbClr val="111111"/>
                          </a:solidFill>
                          <a:effectLst/>
                          <a:latin typeface="+mj-lt"/>
                        </a:rPr>
                        <a:t> </a:t>
                      </a:r>
                      <a:r>
                        <a:rPr lang="en-US" sz="1100" dirty="0" err="1">
                          <a:solidFill>
                            <a:srgbClr val="111111"/>
                          </a:solidFill>
                          <a:effectLst/>
                          <a:latin typeface="+mj-lt"/>
                        </a:rPr>
                        <a:t>triển</a:t>
                      </a:r>
                      <a:r>
                        <a:rPr lang="en-US" sz="1100" dirty="0">
                          <a:solidFill>
                            <a:srgbClr val="111111"/>
                          </a:solidFill>
                          <a:effectLst/>
                          <a:latin typeface="+mj-lt"/>
                        </a:rPr>
                        <a:t> </a:t>
                      </a:r>
                      <a:r>
                        <a:rPr lang="en-US" sz="1100" dirty="0" err="1">
                          <a:solidFill>
                            <a:srgbClr val="111111"/>
                          </a:solidFill>
                          <a:effectLst/>
                          <a:latin typeface="+mj-lt"/>
                        </a:rPr>
                        <a:t>khác</a:t>
                      </a:r>
                      <a:r>
                        <a:rPr lang="en-US" sz="1100" dirty="0">
                          <a:solidFill>
                            <a:srgbClr val="111111"/>
                          </a:solidFill>
                          <a:effectLst/>
                          <a:latin typeface="+mj-lt"/>
                        </a:rPr>
                        <a:t>.</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vi-VN" sz="1100" dirty="0">
                          <a:solidFill>
                            <a:srgbClr val="111111"/>
                          </a:solidFill>
                          <a:effectLst/>
                          <a:latin typeface="+mj-lt"/>
                        </a:rPr>
                        <a:t>Là một loại gói phần mềm cung cấp thư viện lớp Java với JVM. Ngoài ra, nó còn bao gồm các thành phần khác để chạy các ứng dụng Java.</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100" dirty="0" err="1">
                          <a:solidFill>
                            <a:srgbClr val="111111"/>
                          </a:solidFill>
                          <a:effectLst/>
                          <a:latin typeface="+mj-lt"/>
                        </a:rPr>
                        <a:t>Là</a:t>
                      </a:r>
                      <a:r>
                        <a:rPr lang="en-US" sz="1100" dirty="0">
                          <a:solidFill>
                            <a:srgbClr val="111111"/>
                          </a:solidFill>
                          <a:effectLst/>
                          <a:latin typeface="+mj-lt"/>
                        </a:rPr>
                        <a:t> </a:t>
                      </a:r>
                      <a:r>
                        <a:rPr lang="en-US" sz="1100" dirty="0" err="1">
                          <a:solidFill>
                            <a:srgbClr val="111111"/>
                          </a:solidFill>
                          <a:effectLst/>
                          <a:latin typeface="+mj-lt"/>
                        </a:rPr>
                        <a:t>một</a:t>
                      </a:r>
                      <a:r>
                        <a:rPr lang="en-US" sz="1100" dirty="0">
                          <a:solidFill>
                            <a:srgbClr val="111111"/>
                          </a:solidFill>
                          <a:effectLst/>
                          <a:latin typeface="+mj-lt"/>
                        </a:rPr>
                        <a:t> </a:t>
                      </a:r>
                      <a:r>
                        <a:rPr lang="en-US" sz="1100" dirty="0" err="1">
                          <a:solidFill>
                            <a:srgbClr val="111111"/>
                          </a:solidFill>
                          <a:effectLst/>
                          <a:latin typeface="+mj-lt"/>
                        </a:rPr>
                        <a:t>máy</a:t>
                      </a:r>
                      <a:r>
                        <a:rPr lang="en-US" sz="1100" dirty="0">
                          <a:solidFill>
                            <a:srgbClr val="111111"/>
                          </a:solidFill>
                          <a:effectLst/>
                          <a:latin typeface="+mj-lt"/>
                        </a:rPr>
                        <a:t> </a:t>
                      </a:r>
                      <a:r>
                        <a:rPr lang="en-US" sz="1100" dirty="0" err="1">
                          <a:solidFill>
                            <a:srgbClr val="111111"/>
                          </a:solidFill>
                          <a:effectLst/>
                          <a:latin typeface="+mj-lt"/>
                        </a:rPr>
                        <a:t>ảo</a:t>
                      </a:r>
                      <a:r>
                        <a:rPr lang="en-US" sz="1100" dirty="0">
                          <a:solidFill>
                            <a:srgbClr val="111111"/>
                          </a:solidFill>
                          <a:effectLst/>
                          <a:latin typeface="+mj-lt"/>
                        </a:rPr>
                        <a:t> </a:t>
                      </a:r>
                      <a:r>
                        <a:rPr lang="en-US" sz="1100" dirty="0" err="1">
                          <a:solidFill>
                            <a:srgbClr val="111111"/>
                          </a:solidFill>
                          <a:effectLst/>
                          <a:latin typeface="+mj-lt"/>
                        </a:rPr>
                        <a:t>độc</a:t>
                      </a:r>
                      <a:r>
                        <a:rPr lang="en-US" sz="1100" dirty="0">
                          <a:solidFill>
                            <a:srgbClr val="111111"/>
                          </a:solidFill>
                          <a:effectLst/>
                          <a:latin typeface="+mj-lt"/>
                        </a:rPr>
                        <a:t> </a:t>
                      </a:r>
                      <a:r>
                        <a:rPr lang="en-US" sz="1100" dirty="0" err="1">
                          <a:solidFill>
                            <a:srgbClr val="111111"/>
                          </a:solidFill>
                          <a:effectLst/>
                          <a:latin typeface="+mj-lt"/>
                        </a:rPr>
                        <a:t>lập</a:t>
                      </a:r>
                      <a:r>
                        <a:rPr lang="en-US" sz="1100" dirty="0">
                          <a:solidFill>
                            <a:srgbClr val="111111"/>
                          </a:solidFill>
                          <a:effectLst/>
                          <a:latin typeface="+mj-lt"/>
                        </a:rPr>
                        <a:t> </a:t>
                      </a:r>
                      <a:r>
                        <a:rPr lang="en-US" sz="1100" dirty="0" err="1">
                          <a:solidFill>
                            <a:srgbClr val="111111"/>
                          </a:solidFill>
                          <a:effectLst/>
                          <a:latin typeface="+mj-lt"/>
                        </a:rPr>
                        <a:t>với</a:t>
                      </a:r>
                      <a:r>
                        <a:rPr lang="en-US" sz="1100" dirty="0">
                          <a:solidFill>
                            <a:srgbClr val="111111"/>
                          </a:solidFill>
                          <a:effectLst/>
                          <a:latin typeface="+mj-lt"/>
                        </a:rPr>
                        <a:t> </a:t>
                      </a:r>
                      <a:r>
                        <a:rPr lang="en-US" sz="1100" dirty="0" err="1">
                          <a:solidFill>
                            <a:srgbClr val="111111"/>
                          </a:solidFill>
                          <a:effectLst/>
                          <a:latin typeface="+mj-lt"/>
                        </a:rPr>
                        <a:t>nền</a:t>
                      </a:r>
                      <a:r>
                        <a:rPr lang="en-US" sz="1100" dirty="0">
                          <a:solidFill>
                            <a:srgbClr val="111111"/>
                          </a:solidFill>
                          <a:effectLst/>
                          <a:latin typeface="+mj-lt"/>
                        </a:rPr>
                        <a:t> </a:t>
                      </a:r>
                      <a:r>
                        <a:rPr lang="en-US" sz="1100" dirty="0" err="1">
                          <a:solidFill>
                            <a:srgbClr val="111111"/>
                          </a:solidFill>
                          <a:effectLst/>
                          <a:latin typeface="+mj-lt"/>
                        </a:rPr>
                        <a:t>tảng</a:t>
                      </a:r>
                      <a:r>
                        <a:rPr lang="en-US" sz="1100" dirty="0">
                          <a:solidFill>
                            <a:srgbClr val="111111"/>
                          </a:solidFill>
                          <a:effectLst/>
                          <a:latin typeface="+mj-lt"/>
                        </a:rPr>
                        <a:t> </a:t>
                      </a:r>
                      <a:r>
                        <a:rPr lang="en-US" sz="1100" dirty="0" err="1">
                          <a:solidFill>
                            <a:srgbClr val="111111"/>
                          </a:solidFill>
                          <a:effectLst/>
                          <a:latin typeface="+mj-lt"/>
                        </a:rPr>
                        <a:t>với</a:t>
                      </a:r>
                      <a:r>
                        <a:rPr lang="en-US" sz="1100" dirty="0">
                          <a:solidFill>
                            <a:srgbClr val="111111"/>
                          </a:solidFill>
                          <a:effectLst/>
                          <a:latin typeface="+mj-lt"/>
                        </a:rPr>
                        <a:t> </a:t>
                      </a:r>
                      <a:r>
                        <a:rPr lang="en-US" sz="1100" dirty="0" err="1">
                          <a:solidFill>
                            <a:srgbClr val="111111"/>
                          </a:solidFill>
                          <a:effectLst/>
                          <a:latin typeface="+mj-lt"/>
                        </a:rPr>
                        <a:t>một</a:t>
                      </a:r>
                      <a:r>
                        <a:rPr lang="en-US" sz="1100" dirty="0">
                          <a:solidFill>
                            <a:srgbClr val="111111"/>
                          </a:solidFill>
                          <a:effectLst/>
                          <a:latin typeface="+mj-lt"/>
                        </a:rPr>
                        <a:t> </a:t>
                      </a:r>
                      <a:r>
                        <a:rPr lang="en-US" sz="1100" dirty="0" err="1">
                          <a:solidFill>
                            <a:srgbClr val="111111"/>
                          </a:solidFill>
                          <a:effectLst/>
                          <a:latin typeface="+mj-lt"/>
                        </a:rPr>
                        <a:t>trình</a:t>
                      </a:r>
                      <a:r>
                        <a:rPr lang="en-US" sz="1100" dirty="0">
                          <a:solidFill>
                            <a:srgbClr val="111111"/>
                          </a:solidFill>
                          <a:effectLst/>
                          <a:latin typeface="+mj-lt"/>
                        </a:rPr>
                        <a:t> </a:t>
                      </a:r>
                      <a:r>
                        <a:rPr lang="en-US" sz="1100" dirty="0" err="1">
                          <a:solidFill>
                            <a:srgbClr val="111111"/>
                          </a:solidFill>
                          <a:effectLst/>
                          <a:latin typeface="+mj-lt"/>
                        </a:rPr>
                        <a:t>tải</a:t>
                      </a:r>
                      <a:r>
                        <a:rPr lang="en-US" sz="1100" dirty="0">
                          <a:solidFill>
                            <a:srgbClr val="111111"/>
                          </a:solidFill>
                          <a:effectLst/>
                          <a:latin typeface="+mj-lt"/>
                        </a:rPr>
                        <a:t>, runtime data </a:t>
                      </a:r>
                      <a:r>
                        <a:rPr lang="en-US" sz="1100" dirty="0" err="1">
                          <a:solidFill>
                            <a:srgbClr val="111111"/>
                          </a:solidFill>
                          <a:effectLst/>
                          <a:latin typeface="+mj-lt"/>
                        </a:rPr>
                        <a:t>và</a:t>
                      </a:r>
                      <a:r>
                        <a:rPr lang="en-US" sz="1100" dirty="0">
                          <a:solidFill>
                            <a:srgbClr val="111111"/>
                          </a:solidFill>
                          <a:effectLst/>
                          <a:latin typeface="+mj-lt"/>
                        </a:rPr>
                        <a:t> </a:t>
                      </a:r>
                      <a:r>
                        <a:rPr lang="en-US" sz="1100" dirty="0" err="1">
                          <a:solidFill>
                            <a:srgbClr val="111111"/>
                          </a:solidFill>
                          <a:effectLst/>
                          <a:latin typeface="+mj-lt"/>
                        </a:rPr>
                        <a:t>bộ</a:t>
                      </a:r>
                      <a:r>
                        <a:rPr lang="en-US" sz="1100" dirty="0">
                          <a:solidFill>
                            <a:srgbClr val="111111"/>
                          </a:solidFill>
                          <a:effectLst/>
                          <a:latin typeface="+mj-lt"/>
                        </a:rPr>
                        <a:t> </a:t>
                      </a:r>
                      <a:r>
                        <a:rPr lang="en-US" sz="1100" dirty="0" err="1">
                          <a:solidFill>
                            <a:srgbClr val="111111"/>
                          </a:solidFill>
                          <a:effectLst/>
                          <a:latin typeface="+mj-lt"/>
                        </a:rPr>
                        <a:t>thông</a:t>
                      </a:r>
                      <a:r>
                        <a:rPr lang="en-US" sz="1100" dirty="0">
                          <a:solidFill>
                            <a:srgbClr val="111111"/>
                          </a:solidFill>
                          <a:effectLst/>
                          <a:latin typeface="+mj-lt"/>
                        </a:rPr>
                        <a:t> </a:t>
                      </a:r>
                      <a:r>
                        <a:rPr lang="en-US" sz="1100" dirty="0" err="1">
                          <a:solidFill>
                            <a:srgbClr val="111111"/>
                          </a:solidFill>
                          <a:effectLst/>
                          <a:latin typeface="+mj-lt"/>
                        </a:rPr>
                        <a:t>dịch</a:t>
                      </a:r>
                      <a:r>
                        <a:rPr lang="en-US" sz="1100" dirty="0">
                          <a:solidFill>
                            <a:srgbClr val="111111"/>
                          </a:solidFill>
                          <a:effectLst/>
                          <a:latin typeface="+mj-lt"/>
                        </a:rPr>
                        <a:t> (Java interpret)</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92888">
                <a:tc>
                  <a:txBody>
                    <a:bodyPr/>
                    <a:lstStyle/>
                    <a:p>
                      <a:pPr algn="l"/>
                      <a:r>
                        <a:rPr lang="vi-VN" sz="1100" dirty="0">
                          <a:solidFill>
                            <a:srgbClr val="111111"/>
                          </a:solidFill>
                          <a:effectLst/>
                          <a:latin typeface="+mj-lt"/>
                        </a:rPr>
                        <a:t>JDK phụ thuộc vào nền tảng.Với mỗi nền tảng hệ điều hành (Linux, Windows, Mac, vv.), người dùng cần cài đặt một JDK khác nhau.</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vi-VN" sz="1100">
                          <a:solidFill>
                            <a:srgbClr val="111111"/>
                          </a:solidFill>
                          <a:effectLst/>
                          <a:latin typeface="+mj-lt"/>
                        </a:rPr>
                        <a:t>JRE cũng phụ thuộc vào nền tảng, giống như JDK.</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vi-VN" sz="1100" dirty="0">
                          <a:solidFill>
                            <a:srgbClr val="111111"/>
                          </a:solidFill>
                          <a:effectLst/>
                          <a:latin typeface="+mj-lt"/>
                        </a:rPr>
                        <a:t>JVM là độc lập với nền tảng,  người dùng không cần phải cài đặt JVM khác nhau cho mỗi nền tảng hệ điều hành.</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26595">
                <a:tc>
                  <a:txBody>
                    <a:bodyPr/>
                    <a:lstStyle/>
                    <a:p>
                      <a:pPr algn="l"/>
                      <a:r>
                        <a:rPr lang="en-US" sz="1100">
                          <a:solidFill>
                            <a:srgbClr val="111111"/>
                          </a:solidFill>
                          <a:effectLst/>
                          <a:latin typeface="+mj-lt"/>
                        </a:rPr>
                        <a:t>JDK chủ yếu hỗ trợ thực thi mã nguồn. Chức năng chính của JDK là hỗ trợ phát triển ứng dụng.</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vi-VN" sz="1100" dirty="0">
                          <a:solidFill>
                            <a:srgbClr val="111111"/>
                          </a:solidFill>
                          <a:effectLst/>
                          <a:latin typeface="+mj-lt"/>
                        </a:rPr>
                        <a:t>JRE có trách nhiệm chính là tạo môi trường để thực thi mã nguồn.</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100" dirty="0">
                          <a:solidFill>
                            <a:srgbClr val="111111"/>
                          </a:solidFill>
                          <a:effectLst/>
                          <a:latin typeface="+mj-lt"/>
                        </a:rPr>
                        <a:t>JVM </a:t>
                      </a:r>
                      <a:r>
                        <a:rPr lang="en-US" sz="1100" dirty="0" err="1">
                          <a:solidFill>
                            <a:srgbClr val="111111"/>
                          </a:solidFill>
                          <a:effectLst/>
                          <a:latin typeface="+mj-lt"/>
                        </a:rPr>
                        <a:t>chỉ</a:t>
                      </a:r>
                      <a:r>
                        <a:rPr lang="en-US" sz="1100" dirty="0">
                          <a:solidFill>
                            <a:srgbClr val="111111"/>
                          </a:solidFill>
                          <a:effectLst/>
                          <a:latin typeface="+mj-lt"/>
                        </a:rPr>
                        <a:t> </a:t>
                      </a:r>
                      <a:r>
                        <a:rPr lang="en-US" sz="1100" dirty="0" err="1">
                          <a:solidFill>
                            <a:srgbClr val="111111"/>
                          </a:solidFill>
                          <a:effectLst/>
                          <a:latin typeface="+mj-lt"/>
                        </a:rPr>
                        <a:t>định</a:t>
                      </a:r>
                      <a:r>
                        <a:rPr lang="en-US" sz="1100" dirty="0">
                          <a:solidFill>
                            <a:srgbClr val="111111"/>
                          </a:solidFill>
                          <a:effectLst/>
                          <a:latin typeface="+mj-lt"/>
                        </a:rPr>
                        <a:t> </a:t>
                      </a:r>
                      <a:r>
                        <a:rPr lang="en-US" sz="1100" dirty="0" err="1">
                          <a:solidFill>
                            <a:srgbClr val="111111"/>
                          </a:solidFill>
                          <a:effectLst/>
                          <a:latin typeface="+mj-lt"/>
                        </a:rPr>
                        <a:t>tất</a:t>
                      </a:r>
                      <a:r>
                        <a:rPr lang="en-US" sz="1100" dirty="0">
                          <a:solidFill>
                            <a:srgbClr val="111111"/>
                          </a:solidFill>
                          <a:effectLst/>
                          <a:latin typeface="+mj-lt"/>
                        </a:rPr>
                        <a:t> </a:t>
                      </a:r>
                      <a:r>
                        <a:rPr lang="en-US" sz="1100" dirty="0" err="1">
                          <a:solidFill>
                            <a:srgbClr val="111111"/>
                          </a:solidFill>
                          <a:effectLst/>
                          <a:latin typeface="+mj-lt"/>
                        </a:rPr>
                        <a:t>cả</a:t>
                      </a:r>
                      <a:r>
                        <a:rPr lang="en-US" sz="1100" dirty="0">
                          <a:solidFill>
                            <a:srgbClr val="111111"/>
                          </a:solidFill>
                          <a:effectLst/>
                          <a:latin typeface="+mj-lt"/>
                        </a:rPr>
                        <a:t> </a:t>
                      </a:r>
                      <a:r>
                        <a:rPr lang="en-US" sz="1100" dirty="0" err="1">
                          <a:solidFill>
                            <a:srgbClr val="111111"/>
                          </a:solidFill>
                          <a:effectLst/>
                          <a:latin typeface="+mj-lt"/>
                        </a:rPr>
                        <a:t>các</a:t>
                      </a:r>
                      <a:r>
                        <a:rPr lang="en-US" sz="1100" dirty="0">
                          <a:solidFill>
                            <a:srgbClr val="111111"/>
                          </a:solidFill>
                          <a:effectLst/>
                          <a:latin typeface="+mj-lt"/>
                        </a:rPr>
                        <a:t> </a:t>
                      </a:r>
                      <a:r>
                        <a:rPr lang="en-US" sz="1100" dirty="0" err="1">
                          <a:solidFill>
                            <a:srgbClr val="111111"/>
                          </a:solidFill>
                          <a:effectLst/>
                          <a:latin typeface="+mj-lt"/>
                        </a:rPr>
                        <a:t>triển</a:t>
                      </a:r>
                      <a:r>
                        <a:rPr lang="en-US" sz="1100" dirty="0">
                          <a:solidFill>
                            <a:srgbClr val="111111"/>
                          </a:solidFill>
                          <a:effectLst/>
                          <a:latin typeface="+mj-lt"/>
                        </a:rPr>
                        <a:t> </a:t>
                      </a:r>
                      <a:r>
                        <a:rPr lang="en-US" sz="1100" dirty="0" err="1">
                          <a:solidFill>
                            <a:srgbClr val="111111"/>
                          </a:solidFill>
                          <a:effectLst/>
                          <a:latin typeface="+mj-lt"/>
                        </a:rPr>
                        <a:t>khai</a:t>
                      </a:r>
                      <a:r>
                        <a:rPr lang="en-US" sz="1100" dirty="0">
                          <a:solidFill>
                            <a:srgbClr val="111111"/>
                          </a:solidFill>
                          <a:effectLst/>
                          <a:latin typeface="+mj-lt"/>
                        </a:rPr>
                        <a:t>. </a:t>
                      </a:r>
                      <a:r>
                        <a:rPr lang="en-US" sz="1100" dirty="0" err="1">
                          <a:solidFill>
                            <a:srgbClr val="111111"/>
                          </a:solidFill>
                          <a:effectLst/>
                          <a:latin typeface="+mj-lt"/>
                        </a:rPr>
                        <a:t>Nó</a:t>
                      </a:r>
                      <a:r>
                        <a:rPr lang="en-US" sz="1100" dirty="0">
                          <a:solidFill>
                            <a:srgbClr val="111111"/>
                          </a:solidFill>
                          <a:effectLst/>
                          <a:latin typeface="+mj-lt"/>
                        </a:rPr>
                        <a:t> </a:t>
                      </a:r>
                      <a:r>
                        <a:rPr lang="en-US" sz="1100" dirty="0" err="1">
                          <a:solidFill>
                            <a:srgbClr val="111111"/>
                          </a:solidFill>
                          <a:effectLst/>
                          <a:latin typeface="+mj-lt"/>
                        </a:rPr>
                        <a:t>có</a:t>
                      </a:r>
                      <a:r>
                        <a:rPr lang="en-US" sz="1100" dirty="0">
                          <a:solidFill>
                            <a:srgbClr val="111111"/>
                          </a:solidFill>
                          <a:effectLst/>
                          <a:latin typeface="+mj-lt"/>
                        </a:rPr>
                        <a:t> </a:t>
                      </a:r>
                      <a:r>
                        <a:rPr lang="en-US" sz="1100" dirty="0" err="1">
                          <a:solidFill>
                            <a:srgbClr val="111111"/>
                          </a:solidFill>
                          <a:effectLst/>
                          <a:latin typeface="+mj-lt"/>
                        </a:rPr>
                        <a:t>trách</a:t>
                      </a:r>
                      <a:r>
                        <a:rPr lang="en-US" sz="1100" dirty="0">
                          <a:solidFill>
                            <a:srgbClr val="111111"/>
                          </a:solidFill>
                          <a:effectLst/>
                          <a:latin typeface="+mj-lt"/>
                        </a:rPr>
                        <a:t> </a:t>
                      </a:r>
                      <a:r>
                        <a:rPr lang="en-US" sz="1100" dirty="0" err="1">
                          <a:solidFill>
                            <a:srgbClr val="111111"/>
                          </a:solidFill>
                          <a:effectLst/>
                          <a:latin typeface="+mj-lt"/>
                        </a:rPr>
                        <a:t>nhiệm</a:t>
                      </a:r>
                      <a:r>
                        <a:rPr lang="en-US" sz="1100" dirty="0">
                          <a:solidFill>
                            <a:srgbClr val="111111"/>
                          </a:solidFill>
                          <a:effectLst/>
                          <a:latin typeface="+mj-lt"/>
                        </a:rPr>
                        <a:t> </a:t>
                      </a:r>
                      <a:r>
                        <a:rPr lang="en-US" sz="1100" dirty="0" err="1">
                          <a:solidFill>
                            <a:srgbClr val="111111"/>
                          </a:solidFill>
                          <a:effectLst/>
                          <a:latin typeface="+mj-lt"/>
                        </a:rPr>
                        <a:t>cung</a:t>
                      </a:r>
                      <a:r>
                        <a:rPr lang="en-US" sz="1100" dirty="0">
                          <a:solidFill>
                            <a:srgbClr val="111111"/>
                          </a:solidFill>
                          <a:effectLst/>
                          <a:latin typeface="+mj-lt"/>
                        </a:rPr>
                        <a:t> </a:t>
                      </a:r>
                      <a:r>
                        <a:rPr lang="en-US" sz="1100" dirty="0" err="1">
                          <a:solidFill>
                            <a:srgbClr val="111111"/>
                          </a:solidFill>
                          <a:effectLst/>
                          <a:latin typeface="+mj-lt"/>
                        </a:rPr>
                        <a:t>cấp</a:t>
                      </a:r>
                      <a:r>
                        <a:rPr lang="en-US" sz="1100" dirty="0">
                          <a:solidFill>
                            <a:srgbClr val="111111"/>
                          </a:solidFill>
                          <a:effectLst/>
                          <a:latin typeface="+mj-lt"/>
                        </a:rPr>
                        <a:t> </a:t>
                      </a:r>
                      <a:r>
                        <a:rPr lang="en-US" sz="1100" dirty="0" err="1">
                          <a:solidFill>
                            <a:srgbClr val="111111"/>
                          </a:solidFill>
                          <a:effectLst/>
                          <a:latin typeface="+mj-lt"/>
                        </a:rPr>
                        <a:t>tất</a:t>
                      </a:r>
                      <a:r>
                        <a:rPr lang="en-US" sz="1100" dirty="0">
                          <a:solidFill>
                            <a:srgbClr val="111111"/>
                          </a:solidFill>
                          <a:effectLst/>
                          <a:latin typeface="+mj-lt"/>
                        </a:rPr>
                        <a:t> </a:t>
                      </a:r>
                      <a:r>
                        <a:rPr lang="en-US" sz="1100" dirty="0" err="1">
                          <a:solidFill>
                            <a:srgbClr val="111111"/>
                          </a:solidFill>
                          <a:effectLst/>
                          <a:latin typeface="+mj-lt"/>
                        </a:rPr>
                        <a:t>cả</a:t>
                      </a:r>
                      <a:r>
                        <a:rPr lang="en-US" sz="1100" dirty="0">
                          <a:solidFill>
                            <a:srgbClr val="111111"/>
                          </a:solidFill>
                          <a:effectLst/>
                          <a:latin typeface="+mj-lt"/>
                        </a:rPr>
                        <a:t> </a:t>
                      </a:r>
                      <a:r>
                        <a:rPr lang="en-US" sz="1100" dirty="0" err="1">
                          <a:solidFill>
                            <a:srgbClr val="111111"/>
                          </a:solidFill>
                          <a:effectLst/>
                          <a:latin typeface="+mj-lt"/>
                        </a:rPr>
                        <a:t>các</a:t>
                      </a:r>
                      <a:r>
                        <a:rPr lang="en-US" sz="1100" dirty="0">
                          <a:solidFill>
                            <a:srgbClr val="111111"/>
                          </a:solidFill>
                          <a:effectLst/>
                          <a:latin typeface="+mj-lt"/>
                        </a:rPr>
                        <a:t> </a:t>
                      </a:r>
                      <a:r>
                        <a:rPr lang="en-US" sz="1100" dirty="0" err="1">
                          <a:solidFill>
                            <a:srgbClr val="111111"/>
                          </a:solidFill>
                          <a:effectLst/>
                          <a:latin typeface="+mj-lt"/>
                        </a:rPr>
                        <a:t>triển</a:t>
                      </a:r>
                      <a:r>
                        <a:rPr lang="en-US" sz="1100" dirty="0">
                          <a:solidFill>
                            <a:srgbClr val="111111"/>
                          </a:solidFill>
                          <a:effectLst/>
                          <a:latin typeface="+mj-lt"/>
                        </a:rPr>
                        <a:t> </a:t>
                      </a:r>
                      <a:r>
                        <a:rPr lang="en-US" sz="1100" dirty="0" err="1">
                          <a:solidFill>
                            <a:srgbClr val="111111"/>
                          </a:solidFill>
                          <a:effectLst/>
                          <a:latin typeface="+mj-lt"/>
                        </a:rPr>
                        <a:t>khai</a:t>
                      </a:r>
                      <a:r>
                        <a:rPr lang="en-US" sz="1100" dirty="0">
                          <a:solidFill>
                            <a:srgbClr val="111111"/>
                          </a:solidFill>
                          <a:effectLst/>
                          <a:latin typeface="+mj-lt"/>
                        </a:rPr>
                        <a:t> </a:t>
                      </a:r>
                      <a:r>
                        <a:rPr lang="en-US" sz="1100" dirty="0" err="1">
                          <a:solidFill>
                            <a:srgbClr val="111111"/>
                          </a:solidFill>
                          <a:effectLst/>
                          <a:latin typeface="+mj-lt"/>
                        </a:rPr>
                        <a:t>này</a:t>
                      </a:r>
                      <a:r>
                        <a:rPr lang="en-US" sz="1100" dirty="0">
                          <a:solidFill>
                            <a:srgbClr val="111111"/>
                          </a:solidFill>
                          <a:effectLst/>
                          <a:latin typeface="+mj-lt"/>
                        </a:rPr>
                        <a:t> </a:t>
                      </a:r>
                      <a:r>
                        <a:rPr lang="en-US" sz="1100" dirty="0" err="1">
                          <a:solidFill>
                            <a:srgbClr val="111111"/>
                          </a:solidFill>
                          <a:effectLst/>
                          <a:latin typeface="+mj-lt"/>
                        </a:rPr>
                        <a:t>cho</a:t>
                      </a:r>
                      <a:r>
                        <a:rPr lang="en-US" sz="1100" dirty="0">
                          <a:solidFill>
                            <a:srgbClr val="111111"/>
                          </a:solidFill>
                          <a:effectLst/>
                          <a:latin typeface="+mj-lt"/>
                        </a:rPr>
                        <a:t> JRE.</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92888">
                <a:tc>
                  <a:txBody>
                    <a:bodyPr/>
                    <a:lstStyle/>
                    <a:p>
                      <a:pPr algn="l"/>
                      <a:r>
                        <a:rPr lang="en-US" sz="1100">
                          <a:solidFill>
                            <a:srgbClr val="111111"/>
                          </a:solidFill>
                          <a:effectLst/>
                          <a:latin typeface="+mj-lt"/>
                        </a:rPr>
                        <a:t>JDK bao gồm nhiều công cụ để gỡ lỗi, giám sát và phát triển các ứng dụng Java.</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vi-VN" sz="1100">
                          <a:solidFill>
                            <a:srgbClr val="111111"/>
                          </a:solidFill>
                          <a:effectLst/>
                          <a:latin typeface="+mj-lt"/>
                        </a:rPr>
                        <a:t>JRE chứa các tệp hỗ trợ khác nhau cho JVM và các thư viện lớp giúp JVM chạy chương trình.</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vi-VN" sz="1100" dirty="0">
                          <a:solidFill>
                            <a:srgbClr val="111111"/>
                          </a:solidFill>
                          <a:effectLst/>
                          <a:latin typeface="+mj-lt"/>
                        </a:rPr>
                        <a:t>JVM không bao gồm bất kỳ công cụ phát triển phần mềm nào. Nó chỉ cung cấp môi trường thực thi mã Java trên nền tảng khác nhau.</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92888">
                <a:tc>
                  <a:txBody>
                    <a:bodyPr/>
                    <a:lstStyle/>
                    <a:p>
                      <a:pPr algn="l"/>
                      <a:r>
                        <a:rPr lang="en-US" sz="1100">
                          <a:solidFill>
                            <a:srgbClr val="111111"/>
                          </a:solidFill>
                          <a:effectLst/>
                          <a:latin typeface="+mj-lt"/>
                        </a:rPr>
                        <a:t>JDK là siêu tập của JRE, điều này có nghĩa là JDK bao gồm tất cả các thành phần của JRE và các công cụ phát triển khác.</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vi-VN" sz="1100">
                          <a:solidFill>
                            <a:srgbClr val="111111"/>
                          </a:solidFill>
                          <a:effectLst/>
                          <a:latin typeface="+mj-lt"/>
                        </a:rPr>
                        <a:t>JRE là phần con của JDK, chỉ bao gồm các thành phần cần thiết để chạy các ứng dụng Java, bao gồm JVM và các thư viện lớp.</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vi-VN" sz="1100" dirty="0">
                          <a:solidFill>
                            <a:srgbClr val="111111"/>
                          </a:solidFill>
                          <a:effectLst/>
                          <a:latin typeface="+mj-lt"/>
                        </a:rPr>
                        <a:t>JVM là một phần con của JRE, chỉ cung cấp môi trường thực thi mã Java và không bao gồm bất kỳ công cụ phát triển phần mềm nào.</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859181">
                <a:tc>
                  <a:txBody>
                    <a:bodyPr/>
                    <a:lstStyle/>
                    <a:p>
                      <a:pPr algn="l"/>
                      <a:r>
                        <a:rPr lang="vi-VN" sz="1100">
                          <a:solidFill>
                            <a:srgbClr val="111111"/>
                          </a:solidFill>
                          <a:effectLst/>
                          <a:latin typeface="+mj-lt"/>
                        </a:rPr>
                        <a:t>JDK đi kèm với trình cài đặt cho hệ điều hành. Khi cài đặt JDK, các công cụ phát triển và JRE sẽ được cài đặt cùng với nó.</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vi-VN" sz="1100">
                          <a:solidFill>
                            <a:srgbClr val="111111"/>
                          </a:solidFill>
                          <a:effectLst/>
                          <a:latin typeface="+mj-lt"/>
                        </a:rPr>
                        <a:t>JRE chỉ chứa môi trường để thực thi mã nguồn. Nó không bao gồm các công cụ phát triển khác như JDK.</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vi-VN" sz="1100" dirty="0">
                          <a:solidFill>
                            <a:srgbClr val="111111"/>
                          </a:solidFill>
                          <a:effectLst/>
                          <a:latin typeface="+mj-lt"/>
                        </a:rPr>
                        <a:t>JVM được gói trong cả JDK và JRE. Điều này có nghĩa là khi cài đặt JDK hoặc JRE, JVM sẽ được cài đặt kèm theo để cung cấp môi trường thực thi mã Java.</a:t>
                      </a:r>
                    </a:p>
                  </a:txBody>
                  <a:tcPr marL="27716" marR="27716" marT="13858" marB="13858"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097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236277" y="914400"/>
            <a:ext cx="9082082" cy="990540"/>
            <a:chOff x="3129129" y="1121776"/>
            <a:chExt cx="5933741" cy="1171624"/>
          </a:xfrm>
        </p:grpSpPr>
        <p:sp>
          <p:nvSpPr>
            <p:cNvPr id="8"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AA2D"/>
                  </a:solidFill>
                  <a:latin typeface="Times New Roman" panose="02020603050405020304" pitchFamily="18" charset="0"/>
                  <a:cs typeface="Times New Roman" panose="02020603050405020304" pitchFamily="18" charset="0"/>
                </a:rPr>
                <a:t>Chương </a:t>
              </a:r>
              <a:r>
                <a:rPr lang="en-US" altLang="zh-CN" sz="2400" b="1" err="1">
                  <a:solidFill>
                    <a:srgbClr val="FFAA2D"/>
                  </a:solidFill>
                  <a:latin typeface="Times New Roman" panose="02020603050405020304" pitchFamily="18" charset="0"/>
                  <a:cs typeface="Times New Roman" panose="02020603050405020304" pitchFamily="18" charset="0"/>
                </a:rPr>
                <a:t>Trình</a:t>
              </a:r>
              <a:r>
                <a:rPr lang="en-US" altLang="zh-CN" sz="2400" b="1">
                  <a:solidFill>
                    <a:srgbClr val="FFAA2D"/>
                  </a:solidFill>
                  <a:latin typeface="Times New Roman" panose="02020603050405020304" pitchFamily="18" charset="0"/>
                  <a:cs typeface="Times New Roman" panose="02020603050405020304" pitchFamily="18" charset="0"/>
                </a:rPr>
                <a:t> Java </a:t>
              </a:r>
              <a:r>
                <a:rPr lang="en-US" altLang="zh-CN" sz="2400" b="1" err="1">
                  <a:solidFill>
                    <a:srgbClr val="FFAA2D"/>
                  </a:solidFill>
                  <a:latin typeface="Times New Roman" panose="02020603050405020304" pitchFamily="18" charset="0"/>
                  <a:cs typeface="Times New Roman" panose="02020603050405020304" pitchFamily="18" charset="0"/>
                </a:rPr>
                <a:t>Đầu</a:t>
              </a:r>
              <a:r>
                <a:rPr lang="en-US" altLang="zh-CN" sz="2400" b="1">
                  <a:solidFill>
                    <a:srgbClr val="FFAA2D"/>
                  </a:solidFill>
                  <a:latin typeface="Times New Roman" panose="02020603050405020304" pitchFamily="18" charset="0"/>
                  <a:cs typeface="Times New Roman" panose="02020603050405020304" pitchFamily="18" charset="0"/>
                </a:rPr>
                <a:t> </a:t>
              </a:r>
              <a:r>
                <a:rPr lang="en-US" altLang="zh-CN" sz="2400" b="1" err="1">
                  <a:solidFill>
                    <a:srgbClr val="FFAA2D"/>
                  </a:solidFill>
                  <a:latin typeface="Times New Roman" panose="02020603050405020304" pitchFamily="18" charset="0"/>
                  <a:cs typeface="Times New Roman" panose="02020603050405020304" pitchFamily="18" charset="0"/>
                </a:rPr>
                <a:t>Tiên</a:t>
              </a:r>
              <a:endParaRPr lang="zh-CN" altLang="en-US" sz="2400" b="1">
                <a:solidFill>
                  <a:srgbClr val="FFAA2D"/>
                </a:solidFill>
                <a:latin typeface="Times New Roman" panose="02020603050405020304" pitchFamily="18" charset="0"/>
                <a:cs typeface="Times New Roman" panose="02020603050405020304" pitchFamily="18" charset="0"/>
              </a:endParaRPr>
            </a:p>
          </p:txBody>
        </p:sp>
      </p:grpSp>
      <p:grpSp>
        <p:nvGrpSpPr>
          <p:cNvPr id="10" name="组合 4"/>
          <p:cNvGrpSpPr/>
          <p:nvPr/>
        </p:nvGrpSpPr>
        <p:grpSpPr>
          <a:xfrm>
            <a:off x="1605245" y="914400"/>
            <a:ext cx="1261513" cy="1294264"/>
            <a:chOff x="3150395" y="933507"/>
            <a:chExt cx="1559927" cy="1839452"/>
          </a:xfrm>
        </p:grpSpPr>
        <p:grpSp>
          <p:nvGrpSpPr>
            <p:cNvPr id="11" name="组合 5"/>
            <p:cNvGrpSpPr/>
            <p:nvPr/>
          </p:nvGrpSpPr>
          <p:grpSpPr>
            <a:xfrm>
              <a:off x="3150395" y="933507"/>
              <a:ext cx="1559927" cy="1839452"/>
              <a:chOff x="3222820" y="1148080"/>
              <a:chExt cx="1484216" cy="1750177"/>
            </a:xfrm>
          </p:grpSpPr>
          <p:grpSp>
            <p:nvGrpSpPr>
              <p:cNvPr id="13" name="组合 9"/>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pic>
        <p:nvPicPr>
          <p:cNvPr id="18" name="Picture 17"/>
          <p:cNvPicPr>
            <a:picLocks noChangeAspect="1"/>
          </p:cNvPicPr>
          <p:nvPr/>
        </p:nvPicPr>
        <p:blipFill rotWithShape="1">
          <a:blip r:embed="rId4"/>
          <a:srcRect t="10371" r="5820" b="10117"/>
          <a:stretch/>
        </p:blipFill>
        <p:spPr>
          <a:xfrm>
            <a:off x="2332400" y="1904941"/>
            <a:ext cx="6957259" cy="4208238"/>
          </a:xfrm>
          <a:prstGeom prst="rect">
            <a:avLst/>
          </a:prstGeom>
        </p:spPr>
      </p:pic>
      <p:sp>
        <p:nvSpPr>
          <p:cNvPr id="19" name="Rounded Rectangle 18"/>
          <p:cNvSpPr/>
          <p:nvPr/>
        </p:nvSpPr>
        <p:spPr>
          <a:xfrm>
            <a:off x="7652332" y="1973639"/>
            <a:ext cx="2627238" cy="1433279"/>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Comment(</a:t>
            </a:r>
            <a:r>
              <a:rPr lang="en-US" sz="2800" err="1">
                <a:solidFill>
                  <a:schemeClr val="tx1"/>
                </a:solidFill>
                <a:latin typeface="Times New Roman" panose="02020603050405020304" pitchFamily="18" charset="0"/>
                <a:cs typeface="Times New Roman" panose="02020603050405020304" pitchFamily="18" charset="0"/>
              </a:rPr>
              <a:t>chú</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thích</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không</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được</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biên</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dịch</a:t>
            </a:r>
            <a:endParaRPr lang="en-US" sz="280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p:cNvCxnSpPr>
            <a:cxnSpLocks/>
            <a:endCxn id="19" idx="1"/>
          </p:cNvCxnSpPr>
          <p:nvPr/>
        </p:nvCxnSpPr>
        <p:spPr>
          <a:xfrm flipV="1">
            <a:off x="5578719" y="2690279"/>
            <a:ext cx="2073613" cy="22658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endCxn id="22" idx="0"/>
          </p:cNvCxnSpPr>
          <p:nvPr/>
        </p:nvCxnSpPr>
        <p:spPr>
          <a:xfrm>
            <a:off x="5811029" y="4092438"/>
            <a:ext cx="2733532" cy="3264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597135" y="4418838"/>
            <a:ext cx="3894852" cy="1711109"/>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solidFill>
                  <a:schemeClr val="tx1"/>
                </a:solidFill>
              </a:rPr>
              <a:t>Hàm</a:t>
            </a:r>
            <a:r>
              <a:rPr lang="en-US" sz="2600" dirty="0">
                <a:solidFill>
                  <a:schemeClr val="tx1"/>
                </a:solidFill>
              </a:rPr>
              <a:t> main – </a:t>
            </a:r>
            <a:r>
              <a:rPr lang="en-US" sz="2600" dirty="0" err="1">
                <a:solidFill>
                  <a:schemeClr val="tx1"/>
                </a:solidFill>
              </a:rPr>
              <a:t>là</a:t>
            </a:r>
            <a:r>
              <a:rPr lang="en-US" sz="2600" dirty="0">
                <a:solidFill>
                  <a:schemeClr val="tx1"/>
                </a:solidFill>
              </a:rPr>
              <a:t> </a:t>
            </a:r>
            <a:r>
              <a:rPr lang="en-US" sz="2600" dirty="0" err="1">
                <a:solidFill>
                  <a:schemeClr val="tx1"/>
                </a:solidFill>
              </a:rPr>
              <a:t>hàm</a:t>
            </a:r>
            <a:r>
              <a:rPr lang="en-US" sz="2600" dirty="0">
                <a:solidFill>
                  <a:schemeClr val="tx1"/>
                </a:solidFill>
              </a:rPr>
              <a:t> </a:t>
            </a:r>
            <a:r>
              <a:rPr lang="en-US" sz="2600" dirty="0" err="1">
                <a:solidFill>
                  <a:schemeClr val="tx1"/>
                </a:solidFill>
              </a:rPr>
              <a:t>đầu</a:t>
            </a:r>
            <a:r>
              <a:rPr lang="en-US" sz="2600" dirty="0">
                <a:solidFill>
                  <a:schemeClr val="tx1"/>
                </a:solidFill>
              </a:rPr>
              <a:t> </a:t>
            </a:r>
            <a:r>
              <a:rPr lang="en-US" sz="2600" dirty="0" err="1">
                <a:solidFill>
                  <a:schemeClr val="tx1"/>
                </a:solidFill>
              </a:rPr>
              <a:t>não</a:t>
            </a:r>
            <a:r>
              <a:rPr lang="en-US" sz="2600" dirty="0">
                <a:solidFill>
                  <a:schemeClr val="tx1"/>
                </a:solidFill>
              </a:rPr>
              <a:t> </a:t>
            </a:r>
            <a:r>
              <a:rPr lang="en-US" sz="2600" dirty="0" err="1">
                <a:solidFill>
                  <a:schemeClr val="tx1"/>
                </a:solidFill>
              </a:rPr>
              <a:t>của</a:t>
            </a:r>
            <a:r>
              <a:rPr lang="en-US" sz="2600" dirty="0">
                <a:solidFill>
                  <a:schemeClr val="tx1"/>
                </a:solidFill>
              </a:rPr>
              <a:t> </a:t>
            </a:r>
            <a:r>
              <a:rPr lang="en-US" sz="2600" dirty="0" err="1">
                <a:solidFill>
                  <a:schemeClr val="tx1"/>
                </a:solidFill>
              </a:rPr>
              <a:t>mọi</a:t>
            </a:r>
            <a:r>
              <a:rPr lang="en-US" sz="2600" dirty="0">
                <a:solidFill>
                  <a:schemeClr val="tx1"/>
                </a:solidFill>
              </a:rPr>
              <a:t> </a:t>
            </a:r>
            <a:r>
              <a:rPr lang="en-US" sz="2600" dirty="0" err="1">
                <a:solidFill>
                  <a:schemeClr val="tx1"/>
                </a:solidFill>
              </a:rPr>
              <a:t>chương</a:t>
            </a:r>
            <a:r>
              <a:rPr lang="en-US" sz="2600" dirty="0">
                <a:solidFill>
                  <a:schemeClr val="tx1"/>
                </a:solidFill>
              </a:rPr>
              <a:t> </a:t>
            </a:r>
            <a:r>
              <a:rPr lang="en-US" sz="2600" dirty="0" err="1">
                <a:solidFill>
                  <a:schemeClr val="tx1"/>
                </a:solidFill>
              </a:rPr>
              <a:t>trình</a:t>
            </a:r>
            <a:r>
              <a:rPr lang="en-US" sz="2600" dirty="0">
                <a:solidFill>
                  <a:schemeClr val="tx1"/>
                </a:solidFill>
              </a:rPr>
              <a:t> </a:t>
            </a:r>
            <a:r>
              <a:rPr lang="en-US" sz="2600" dirty="0" err="1">
                <a:solidFill>
                  <a:schemeClr val="tx1"/>
                </a:solidFill>
              </a:rPr>
              <a:t>Java.được</a:t>
            </a:r>
            <a:r>
              <a:rPr lang="en-US" sz="2600" dirty="0">
                <a:solidFill>
                  <a:schemeClr val="tx1"/>
                </a:solidFill>
              </a:rPr>
              <a:t> </a:t>
            </a:r>
            <a:r>
              <a:rPr lang="en-US" sz="2600" dirty="0" err="1">
                <a:solidFill>
                  <a:schemeClr val="tx1"/>
                </a:solidFill>
              </a:rPr>
              <a:t>thực</a:t>
            </a:r>
            <a:r>
              <a:rPr lang="en-US" sz="2600" dirty="0">
                <a:solidFill>
                  <a:schemeClr val="tx1"/>
                </a:solidFill>
              </a:rPr>
              <a:t> </a:t>
            </a:r>
            <a:r>
              <a:rPr lang="en-US" sz="2600" dirty="0" err="1">
                <a:solidFill>
                  <a:schemeClr val="tx1"/>
                </a:solidFill>
              </a:rPr>
              <a:t>thi</a:t>
            </a:r>
            <a:r>
              <a:rPr lang="en-US" sz="2600" dirty="0">
                <a:solidFill>
                  <a:schemeClr val="tx1"/>
                </a:solidFill>
              </a:rPr>
              <a:t> </a:t>
            </a:r>
            <a:r>
              <a:rPr lang="en-US" sz="2600" dirty="0" err="1">
                <a:solidFill>
                  <a:schemeClr val="tx1"/>
                </a:solidFill>
              </a:rPr>
              <a:t>đầu</a:t>
            </a:r>
            <a:r>
              <a:rPr lang="en-US" sz="2600" dirty="0">
                <a:solidFill>
                  <a:schemeClr val="tx1"/>
                </a:solidFill>
              </a:rPr>
              <a:t> </a:t>
            </a:r>
            <a:r>
              <a:rPr lang="en-US" sz="2600" dirty="0" err="1">
                <a:solidFill>
                  <a:schemeClr val="tx1"/>
                </a:solidFill>
              </a:rPr>
              <a:t>tiên</a:t>
            </a:r>
            <a:r>
              <a:rPr lang="en-US" sz="2600" dirty="0">
                <a:solidFill>
                  <a:schemeClr val="tx1"/>
                </a:solidFill>
              </a:rPr>
              <a:t> </a:t>
            </a:r>
            <a:r>
              <a:rPr lang="en-US" sz="2600" dirty="0" err="1">
                <a:solidFill>
                  <a:schemeClr val="tx1"/>
                </a:solidFill>
              </a:rPr>
              <a:t>sau</a:t>
            </a:r>
            <a:r>
              <a:rPr lang="en-US" sz="2600" dirty="0">
                <a:solidFill>
                  <a:schemeClr val="tx1"/>
                </a:solidFill>
              </a:rPr>
              <a:t> </a:t>
            </a:r>
            <a:r>
              <a:rPr lang="en-US" sz="2600" dirty="0" err="1">
                <a:solidFill>
                  <a:schemeClr val="tx1"/>
                </a:solidFill>
              </a:rPr>
              <a:t>khi</a:t>
            </a:r>
            <a:r>
              <a:rPr lang="en-US" sz="2600" dirty="0">
                <a:solidFill>
                  <a:schemeClr val="tx1"/>
                </a:solidFill>
              </a:rPr>
              <a:t> </a:t>
            </a:r>
            <a:r>
              <a:rPr lang="en-US" sz="2600" dirty="0" err="1">
                <a:solidFill>
                  <a:schemeClr val="tx1"/>
                </a:solidFill>
              </a:rPr>
              <a:t>chạy</a:t>
            </a:r>
            <a:endParaRPr lang="en-US" sz="2600" dirty="0">
              <a:solidFill>
                <a:schemeClr val="tx1"/>
              </a:solidFill>
            </a:endParaRPr>
          </a:p>
        </p:txBody>
      </p:sp>
      <p:sp>
        <p:nvSpPr>
          <p:cNvPr id="23" name="Rounded Rectangle 22"/>
          <p:cNvSpPr/>
          <p:nvPr/>
        </p:nvSpPr>
        <p:spPr>
          <a:xfrm>
            <a:off x="1066800" y="3475618"/>
            <a:ext cx="1630481" cy="1886440"/>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solidFill>
                  <a:schemeClr val="tx1"/>
                </a:solidFill>
              </a:rPr>
              <a:t>Câu</a:t>
            </a:r>
            <a:r>
              <a:rPr lang="en-US" sz="2600" dirty="0">
                <a:solidFill>
                  <a:schemeClr val="tx1"/>
                </a:solidFill>
              </a:rPr>
              <a:t> </a:t>
            </a:r>
            <a:r>
              <a:rPr lang="en-US" sz="2600" dirty="0" err="1">
                <a:solidFill>
                  <a:schemeClr val="tx1"/>
                </a:solidFill>
              </a:rPr>
              <a:t>lệnh</a:t>
            </a:r>
            <a:r>
              <a:rPr lang="en-US" sz="2600" dirty="0">
                <a:solidFill>
                  <a:schemeClr val="tx1"/>
                </a:solidFill>
              </a:rPr>
              <a:t> in 1 </a:t>
            </a:r>
            <a:r>
              <a:rPr lang="en-US" sz="2600" dirty="0" err="1">
                <a:solidFill>
                  <a:schemeClr val="tx1"/>
                </a:solidFill>
              </a:rPr>
              <a:t>giá</a:t>
            </a:r>
            <a:r>
              <a:rPr lang="en-US" sz="2600" dirty="0">
                <a:solidFill>
                  <a:schemeClr val="tx1"/>
                </a:solidFill>
              </a:rPr>
              <a:t> </a:t>
            </a:r>
            <a:r>
              <a:rPr lang="en-US" sz="2600" dirty="0" err="1">
                <a:solidFill>
                  <a:schemeClr val="tx1"/>
                </a:solidFill>
              </a:rPr>
              <a:t>trị</a:t>
            </a:r>
            <a:r>
              <a:rPr lang="en-US" sz="2600" dirty="0">
                <a:solidFill>
                  <a:schemeClr val="tx1"/>
                </a:solidFill>
              </a:rPr>
              <a:t> </a:t>
            </a:r>
            <a:r>
              <a:rPr lang="en-US" sz="2600" dirty="0" err="1">
                <a:solidFill>
                  <a:schemeClr val="tx1"/>
                </a:solidFill>
              </a:rPr>
              <a:t>ra</a:t>
            </a:r>
            <a:r>
              <a:rPr lang="en-US" sz="2600" dirty="0">
                <a:solidFill>
                  <a:schemeClr val="tx1"/>
                </a:solidFill>
              </a:rPr>
              <a:t> console</a:t>
            </a:r>
          </a:p>
        </p:txBody>
      </p:sp>
      <p:cxnSp>
        <p:nvCxnSpPr>
          <p:cNvPr id="24" name="Straight Arrow Connector 23"/>
          <p:cNvCxnSpPr>
            <a:cxnSpLocks/>
            <a:endCxn id="23" idx="3"/>
          </p:cNvCxnSpPr>
          <p:nvPr/>
        </p:nvCxnSpPr>
        <p:spPr>
          <a:xfrm flipH="1">
            <a:off x="2697281" y="4328658"/>
            <a:ext cx="656597" cy="9018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3"/>
          <p:cNvGrpSpPr/>
          <p:nvPr/>
        </p:nvGrpSpPr>
        <p:grpSpPr>
          <a:xfrm>
            <a:off x="358627" y="2689935"/>
            <a:ext cx="1930140" cy="1756753"/>
            <a:chOff x="2553093" y="952901"/>
            <a:chExt cx="2096908" cy="1866900"/>
          </a:xfrm>
        </p:grpSpPr>
        <p:sp>
          <p:nvSpPr>
            <p:cNvPr id="8"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9"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1" name="组合 8"/>
          <p:cNvGrpSpPr/>
          <p:nvPr/>
        </p:nvGrpSpPr>
        <p:grpSpPr>
          <a:xfrm>
            <a:off x="2139124" y="1571215"/>
            <a:ext cx="805150" cy="718592"/>
            <a:chOff x="3262497" y="1084626"/>
            <a:chExt cx="1126854" cy="958123"/>
          </a:xfrm>
        </p:grpSpPr>
        <p:grpSp>
          <p:nvGrpSpPr>
            <p:cNvPr id="12" name="组合 9"/>
            <p:cNvGrpSpPr/>
            <p:nvPr/>
          </p:nvGrpSpPr>
          <p:grpSpPr>
            <a:xfrm>
              <a:off x="3262497" y="1084626"/>
              <a:ext cx="1126854" cy="958123"/>
              <a:chOff x="2892834" y="1141776"/>
              <a:chExt cx="1126854" cy="958123"/>
            </a:xfrm>
          </p:grpSpPr>
          <p:sp>
            <p:nvSpPr>
              <p:cNvPr id="14"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3"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6" name="组合 15"/>
          <p:cNvGrpSpPr/>
          <p:nvPr/>
        </p:nvGrpSpPr>
        <p:grpSpPr>
          <a:xfrm>
            <a:off x="2143179" y="2408314"/>
            <a:ext cx="801094" cy="803410"/>
            <a:chOff x="3142025" y="2335585"/>
            <a:chExt cx="1161462" cy="966191"/>
          </a:xfrm>
        </p:grpSpPr>
        <p:grpSp>
          <p:nvGrpSpPr>
            <p:cNvPr id="17" name="组合 16"/>
            <p:cNvGrpSpPr/>
            <p:nvPr/>
          </p:nvGrpSpPr>
          <p:grpSpPr>
            <a:xfrm>
              <a:off x="3155526" y="2335585"/>
              <a:ext cx="1147961" cy="966191"/>
              <a:chOff x="2785863" y="1141409"/>
              <a:chExt cx="1147961" cy="966191"/>
            </a:xfrm>
          </p:grpSpPr>
          <p:sp>
            <p:nvSpPr>
              <p:cNvPr id="19"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0"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8" name="文本框 18"/>
            <p:cNvSpPr txBox="1"/>
            <p:nvPr/>
          </p:nvSpPr>
          <p:spPr>
            <a:xfrm>
              <a:off x="3142025" y="2450258"/>
              <a:ext cx="1088129" cy="629231"/>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02</a:t>
              </a:r>
              <a:endParaRPr lang="zh-CN" altLang="en-US" sz="2800">
                <a:solidFill>
                  <a:schemeClr val="bg1"/>
                </a:solidFill>
                <a:latin typeface="Impact" panose="020B0806030902050204" pitchFamily="34" charset="0"/>
              </a:endParaRPr>
            </a:p>
          </p:txBody>
        </p:sp>
      </p:grpSp>
      <p:grpSp>
        <p:nvGrpSpPr>
          <p:cNvPr id="21" name="组合 22"/>
          <p:cNvGrpSpPr/>
          <p:nvPr/>
        </p:nvGrpSpPr>
        <p:grpSpPr>
          <a:xfrm>
            <a:off x="2116678" y="3258986"/>
            <a:ext cx="787200" cy="718592"/>
            <a:chOff x="3227162" y="3591385"/>
            <a:chExt cx="1089578" cy="958123"/>
          </a:xfrm>
        </p:grpSpPr>
        <p:grpSp>
          <p:nvGrpSpPr>
            <p:cNvPr id="22" name="组合 23"/>
            <p:cNvGrpSpPr/>
            <p:nvPr/>
          </p:nvGrpSpPr>
          <p:grpSpPr>
            <a:xfrm>
              <a:off x="3227162" y="3591385"/>
              <a:ext cx="1089578" cy="958123"/>
              <a:chOff x="2857499" y="1149477"/>
              <a:chExt cx="1089578" cy="958123"/>
            </a:xfrm>
          </p:grpSpPr>
          <p:sp>
            <p:nvSpPr>
              <p:cNvPr id="24"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5"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3"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6" name="组合 29"/>
          <p:cNvGrpSpPr/>
          <p:nvPr/>
        </p:nvGrpSpPr>
        <p:grpSpPr>
          <a:xfrm>
            <a:off x="2152095" y="4847494"/>
            <a:ext cx="751783" cy="703059"/>
            <a:chOff x="3227162" y="4807549"/>
            <a:chExt cx="1098550" cy="958123"/>
          </a:xfrm>
          <a:solidFill>
            <a:srgbClr val="0070C0"/>
          </a:solidFill>
        </p:grpSpPr>
        <p:grpSp>
          <p:nvGrpSpPr>
            <p:cNvPr id="27" name="组合 30"/>
            <p:cNvGrpSpPr/>
            <p:nvPr/>
          </p:nvGrpSpPr>
          <p:grpSpPr>
            <a:xfrm>
              <a:off x="3227162" y="4807549"/>
              <a:ext cx="1098550" cy="958123"/>
              <a:chOff x="2857499" y="1149477"/>
              <a:chExt cx="1098550" cy="958123"/>
            </a:xfrm>
            <a:grpFill/>
          </p:grpSpPr>
          <p:sp>
            <p:nvSpPr>
              <p:cNvPr id="29" name="圆角矩形 34"/>
              <p:cNvSpPr/>
              <p:nvPr/>
            </p:nvSpPr>
            <p:spPr>
              <a:xfrm>
                <a:off x="2857499" y="1149477"/>
                <a:ext cx="1076325" cy="958123"/>
              </a:xfrm>
              <a:prstGeom prst="roundRect">
                <a:avLst>
                  <a:gd name="adj"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0" name="圆角矩形 35"/>
              <p:cNvSpPr/>
              <p:nvPr/>
            </p:nvSpPr>
            <p:spPr>
              <a:xfrm>
                <a:off x="2892834" y="1178024"/>
                <a:ext cx="1063215" cy="901028"/>
              </a:xfrm>
              <a:prstGeom prst="roundRect">
                <a:avLst>
                  <a:gd name="adj"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8" name="文本框 32"/>
            <p:cNvSpPr txBox="1"/>
            <p:nvPr/>
          </p:nvSpPr>
          <p:spPr>
            <a:xfrm>
              <a:off x="3250067" y="4917276"/>
              <a:ext cx="1030514" cy="738666"/>
            </a:xfrm>
            <a:prstGeom prst="rect">
              <a:avLst/>
            </a:prstGeom>
            <a:grpFill/>
          </p:spPr>
          <p:txBody>
            <a:bodyPr wrap="square" rtlCol="0">
              <a:spAutoFit/>
            </a:bodyPr>
            <a:lstStyle/>
            <a:p>
              <a:pPr algn="ctr"/>
              <a:r>
                <a:rPr lang="en-US" altLang="zh-CN" sz="2800">
                  <a:solidFill>
                    <a:schemeClr val="bg1"/>
                  </a:solidFill>
                  <a:latin typeface="Impact" panose="020B0806030902050204" pitchFamily="34" charset="0"/>
                </a:rPr>
                <a:t>05</a:t>
              </a:r>
              <a:endParaRPr lang="zh-CN" altLang="en-US" sz="2800">
                <a:solidFill>
                  <a:schemeClr val="bg1"/>
                </a:solidFill>
                <a:latin typeface="Impact" panose="020B0806030902050204" pitchFamily="34" charset="0"/>
              </a:endParaRPr>
            </a:p>
          </p:txBody>
        </p:sp>
      </p:grpSp>
      <p:grpSp>
        <p:nvGrpSpPr>
          <p:cNvPr id="31" name="组合 36"/>
          <p:cNvGrpSpPr/>
          <p:nvPr/>
        </p:nvGrpSpPr>
        <p:grpSpPr>
          <a:xfrm>
            <a:off x="3315327" y="1598401"/>
            <a:ext cx="6428734" cy="675771"/>
            <a:chOff x="4555084" y="1092328"/>
            <a:chExt cx="4697323" cy="1150809"/>
          </a:xfrm>
        </p:grpSpPr>
        <p:pic>
          <p:nvPicPr>
            <p:cNvPr id="32"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33" name="组合 38"/>
            <p:cNvGrpSpPr/>
            <p:nvPr/>
          </p:nvGrpSpPr>
          <p:grpSpPr>
            <a:xfrm>
              <a:off x="4555084" y="1092328"/>
              <a:ext cx="4697323" cy="974451"/>
              <a:chOff x="4555084" y="1092328"/>
              <a:chExt cx="4697323" cy="974451"/>
            </a:xfrm>
          </p:grpSpPr>
          <p:pic>
            <p:nvPicPr>
              <p:cNvPr id="34"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5"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6" name="组合 41"/>
          <p:cNvGrpSpPr/>
          <p:nvPr/>
        </p:nvGrpSpPr>
        <p:grpSpPr>
          <a:xfrm>
            <a:off x="3224702" y="2413585"/>
            <a:ext cx="6523831" cy="735609"/>
            <a:chOff x="4555084" y="2343654"/>
            <a:chExt cx="4697324" cy="1145415"/>
          </a:xfrm>
        </p:grpSpPr>
        <p:pic>
          <p:nvPicPr>
            <p:cNvPr id="37"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8" name="组合 43"/>
            <p:cNvGrpSpPr/>
            <p:nvPr/>
          </p:nvGrpSpPr>
          <p:grpSpPr>
            <a:xfrm>
              <a:off x="4555084" y="2343654"/>
              <a:ext cx="4697324" cy="974451"/>
              <a:chOff x="4555084" y="2343654"/>
              <a:chExt cx="4697324" cy="974451"/>
            </a:xfrm>
          </p:grpSpPr>
          <p:pic>
            <p:nvPicPr>
              <p:cNvPr id="39"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40"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1" name="组合 46"/>
          <p:cNvGrpSpPr/>
          <p:nvPr/>
        </p:nvGrpSpPr>
        <p:grpSpPr>
          <a:xfrm>
            <a:off x="3227203" y="3260108"/>
            <a:ext cx="6521206" cy="682227"/>
            <a:chOff x="4555084" y="3594980"/>
            <a:chExt cx="4697325" cy="1150703"/>
          </a:xfrm>
        </p:grpSpPr>
        <p:pic>
          <p:nvPicPr>
            <p:cNvPr id="42" name="图片 4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4544376"/>
              <a:ext cx="3646270" cy="201307"/>
            </a:xfrm>
            <a:prstGeom prst="rect">
              <a:avLst/>
            </a:prstGeom>
          </p:spPr>
        </p:pic>
        <p:grpSp>
          <p:nvGrpSpPr>
            <p:cNvPr id="43" name="组合 48"/>
            <p:cNvGrpSpPr/>
            <p:nvPr/>
          </p:nvGrpSpPr>
          <p:grpSpPr>
            <a:xfrm>
              <a:off x="4555084" y="3594980"/>
              <a:ext cx="4697325" cy="974450"/>
              <a:chOff x="4555084" y="3594980"/>
              <a:chExt cx="4697325" cy="974450"/>
            </a:xfrm>
          </p:grpSpPr>
          <p:pic>
            <p:nvPicPr>
              <p:cNvPr id="44" name="图片 4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1" y="3917172"/>
                <a:ext cx="958122" cy="346394"/>
              </a:xfrm>
              <a:prstGeom prst="rect">
                <a:avLst/>
              </a:prstGeom>
            </p:spPr>
          </p:pic>
          <p:sp>
            <p:nvSpPr>
              <p:cNvPr id="45"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6" name="组合 51"/>
          <p:cNvGrpSpPr/>
          <p:nvPr/>
        </p:nvGrpSpPr>
        <p:grpSpPr>
          <a:xfrm>
            <a:off x="3242960" y="4074674"/>
            <a:ext cx="6504672" cy="675771"/>
            <a:chOff x="4555085" y="4807551"/>
            <a:chExt cx="4697322" cy="974450"/>
          </a:xfrm>
        </p:grpSpPr>
        <p:pic>
          <p:nvPicPr>
            <p:cNvPr id="47"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8" name="组合 53"/>
            <p:cNvGrpSpPr/>
            <p:nvPr/>
          </p:nvGrpSpPr>
          <p:grpSpPr>
            <a:xfrm>
              <a:off x="4555085" y="4807551"/>
              <a:ext cx="4697322" cy="974450"/>
              <a:chOff x="4555085" y="4807551"/>
              <a:chExt cx="4697322" cy="974450"/>
            </a:xfrm>
          </p:grpSpPr>
          <p:pic>
            <p:nvPicPr>
              <p:cNvPr id="49"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50"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51" name="组合 56"/>
          <p:cNvGrpSpPr/>
          <p:nvPr/>
        </p:nvGrpSpPr>
        <p:grpSpPr>
          <a:xfrm>
            <a:off x="2784174" y="1598401"/>
            <a:ext cx="778013" cy="3964198"/>
            <a:chOff x="3971019" y="796001"/>
            <a:chExt cx="989404" cy="5338506"/>
          </a:xfrm>
        </p:grpSpPr>
        <p:sp>
          <p:nvSpPr>
            <p:cNvPr id="52"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4"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5"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6"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7"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8"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9"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60" name="文本框 66"/>
          <p:cNvSpPr txBox="1"/>
          <p:nvPr/>
        </p:nvSpPr>
        <p:spPr>
          <a:xfrm>
            <a:off x="3315326" y="1672543"/>
            <a:ext cx="5303743" cy="523220"/>
          </a:xfrm>
          <a:prstGeom prst="rect">
            <a:avLst/>
          </a:prstGeom>
          <a:noFill/>
        </p:spPr>
        <p:txBody>
          <a:bodyPr wrap="square" rtlCol="0">
            <a:spAutoFit/>
          </a:bodyPr>
          <a:lstStyle/>
          <a:p>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1" name="矩形 96"/>
          <p:cNvSpPr/>
          <p:nvPr/>
        </p:nvSpPr>
        <p:spPr>
          <a:xfrm>
            <a:off x="3321731" y="2471629"/>
            <a:ext cx="5413511" cy="523220"/>
          </a:xfrm>
          <a:prstGeom prst="rect">
            <a:avLst/>
          </a:prstGeom>
        </p:spPr>
        <p:txBody>
          <a:bodyPr wrap="square">
            <a:spAutoFit/>
          </a:bodyPr>
          <a:lstStyle/>
          <a:p>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Số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Quy</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Tắc</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2" name="矩形 97"/>
          <p:cNvSpPr/>
          <p:nvPr/>
        </p:nvSpPr>
        <p:spPr>
          <a:xfrm>
            <a:off x="3346900" y="3335600"/>
            <a:ext cx="5686815" cy="523220"/>
          </a:xfrm>
          <a:prstGeom prst="rect">
            <a:avLst/>
          </a:prstGeom>
        </p:spPr>
        <p:txBody>
          <a:bodyPr wrap="square">
            <a:spAutoFit/>
          </a:bodyPr>
          <a:lstStyle/>
          <a:p>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Là</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Gì</a:t>
            </a:r>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3" name="矩形 98"/>
          <p:cNvSpPr/>
          <p:nvPr/>
        </p:nvSpPr>
        <p:spPr>
          <a:xfrm>
            <a:off x="3287721" y="4151054"/>
            <a:ext cx="4595959" cy="523220"/>
          </a:xfrm>
          <a:prstGeom prst="rect">
            <a:avLst/>
          </a:prstGeom>
        </p:spPr>
        <p:txBody>
          <a:bodyPr wrap="square">
            <a:spAutoFit/>
          </a:bodyPr>
          <a:lstStyle/>
          <a:p>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Cài</a:t>
            </a: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Đặt</a:t>
            </a: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Môi</a:t>
            </a: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Trường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64" name="组合 29"/>
          <p:cNvGrpSpPr/>
          <p:nvPr/>
        </p:nvGrpSpPr>
        <p:grpSpPr>
          <a:xfrm>
            <a:off x="2115695" y="4074674"/>
            <a:ext cx="788184" cy="723034"/>
            <a:chOff x="2957626" y="3769915"/>
            <a:chExt cx="1113652" cy="964046"/>
          </a:xfrm>
        </p:grpSpPr>
        <p:grpSp>
          <p:nvGrpSpPr>
            <p:cNvPr id="65" name="组合 30"/>
            <p:cNvGrpSpPr/>
            <p:nvPr/>
          </p:nvGrpSpPr>
          <p:grpSpPr>
            <a:xfrm>
              <a:off x="2957626" y="3769915"/>
              <a:ext cx="1113652" cy="964046"/>
              <a:chOff x="2587963" y="111843"/>
              <a:chExt cx="1113652" cy="964046"/>
            </a:xfrm>
          </p:grpSpPr>
          <p:sp>
            <p:nvSpPr>
              <p:cNvPr id="67" name="圆角矩形 34"/>
              <p:cNvSpPr/>
              <p:nvPr/>
            </p:nvSpPr>
            <p:spPr>
              <a:xfrm>
                <a:off x="2587963" y="11776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8" name="圆角矩形 35"/>
              <p:cNvSpPr/>
              <p:nvPr/>
            </p:nvSpPr>
            <p:spPr>
              <a:xfrm>
                <a:off x="2638400" y="111843"/>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66" name="文本框 32"/>
            <p:cNvSpPr txBox="1"/>
            <p:nvPr/>
          </p:nvSpPr>
          <p:spPr>
            <a:xfrm>
              <a:off x="3008886" y="3882010"/>
              <a:ext cx="1030514"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69" name="组合 51"/>
          <p:cNvGrpSpPr/>
          <p:nvPr/>
        </p:nvGrpSpPr>
        <p:grpSpPr>
          <a:xfrm>
            <a:off x="3327394" y="4843864"/>
            <a:ext cx="6469420" cy="718736"/>
            <a:chOff x="4555084" y="4807549"/>
            <a:chExt cx="4697323" cy="974452"/>
          </a:xfrm>
        </p:grpSpPr>
        <p:pic>
          <p:nvPicPr>
            <p:cNvPr id="70"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71" name="组合 53"/>
            <p:cNvGrpSpPr/>
            <p:nvPr/>
          </p:nvGrpSpPr>
          <p:grpSpPr>
            <a:xfrm>
              <a:off x="4555084" y="4807549"/>
              <a:ext cx="4697323" cy="974452"/>
              <a:chOff x="4555084" y="4807549"/>
              <a:chExt cx="4697323" cy="974452"/>
            </a:xfrm>
          </p:grpSpPr>
          <p:pic>
            <p:nvPicPr>
              <p:cNvPr id="72"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73" name="圆角矩形 55"/>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sp>
        <p:nvSpPr>
          <p:cNvPr id="74" name="矩形 98"/>
          <p:cNvSpPr/>
          <p:nvPr/>
        </p:nvSpPr>
        <p:spPr>
          <a:xfrm>
            <a:off x="3052771" y="4960568"/>
            <a:ext cx="6929429" cy="523220"/>
          </a:xfrm>
          <a:prstGeom prst="rect">
            <a:avLst/>
          </a:prstGeom>
        </p:spPr>
        <p:txBody>
          <a:bodyPr wrap="square">
            <a:spAutoFit/>
          </a:body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Chương </a:t>
            </a:r>
            <a:r>
              <a:rPr lang="en-US" altLang="zh-CN" sz="2800" b="1" err="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HelloWorld </a:t>
            </a:r>
            <a:r>
              <a:rPr lang="en-US" altLang="zh-CN" sz="2800" b="1" err="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Đầu</a:t>
            </a:r>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Tiên</a:t>
            </a:r>
            <a:endParaRPr lang="zh-CN" altLang="en-US"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8617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 fill="hold"/>
                                        <p:tgtEl>
                                          <p:spTgt spid="5"/>
                                        </p:tgtEl>
                                        <p:attrNameLst>
                                          <p:attrName>ppt_w</p:attrName>
                                        </p:attrNameLst>
                                      </p:cBhvr>
                                      <p:tavLst>
                                        <p:tav tm="0">
                                          <p:val>
                                            <p:fltVal val="0"/>
                                          </p:val>
                                        </p:tav>
                                        <p:tav tm="100000">
                                          <p:val>
                                            <p:strVal val="#ppt_w"/>
                                          </p:val>
                                        </p:tav>
                                      </p:tavLst>
                                    </p:anim>
                                    <p:anim calcmode="lin" valueType="num">
                                      <p:cBhvr>
                                        <p:cTn id="8" dur="100" fill="hold"/>
                                        <p:tgtEl>
                                          <p:spTgt spid="5"/>
                                        </p:tgtEl>
                                        <p:attrNameLst>
                                          <p:attrName>ppt_h</p:attrName>
                                        </p:attrNameLst>
                                      </p:cBhvr>
                                      <p:tavLst>
                                        <p:tav tm="0">
                                          <p:val>
                                            <p:fltVal val="0"/>
                                          </p:val>
                                        </p:tav>
                                        <p:tav tm="100000">
                                          <p:val>
                                            <p:strVal val="#ppt_h"/>
                                          </p:val>
                                        </p:tav>
                                      </p:tavLst>
                                    </p:anim>
                                    <p:animEffect transition="in" filter="fade">
                                      <p:cBhvr>
                                        <p:cTn id="9" dur="100"/>
                                        <p:tgtEl>
                                          <p:spTgt spid="5"/>
                                        </p:tgtEl>
                                      </p:cBhvr>
                                    </p:animEffect>
                                  </p:childTnLst>
                                </p:cTn>
                              </p:par>
                              <p:par>
                                <p:cTn id="10" presetID="6" presetClass="emph" presetSubtype="0" fill="hold" nodeType="withEffect">
                                  <p:stCondLst>
                                    <p:cond delay="100"/>
                                  </p:stCondLst>
                                  <p:childTnLst>
                                    <p:animScale>
                                      <p:cBhvr>
                                        <p:cTn id="11" dur="100" fill="hold"/>
                                        <p:tgtEl>
                                          <p:spTgt spid="5"/>
                                        </p:tgtEl>
                                      </p:cBhvr>
                                      <p:by x="110000" y="110000"/>
                                    </p:animScale>
                                  </p:childTnLst>
                                </p:cTn>
                              </p:par>
                              <p:par>
                                <p:cTn id="12" presetID="6" presetClass="emph" presetSubtype="0" fill="hold" nodeType="withEffect">
                                  <p:stCondLst>
                                    <p:cond delay="200"/>
                                  </p:stCondLst>
                                  <p:childTnLst>
                                    <p:animScale>
                                      <p:cBhvr>
                                        <p:cTn id="13" dur="200" fill="hold"/>
                                        <p:tgtEl>
                                          <p:spTgt spid="5"/>
                                        </p:tgtEl>
                                      </p:cBhvr>
                                      <p:by x="90000" y="90000"/>
                                    </p:animScale>
                                  </p:childTnLst>
                                </p:cTn>
                              </p:par>
                              <p:par>
                                <p:cTn id="14" presetID="6" presetClass="emph" presetSubtype="0" fill="hold" nodeType="withEffect">
                                  <p:stCondLst>
                                    <p:cond delay="400"/>
                                  </p:stCondLst>
                                  <p:childTnLst>
                                    <p:animScale>
                                      <p:cBhvr>
                                        <p:cTn id="15" dur="100" fill="hold"/>
                                        <p:tgtEl>
                                          <p:spTgt spid="5"/>
                                        </p:tgtEl>
                                      </p:cBhvr>
                                      <p:by x="105000" y="105000"/>
                                    </p:animScale>
                                  </p:childTnLst>
                                </p:cTn>
                              </p:par>
                              <p:par>
                                <p:cTn id="16" presetID="6" presetClass="emph" presetSubtype="0" fill="hold" nodeType="withEffect">
                                  <p:stCondLst>
                                    <p:cond delay="500"/>
                                  </p:stCondLst>
                                  <p:childTnLst>
                                    <p:animScale>
                                      <p:cBhvr>
                                        <p:cTn id="17" dur="200" fill="hold"/>
                                        <p:tgtEl>
                                          <p:spTgt spid="5"/>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barn(outHorizontal)">
                                      <p:cBhvr>
                                        <p:cTn id="21" dur="500"/>
                                        <p:tgtEl>
                                          <p:spTgt spid="51"/>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ppt_x</p:attrName>
                                        </p:attrNameLst>
                                      </p:cBhvr>
                                      <p:tavLst>
                                        <p:tav tm="0">
                                          <p:val>
                                            <p:strVal val="#ppt_x+#ppt_w*1.125000"/>
                                          </p:val>
                                        </p:tav>
                                        <p:tav tm="100000">
                                          <p:val>
                                            <p:strVal val="#ppt_x"/>
                                          </p:val>
                                        </p:tav>
                                      </p:tavLst>
                                    </p:anim>
                                    <p:animEffect transition="in" filter="wipe(left)">
                                      <p:cBhvr>
                                        <p:cTn id="26" dur="500"/>
                                        <p:tgtEl>
                                          <p:spTgt spid="11"/>
                                        </p:tgtEl>
                                      </p:cBhvr>
                                    </p:animEffect>
                                  </p:childTnLst>
                                </p:cTn>
                              </p:par>
                              <p:par>
                                <p:cTn id="27" presetID="12" presetClass="entr" presetSubtype="8"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p:tgtEl>
                                          <p:spTgt spid="31"/>
                                        </p:tgtEl>
                                        <p:attrNameLst>
                                          <p:attrName>ppt_x</p:attrName>
                                        </p:attrNameLst>
                                      </p:cBhvr>
                                      <p:tavLst>
                                        <p:tav tm="0">
                                          <p:val>
                                            <p:strVal val="#ppt_x-#ppt_w*1.125000"/>
                                          </p:val>
                                        </p:tav>
                                        <p:tav tm="100000">
                                          <p:val>
                                            <p:strVal val="#ppt_x"/>
                                          </p:val>
                                        </p:tav>
                                      </p:tavLst>
                                    </p:anim>
                                    <p:animEffect transition="in" filter="wipe(right)">
                                      <p:cBhvr>
                                        <p:cTn id="30" dur="500"/>
                                        <p:tgtEl>
                                          <p:spTgt spid="31"/>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p:tgtEl>
                                          <p:spTgt spid="16"/>
                                        </p:tgtEl>
                                        <p:attrNameLst>
                                          <p:attrName>ppt_x</p:attrName>
                                        </p:attrNameLst>
                                      </p:cBhvr>
                                      <p:tavLst>
                                        <p:tav tm="0">
                                          <p:val>
                                            <p:strVal val="#ppt_x+#ppt_w*1.125000"/>
                                          </p:val>
                                        </p:tav>
                                        <p:tav tm="100000">
                                          <p:val>
                                            <p:strVal val="#ppt_x"/>
                                          </p:val>
                                        </p:tav>
                                      </p:tavLst>
                                    </p:anim>
                                    <p:animEffect transition="in" filter="wipe(left)">
                                      <p:cBhvr>
                                        <p:cTn id="35" dur="500"/>
                                        <p:tgtEl>
                                          <p:spTgt spid="16"/>
                                        </p:tgtEl>
                                      </p:cBhvr>
                                    </p:animEffect>
                                  </p:childTnLst>
                                </p:cTn>
                              </p:par>
                              <p:par>
                                <p:cTn id="36" presetID="12" presetClass="entr" presetSubtype="8"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p:tgtEl>
                                          <p:spTgt spid="36"/>
                                        </p:tgtEl>
                                        <p:attrNameLst>
                                          <p:attrName>ppt_x</p:attrName>
                                        </p:attrNameLst>
                                      </p:cBhvr>
                                      <p:tavLst>
                                        <p:tav tm="0">
                                          <p:val>
                                            <p:strVal val="#ppt_x-#ppt_w*1.125000"/>
                                          </p:val>
                                        </p:tav>
                                        <p:tav tm="100000">
                                          <p:val>
                                            <p:strVal val="#ppt_x"/>
                                          </p:val>
                                        </p:tav>
                                      </p:tavLst>
                                    </p:anim>
                                    <p:animEffect transition="in" filter="wipe(right)">
                                      <p:cBhvr>
                                        <p:cTn id="39" dur="500"/>
                                        <p:tgtEl>
                                          <p:spTgt spid="36"/>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ppt_x</p:attrName>
                                        </p:attrNameLst>
                                      </p:cBhvr>
                                      <p:tavLst>
                                        <p:tav tm="0">
                                          <p:val>
                                            <p:strVal val="#ppt_x+#ppt_w*1.125000"/>
                                          </p:val>
                                        </p:tav>
                                        <p:tav tm="100000">
                                          <p:val>
                                            <p:strVal val="#ppt_x"/>
                                          </p:val>
                                        </p:tav>
                                      </p:tavLst>
                                    </p:anim>
                                    <p:animEffect transition="in" filter="wipe(left)">
                                      <p:cBhvr>
                                        <p:cTn id="44" dur="500"/>
                                        <p:tgtEl>
                                          <p:spTgt spid="21"/>
                                        </p:tgtEl>
                                      </p:cBhvr>
                                    </p:animEffect>
                                  </p:childTnLst>
                                </p:cTn>
                              </p:par>
                              <p:par>
                                <p:cTn id="45" presetID="12" presetClass="entr" presetSubtype="8"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p:tgtEl>
                                          <p:spTgt spid="41"/>
                                        </p:tgtEl>
                                        <p:attrNameLst>
                                          <p:attrName>ppt_x</p:attrName>
                                        </p:attrNameLst>
                                      </p:cBhvr>
                                      <p:tavLst>
                                        <p:tav tm="0">
                                          <p:val>
                                            <p:strVal val="#ppt_x-#ppt_w*1.125000"/>
                                          </p:val>
                                        </p:tav>
                                        <p:tav tm="100000">
                                          <p:val>
                                            <p:strVal val="#ppt_x"/>
                                          </p:val>
                                        </p:tav>
                                      </p:tavLst>
                                    </p:anim>
                                    <p:animEffect transition="in" filter="wipe(right)">
                                      <p:cBhvr>
                                        <p:cTn id="48" dur="500"/>
                                        <p:tgtEl>
                                          <p:spTgt spid="41"/>
                                        </p:tgtEl>
                                      </p:cBhvr>
                                    </p:animEffect>
                                  </p:childTnLst>
                                </p:cTn>
                              </p:par>
                            </p:childTnLst>
                          </p:cTn>
                        </p:par>
                        <p:par>
                          <p:cTn id="49" fill="hold">
                            <p:stCondLst>
                              <p:cond delay="2700"/>
                            </p:stCondLst>
                            <p:childTnLst>
                              <p:par>
                                <p:cTn id="50" presetID="12" presetClass="entr" presetSubtype="2"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p:tgtEl>
                                          <p:spTgt spid="26"/>
                                        </p:tgtEl>
                                        <p:attrNameLst>
                                          <p:attrName>ppt_x</p:attrName>
                                        </p:attrNameLst>
                                      </p:cBhvr>
                                      <p:tavLst>
                                        <p:tav tm="0">
                                          <p:val>
                                            <p:strVal val="#ppt_x+#ppt_w*1.125000"/>
                                          </p:val>
                                        </p:tav>
                                        <p:tav tm="100000">
                                          <p:val>
                                            <p:strVal val="#ppt_x"/>
                                          </p:val>
                                        </p:tav>
                                      </p:tavLst>
                                    </p:anim>
                                    <p:animEffect transition="in" filter="wipe(left)">
                                      <p:cBhvr>
                                        <p:cTn id="53" dur="500"/>
                                        <p:tgtEl>
                                          <p:spTgt spid="26"/>
                                        </p:tgtEl>
                                      </p:cBhvr>
                                    </p:animEffect>
                                  </p:childTnLst>
                                </p:cTn>
                              </p:par>
                              <p:par>
                                <p:cTn id="54" presetID="12" presetClass="entr" presetSubtype="8"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500"/>
                                        <p:tgtEl>
                                          <p:spTgt spid="46"/>
                                        </p:tgtEl>
                                        <p:attrNameLst>
                                          <p:attrName>ppt_x</p:attrName>
                                        </p:attrNameLst>
                                      </p:cBhvr>
                                      <p:tavLst>
                                        <p:tav tm="0">
                                          <p:val>
                                            <p:strVal val="#ppt_x-#ppt_w*1.125000"/>
                                          </p:val>
                                        </p:tav>
                                        <p:tav tm="100000">
                                          <p:val>
                                            <p:strVal val="#ppt_x"/>
                                          </p:val>
                                        </p:tav>
                                      </p:tavLst>
                                    </p:anim>
                                    <p:animEffect transition="in" filter="wipe(right)">
                                      <p:cBhvr>
                                        <p:cTn id="57" dur="500"/>
                                        <p:tgtEl>
                                          <p:spTgt spid="46"/>
                                        </p:tgtEl>
                                      </p:cBhvr>
                                    </p:animEffect>
                                  </p:childTnLst>
                                </p:cTn>
                              </p:par>
                            </p:childTnLst>
                          </p:cTn>
                        </p:par>
                        <p:par>
                          <p:cTn id="58" fill="hold">
                            <p:stCondLst>
                              <p:cond delay="3200"/>
                            </p:stCondLst>
                            <p:childTnLst>
                              <p:par>
                                <p:cTn id="59" presetID="12" presetClass="entr" presetSubtype="2" fill="hold" nodeType="after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p:tgtEl>
                                          <p:spTgt spid="64"/>
                                        </p:tgtEl>
                                        <p:attrNameLst>
                                          <p:attrName>ppt_x</p:attrName>
                                        </p:attrNameLst>
                                      </p:cBhvr>
                                      <p:tavLst>
                                        <p:tav tm="0">
                                          <p:val>
                                            <p:strVal val="#ppt_x+#ppt_w*1.125000"/>
                                          </p:val>
                                        </p:tav>
                                        <p:tav tm="100000">
                                          <p:val>
                                            <p:strVal val="#ppt_x"/>
                                          </p:val>
                                        </p:tav>
                                      </p:tavLst>
                                    </p:anim>
                                    <p:animEffect transition="in" filter="wipe(left)">
                                      <p:cBhvr>
                                        <p:cTn id="62" dur="500"/>
                                        <p:tgtEl>
                                          <p:spTgt spid="64"/>
                                        </p:tgtEl>
                                      </p:cBhvr>
                                    </p:animEffect>
                                  </p:childTnLst>
                                </p:cTn>
                              </p:par>
                              <p:par>
                                <p:cTn id="63" presetID="12" presetClass="entr" presetSubtype="8"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additive="base">
                                        <p:cTn id="65" dur="500"/>
                                        <p:tgtEl>
                                          <p:spTgt spid="69"/>
                                        </p:tgtEl>
                                        <p:attrNameLst>
                                          <p:attrName>ppt_x</p:attrName>
                                        </p:attrNameLst>
                                      </p:cBhvr>
                                      <p:tavLst>
                                        <p:tav tm="0">
                                          <p:val>
                                            <p:strVal val="#ppt_x-#ppt_w*1.125000"/>
                                          </p:val>
                                        </p:tav>
                                        <p:tav tm="100000">
                                          <p:val>
                                            <p:strVal val="#ppt_x"/>
                                          </p:val>
                                        </p:tav>
                                      </p:tavLst>
                                    </p:anim>
                                    <p:animEffect transition="in" filter="wipe(right)">
                                      <p:cBhvr>
                                        <p:cTn id="6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236277" y="914400"/>
            <a:ext cx="9082082" cy="990540"/>
            <a:chOff x="3129129" y="1121776"/>
            <a:chExt cx="5933741" cy="1171624"/>
          </a:xfrm>
        </p:grpSpPr>
        <p:sp>
          <p:nvSpPr>
            <p:cNvPr id="8"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AA2D"/>
                  </a:solidFill>
                  <a:latin typeface="Times New Roman" panose="02020603050405020304" pitchFamily="18" charset="0"/>
                  <a:cs typeface="Times New Roman" panose="02020603050405020304" pitchFamily="18" charset="0"/>
                </a:rPr>
                <a:t>Chương </a:t>
              </a:r>
              <a:r>
                <a:rPr lang="en-US" altLang="zh-CN" sz="2400" b="1" err="1">
                  <a:solidFill>
                    <a:srgbClr val="FFAA2D"/>
                  </a:solidFill>
                  <a:latin typeface="Times New Roman" panose="02020603050405020304" pitchFamily="18" charset="0"/>
                  <a:cs typeface="Times New Roman" panose="02020603050405020304" pitchFamily="18" charset="0"/>
                </a:rPr>
                <a:t>Trình</a:t>
              </a:r>
              <a:r>
                <a:rPr lang="en-US" altLang="zh-CN" sz="2400" b="1">
                  <a:solidFill>
                    <a:srgbClr val="FFAA2D"/>
                  </a:solidFill>
                  <a:latin typeface="Times New Roman" panose="02020603050405020304" pitchFamily="18" charset="0"/>
                  <a:cs typeface="Times New Roman" panose="02020603050405020304" pitchFamily="18" charset="0"/>
                </a:rPr>
                <a:t> Java </a:t>
              </a:r>
              <a:r>
                <a:rPr lang="en-US" altLang="zh-CN" sz="2400" b="1" err="1">
                  <a:solidFill>
                    <a:srgbClr val="FFAA2D"/>
                  </a:solidFill>
                  <a:latin typeface="Times New Roman" panose="02020603050405020304" pitchFamily="18" charset="0"/>
                  <a:cs typeface="Times New Roman" panose="02020603050405020304" pitchFamily="18" charset="0"/>
                </a:rPr>
                <a:t>Đầu</a:t>
              </a:r>
              <a:r>
                <a:rPr lang="en-US" altLang="zh-CN" sz="2400" b="1">
                  <a:solidFill>
                    <a:srgbClr val="FFAA2D"/>
                  </a:solidFill>
                  <a:latin typeface="Times New Roman" panose="02020603050405020304" pitchFamily="18" charset="0"/>
                  <a:cs typeface="Times New Roman" panose="02020603050405020304" pitchFamily="18" charset="0"/>
                </a:rPr>
                <a:t> </a:t>
              </a:r>
              <a:r>
                <a:rPr lang="en-US" altLang="zh-CN" sz="2400" b="1" err="1">
                  <a:solidFill>
                    <a:srgbClr val="FFAA2D"/>
                  </a:solidFill>
                  <a:latin typeface="Times New Roman" panose="02020603050405020304" pitchFamily="18" charset="0"/>
                  <a:cs typeface="Times New Roman" panose="02020603050405020304" pitchFamily="18" charset="0"/>
                </a:rPr>
                <a:t>Tiên</a:t>
              </a:r>
              <a:endParaRPr lang="zh-CN" altLang="en-US" sz="2400" b="1">
                <a:solidFill>
                  <a:srgbClr val="FFAA2D"/>
                </a:solidFill>
                <a:latin typeface="Times New Roman" panose="02020603050405020304" pitchFamily="18" charset="0"/>
                <a:cs typeface="Times New Roman" panose="02020603050405020304" pitchFamily="18" charset="0"/>
              </a:endParaRPr>
            </a:p>
          </p:txBody>
        </p:sp>
      </p:grpSp>
      <p:grpSp>
        <p:nvGrpSpPr>
          <p:cNvPr id="10" name="组合 4"/>
          <p:cNvGrpSpPr/>
          <p:nvPr/>
        </p:nvGrpSpPr>
        <p:grpSpPr>
          <a:xfrm>
            <a:off x="1605245" y="914400"/>
            <a:ext cx="1261513" cy="1294264"/>
            <a:chOff x="3150395" y="933507"/>
            <a:chExt cx="1559927" cy="1839452"/>
          </a:xfrm>
        </p:grpSpPr>
        <p:grpSp>
          <p:nvGrpSpPr>
            <p:cNvPr id="11" name="组合 5"/>
            <p:cNvGrpSpPr/>
            <p:nvPr/>
          </p:nvGrpSpPr>
          <p:grpSpPr>
            <a:xfrm>
              <a:off x="3150395" y="933507"/>
              <a:ext cx="1559927" cy="1839452"/>
              <a:chOff x="3222820" y="1148080"/>
              <a:chExt cx="1484216" cy="1750177"/>
            </a:xfrm>
          </p:grpSpPr>
          <p:grpSp>
            <p:nvGrpSpPr>
              <p:cNvPr id="13" name="组合 9"/>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25" name="Rectangle 3"/>
          <p:cNvSpPr>
            <a:spLocks noChangeArrowheads="1"/>
          </p:cNvSpPr>
          <p:nvPr/>
        </p:nvSpPr>
        <p:spPr bwMode="auto">
          <a:xfrm>
            <a:off x="1236277" y="1964157"/>
            <a:ext cx="8782050" cy="582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sz="2400" b="1" dirty="0" err="1">
                <a:latin typeface="+mj-lt"/>
              </a:rPr>
              <a:t>Phương</a:t>
            </a:r>
            <a:r>
              <a:rPr lang="en-US" sz="2400" b="1" dirty="0">
                <a:latin typeface="+mj-lt"/>
              </a:rPr>
              <a:t> </a:t>
            </a:r>
            <a:r>
              <a:rPr lang="en-US" sz="2400" b="1" dirty="0" err="1">
                <a:latin typeface="+mj-lt"/>
              </a:rPr>
              <a:t>thức</a:t>
            </a:r>
            <a:r>
              <a:rPr lang="en-US" sz="2400" b="1" dirty="0">
                <a:latin typeface="+mj-lt"/>
              </a:rPr>
              <a:t> main(): </a:t>
            </a:r>
            <a:r>
              <a:rPr lang="en-US" sz="2400" dirty="0" err="1">
                <a:latin typeface="+mj-lt"/>
              </a:rPr>
              <a:t>là</a:t>
            </a:r>
            <a:r>
              <a:rPr lang="en-US" sz="2400" dirty="0">
                <a:latin typeface="+mj-lt"/>
              </a:rPr>
              <a:t> </a:t>
            </a:r>
            <a:r>
              <a:rPr lang="en-US" sz="2400" dirty="0" err="1">
                <a:latin typeface="+mj-lt"/>
              </a:rPr>
              <a:t>điểm</a:t>
            </a:r>
            <a:r>
              <a:rPr lang="en-US" sz="2400" dirty="0">
                <a:latin typeface="+mj-lt"/>
              </a:rPr>
              <a:t> </a:t>
            </a:r>
            <a:r>
              <a:rPr lang="en-US" sz="2400" dirty="0" err="1">
                <a:latin typeface="+mj-lt"/>
              </a:rPr>
              <a:t>bắt</a:t>
            </a:r>
            <a:r>
              <a:rPr lang="en-US" sz="2400" dirty="0">
                <a:latin typeface="+mj-lt"/>
              </a:rPr>
              <a:t> </a:t>
            </a:r>
            <a:r>
              <a:rPr lang="en-US" sz="2400" dirty="0" err="1">
                <a:latin typeface="+mj-lt"/>
              </a:rPr>
              <a:t>đầu</a:t>
            </a:r>
            <a:r>
              <a:rPr lang="en-US" sz="2400" dirty="0">
                <a:latin typeface="+mj-lt"/>
              </a:rPr>
              <a:t> </a:t>
            </a:r>
            <a:r>
              <a:rPr lang="en-US" sz="2400" dirty="0" err="1">
                <a:latin typeface="+mj-lt"/>
              </a:rPr>
              <a:t>thực</a:t>
            </a:r>
            <a:r>
              <a:rPr lang="en-US" sz="2400" dirty="0">
                <a:latin typeface="+mj-lt"/>
              </a:rPr>
              <a:t> </a:t>
            </a:r>
            <a:r>
              <a:rPr lang="en-US" sz="2400" dirty="0" err="1">
                <a:latin typeface="+mj-lt"/>
              </a:rPr>
              <a:t>thi</a:t>
            </a:r>
            <a:r>
              <a:rPr lang="en-US" sz="2400" dirty="0">
                <a:latin typeface="+mj-lt"/>
              </a:rPr>
              <a:t> </a:t>
            </a:r>
            <a:r>
              <a:rPr lang="en-US" sz="2400" dirty="0" err="1">
                <a:latin typeface="+mj-lt"/>
              </a:rPr>
              <a:t>một</a:t>
            </a:r>
            <a:r>
              <a:rPr lang="en-US" sz="2400" dirty="0">
                <a:latin typeface="+mj-lt"/>
              </a:rPr>
              <a:t> </a:t>
            </a:r>
            <a:r>
              <a:rPr lang="en-US" sz="2400" dirty="0" err="1">
                <a:latin typeface="+mj-lt"/>
              </a:rPr>
              <a:t>ứng</a:t>
            </a:r>
            <a:r>
              <a:rPr lang="en-US" sz="2400" dirty="0">
                <a:latin typeface="+mj-lt"/>
              </a:rPr>
              <a:t> </a:t>
            </a:r>
            <a:r>
              <a:rPr lang="en-US" sz="2400" dirty="0" err="1">
                <a:latin typeface="+mj-lt"/>
              </a:rPr>
              <a:t>dụng</a:t>
            </a:r>
            <a:r>
              <a:rPr lang="en-US" sz="2400" dirty="0">
                <a:latin typeface="+mj-lt"/>
              </a:rPr>
              <a:t>.</a:t>
            </a:r>
          </a:p>
          <a:p>
            <a:pPr eaLnBrk="1" hangingPunct="1">
              <a:spcBef>
                <a:spcPct val="20000"/>
              </a:spcBef>
              <a:buClr>
                <a:schemeClr val="tx1"/>
              </a:buClr>
              <a:buFontTx/>
              <a:buChar char="•"/>
            </a:pPr>
            <a:r>
              <a:rPr lang="en-US" sz="2400" dirty="0" err="1">
                <a:latin typeface="+mj-lt"/>
              </a:rPr>
              <a:t>Mỗi</a:t>
            </a:r>
            <a:r>
              <a:rPr lang="en-US" sz="2400" dirty="0">
                <a:latin typeface="+mj-lt"/>
              </a:rPr>
              <a:t> </a:t>
            </a:r>
            <a:r>
              <a:rPr lang="en-US" sz="2400" dirty="0" err="1">
                <a:latin typeface="+mj-lt"/>
              </a:rPr>
              <a:t>ứng</a:t>
            </a:r>
            <a:r>
              <a:rPr lang="en-US" sz="2400" dirty="0">
                <a:latin typeface="+mj-lt"/>
              </a:rPr>
              <a:t> </a:t>
            </a:r>
            <a:r>
              <a:rPr lang="en-US" sz="2400" dirty="0" err="1">
                <a:latin typeface="+mj-lt"/>
              </a:rPr>
              <a:t>dụng</a:t>
            </a:r>
            <a:r>
              <a:rPr lang="en-US" sz="2400" dirty="0">
                <a:latin typeface="+mj-lt"/>
              </a:rPr>
              <a:t> Java </a:t>
            </a:r>
            <a:r>
              <a:rPr lang="en-US" sz="2400" dirty="0" err="1">
                <a:latin typeface="+mj-lt"/>
              </a:rPr>
              <a:t>phải</a:t>
            </a:r>
            <a:r>
              <a:rPr lang="en-US" sz="2400" dirty="0">
                <a:latin typeface="+mj-lt"/>
              </a:rPr>
              <a:t> </a:t>
            </a:r>
            <a:r>
              <a:rPr lang="en-US" sz="2400" dirty="0" err="1">
                <a:latin typeface="+mj-lt"/>
              </a:rPr>
              <a:t>chứa</a:t>
            </a:r>
            <a:r>
              <a:rPr lang="en-US" sz="2400" dirty="0">
                <a:latin typeface="+mj-lt"/>
              </a:rPr>
              <a:t> </a:t>
            </a:r>
            <a:r>
              <a:rPr lang="en-US" sz="2400" dirty="0" err="1">
                <a:latin typeface="+mj-lt"/>
              </a:rPr>
              <a:t>một</a:t>
            </a:r>
            <a:r>
              <a:rPr lang="en-US" sz="2400" dirty="0">
                <a:latin typeface="+mj-lt"/>
              </a:rPr>
              <a:t> </a:t>
            </a:r>
            <a:r>
              <a:rPr lang="en-US" sz="2400" dirty="0" err="1">
                <a:latin typeface="+mj-lt"/>
              </a:rPr>
              <a:t>phương</a:t>
            </a:r>
            <a:r>
              <a:rPr lang="en-US" sz="2400" dirty="0">
                <a:latin typeface="+mj-lt"/>
              </a:rPr>
              <a:t> </a:t>
            </a:r>
            <a:r>
              <a:rPr lang="en-US" sz="2400" dirty="0" err="1">
                <a:latin typeface="+mj-lt"/>
              </a:rPr>
              <a:t>thức</a:t>
            </a:r>
            <a:r>
              <a:rPr lang="en-US" sz="2400" dirty="0">
                <a:latin typeface="+mj-lt"/>
              </a:rPr>
              <a:t> main </a:t>
            </a:r>
            <a:r>
              <a:rPr lang="en-US" sz="2400" dirty="0" err="1">
                <a:latin typeface="+mj-lt"/>
              </a:rPr>
              <a:t>có</a:t>
            </a:r>
            <a:r>
              <a:rPr lang="en-US" sz="2400" dirty="0">
                <a:latin typeface="+mj-lt"/>
              </a:rPr>
              <a:t> </a:t>
            </a:r>
            <a:r>
              <a:rPr lang="en-US" sz="2400" dirty="0" err="1">
                <a:latin typeface="+mj-lt"/>
              </a:rPr>
              <a:t>dạng</a:t>
            </a:r>
            <a:r>
              <a:rPr lang="en-US" sz="2400" dirty="0">
                <a:latin typeface="+mj-lt"/>
              </a:rPr>
              <a:t> </a:t>
            </a:r>
            <a:r>
              <a:rPr lang="en-US" sz="2400" dirty="0" err="1">
                <a:latin typeface="+mj-lt"/>
              </a:rPr>
              <a:t>như</a:t>
            </a:r>
            <a:r>
              <a:rPr lang="en-US" sz="2400" dirty="0">
                <a:latin typeface="+mj-lt"/>
              </a:rPr>
              <a:t> </a:t>
            </a:r>
            <a:r>
              <a:rPr lang="en-US" sz="2400" dirty="0" err="1">
                <a:latin typeface="+mj-lt"/>
              </a:rPr>
              <a:t>sau</a:t>
            </a:r>
            <a:r>
              <a:rPr lang="en-US" sz="2400" dirty="0">
                <a:latin typeface="+mj-lt"/>
              </a:rPr>
              <a:t>: </a:t>
            </a:r>
            <a:r>
              <a:rPr lang="en-US" sz="2400" b="1" dirty="0">
                <a:latin typeface="+mj-lt"/>
              </a:rPr>
              <a:t>public static void main(String[] </a:t>
            </a:r>
            <a:r>
              <a:rPr lang="en-US" sz="2400" b="1" dirty="0" err="1">
                <a:latin typeface="+mj-lt"/>
              </a:rPr>
              <a:t>args</a:t>
            </a:r>
            <a:r>
              <a:rPr lang="en-US" sz="2400" b="1" dirty="0">
                <a:latin typeface="+mj-lt"/>
              </a:rPr>
              <a:t>)</a:t>
            </a:r>
          </a:p>
          <a:p>
            <a:pPr eaLnBrk="1" hangingPunct="1">
              <a:spcBef>
                <a:spcPct val="20000"/>
              </a:spcBef>
              <a:buClr>
                <a:schemeClr val="tx1"/>
              </a:buClr>
              <a:buFontTx/>
              <a:buChar char="•"/>
            </a:pPr>
            <a:r>
              <a:rPr lang="en-US" sz="2400" dirty="0" err="1">
                <a:latin typeface="+mj-lt"/>
              </a:rPr>
              <a:t>Phương</a:t>
            </a:r>
            <a:r>
              <a:rPr lang="en-US" sz="2400" dirty="0">
                <a:latin typeface="+mj-lt"/>
              </a:rPr>
              <a:t> </a:t>
            </a:r>
            <a:r>
              <a:rPr lang="en-US" sz="2400" dirty="0" err="1">
                <a:latin typeface="+mj-lt"/>
              </a:rPr>
              <a:t>thức</a:t>
            </a:r>
            <a:r>
              <a:rPr lang="en-US" sz="2400" dirty="0">
                <a:latin typeface="+mj-lt"/>
              </a:rPr>
              <a:t> main </a:t>
            </a:r>
            <a:r>
              <a:rPr lang="en-US" sz="2400" dirty="0" err="1">
                <a:latin typeface="+mj-lt"/>
              </a:rPr>
              <a:t>chứa</a:t>
            </a:r>
            <a:r>
              <a:rPr lang="en-US" sz="2400" dirty="0">
                <a:latin typeface="+mj-lt"/>
              </a:rPr>
              <a:t> </a:t>
            </a:r>
            <a:r>
              <a:rPr lang="en-US" sz="2400" dirty="0" err="1">
                <a:latin typeface="+mj-lt"/>
              </a:rPr>
              <a:t>ba</a:t>
            </a:r>
            <a:r>
              <a:rPr lang="en-US" sz="2400" dirty="0">
                <a:latin typeface="+mj-lt"/>
              </a:rPr>
              <a:t> </a:t>
            </a:r>
            <a:r>
              <a:rPr lang="en-US" sz="2400" dirty="0" err="1">
                <a:latin typeface="+mj-lt"/>
              </a:rPr>
              <a:t>bổ</a:t>
            </a:r>
            <a:r>
              <a:rPr lang="en-US" sz="2400" dirty="0">
                <a:latin typeface="+mj-lt"/>
              </a:rPr>
              <a:t> </a:t>
            </a:r>
            <a:r>
              <a:rPr lang="en-US" sz="2400" dirty="0" err="1">
                <a:latin typeface="+mj-lt"/>
              </a:rPr>
              <a:t>từ</a:t>
            </a:r>
            <a:r>
              <a:rPr lang="en-US" sz="2400" dirty="0">
                <a:latin typeface="+mj-lt"/>
              </a:rPr>
              <a:t> </a:t>
            </a:r>
            <a:r>
              <a:rPr lang="en-US" sz="2400" dirty="0" err="1">
                <a:latin typeface="+mj-lt"/>
              </a:rPr>
              <a:t>đặc</a:t>
            </a:r>
            <a:r>
              <a:rPr lang="en-US" sz="2400" dirty="0">
                <a:latin typeface="+mj-lt"/>
              </a:rPr>
              <a:t> </a:t>
            </a:r>
            <a:r>
              <a:rPr lang="en-US" sz="2400" dirty="0" err="1">
                <a:latin typeface="+mj-lt"/>
              </a:rPr>
              <a:t>tả</a:t>
            </a:r>
            <a:r>
              <a:rPr lang="en-US" sz="2400" dirty="0">
                <a:latin typeface="+mj-lt"/>
              </a:rPr>
              <a:t> </a:t>
            </a:r>
            <a:r>
              <a:rPr lang="en-US" sz="2400" dirty="0" err="1">
                <a:latin typeface="+mj-lt"/>
              </a:rPr>
              <a:t>sau</a:t>
            </a:r>
            <a:r>
              <a:rPr lang="en-US" sz="2400" dirty="0">
                <a:latin typeface="+mj-lt"/>
              </a:rPr>
              <a:t>:</a:t>
            </a:r>
          </a:p>
          <a:p>
            <a:pPr eaLnBrk="1" hangingPunct="1">
              <a:spcBef>
                <a:spcPct val="20000"/>
              </a:spcBef>
              <a:buClr>
                <a:schemeClr val="tx1"/>
              </a:buClr>
            </a:pPr>
            <a:r>
              <a:rPr lang="en-US" sz="2400" b="1" dirty="0">
                <a:latin typeface="+mj-lt"/>
              </a:rPr>
              <a:t>	- public: </a:t>
            </a:r>
            <a:r>
              <a:rPr lang="en-US" sz="2400" dirty="0" err="1">
                <a:latin typeface="+mj-lt"/>
              </a:rPr>
              <a:t>chỉ</a:t>
            </a:r>
            <a:r>
              <a:rPr lang="en-US" sz="2400" dirty="0">
                <a:latin typeface="+mj-lt"/>
              </a:rPr>
              <a:t> </a:t>
            </a:r>
            <a:r>
              <a:rPr lang="en-US" sz="2400" dirty="0" err="1">
                <a:latin typeface="+mj-lt"/>
              </a:rPr>
              <a:t>ra</a:t>
            </a:r>
            <a:r>
              <a:rPr lang="en-US" sz="2400" dirty="0">
                <a:latin typeface="+mj-lt"/>
              </a:rPr>
              <a:t> </a:t>
            </a:r>
            <a:r>
              <a:rPr lang="en-US" sz="2400" dirty="0" err="1">
                <a:latin typeface="+mj-lt"/>
              </a:rPr>
              <a:t>rằng</a:t>
            </a:r>
            <a:r>
              <a:rPr lang="en-US" sz="2400" dirty="0">
                <a:latin typeface="+mj-lt"/>
              </a:rPr>
              <a:t> </a:t>
            </a:r>
            <a:r>
              <a:rPr lang="en-US" sz="2400" dirty="0" err="1">
                <a:latin typeface="+mj-lt"/>
              </a:rPr>
              <a:t>phương</a:t>
            </a:r>
            <a:r>
              <a:rPr lang="en-US" sz="2400" dirty="0">
                <a:latin typeface="+mj-lt"/>
              </a:rPr>
              <a:t> </a:t>
            </a:r>
            <a:r>
              <a:rPr lang="en-US" sz="2400" dirty="0" err="1">
                <a:latin typeface="+mj-lt"/>
              </a:rPr>
              <a:t>thức</a:t>
            </a:r>
            <a:r>
              <a:rPr lang="en-US" sz="2400" dirty="0">
                <a:latin typeface="+mj-lt"/>
              </a:rPr>
              <a:t> main </a:t>
            </a:r>
            <a:r>
              <a:rPr lang="en-US" sz="2400" dirty="0" err="1">
                <a:latin typeface="+mj-lt"/>
              </a:rPr>
              <a:t>có</a:t>
            </a:r>
            <a:r>
              <a:rPr lang="en-US" sz="2400" dirty="0">
                <a:latin typeface="+mj-lt"/>
              </a:rPr>
              <a:t> </a:t>
            </a:r>
            <a:r>
              <a:rPr lang="en-US" sz="2400" dirty="0" err="1">
                <a:latin typeface="+mj-lt"/>
              </a:rPr>
              <a:t>thể</a:t>
            </a:r>
            <a:r>
              <a:rPr lang="en-US" sz="2400" dirty="0">
                <a:latin typeface="+mj-lt"/>
              </a:rPr>
              <a:t> </a:t>
            </a:r>
            <a:r>
              <a:rPr lang="en-US" sz="2400" dirty="0" err="1">
                <a:latin typeface="+mj-lt"/>
              </a:rPr>
              <a:t>được</a:t>
            </a:r>
            <a:r>
              <a:rPr lang="en-US" sz="2400" dirty="0">
                <a:latin typeface="+mj-lt"/>
              </a:rPr>
              <a:t> </a:t>
            </a:r>
            <a:r>
              <a:rPr lang="en-US" sz="2400" dirty="0" err="1">
                <a:latin typeface="+mj-lt"/>
              </a:rPr>
              <a:t>gọi</a:t>
            </a:r>
            <a:r>
              <a:rPr lang="en-US" sz="2400" dirty="0">
                <a:latin typeface="+mj-lt"/>
              </a:rPr>
              <a:t> </a:t>
            </a:r>
            <a:r>
              <a:rPr lang="en-US" sz="2400" dirty="0" err="1">
                <a:latin typeface="+mj-lt"/>
              </a:rPr>
              <a:t>bởi</a:t>
            </a:r>
            <a:r>
              <a:rPr lang="en-US" sz="2400" dirty="0">
                <a:latin typeface="+mj-lt"/>
              </a:rPr>
              <a:t> </a:t>
            </a:r>
            <a:r>
              <a:rPr lang="en-US" sz="2400" dirty="0" err="1">
                <a:latin typeface="+mj-lt"/>
              </a:rPr>
              <a:t>bất</a:t>
            </a:r>
            <a:r>
              <a:rPr lang="en-US" sz="2400" dirty="0">
                <a:latin typeface="+mj-lt"/>
              </a:rPr>
              <a:t> </a:t>
            </a:r>
            <a:r>
              <a:rPr lang="en-US" sz="2400" dirty="0" err="1">
                <a:latin typeface="+mj-lt"/>
              </a:rPr>
              <a:t>kỳ</a:t>
            </a:r>
            <a:r>
              <a:rPr lang="en-US" sz="2400" dirty="0">
                <a:latin typeface="+mj-lt"/>
              </a:rPr>
              <a:t> </a:t>
            </a:r>
            <a:r>
              <a:rPr lang="en-US" sz="2400" dirty="0" err="1">
                <a:latin typeface="+mj-lt"/>
              </a:rPr>
              <a:t>đối</a:t>
            </a:r>
            <a:r>
              <a:rPr lang="en-US" sz="2400" dirty="0">
                <a:latin typeface="+mj-lt"/>
              </a:rPr>
              <a:t> </a:t>
            </a:r>
            <a:r>
              <a:rPr lang="en-US" sz="2400" dirty="0" err="1">
                <a:latin typeface="+mj-lt"/>
              </a:rPr>
              <a:t>tượng</a:t>
            </a:r>
            <a:r>
              <a:rPr lang="en-US" sz="2400" dirty="0">
                <a:latin typeface="+mj-lt"/>
              </a:rPr>
              <a:t> </a:t>
            </a:r>
            <a:r>
              <a:rPr lang="en-US" sz="2400" dirty="0" err="1">
                <a:latin typeface="+mj-lt"/>
              </a:rPr>
              <a:t>nào</a:t>
            </a:r>
            <a:r>
              <a:rPr lang="en-US" sz="2400" dirty="0">
                <a:latin typeface="+mj-lt"/>
              </a:rPr>
              <a:t>.</a:t>
            </a:r>
          </a:p>
          <a:p>
            <a:pPr eaLnBrk="1" hangingPunct="1">
              <a:spcBef>
                <a:spcPct val="20000"/>
              </a:spcBef>
              <a:buClr>
                <a:schemeClr val="tx1"/>
              </a:buClr>
            </a:pPr>
            <a:r>
              <a:rPr lang="en-US" sz="2400" b="1" dirty="0">
                <a:latin typeface="+mj-lt"/>
              </a:rPr>
              <a:t>	- static: </a:t>
            </a:r>
            <a:r>
              <a:rPr lang="en-US" sz="2400" dirty="0" err="1">
                <a:latin typeface="+mj-lt"/>
              </a:rPr>
              <a:t>chỉ</a:t>
            </a:r>
            <a:r>
              <a:rPr lang="en-US" sz="2400" dirty="0">
                <a:latin typeface="+mj-lt"/>
              </a:rPr>
              <a:t> </a:t>
            </a:r>
            <a:r>
              <a:rPr lang="en-US" sz="2400" dirty="0" err="1">
                <a:latin typeface="+mj-lt"/>
              </a:rPr>
              <a:t>ra</a:t>
            </a:r>
            <a:r>
              <a:rPr lang="en-US" sz="2400" dirty="0">
                <a:latin typeface="+mj-lt"/>
              </a:rPr>
              <a:t> </a:t>
            </a:r>
            <a:r>
              <a:rPr lang="en-US" sz="2400" dirty="0" err="1">
                <a:latin typeface="+mj-lt"/>
              </a:rPr>
              <a:t>rằng</a:t>
            </a:r>
            <a:r>
              <a:rPr lang="en-US" sz="2400" dirty="0">
                <a:latin typeface="+mj-lt"/>
              </a:rPr>
              <a:t> </a:t>
            </a:r>
            <a:r>
              <a:rPr lang="en-US" sz="2400" dirty="0" err="1">
                <a:latin typeface="+mj-lt"/>
              </a:rPr>
              <a:t>phương</a:t>
            </a:r>
            <a:r>
              <a:rPr lang="en-US" sz="2400" dirty="0">
                <a:latin typeface="+mj-lt"/>
              </a:rPr>
              <a:t> </a:t>
            </a:r>
            <a:r>
              <a:rPr lang="en-US" sz="2400" dirty="0" err="1">
                <a:latin typeface="+mj-lt"/>
              </a:rPr>
              <a:t>thức</a:t>
            </a:r>
            <a:r>
              <a:rPr lang="en-US" sz="2400" dirty="0">
                <a:latin typeface="+mj-lt"/>
              </a:rPr>
              <a:t> main </a:t>
            </a:r>
            <a:r>
              <a:rPr lang="en-US" sz="2400" dirty="0" err="1">
                <a:latin typeface="+mj-lt"/>
              </a:rPr>
              <a:t>là</a:t>
            </a:r>
            <a:r>
              <a:rPr lang="en-US" sz="2400" dirty="0">
                <a:latin typeface="+mj-lt"/>
              </a:rPr>
              <a:t> </a:t>
            </a:r>
            <a:r>
              <a:rPr lang="en-US" sz="2400" dirty="0" err="1">
                <a:latin typeface="+mj-lt"/>
              </a:rPr>
              <a:t>một</a:t>
            </a:r>
            <a:r>
              <a:rPr lang="en-US" sz="2400" dirty="0">
                <a:latin typeface="+mj-lt"/>
              </a:rPr>
              <a:t> </a:t>
            </a:r>
            <a:r>
              <a:rPr lang="en-US" sz="2400" dirty="0" err="1">
                <a:latin typeface="+mj-lt"/>
              </a:rPr>
              <a:t>phương</a:t>
            </a:r>
            <a:r>
              <a:rPr lang="en-US" sz="2400" dirty="0">
                <a:latin typeface="+mj-lt"/>
              </a:rPr>
              <a:t> </a:t>
            </a:r>
            <a:r>
              <a:rPr lang="en-US" sz="2400" dirty="0" err="1">
                <a:latin typeface="+mj-lt"/>
              </a:rPr>
              <a:t>thức</a:t>
            </a:r>
            <a:r>
              <a:rPr lang="en-US" sz="2400" dirty="0">
                <a:latin typeface="+mj-lt"/>
              </a:rPr>
              <a:t> </a:t>
            </a:r>
            <a:r>
              <a:rPr lang="en-US" sz="2400" dirty="0" err="1">
                <a:latin typeface="+mj-lt"/>
              </a:rPr>
              <a:t>lớp</a:t>
            </a:r>
            <a:r>
              <a:rPr lang="en-US" sz="2400" dirty="0">
                <a:latin typeface="+mj-lt"/>
              </a:rPr>
              <a:t>.</a:t>
            </a:r>
          </a:p>
          <a:p>
            <a:pPr eaLnBrk="1" hangingPunct="1">
              <a:spcBef>
                <a:spcPct val="20000"/>
              </a:spcBef>
              <a:buClr>
                <a:schemeClr val="tx1"/>
              </a:buClr>
            </a:pPr>
            <a:r>
              <a:rPr lang="en-US" sz="2400" b="1" dirty="0">
                <a:latin typeface="+mj-lt"/>
              </a:rPr>
              <a:t>	- void: </a:t>
            </a:r>
            <a:r>
              <a:rPr lang="en-US" sz="2400" dirty="0" err="1">
                <a:latin typeface="+mj-lt"/>
              </a:rPr>
              <a:t>chỉ</a:t>
            </a:r>
            <a:r>
              <a:rPr lang="en-US" sz="2400" dirty="0">
                <a:latin typeface="+mj-lt"/>
              </a:rPr>
              <a:t> </a:t>
            </a:r>
            <a:r>
              <a:rPr lang="en-US" sz="2400" dirty="0" err="1">
                <a:latin typeface="+mj-lt"/>
              </a:rPr>
              <a:t>ra</a:t>
            </a:r>
            <a:r>
              <a:rPr lang="en-US" sz="2400" dirty="0">
                <a:latin typeface="+mj-lt"/>
              </a:rPr>
              <a:t> </a:t>
            </a:r>
            <a:r>
              <a:rPr lang="en-US" sz="2400" dirty="0" err="1">
                <a:latin typeface="+mj-lt"/>
              </a:rPr>
              <a:t>rằng</a:t>
            </a:r>
            <a:r>
              <a:rPr lang="en-US" sz="2400" dirty="0">
                <a:latin typeface="+mj-lt"/>
              </a:rPr>
              <a:t> </a:t>
            </a:r>
            <a:r>
              <a:rPr lang="en-US" sz="2400" dirty="0" err="1">
                <a:latin typeface="+mj-lt"/>
              </a:rPr>
              <a:t>phương</a:t>
            </a:r>
            <a:r>
              <a:rPr lang="en-US" sz="2400" dirty="0">
                <a:latin typeface="+mj-lt"/>
              </a:rPr>
              <a:t> </a:t>
            </a:r>
            <a:r>
              <a:rPr lang="en-US" sz="2400" dirty="0" err="1">
                <a:latin typeface="+mj-lt"/>
              </a:rPr>
              <a:t>thức</a:t>
            </a:r>
            <a:r>
              <a:rPr lang="en-US" sz="2400" dirty="0">
                <a:latin typeface="+mj-lt"/>
              </a:rPr>
              <a:t> main </a:t>
            </a:r>
            <a:r>
              <a:rPr lang="en-US" sz="2400" dirty="0" err="1">
                <a:latin typeface="+mj-lt"/>
              </a:rPr>
              <a:t>sẽ</a:t>
            </a:r>
            <a:r>
              <a:rPr lang="en-US" sz="2400" dirty="0">
                <a:latin typeface="+mj-lt"/>
              </a:rPr>
              <a:t> </a:t>
            </a:r>
            <a:r>
              <a:rPr lang="en-US" sz="2400" dirty="0" err="1">
                <a:latin typeface="+mj-lt"/>
              </a:rPr>
              <a:t>không</a:t>
            </a:r>
            <a:r>
              <a:rPr lang="en-US" sz="2400" dirty="0">
                <a:latin typeface="+mj-lt"/>
              </a:rPr>
              <a:t> </a:t>
            </a:r>
            <a:r>
              <a:rPr lang="en-US" sz="2400" dirty="0" err="1">
                <a:latin typeface="+mj-lt"/>
              </a:rPr>
              <a:t>trả</a:t>
            </a:r>
            <a:r>
              <a:rPr lang="en-US" sz="2400" dirty="0">
                <a:latin typeface="+mj-lt"/>
              </a:rPr>
              <a:t> </a:t>
            </a:r>
            <a:r>
              <a:rPr lang="en-US" sz="2400" dirty="0" err="1">
                <a:latin typeface="+mj-lt"/>
              </a:rPr>
              <a:t>về</a:t>
            </a:r>
            <a:r>
              <a:rPr lang="en-US" sz="2400" dirty="0">
                <a:latin typeface="+mj-lt"/>
              </a:rPr>
              <a:t> </a:t>
            </a:r>
            <a:r>
              <a:rPr lang="en-US" sz="2400" dirty="0" err="1">
                <a:latin typeface="+mj-lt"/>
              </a:rPr>
              <a:t>bất</a:t>
            </a:r>
            <a:r>
              <a:rPr lang="en-US" sz="2400" dirty="0">
                <a:latin typeface="+mj-lt"/>
              </a:rPr>
              <a:t> </a:t>
            </a:r>
            <a:r>
              <a:rPr lang="en-US" sz="2400" dirty="0" err="1">
                <a:latin typeface="+mj-lt"/>
              </a:rPr>
              <a:t>kỳ</a:t>
            </a:r>
            <a:r>
              <a:rPr lang="en-US" sz="2400" dirty="0">
                <a:latin typeface="+mj-lt"/>
              </a:rPr>
              <a:t> </a:t>
            </a:r>
            <a:r>
              <a:rPr lang="en-US" sz="2400" dirty="0" err="1">
                <a:latin typeface="+mj-lt"/>
              </a:rPr>
              <a:t>một</a:t>
            </a:r>
            <a:r>
              <a:rPr lang="en-US" sz="2400" dirty="0">
                <a:latin typeface="+mj-lt"/>
              </a:rPr>
              <a:t> </a:t>
            </a:r>
            <a:r>
              <a:rPr lang="en-US" sz="2400" dirty="0" err="1">
                <a:latin typeface="+mj-lt"/>
              </a:rPr>
              <a:t>giá</a:t>
            </a:r>
            <a:r>
              <a:rPr lang="en-US" sz="2400" dirty="0">
                <a:latin typeface="+mj-lt"/>
              </a:rPr>
              <a:t> </a:t>
            </a:r>
            <a:r>
              <a:rPr lang="en-US" sz="2400" dirty="0" err="1">
                <a:latin typeface="+mj-lt"/>
              </a:rPr>
              <a:t>trị</a:t>
            </a:r>
            <a:r>
              <a:rPr lang="en-US" sz="2400" dirty="0">
                <a:latin typeface="+mj-lt"/>
              </a:rPr>
              <a:t> </a:t>
            </a:r>
            <a:r>
              <a:rPr lang="en-US" sz="2400" dirty="0" err="1">
                <a:latin typeface="+mj-lt"/>
              </a:rPr>
              <a:t>nào</a:t>
            </a:r>
            <a:r>
              <a:rPr lang="en-US" sz="2400" dirty="0">
                <a:latin typeface="+mj-lt"/>
              </a:rPr>
              <a:t>.</a:t>
            </a:r>
          </a:p>
          <a:p>
            <a:pPr eaLnBrk="1" hangingPunct="1">
              <a:spcBef>
                <a:spcPts val="675"/>
              </a:spcBef>
              <a:buClr>
                <a:schemeClr val="tx1"/>
              </a:buClr>
              <a:buFontTx/>
              <a:buChar char="•"/>
            </a:pPr>
            <a:endParaRPr lang="en-US" sz="2800" dirty="0">
              <a:latin typeface="+mj-lt"/>
            </a:endParaRPr>
          </a:p>
        </p:txBody>
      </p:sp>
    </p:spTree>
    <p:extLst>
      <p:ext uri="{BB962C8B-B14F-4D97-AF65-F5344CB8AC3E}">
        <p14:creationId xmlns:p14="http://schemas.microsoft.com/office/powerpoint/2010/main" val="546534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236277" y="914400"/>
            <a:ext cx="9082082" cy="990540"/>
            <a:chOff x="3129129" y="1121776"/>
            <a:chExt cx="5933741" cy="1171624"/>
          </a:xfrm>
        </p:grpSpPr>
        <p:sp>
          <p:nvSpPr>
            <p:cNvPr id="8"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AA2D"/>
                  </a:solidFill>
                  <a:latin typeface="Times New Roman" panose="02020603050405020304" pitchFamily="18" charset="0"/>
                  <a:cs typeface="Times New Roman" panose="02020603050405020304" pitchFamily="18" charset="0"/>
                </a:rPr>
                <a:t>Chương </a:t>
              </a:r>
              <a:r>
                <a:rPr lang="en-US" altLang="zh-CN" sz="2400" b="1" err="1">
                  <a:solidFill>
                    <a:srgbClr val="FFAA2D"/>
                  </a:solidFill>
                  <a:latin typeface="Times New Roman" panose="02020603050405020304" pitchFamily="18" charset="0"/>
                  <a:cs typeface="Times New Roman" panose="02020603050405020304" pitchFamily="18" charset="0"/>
                </a:rPr>
                <a:t>Trình</a:t>
              </a:r>
              <a:r>
                <a:rPr lang="en-US" altLang="zh-CN" sz="2400" b="1">
                  <a:solidFill>
                    <a:srgbClr val="FFAA2D"/>
                  </a:solidFill>
                  <a:latin typeface="Times New Roman" panose="02020603050405020304" pitchFamily="18" charset="0"/>
                  <a:cs typeface="Times New Roman" panose="02020603050405020304" pitchFamily="18" charset="0"/>
                </a:rPr>
                <a:t> Java </a:t>
              </a:r>
              <a:r>
                <a:rPr lang="en-US" altLang="zh-CN" sz="2400" b="1" err="1">
                  <a:solidFill>
                    <a:srgbClr val="FFAA2D"/>
                  </a:solidFill>
                  <a:latin typeface="Times New Roman" panose="02020603050405020304" pitchFamily="18" charset="0"/>
                  <a:cs typeface="Times New Roman" panose="02020603050405020304" pitchFamily="18" charset="0"/>
                </a:rPr>
                <a:t>Đầu</a:t>
              </a:r>
              <a:r>
                <a:rPr lang="en-US" altLang="zh-CN" sz="2400" b="1">
                  <a:solidFill>
                    <a:srgbClr val="FFAA2D"/>
                  </a:solidFill>
                  <a:latin typeface="Times New Roman" panose="02020603050405020304" pitchFamily="18" charset="0"/>
                  <a:cs typeface="Times New Roman" panose="02020603050405020304" pitchFamily="18" charset="0"/>
                </a:rPr>
                <a:t> </a:t>
              </a:r>
              <a:r>
                <a:rPr lang="en-US" altLang="zh-CN" sz="2400" b="1" err="1">
                  <a:solidFill>
                    <a:srgbClr val="FFAA2D"/>
                  </a:solidFill>
                  <a:latin typeface="Times New Roman" panose="02020603050405020304" pitchFamily="18" charset="0"/>
                  <a:cs typeface="Times New Roman" panose="02020603050405020304" pitchFamily="18" charset="0"/>
                </a:rPr>
                <a:t>Tiên</a:t>
              </a:r>
              <a:endParaRPr lang="zh-CN" altLang="en-US" sz="2400" b="1">
                <a:solidFill>
                  <a:srgbClr val="FFAA2D"/>
                </a:solidFill>
                <a:latin typeface="Times New Roman" panose="02020603050405020304" pitchFamily="18" charset="0"/>
                <a:cs typeface="Times New Roman" panose="02020603050405020304" pitchFamily="18" charset="0"/>
              </a:endParaRPr>
            </a:p>
          </p:txBody>
        </p:sp>
      </p:grpSp>
      <p:grpSp>
        <p:nvGrpSpPr>
          <p:cNvPr id="10" name="组合 4"/>
          <p:cNvGrpSpPr/>
          <p:nvPr/>
        </p:nvGrpSpPr>
        <p:grpSpPr>
          <a:xfrm>
            <a:off x="1605245" y="914400"/>
            <a:ext cx="1261513" cy="1294264"/>
            <a:chOff x="3150395" y="933507"/>
            <a:chExt cx="1559927" cy="1839452"/>
          </a:xfrm>
        </p:grpSpPr>
        <p:grpSp>
          <p:nvGrpSpPr>
            <p:cNvPr id="11" name="组合 5"/>
            <p:cNvGrpSpPr/>
            <p:nvPr/>
          </p:nvGrpSpPr>
          <p:grpSpPr>
            <a:xfrm>
              <a:off x="3150395" y="933507"/>
              <a:ext cx="1559927" cy="1839452"/>
              <a:chOff x="3222820" y="1148080"/>
              <a:chExt cx="1484216" cy="1750177"/>
            </a:xfrm>
          </p:grpSpPr>
          <p:grpSp>
            <p:nvGrpSpPr>
              <p:cNvPr id="13" name="组合 9"/>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8" name="Rectangle 3"/>
          <p:cNvSpPr>
            <a:spLocks noChangeArrowheads="1"/>
          </p:cNvSpPr>
          <p:nvPr/>
        </p:nvSpPr>
        <p:spPr bwMode="auto">
          <a:xfrm>
            <a:off x="990600" y="1792681"/>
            <a:ext cx="8782050" cy="582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sz="2400" b="1" dirty="0" err="1">
                <a:latin typeface="+mj-lt"/>
              </a:rPr>
              <a:t>Ngôn</a:t>
            </a:r>
            <a:r>
              <a:rPr lang="en-US" sz="2400" b="1" dirty="0">
                <a:latin typeface="+mj-lt"/>
              </a:rPr>
              <a:t> </a:t>
            </a:r>
            <a:r>
              <a:rPr lang="en-US" sz="2400" b="1" dirty="0" err="1">
                <a:latin typeface="+mj-lt"/>
              </a:rPr>
              <a:t>ngữ</a:t>
            </a:r>
            <a:r>
              <a:rPr lang="en-US" sz="2400" b="1" dirty="0">
                <a:latin typeface="+mj-lt"/>
              </a:rPr>
              <a:t> Java </a:t>
            </a:r>
            <a:r>
              <a:rPr lang="en-US" sz="2400" b="1" dirty="0" err="1">
                <a:latin typeface="+mj-lt"/>
              </a:rPr>
              <a:t>hỗ</a:t>
            </a:r>
            <a:r>
              <a:rPr lang="en-US" sz="2400" b="1" dirty="0">
                <a:latin typeface="+mj-lt"/>
              </a:rPr>
              <a:t> </a:t>
            </a:r>
            <a:r>
              <a:rPr lang="en-US" sz="2400" b="1" dirty="0" err="1">
                <a:latin typeface="+mj-lt"/>
              </a:rPr>
              <a:t>trợ</a:t>
            </a:r>
            <a:r>
              <a:rPr lang="en-US" sz="2400" b="1" dirty="0">
                <a:latin typeface="+mj-lt"/>
              </a:rPr>
              <a:t> </a:t>
            </a:r>
            <a:r>
              <a:rPr lang="en-US" sz="2400" b="1" dirty="0" err="1">
                <a:latin typeface="+mj-lt"/>
              </a:rPr>
              <a:t>ba</a:t>
            </a:r>
            <a:r>
              <a:rPr lang="en-US" sz="2400" b="1" dirty="0">
                <a:latin typeface="+mj-lt"/>
              </a:rPr>
              <a:t> </a:t>
            </a:r>
            <a:r>
              <a:rPr lang="en-US" sz="2400" b="1" dirty="0" err="1">
                <a:latin typeface="+mj-lt"/>
              </a:rPr>
              <a:t>kiểu</a:t>
            </a:r>
            <a:r>
              <a:rPr lang="en-US" sz="2400" b="1" dirty="0">
                <a:latin typeface="+mj-lt"/>
              </a:rPr>
              <a:t> </a:t>
            </a:r>
            <a:r>
              <a:rPr lang="en-US" sz="2400" b="1" dirty="0" err="1">
                <a:latin typeface="+mj-lt"/>
              </a:rPr>
              <a:t>chú</a:t>
            </a:r>
            <a:r>
              <a:rPr lang="en-US" sz="2400" b="1" dirty="0">
                <a:latin typeface="+mj-lt"/>
              </a:rPr>
              <a:t> </a:t>
            </a:r>
            <a:r>
              <a:rPr lang="en-US" sz="2400" b="1" dirty="0" err="1">
                <a:latin typeface="+mj-lt"/>
              </a:rPr>
              <a:t>thích</a:t>
            </a:r>
            <a:r>
              <a:rPr lang="en-US" sz="2400" b="1" dirty="0">
                <a:latin typeface="+mj-lt"/>
              </a:rPr>
              <a:t> </a:t>
            </a:r>
            <a:r>
              <a:rPr lang="en-US" sz="2400" b="1" dirty="0" err="1">
                <a:latin typeface="+mj-lt"/>
              </a:rPr>
              <a:t>sau</a:t>
            </a:r>
            <a:r>
              <a:rPr lang="en-US" sz="2400" b="1" dirty="0">
                <a:latin typeface="+mj-lt"/>
              </a:rPr>
              <a:t>:</a:t>
            </a:r>
          </a:p>
          <a:p>
            <a:pPr eaLnBrk="1" hangingPunct="1">
              <a:spcBef>
                <a:spcPct val="20000"/>
              </a:spcBef>
              <a:buClr>
                <a:schemeClr val="tx1"/>
              </a:buClr>
            </a:pPr>
            <a:r>
              <a:rPr lang="en-US" sz="2400" dirty="0">
                <a:latin typeface="+mj-lt"/>
              </a:rPr>
              <a:t>		/* </a:t>
            </a:r>
            <a:r>
              <a:rPr lang="en-US" sz="2400" i="1" dirty="0">
                <a:latin typeface="+mj-lt"/>
              </a:rPr>
              <a:t>text </a:t>
            </a:r>
            <a:r>
              <a:rPr lang="en-US" sz="2400" dirty="0">
                <a:latin typeface="+mj-lt"/>
              </a:rPr>
              <a:t>*/</a:t>
            </a:r>
          </a:p>
          <a:p>
            <a:pPr eaLnBrk="1" hangingPunct="1">
              <a:spcBef>
                <a:spcPct val="20000"/>
              </a:spcBef>
              <a:buClr>
                <a:schemeClr val="tx1"/>
              </a:buClr>
            </a:pPr>
            <a:r>
              <a:rPr lang="en-US" sz="2400" dirty="0">
                <a:latin typeface="+mj-lt"/>
              </a:rPr>
              <a:t>		// text</a:t>
            </a:r>
          </a:p>
          <a:p>
            <a:pPr eaLnBrk="1" hangingPunct="1">
              <a:spcBef>
                <a:spcPct val="20000"/>
              </a:spcBef>
              <a:buClr>
                <a:schemeClr val="tx1"/>
              </a:buClr>
            </a:pPr>
            <a:r>
              <a:rPr lang="en-US" sz="2400" dirty="0">
                <a:latin typeface="+mj-lt"/>
              </a:rPr>
              <a:t>		/** documentation */  </a:t>
            </a:r>
            <a:r>
              <a:rPr lang="en-US" sz="2400" dirty="0" err="1">
                <a:latin typeface="+mj-lt"/>
              </a:rPr>
              <a:t>công</a:t>
            </a:r>
            <a:r>
              <a:rPr lang="en-US" sz="2400" dirty="0">
                <a:latin typeface="+mj-lt"/>
              </a:rPr>
              <a:t> </a:t>
            </a:r>
            <a:r>
              <a:rPr lang="en-US" sz="2400" dirty="0" err="1">
                <a:latin typeface="+mj-lt"/>
              </a:rPr>
              <a:t>cụ</a:t>
            </a:r>
            <a:r>
              <a:rPr lang="en-US" sz="2400" dirty="0">
                <a:latin typeface="+mj-lt"/>
              </a:rPr>
              <a:t> </a:t>
            </a:r>
            <a:r>
              <a:rPr lang="en-US" sz="2400" dirty="0" err="1">
                <a:latin typeface="+mj-lt"/>
              </a:rPr>
              <a:t>javadoc</a:t>
            </a:r>
            <a:r>
              <a:rPr lang="en-US" sz="2400" dirty="0">
                <a:latin typeface="+mj-lt"/>
              </a:rPr>
              <a:t> </a:t>
            </a:r>
            <a:r>
              <a:rPr lang="en-US" sz="2400" dirty="0" err="1">
                <a:latin typeface="+mj-lt"/>
              </a:rPr>
              <a:t>trong</a:t>
            </a:r>
            <a:r>
              <a:rPr lang="en-US" sz="2400" dirty="0">
                <a:latin typeface="+mj-lt"/>
              </a:rPr>
              <a:t> </a:t>
            </a:r>
            <a:r>
              <a:rPr lang="en-US" sz="2400" dirty="0" err="1">
                <a:latin typeface="+mj-lt"/>
              </a:rPr>
              <a:t>bộ</a:t>
            </a:r>
            <a:r>
              <a:rPr lang="en-US" sz="2400" dirty="0">
                <a:latin typeface="+mj-lt"/>
              </a:rPr>
              <a:t> JDK </a:t>
            </a:r>
            <a:r>
              <a:rPr lang="en-US" sz="2400" dirty="0" err="1">
                <a:latin typeface="+mj-lt"/>
              </a:rPr>
              <a:t>sử</a:t>
            </a:r>
            <a:r>
              <a:rPr lang="en-US" sz="2400" dirty="0">
                <a:latin typeface="+mj-lt"/>
              </a:rPr>
              <a:t> </a:t>
            </a:r>
            <a:r>
              <a:rPr lang="en-US" sz="2400" dirty="0" err="1">
                <a:latin typeface="+mj-lt"/>
              </a:rPr>
              <a:t>dụng</a:t>
            </a:r>
            <a:r>
              <a:rPr lang="en-US" sz="2400" dirty="0">
                <a:latin typeface="+mj-lt"/>
              </a:rPr>
              <a:t> </a:t>
            </a:r>
            <a:r>
              <a:rPr lang="en-US" sz="2400" dirty="0" err="1">
                <a:latin typeface="+mj-lt"/>
              </a:rPr>
              <a:t>chú</a:t>
            </a:r>
            <a:r>
              <a:rPr lang="en-US" sz="2400" dirty="0">
                <a:latin typeface="+mj-lt"/>
              </a:rPr>
              <a:t> </a:t>
            </a:r>
            <a:r>
              <a:rPr lang="en-US" sz="2400" dirty="0" err="1">
                <a:latin typeface="+mj-lt"/>
              </a:rPr>
              <a:t>thích</a:t>
            </a:r>
            <a:r>
              <a:rPr lang="en-US" sz="2400" dirty="0">
                <a:latin typeface="+mj-lt"/>
              </a:rPr>
              <a:t> </a:t>
            </a:r>
            <a:r>
              <a:rPr lang="en-US" sz="2400" dirty="0" err="1">
                <a:latin typeface="+mj-lt"/>
              </a:rPr>
              <a:t>này</a:t>
            </a:r>
            <a:r>
              <a:rPr lang="en-US" sz="2400" dirty="0">
                <a:latin typeface="+mj-lt"/>
              </a:rPr>
              <a:t> </a:t>
            </a:r>
            <a:r>
              <a:rPr lang="en-US" sz="2400" dirty="0" err="1">
                <a:latin typeface="+mj-lt"/>
              </a:rPr>
              <a:t>để</a:t>
            </a:r>
            <a:r>
              <a:rPr lang="en-US" sz="2400" dirty="0">
                <a:latin typeface="+mj-lt"/>
              </a:rPr>
              <a:t> </a:t>
            </a:r>
            <a:r>
              <a:rPr lang="en-US" sz="2400" dirty="0" err="1">
                <a:latin typeface="+mj-lt"/>
              </a:rPr>
              <a:t>chuẩn</a:t>
            </a:r>
            <a:r>
              <a:rPr lang="en-US" sz="2400" dirty="0">
                <a:latin typeface="+mj-lt"/>
              </a:rPr>
              <a:t> </a:t>
            </a:r>
            <a:r>
              <a:rPr lang="en-US" sz="2400" dirty="0" err="1">
                <a:latin typeface="+mj-lt"/>
              </a:rPr>
              <a:t>bị</a:t>
            </a:r>
            <a:r>
              <a:rPr lang="en-US" sz="2400" dirty="0">
                <a:latin typeface="+mj-lt"/>
              </a:rPr>
              <a:t> </a:t>
            </a:r>
            <a:r>
              <a:rPr lang="en-US" sz="2400" dirty="0" err="1">
                <a:latin typeface="+mj-lt"/>
              </a:rPr>
              <a:t>cho</a:t>
            </a:r>
            <a:r>
              <a:rPr lang="en-US" sz="2400" dirty="0">
                <a:latin typeface="+mj-lt"/>
              </a:rPr>
              <a:t> </a:t>
            </a:r>
            <a:r>
              <a:rPr lang="en-US" sz="2400" dirty="0" err="1">
                <a:latin typeface="+mj-lt"/>
              </a:rPr>
              <a:t>việc</a:t>
            </a:r>
            <a:r>
              <a:rPr lang="en-US" sz="2400" dirty="0">
                <a:latin typeface="+mj-lt"/>
              </a:rPr>
              <a:t> </a:t>
            </a:r>
            <a:r>
              <a:rPr lang="en-US" sz="2400" dirty="0" err="1">
                <a:latin typeface="+mj-lt"/>
              </a:rPr>
              <a:t>tự</a:t>
            </a:r>
            <a:r>
              <a:rPr lang="en-US" sz="2400" dirty="0">
                <a:latin typeface="+mj-lt"/>
              </a:rPr>
              <a:t> </a:t>
            </a:r>
            <a:r>
              <a:rPr lang="en-US" sz="2400" dirty="0" err="1">
                <a:latin typeface="+mj-lt"/>
              </a:rPr>
              <a:t>động</a:t>
            </a:r>
            <a:r>
              <a:rPr lang="en-US" sz="2400" dirty="0">
                <a:latin typeface="+mj-lt"/>
              </a:rPr>
              <a:t> </a:t>
            </a:r>
            <a:r>
              <a:rPr lang="en-US" sz="2400" dirty="0" err="1">
                <a:latin typeface="+mj-lt"/>
              </a:rPr>
              <a:t>phát</a:t>
            </a:r>
            <a:r>
              <a:rPr lang="en-US" sz="2400" dirty="0">
                <a:latin typeface="+mj-lt"/>
              </a:rPr>
              <a:t> </a:t>
            </a:r>
            <a:r>
              <a:rPr lang="en-US" sz="2400" dirty="0" err="1">
                <a:latin typeface="+mj-lt"/>
              </a:rPr>
              <a:t>sinh</a:t>
            </a:r>
            <a:r>
              <a:rPr lang="en-US" sz="2400" dirty="0">
                <a:latin typeface="+mj-lt"/>
              </a:rPr>
              <a:t> </a:t>
            </a:r>
            <a:r>
              <a:rPr lang="en-US" sz="2400" dirty="0" err="1">
                <a:latin typeface="+mj-lt"/>
              </a:rPr>
              <a:t>tài</a:t>
            </a:r>
            <a:r>
              <a:rPr lang="en-US" sz="2400" dirty="0">
                <a:latin typeface="+mj-lt"/>
              </a:rPr>
              <a:t> </a:t>
            </a:r>
            <a:r>
              <a:rPr lang="en-US" sz="2400" dirty="0" err="1">
                <a:latin typeface="+mj-lt"/>
              </a:rPr>
              <a:t>liệu</a:t>
            </a:r>
            <a:r>
              <a:rPr lang="en-US" sz="2400" dirty="0" smtClean="0">
                <a:latin typeface="+mj-lt"/>
              </a:rPr>
              <a:t>.</a:t>
            </a:r>
            <a:endParaRPr lang="en-US" sz="2400" dirty="0">
              <a:latin typeface="+mj-lt"/>
            </a:endParaRPr>
          </a:p>
          <a:p>
            <a:pPr eaLnBrk="1" hangingPunct="1">
              <a:spcBef>
                <a:spcPct val="20000"/>
              </a:spcBef>
              <a:buClr>
                <a:schemeClr val="tx1"/>
              </a:buClr>
              <a:buFontTx/>
              <a:buChar char="-"/>
            </a:pPr>
            <a:r>
              <a:rPr lang="en-US" sz="2400" dirty="0" err="1">
                <a:latin typeface="+mj-lt"/>
              </a:rPr>
              <a:t>Dấu</a:t>
            </a:r>
            <a:r>
              <a:rPr lang="en-US" sz="2400" dirty="0">
                <a:latin typeface="+mj-lt"/>
              </a:rPr>
              <a:t> </a:t>
            </a:r>
            <a:r>
              <a:rPr lang="en-US" sz="2400" dirty="0" err="1">
                <a:latin typeface="+mj-lt"/>
              </a:rPr>
              <a:t>mở</a:t>
            </a:r>
            <a:r>
              <a:rPr lang="en-US" sz="2400" dirty="0">
                <a:latin typeface="+mj-lt"/>
              </a:rPr>
              <a:t> </a:t>
            </a:r>
            <a:r>
              <a:rPr lang="en-US" sz="2400" dirty="0" err="1">
                <a:latin typeface="+mj-lt"/>
              </a:rPr>
              <a:t>và</a:t>
            </a:r>
            <a:r>
              <a:rPr lang="en-US" sz="2400" dirty="0">
                <a:latin typeface="+mj-lt"/>
              </a:rPr>
              <a:t> </a:t>
            </a:r>
            <a:r>
              <a:rPr lang="en-US" sz="2400" dirty="0" err="1">
                <a:latin typeface="+mj-lt"/>
              </a:rPr>
              <a:t>đóng</a:t>
            </a:r>
            <a:r>
              <a:rPr lang="en-US" sz="2400" dirty="0">
                <a:latin typeface="+mj-lt"/>
              </a:rPr>
              <a:t> </a:t>
            </a:r>
            <a:r>
              <a:rPr lang="en-US" sz="2400" dirty="0" err="1">
                <a:latin typeface="+mj-lt"/>
              </a:rPr>
              <a:t>ngoặc</a:t>
            </a:r>
            <a:r>
              <a:rPr lang="en-US" sz="2400" dirty="0">
                <a:latin typeface="+mj-lt"/>
              </a:rPr>
              <a:t> </a:t>
            </a:r>
            <a:r>
              <a:rPr lang="en-US" sz="2400" dirty="0" err="1">
                <a:latin typeface="+mj-lt"/>
              </a:rPr>
              <a:t>nhọn</a:t>
            </a:r>
            <a:r>
              <a:rPr lang="en-US" sz="2400" dirty="0">
                <a:latin typeface="+mj-lt"/>
              </a:rPr>
              <a:t> “{“ </a:t>
            </a:r>
            <a:r>
              <a:rPr lang="en-US" sz="2400" dirty="0" err="1">
                <a:latin typeface="+mj-lt"/>
              </a:rPr>
              <a:t>và</a:t>
            </a:r>
            <a:r>
              <a:rPr lang="en-US" sz="2400" dirty="0">
                <a:latin typeface="+mj-lt"/>
              </a:rPr>
              <a:t> “}” </a:t>
            </a:r>
            <a:r>
              <a:rPr lang="en-US" sz="2400" dirty="0" err="1">
                <a:latin typeface="+mj-lt"/>
              </a:rPr>
              <a:t>là</a:t>
            </a:r>
            <a:r>
              <a:rPr lang="en-US" sz="2400" dirty="0">
                <a:latin typeface="+mj-lt"/>
              </a:rPr>
              <a:t> </a:t>
            </a:r>
            <a:r>
              <a:rPr lang="en-US" sz="2400" dirty="0" err="1">
                <a:latin typeface="+mj-lt"/>
              </a:rPr>
              <a:t>bắt</a:t>
            </a:r>
            <a:r>
              <a:rPr lang="en-US" sz="2400" dirty="0">
                <a:latin typeface="+mj-lt"/>
              </a:rPr>
              <a:t> </a:t>
            </a:r>
            <a:r>
              <a:rPr lang="en-US" sz="2400" dirty="0" err="1">
                <a:latin typeface="+mj-lt"/>
              </a:rPr>
              <a:t>đầu</a:t>
            </a:r>
            <a:r>
              <a:rPr lang="en-US" sz="2400" dirty="0">
                <a:latin typeface="+mj-lt"/>
              </a:rPr>
              <a:t> </a:t>
            </a:r>
            <a:r>
              <a:rPr lang="en-US" sz="2400" dirty="0" err="1">
                <a:latin typeface="+mj-lt"/>
              </a:rPr>
              <a:t>và</a:t>
            </a:r>
            <a:r>
              <a:rPr lang="en-US" sz="2400" dirty="0">
                <a:latin typeface="+mj-lt"/>
              </a:rPr>
              <a:t> </a:t>
            </a:r>
            <a:r>
              <a:rPr lang="en-US" sz="2400" dirty="0" err="1">
                <a:latin typeface="+mj-lt"/>
              </a:rPr>
              <a:t>kết</a:t>
            </a:r>
            <a:r>
              <a:rPr lang="en-US" sz="2400" dirty="0">
                <a:latin typeface="+mj-lt"/>
              </a:rPr>
              <a:t> </a:t>
            </a:r>
            <a:r>
              <a:rPr lang="en-US" sz="2400" dirty="0" err="1">
                <a:latin typeface="+mj-lt"/>
              </a:rPr>
              <a:t>thúc</a:t>
            </a:r>
            <a:r>
              <a:rPr lang="en-US" sz="2400" dirty="0">
                <a:latin typeface="+mj-lt"/>
              </a:rPr>
              <a:t> </a:t>
            </a:r>
            <a:r>
              <a:rPr lang="en-US" sz="2400" dirty="0" err="1">
                <a:latin typeface="+mj-lt"/>
              </a:rPr>
              <a:t>một</a:t>
            </a:r>
            <a:r>
              <a:rPr lang="en-US" sz="2400" dirty="0">
                <a:latin typeface="+mj-lt"/>
              </a:rPr>
              <a:t> </a:t>
            </a:r>
            <a:r>
              <a:rPr lang="en-US" sz="2400" dirty="0" err="1">
                <a:latin typeface="+mj-lt"/>
              </a:rPr>
              <a:t>khối</a:t>
            </a:r>
            <a:r>
              <a:rPr lang="en-US" sz="2400" dirty="0">
                <a:latin typeface="+mj-lt"/>
              </a:rPr>
              <a:t> </a:t>
            </a:r>
            <a:r>
              <a:rPr lang="en-US" sz="2400" dirty="0" err="1">
                <a:latin typeface="+mj-lt"/>
              </a:rPr>
              <a:t>lệnh</a:t>
            </a:r>
            <a:r>
              <a:rPr lang="en-US" sz="2400" dirty="0">
                <a:latin typeface="+mj-lt"/>
              </a:rPr>
              <a:t>.</a:t>
            </a:r>
          </a:p>
          <a:p>
            <a:pPr eaLnBrk="1" hangingPunct="1">
              <a:spcBef>
                <a:spcPct val="20000"/>
              </a:spcBef>
              <a:buClr>
                <a:schemeClr val="tx1"/>
              </a:buClr>
              <a:buFontTx/>
              <a:buChar char="-"/>
            </a:pPr>
            <a:r>
              <a:rPr lang="en-US" sz="2400" dirty="0" err="1">
                <a:latin typeface="+mj-lt"/>
              </a:rPr>
              <a:t>Dấu</a:t>
            </a:r>
            <a:r>
              <a:rPr lang="en-US" sz="2400" dirty="0">
                <a:latin typeface="+mj-lt"/>
              </a:rPr>
              <a:t> </a:t>
            </a:r>
            <a:r>
              <a:rPr lang="en-US" sz="2400" dirty="0" err="1">
                <a:latin typeface="+mj-lt"/>
              </a:rPr>
              <a:t>chấm</a:t>
            </a:r>
            <a:r>
              <a:rPr lang="en-US" sz="2400" dirty="0">
                <a:latin typeface="+mj-lt"/>
              </a:rPr>
              <a:t> </a:t>
            </a:r>
            <a:r>
              <a:rPr lang="en-US" sz="2400" dirty="0" err="1">
                <a:latin typeface="+mj-lt"/>
              </a:rPr>
              <a:t>phẩy</a:t>
            </a:r>
            <a:r>
              <a:rPr lang="en-US" sz="2400" dirty="0">
                <a:latin typeface="+mj-lt"/>
              </a:rPr>
              <a:t> “;” </a:t>
            </a:r>
            <a:r>
              <a:rPr lang="en-US" sz="2400" dirty="0" err="1">
                <a:latin typeface="+mj-lt"/>
              </a:rPr>
              <a:t>để</a:t>
            </a:r>
            <a:r>
              <a:rPr lang="en-US" sz="2400" dirty="0">
                <a:latin typeface="+mj-lt"/>
              </a:rPr>
              <a:t> </a:t>
            </a:r>
            <a:r>
              <a:rPr lang="en-US" sz="2400" dirty="0" err="1">
                <a:latin typeface="+mj-lt"/>
              </a:rPr>
              <a:t>kết</a:t>
            </a:r>
            <a:r>
              <a:rPr lang="en-US" sz="2400" dirty="0">
                <a:latin typeface="+mj-lt"/>
              </a:rPr>
              <a:t> </a:t>
            </a:r>
            <a:r>
              <a:rPr lang="en-US" sz="2400" dirty="0" err="1">
                <a:latin typeface="+mj-lt"/>
              </a:rPr>
              <a:t>thúc</a:t>
            </a:r>
            <a:r>
              <a:rPr lang="en-US" sz="2400" dirty="0">
                <a:latin typeface="+mj-lt"/>
              </a:rPr>
              <a:t> </a:t>
            </a:r>
            <a:r>
              <a:rPr lang="en-US" sz="2400" dirty="0" err="1">
                <a:latin typeface="+mj-lt"/>
              </a:rPr>
              <a:t>một</a:t>
            </a:r>
            <a:r>
              <a:rPr lang="en-US" sz="2400" dirty="0">
                <a:latin typeface="+mj-lt"/>
              </a:rPr>
              <a:t> </a:t>
            </a:r>
            <a:r>
              <a:rPr lang="en-US" sz="2400" dirty="0" err="1">
                <a:latin typeface="+mj-lt"/>
              </a:rPr>
              <a:t>dòng</a:t>
            </a:r>
            <a:r>
              <a:rPr lang="en-US" sz="2400" dirty="0">
                <a:latin typeface="+mj-lt"/>
              </a:rPr>
              <a:t> </a:t>
            </a:r>
            <a:r>
              <a:rPr lang="en-US" sz="2400" dirty="0" err="1">
                <a:latin typeface="+mj-lt"/>
              </a:rPr>
              <a:t>lệnh</a:t>
            </a:r>
            <a:r>
              <a:rPr lang="en-US" sz="2400" dirty="0">
                <a:latin typeface="+mj-lt"/>
              </a:rPr>
              <a:t>.</a:t>
            </a:r>
          </a:p>
          <a:p>
            <a:pPr eaLnBrk="1" hangingPunct="1">
              <a:spcBef>
                <a:spcPct val="20000"/>
              </a:spcBef>
              <a:buClr>
                <a:schemeClr val="tx1"/>
              </a:buClr>
              <a:buFontTx/>
              <a:buChar char="-"/>
            </a:pPr>
            <a:r>
              <a:rPr lang="en-US" sz="2400" dirty="0">
                <a:latin typeface="+mj-lt"/>
              </a:rPr>
              <a:t>Java </a:t>
            </a:r>
            <a:r>
              <a:rPr lang="en-US" sz="2400" dirty="0" err="1">
                <a:latin typeface="+mj-lt"/>
              </a:rPr>
              <a:t>được</a:t>
            </a:r>
            <a:r>
              <a:rPr lang="en-US" sz="2400" dirty="0">
                <a:latin typeface="+mj-lt"/>
              </a:rPr>
              <a:t> </a:t>
            </a:r>
            <a:r>
              <a:rPr lang="en-US" sz="2400" dirty="0" err="1">
                <a:latin typeface="+mj-lt"/>
              </a:rPr>
              <a:t>tổ</a:t>
            </a:r>
            <a:r>
              <a:rPr lang="en-US" sz="2400" dirty="0">
                <a:latin typeface="+mj-lt"/>
              </a:rPr>
              <a:t> </a:t>
            </a:r>
            <a:r>
              <a:rPr lang="en-US" sz="2400" dirty="0" err="1">
                <a:latin typeface="+mj-lt"/>
              </a:rPr>
              <a:t>chức</a:t>
            </a:r>
            <a:r>
              <a:rPr lang="en-US" sz="2400" dirty="0">
                <a:latin typeface="+mj-lt"/>
              </a:rPr>
              <a:t> </a:t>
            </a:r>
            <a:r>
              <a:rPr lang="en-US" sz="2400" dirty="0" err="1">
                <a:latin typeface="+mj-lt"/>
              </a:rPr>
              <a:t>theo</a:t>
            </a:r>
            <a:r>
              <a:rPr lang="en-US" sz="2400" dirty="0">
                <a:latin typeface="+mj-lt"/>
              </a:rPr>
              <a:t> </a:t>
            </a:r>
            <a:r>
              <a:rPr lang="en-US" sz="2400" dirty="0" err="1">
                <a:latin typeface="+mj-lt"/>
              </a:rPr>
              <a:t>lớp</a:t>
            </a:r>
            <a:r>
              <a:rPr lang="en-US" sz="2400" dirty="0">
                <a:latin typeface="+mj-lt"/>
              </a:rPr>
              <a:t> (class). </a:t>
            </a:r>
            <a:r>
              <a:rPr lang="en-US" sz="2400" dirty="0" err="1">
                <a:latin typeface="+mj-lt"/>
              </a:rPr>
              <a:t>Các</a:t>
            </a:r>
            <a:r>
              <a:rPr lang="en-US" sz="2400" dirty="0">
                <a:latin typeface="+mj-lt"/>
              </a:rPr>
              <a:t> </a:t>
            </a:r>
            <a:r>
              <a:rPr lang="en-US" sz="2400" dirty="0" err="1">
                <a:latin typeface="+mj-lt"/>
              </a:rPr>
              <a:t>lệnh</a:t>
            </a:r>
            <a:r>
              <a:rPr lang="en-US" sz="2400" dirty="0">
                <a:latin typeface="+mj-lt"/>
              </a:rPr>
              <a:t> </a:t>
            </a:r>
            <a:r>
              <a:rPr lang="en-US" sz="2400" dirty="0" err="1">
                <a:latin typeface="+mj-lt"/>
              </a:rPr>
              <a:t>và</a:t>
            </a:r>
            <a:r>
              <a:rPr lang="en-US" sz="2400" dirty="0">
                <a:latin typeface="+mj-lt"/>
              </a:rPr>
              <a:t> </a:t>
            </a:r>
            <a:r>
              <a:rPr lang="en-US" sz="2400" dirty="0" err="1">
                <a:latin typeface="+mj-lt"/>
              </a:rPr>
              <a:t>các</a:t>
            </a:r>
            <a:r>
              <a:rPr lang="en-US" sz="2400" dirty="0">
                <a:latin typeface="+mj-lt"/>
              </a:rPr>
              <a:t> </a:t>
            </a:r>
            <a:r>
              <a:rPr lang="en-US" sz="2400" dirty="0" err="1">
                <a:latin typeface="+mj-lt"/>
              </a:rPr>
              <a:t>hàm</a:t>
            </a:r>
            <a:r>
              <a:rPr lang="en-US" sz="2400" dirty="0">
                <a:latin typeface="+mj-lt"/>
              </a:rPr>
              <a:t> (</a:t>
            </a:r>
            <a:r>
              <a:rPr lang="en-US" sz="2400" dirty="0" err="1">
                <a:latin typeface="+mj-lt"/>
              </a:rPr>
              <a:t>kể</a:t>
            </a:r>
            <a:r>
              <a:rPr lang="en-US" sz="2400" dirty="0">
                <a:latin typeface="+mj-lt"/>
              </a:rPr>
              <a:t> </a:t>
            </a:r>
            <a:r>
              <a:rPr lang="en-US" sz="2400" dirty="0" err="1">
                <a:latin typeface="+mj-lt"/>
              </a:rPr>
              <a:t>cả</a:t>
            </a:r>
            <a:r>
              <a:rPr lang="en-US" sz="2400" dirty="0">
                <a:latin typeface="+mj-lt"/>
              </a:rPr>
              <a:t> </a:t>
            </a:r>
            <a:r>
              <a:rPr lang="en-US" sz="2400" dirty="0" err="1">
                <a:latin typeface="+mj-lt"/>
              </a:rPr>
              <a:t>hàm</a:t>
            </a:r>
            <a:r>
              <a:rPr lang="en-US" sz="2400" dirty="0">
                <a:latin typeface="+mj-lt"/>
              </a:rPr>
              <a:t> main) </a:t>
            </a:r>
            <a:r>
              <a:rPr lang="en-US" sz="2400" dirty="0" err="1">
                <a:latin typeface="+mj-lt"/>
              </a:rPr>
              <a:t>phải</a:t>
            </a:r>
            <a:r>
              <a:rPr lang="en-US" sz="2400" dirty="0">
                <a:latin typeface="+mj-lt"/>
              </a:rPr>
              <a:t> </a:t>
            </a:r>
            <a:r>
              <a:rPr lang="en-US" sz="2400" dirty="0" err="1">
                <a:latin typeface="+mj-lt"/>
              </a:rPr>
              <a:t>thuộc</a:t>
            </a:r>
            <a:r>
              <a:rPr lang="en-US" sz="2400" dirty="0">
                <a:latin typeface="+mj-lt"/>
              </a:rPr>
              <a:t> </a:t>
            </a:r>
            <a:r>
              <a:rPr lang="en-US" sz="2400" dirty="0" err="1">
                <a:latin typeface="+mj-lt"/>
              </a:rPr>
              <a:t>một</a:t>
            </a:r>
            <a:r>
              <a:rPr lang="en-US" sz="2400" dirty="0">
                <a:latin typeface="+mj-lt"/>
              </a:rPr>
              <a:t> </a:t>
            </a:r>
            <a:r>
              <a:rPr lang="en-US" sz="2400" dirty="0" err="1">
                <a:latin typeface="+mj-lt"/>
              </a:rPr>
              <a:t>lớp</a:t>
            </a:r>
            <a:r>
              <a:rPr lang="en-US" sz="2400" dirty="0">
                <a:latin typeface="+mj-lt"/>
              </a:rPr>
              <a:t> </a:t>
            </a:r>
            <a:r>
              <a:rPr lang="en-US" sz="2400" dirty="0" err="1">
                <a:latin typeface="+mj-lt"/>
              </a:rPr>
              <a:t>nào</a:t>
            </a:r>
            <a:r>
              <a:rPr lang="en-US" sz="2400" dirty="0">
                <a:latin typeface="+mj-lt"/>
              </a:rPr>
              <a:t> </a:t>
            </a:r>
            <a:r>
              <a:rPr lang="en-US" sz="2400" dirty="0" err="1">
                <a:latin typeface="+mj-lt"/>
              </a:rPr>
              <a:t>đó</a:t>
            </a:r>
            <a:r>
              <a:rPr lang="en-US" sz="2400" dirty="0">
                <a:latin typeface="+mj-lt"/>
              </a:rPr>
              <a:t>, </a:t>
            </a:r>
            <a:r>
              <a:rPr lang="en-US" sz="2400" dirty="0" err="1">
                <a:latin typeface="+mj-lt"/>
              </a:rPr>
              <a:t>chúng</a:t>
            </a:r>
            <a:r>
              <a:rPr lang="en-US" sz="2400" dirty="0">
                <a:latin typeface="+mj-lt"/>
              </a:rPr>
              <a:t> </a:t>
            </a:r>
            <a:r>
              <a:rPr lang="en-US" sz="2400" dirty="0" err="1">
                <a:latin typeface="+mj-lt"/>
              </a:rPr>
              <a:t>không</a:t>
            </a:r>
            <a:r>
              <a:rPr lang="en-US" sz="2400" dirty="0">
                <a:latin typeface="+mj-lt"/>
              </a:rPr>
              <a:t> </a:t>
            </a:r>
            <a:r>
              <a:rPr lang="en-US" sz="2400" dirty="0" err="1">
                <a:latin typeface="+mj-lt"/>
              </a:rPr>
              <a:t>được</a:t>
            </a:r>
            <a:r>
              <a:rPr lang="en-US" sz="2400" dirty="0">
                <a:latin typeface="+mj-lt"/>
              </a:rPr>
              <a:t> </a:t>
            </a:r>
            <a:r>
              <a:rPr lang="en-US" sz="2400" dirty="0" err="1">
                <a:latin typeface="+mj-lt"/>
              </a:rPr>
              <a:t>đứng</a:t>
            </a:r>
            <a:r>
              <a:rPr lang="en-US" sz="2400" dirty="0">
                <a:latin typeface="+mj-lt"/>
              </a:rPr>
              <a:t> </a:t>
            </a:r>
            <a:r>
              <a:rPr lang="en-US" sz="2400" dirty="0" err="1">
                <a:latin typeface="+mj-lt"/>
              </a:rPr>
              <a:t>bên</a:t>
            </a:r>
            <a:r>
              <a:rPr lang="en-US" sz="2400" dirty="0">
                <a:latin typeface="+mj-lt"/>
              </a:rPr>
              <a:t> </a:t>
            </a:r>
            <a:r>
              <a:rPr lang="en-US" sz="2400" dirty="0" err="1">
                <a:latin typeface="+mj-lt"/>
              </a:rPr>
              <a:t>ngoài</a:t>
            </a:r>
            <a:r>
              <a:rPr lang="en-US" sz="2400" dirty="0">
                <a:latin typeface="+mj-lt"/>
              </a:rPr>
              <a:t> </a:t>
            </a:r>
            <a:r>
              <a:rPr lang="en-US" sz="2400" dirty="0" err="1">
                <a:latin typeface="+mj-lt"/>
              </a:rPr>
              <a:t>của</a:t>
            </a:r>
            <a:r>
              <a:rPr lang="en-US" sz="2400" dirty="0">
                <a:latin typeface="+mj-lt"/>
              </a:rPr>
              <a:t> </a:t>
            </a:r>
            <a:r>
              <a:rPr lang="en-US" sz="2400" dirty="0" err="1">
                <a:latin typeface="+mj-lt"/>
              </a:rPr>
              <a:t>lớp</a:t>
            </a:r>
            <a:r>
              <a:rPr lang="en-US" sz="2400" dirty="0">
                <a:latin typeface="+mj-lt"/>
              </a:rPr>
              <a:t>.</a:t>
            </a:r>
          </a:p>
          <a:p>
            <a:pPr eaLnBrk="1" hangingPunct="1">
              <a:spcBef>
                <a:spcPts val="675"/>
              </a:spcBef>
              <a:buClr>
                <a:schemeClr val="tx1"/>
              </a:buClr>
              <a:buFontTx/>
              <a:buChar char="•"/>
            </a:pPr>
            <a:endParaRPr lang="en-US" sz="2800" dirty="0">
              <a:latin typeface="+mj-lt"/>
            </a:endParaRPr>
          </a:p>
        </p:txBody>
      </p:sp>
    </p:spTree>
    <p:extLst>
      <p:ext uri="{BB962C8B-B14F-4D97-AF65-F5344CB8AC3E}">
        <p14:creationId xmlns:p14="http://schemas.microsoft.com/office/powerpoint/2010/main" val="187507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236277" y="914400"/>
            <a:ext cx="9082082" cy="990540"/>
            <a:chOff x="3129129" y="1121776"/>
            <a:chExt cx="5933741" cy="1171624"/>
          </a:xfrm>
        </p:grpSpPr>
        <p:sp>
          <p:nvSpPr>
            <p:cNvPr id="8"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AA2D"/>
                  </a:solidFill>
                  <a:latin typeface="Times New Roman" panose="02020603050405020304" pitchFamily="18" charset="0"/>
                  <a:cs typeface="Times New Roman" panose="02020603050405020304" pitchFamily="18" charset="0"/>
                </a:rPr>
                <a:t>Chương </a:t>
              </a:r>
              <a:r>
                <a:rPr lang="en-US" altLang="zh-CN" sz="2400" b="1" err="1">
                  <a:solidFill>
                    <a:srgbClr val="FFAA2D"/>
                  </a:solidFill>
                  <a:latin typeface="Times New Roman" panose="02020603050405020304" pitchFamily="18" charset="0"/>
                  <a:cs typeface="Times New Roman" panose="02020603050405020304" pitchFamily="18" charset="0"/>
                </a:rPr>
                <a:t>Trình</a:t>
              </a:r>
              <a:r>
                <a:rPr lang="en-US" altLang="zh-CN" sz="2400" b="1">
                  <a:solidFill>
                    <a:srgbClr val="FFAA2D"/>
                  </a:solidFill>
                  <a:latin typeface="Times New Roman" panose="02020603050405020304" pitchFamily="18" charset="0"/>
                  <a:cs typeface="Times New Roman" panose="02020603050405020304" pitchFamily="18" charset="0"/>
                </a:rPr>
                <a:t> Java </a:t>
              </a:r>
              <a:r>
                <a:rPr lang="en-US" altLang="zh-CN" sz="2400" b="1" err="1">
                  <a:solidFill>
                    <a:srgbClr val="FFAA2D"/>
                  </a:solidFill>
                  <a:latin typeface="Times New Roman" panose="02020603050405020304" pitchFamily="18" charset="0"/>
                  <a:cs typeface="Times New Roman" panose="02020603050405020304" pitchFamily="18" charset="0"/>
                </a:rPr>
                <a:t>Đầu</a:t>
              </a:r>
              <a:r>
                <a:rPr lang="en-US" altLang="zh-CN" sz="2400" b="1">
                  <a:solidFill>
                    <a:srgbClr val="FFAA2D"/>
                  </a:solidFill>
                  <a:latin typeface="Times New Roman" panose="02020603050405020304" pitchFamily="18" charset="0"/>
                  <a:cs typeface="Times New Roman" panose="02020603050405020304" pitchFamily="18" charset="0"/>
                </a:rPr>
                <a:t> </a:t>
              </a:r>
              <a:r>
                <a:rPr lang="en-US" altLang="zh-CN" sz="2400" b="1" err="1">
                  <a:solidFill>
                    <a:srgbClr val="FFAA2D"/>
                  </a:solidFill>
                  <a:latin typeface="Times New Roman" panose="02020603050405020304" pitchFamily="18" charset="0"/>
                  <a:cs typeface="Times New Roman" panose="02020603050405020304" pitchFamily="18" charset="0"/>
                </a:rPr>
                <a:t>Tiên</a:t>
              </a:r>
              <a:endParaRPr lang="zh-CN" altLang="en-US" sz="2400" b="1">
                <a:solidFill>
                  <a:srgbClr val="FFAA2D"/>
                </a:solidFill>
                <a:latin typeface="Times New Roman" panose="02020603050405020304" pitchFamily="18" charset="0"/>
                <a:cs typeface="Times New Roman" panose="02020603050405020304" pitchFamily="18" charset="0"/>
              </a:endParaRPr>
            </a:p>
          </p:txBody>
        </p:sp>
      </p:grpSp>
      <p:grpSp>
        <p:nvGrpSpPr>
          <p:cNvPr id="10" name="组合 4"/>
          <p:cNvGrpSpPr/>
          <p:nvPr/>
        </p:nvGrpSpPr>
        <p:grpSpPr>
          <a:xfrm>
            <a:off x="1605245" y="914400"/>
            <a:ext cx="1261513" cy="1294264"/>
            <a:chOff x="3150395" y="933507"/>
            <a:chExt cx="1559927" cy="1839452"/>
          </a:xfrm>
        </p:grpSpPr>
        <p:grpSp>
          <p:nvGrpSpPr>
            <p:cNvPr id="11" name="组合 5"/>
            <p:cNvGrpSpPr/>
            <p:nvPr/>
          </p:nvGrpSpPr>
          <p:grpSpPr>
            <a:xfrm>
              <a:off x="3150395" y="933507"/>
              <a:ext cx="1559927" cy="1839452"/>
              <a:chOff x="3222820" y="1148080"/>
              <a:chExt cx="1484216" cy="1750177"/>
            </a:xfrm>
          </p:grpSpPr>
          <p:grpSp>
            <p:nvGrpSpPr>
              <p:cNvPr id="13" name="组合 9"/>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9" name="Rectangle 6"/>
          <p:cNvSpPr txBox="1">
            <a:spLocks noChangeArrowheads="1"/>
          </p:cNvSpPr>
          <p:nvPr/>
        </p:nvSpPr>
        <p:spPr>
          <a:xfrm>
            <a:off x="1138238" y="2285623"/>
            <a:ext cx="8348662" cy="31035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latin typeface="+mj-lt"/>
              </a:rPr>
              <a:t>Biên</a:t>
            </a:r>
            <a:r>
              <a:rPr lang="en-US" dirty="0" smtClean="0">
                <a:latin typeface="+mj-lt"/>
              </a:rPr>
              <a:t> </a:t>
            </a:r>
            <a:r>
              <a:rPr lang="en-US" dirty="0" err="1" smtClean="0">
                <a:latin typeface="+mj-lt"/>
              </a:rPr>
              <a:t>dịch</a:t>
            </a:r>
            <a:r>
              <a:rPr lang="en-US" dirty="0" smtClean="0">
                <a:latin typeface="+mj-lt"/>
              </a:rPr>
              <a:t> </a:t>
            </a:r>
            <a:r>
              <a:rPr lang="en-US" dirty="0" err="1" smtClean="0">
                <a:latin typeface="+mj-lt"/>
              </a:rPr>
              <a:t>chương</a:t>
            </a:r>
            <a:r>
              <a:rPr lang="en-US" dirty="0" smtClean="0">
                <a:latin typeface="+mj-lt"/>
              </a:rPr>
              <a:t> </a:t>
            </a:r>
            <a:r>
              <a:rPr lang="en-US" dirty="0" err="1" smtClean="0">
                <a:latin typeface="+mj-lt"/>
              </a:rPr>
              <a:t>trình</a:t>
            </a:r>
            <a:endParaRPr lang="en-US" dirty="0" smtClean="0">
              <a:latin typeface="+mj-lt"/>
            </a:endParaRPr>
          </a:p>
          <a:p>
            <a:pPr lvl="1"/>
            <a:r>
              <a:rPr lang="en-US" dirty="0" err="1" smtClean="0">
                <a:latin typeface="+mj-lt"/>
              </a:rPr>
              <a:t>Vào</a:t>
            </a:r>
            <a:r>
              <a:rPr lang="en-US" dirty="0" smtClean="0">
                <a:latin typeface="+mj-lt"/>
              </a:rPr>
              <a:t> </a:t>
            </a:r>
            <a:r>
              <a:rPr lang="en-US" dirty="0" err="1" smtClean="0">
                <a:latin typeface="+mj-lt"/>
              </a:rPr>
              <a:t>chế</a:t>
            </a:r>
            <a:r>
              <a:rPr lang="en-US" dirty="0" smtClean="0">
                <a:latin typeface="+mj-lt"/>
              </a:rPr>
              <a:t> </a:t>
            </a:r>
            <a:r>
              <a:rPr lang="en-US" dirty="0" err="1" smtClean="0">
                <a:latin typeface="+mj-lt"/>
              </a:rPr>
              <a:t>độ</a:t>
            </a:r>
            <a:r>
              <a:rPr lang="en-US" dirty="0" smtClean="0">
                <a:latin typeface="+mj-lt"/>
              </a:rPr>
              <a:t> Console </a:t>
            </a:r>
            <a:r>
              <a:rPr lang="en-US" dirty="0" err="1" smtClean="0">
                <a:latin typeface="+mj-lt"/>
              </a:rPr>
              <a:t>của</a:t>
            </a:r>
            <a:r>
              <a:rPr lang="en-US" dirty="0" smtClean="0">
                <a:latin typeface="+mj-lt"/>
              </a:rPr>
              <a:t> Windows</a:t>
            </a:r>
          </a:p>
          <a:p>
            <a:pPr lvl="1"/>
            <a:r>
              <a:rPr lang="en-US" dirty="0" err="1" smtClean="0">
                <a:latin typeface="+mj-lt"/>
              </a:rPr>
              <a:t>Gõ</a:t>
            </a:r>
            <a:r>
              <a:rPr lang="en-US" dirty="0" smtClean="0">
                <a:latin typeface="+mj-lt"/>
              </a:rPr>
              <a:t> </a:t>
            </a:r>
            <a:r>
              <a:rPr lang="en-US" dirty="0" err="1" smtClean="0">
                <a:latin typeface="+mj-lt"/>
              </a:rPr>
              <a:t>câu</a:t>
            </a:r>
            <a:r>
              <a:rPr lang="en-US" dirty="0" smtClean="0">
                <a:latin typeface="+mj-lt"/>
              </a:rPr>
              <a:t> </a:t>
            </a:r>
            <a:r>
              <a:rPr lang="en-US" dirty="0" err="1" smtClean="0">
                <a:latin typeface="+mj-lt"/>
              </a:rPr>
              <a:t>lệnh</a:t>
            </a:r>
            <a:r>
              <a:rPr lang="en-US" dirty="0" smtClean="0">
                <a:latin typeface="+mj-lt"/>
              </a:rPr>
              <a:t> </a:t>
            </a:r>
            <a:r>
              <a:rPr lang="en-US" b="1" i="1" dirty="0" err="1" smtClean="0">
                <a:latin typeface="+mj-lt"/>
              </a:rPr>
              <a:t>javac</a:t>
            </a:r>
            <a:r>
              <a:rPr lang="en-US" b="1" i="1" dirty="0" smtClean="0">
                <a:latin typeface="+mj-lt"/>
              </a:rPr>
              <a:t> HelloWorld.java</a:t>
            </a:r>
          </a:p>
          <a:p>
            <a:pPr lvl="1"/>
            <a:r>
              <a:rPr lang="en-US" dirty="0" err="1" smtClean="0">
                <a:latin typeface="+mj-lt"/>
              </a:rPr>
              <a:t>Nếu</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có</a:t>
            </a:r>
            <a:r>
              <a:rPr lang="en-US" dirty="0" smtClean="0">
                <a:latin typeface="+mj-lt"/>
              </a:rPr>
              <a:t> </a:t>
            </a:r>
            <a:r>
              <a:rPr lang="en-US" dirty="0" err="1" smtClean="0">
                <a:latin typeface="+mj-lt"/>
              </a:rPr>
              <a:t>thông</a:t>
            </a:r>
            <a:r>
              <a:rPr lang="en-US" dirty="0" smtClean="0">
                <a:latin typeface="+mj-lt"/>
              </a:rPr>
              <a:t> </a:t>
            </a:r>
            <a:r>
              <a:rPr lang="en-US" dirty="0" err="1" smtClean="0">
                <a:latin typeface="+mj-lt"/>
              </a:rPr>
              <a:t>báo</a:t>
            </a:r>
            <a:r>
              <a:rPr lang="en-US" dirty="0" smtClean="0">
                <a:latin typeface="+mj-lt"/>
              </a:rPr>
              <a:t> </a:t>
            </a:r>
            <a:r>
              <a:rPr lang="en-US" dirty="0" err="1" smtClean="0">
                <a:latin typeface="+mj-lt"/>
              </a:rPr>
              <a:t>lỗi</a:t>
            </a:r>
            <a:r>
              <a:rPr lang="en-US" dirty="0" smtClean="0">
                <a:latin typeface="+mj-lt"/>
              </a:rPr>
              <a:t>, file </a:t>
            </a:r>
            <a:r>
              <a:rPr lang="en-US" i="1" dirty="0" err="1" smtClean="0">
                <a:latin typeface="+mj-lt"/>
              </a:rPr>
              <a:t>Hello.class</a:t>
            </a:r>
            <a:r>
              <a:rPr lang="en-US" dirty="0" smtClean="0">
                <a:latin typeface="+mj-lt"/>
              </a:rPr>
              <a:t> </a:t>
            </a:r>
            <a:r>
              <a:rPr lang="en-US" dirty="0" err="1" smtClean="0">
                <a:latin typeface="+mj-lt"/>
              </a:rPr>
              <a:t>sẽ</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tạo</a:t>
            </a:r>
            <a:r>
              <a:rPr lang="en-US" dirty="0" smtClean="0">
                <a:latin typeface="+mj-lt"/>
              </a:rPr>
              <a:t> </a:t>
            </a:r>
            <a:r>
              <a:rPr lang="en-US" dirty="0" err="1" smtClean="0">
                <a:latin typeface="+mj-lt"/>
              </a:rPr>
              <a:t>ra</a:t>
            </a:r>
            <a:endParaRPr lang="en-US" dirty="0" smtClean="0">
              <a:latin typeface="+mj-lt"/>
            </a:endParaRPr>
          </a:p>
          <a:p>
            <a:r>
              <a:rPr lang="en-US" dirty="0" err="1" smtClean="0">
                <a:latin typeface="+mj-lt"/>
              </a:rPr>
              <a:t>Thực</a:t>
            </a:r>
            <a:r>
              <a:rPr lang="en-US" dirty="0" smtClean="0">
                <a:latin typeface="+mj-lt"/>
              </a:rPr>
              <a:t> </a:t>
            </a:r>
            <a:r>
              <a:rPr lang="en-US" dirty="0" err="1" smtClean="0">
                <a:latin typeface="+mj-lt"/>
              </a:rPr>
              <a:t>thi</a:t>
            </a:r>
            <a:r>
              <a:rPr lang="en-US" dirty="0" smtClean="0">
                <a:latin typeface="+mj-lt"/>
              </a:rPr>
              <a:t> </a:t>
            </a:r>
            <a:r>
              <a:rPr lang="en-US" dirty="0" err="1" smtClean="0">
                <a:latin typeface="+mj-lt"/>
              </a:rPr>
              <a:t>chương</a:t>
            </a:r>
            <a:r>
              <a:rPr lang="en-US" dirty="0" smtClean="0">
                <a:latin typeface="+mj-lt"/>
              </a:rPr>
              <a:t> </a:t>
            </a:r>
            <a:r>
              <a:rPr lang="en-US" dirty="0" err="1" smtClean="0">
                <a:latin typeface="+mj-lt"/>
              </a:rPr>
              <a:t>trình</a:t>
            </a:r>
            <a:endParaRPr lang="en-US" dirty="0" smtClean="0">
              <a:latin typeface="+mj-lt"/>
            </a:endParaRPr>
          </a:p>
          <a:p>
            <a:pPr lvl="1"/>
            <a:r>
              <a:rPr lang="en-US" dirty="0" err="1" smtClean="0">
                <a:latin typeface="+mj-lt"/>
              </a:rPr>
              <a:t>Gõ</a:t>
            </a:r>
            <a:r>
              <a:rPr lang="en-US" dirty="0" smtClean="0">
                <a:latin typeface="+mj-lt"/>
              </a:rPr>
              <a:t> </a:t>
            </a:r>
            <a:r>
              <a:rPr lang="en-US" dirty="0" err="1" smtClean="0">
                <a:latin typeface="+mj-lt"/>
              </a:rPr>
              <a:t>câu</a:t>
            </a:r>
            <a:r>
              <a:rPr lang="en-US" dirty="0" smtClean="0">
                <a:latin typeface="+mj-lt"/>
              </a:rPr>
              <a:t> </a:t>
            </a:r>
            <a:r>
              <a:rPr lang="en-US" dirty="0" err="1" smtClean="0">
                <a:latin typeface="+mj-lt"/>
              </a:rPr>
              <a:t>lệnh</a:t>
            </a:r>
            <a:r>
              <a:rPr lang="en-US" dirty="0" smtClean="0">
                <a:latin typeface="+mj-lt"/>
              </a:rPr>
              <a:t> </a:t>
            </a:r>
            <a:r>
              <a:rPr lang="en-US" b="1" i="1" dirty="0" smtClean="0">
                <a:latin typeface="+mj-lt"/>
              </a:rPr>
              <a:t>java </a:t>
            </a:r>
            <a:r>
              <a:rPr lang="en-US" b="1" i="1" dirty="0" err="1" smtClean="0">
                <a:latin typeface="+mj-lt"/>
              </a:rPr>
              <a:t>HelloWorld</a:t>
            </a:r>
            <a:r>
              <a:rPr lang="en-US" i="1" dirty="0" smtClean="0">
                <a:latin typeface="+mj-lt"/>
              </a:rPr>
              <a:t> (</a:t>
            </a:r>
            <a:r>
              <a:rPr lang="en-US" i="1" dirty="0" err="1" smtClean="0">
                <a:latin typeface="+mj-lt"/>
              </a:rPr>
              <a:t>không</a:t>
            </a:r>
            <a:r>
              <a:rPr lang="en-US" i="1" dirty="0" smtClean="0">
                <a:latin typeface="+mj-lt"/>
              </a:rPr>
              <a:t> </a:t>
            </a:r>
            <a:r>
              <a:rPr lang="en-US" i="1" dirty="0" err="1" smtClean="0">
                <a:latin typeface="+mj-lt"/>
              </a:rPr>
              <a:t>cần</a:t>
            </a:r>
            <a:r>
              <a:rPr lang="en-US" i="1" dirty="0" smtClean="0">
                <a:latin typeface="+mj-lt"/>
              </a:rPr>
              <a:t> .class)</a:t>
            </a:r>
          </a:p>
        </p:txBody>
      </p:sp>
    </p:spTree>
    <p:extLst>
      <p:ext uri="{BB962C8B-B14F-4D97-AF65-F5344CB8AC3E}">
        <p14:creationId xmlns:p14="http://schemas.microsoft.com/office/powerpoint/2010/main" val="36891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236277" y="914400"/>
            <a:ext cx="9082082" cy="990540"/>
            <a:chOff x="3129129" y="1121776"/>
            <a:chExt cx="5933741" cy="1171624"/>
          </a:xfrm>
        </p:grpSpPr>
        <p:sp>
          <p:nvSpPr>
            <p:cNvPr id="8"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AA2D"/>
                  </a:solidFill>
                  <a:latin typeface="Times New Roman" panose="02020603050405020304" pitchFamily="18" charset="0"/>
                  <a:cs typeface="Times New Roman" panose="02020603050405020304" pitchFamily="18" charset="0"/>
                </a:rPr>
                <a:t>Chương </a:t>
              </a:r>
              <a:r>
                <a:rPr lang="en-US" altLang="zh-CN" sz="2400" b="1" err="1">
                  <a:solidFill>
                    <a:srgbClr val="FFAA2D"/>
                  </a:solidFill>
                  <a:latin typeface="Times New Roman" panose="02020603050405020304" pitchFamily="18" charset="0"/>
                  <a:cs typeface="Times New Roman" panose="02020603050405020304" pitchFamily="18" charset="0"/>
                </a:rPr>
                <a:t>Trình</a:t>
              </a:r>
              <a:r>
                <a:rPr lang="en-US" altLang="zh-CN" sz="2400" b="1">
                  <a:solidFill>
                    <a:srgbClr val="FFAA2D"/>
                  </a:solidFill>
                  <a:latin typeface="Times New Roman" panose="02020603050405020304" pitchFamily="18" charset="0"/>
                  <a:cs typeface="Times New Roman" panose="02020603050405020304" pitchFamily="18" charset="0"/>
                </a:rPr>
                <a:t> Java </a:t>
              </a:r>
              <a:r>
                <a:rPr lang="en-US" altLang="zh-CN" sz="2400" b="1" err="1">
                  <a:solidFill>
                    <a:srgbClr val="FFAA2D"/>
                  </a:solidFill>
                  <a:latin typeface="Times New Roman" panose="02020603050405020304" pitchFamily="18" charset="0"/>
                  <a:cs typeface="Times New Roman" panose="02020603050405020304" pitchFamily="18" charset="0"/>
                </a:rPr>
                <a:t>Đầu</a:t>
              </a:r>
              <a:r>
                <a:rPr lang="en-US" altLang="zh-CN" sz="2400" b="1">
                  <a:solidFill>
                    <a:srgbClr val="FFAA2D"/>
                  </a:solidFill>
                  <a:latin typeface="Times New Roman" panose="02020603050405020304" pitchFamily="18" charset="0"/>
                  <a:cs typeface="Times New Roman" panose="02020603050405020304" pitchFamily="18" charset="0"/>
                </a:rPr>
                <a:t> </a:t>
              </a:r>
              <a:r>
                <a:rPr lang="en-US" altLang="zh-CN" sz="2400" b="1" err="1">
                  <a:solidFill>
                    <a:srgbClr val="FFAA2D"/>
                  </a:solidFill>
                  <a:latin typeface="Times New Roman" panose="02020603050405020304" pitchFamily="18" charset="0"/>
                  <a:cs typeface="Times New Roman" panose="02020603050405020304" pitchFamily="18" charset="0"/>
                </a:rPr>
                <a:t>Tiên</a:t>
              </a:r>
              <a:endParaRPr lang="zh-CN" altLang="en-US" sz="2400" b="1">
                <a:solidFill>
                  <a:srgbClr val="FFAA2D"/>
                </a:solidFill>
                <a:latin typeface="Times New Roman" panose="02020603050405020304" pitchFamily="18" charset="0"/>
                <a:cs typeface="Times New Roman" panose="02020603050405020304" pitchFamily="18" charset="0"/>
              </a:endParaRPr>
            </a:p>
          </p:txBody>
        </p:sp>
      </p:grpSp>
      <p:grpSp>
        <p:nvGrpSpPr>
          <p:cNvPr id="10" name="组合 4"/>
          <p:cNvGrpSpPr/>
          <p:nvPr/>
        </p:nvGrpSpPr>
        <p:grpSpPr>
          <a:xfrm>
            <a:off x="1605245" y="914400"/>
            <a:ext cx="1261513" cy="1294264"/>
            <a:chOff x="3150395" y="933507"/>
            <a:chExt cx="1559927" cy="1839452"/>
          </a:xfrm>
        </p:grpSpPr>
        <p:grpSp>
          <p:nvGrpSpPr>
            <p:cNvPr id="11" name="组合 5"/>
            <p:cNvGrpSpPr/>
            <p:nvPr/>
          </p:nvGrpSpPr>
          <p:grpSpPr>
            <a:xfrm>
              <a:off x="3150395" y="933507"/>
              <a:ext cx="1559927" cy="1839452"/>
              <a:chOff x="3222820" y="1148080"/>
              <a:chExt cx="1484216" cy="1750177"/>
            </a:xfrm>
          </p:grpSpPr>
          <p:grpSp>
            <p:nvGrpSpPr>
              <p:cNvPr id="13" name="组合 9"/>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pic>
        <p:nvPicPr>
          <p:cNvPr id="2" name="Picture 1"/>
          <p:cNvPicPr>
            <a:picLocks noChangeAspect="1"/>
          </p:cNvPicPr>
          <p:nvPr/>
        </p:nvPicPr>
        <p:blipFill>
          <a:blip r:embed="rId4"/>
          <a:stretch>
            <a:fillRect/>
          </a:stretch>
        </p:blipFill>
        <p:spPr>
          <a:xfrm>
            <a:off x="1991669" y="1877627"/>
            <a:ext cx="7419975" cy="5114925"/>
          </a:xfrm>
          <a:prstGeom prst="rect">
            <a:avLst/>
          </a:prstGeom>
        </p:spPr>
      </p:pic>
    </p:spTree>
    <p:extLst>
      <p:ext uri="{BB962C8B-B14F-4D97-AF65-F5344CB8AC3E}">
        <p14:creationId xmlns:p14="http://schemas.microsoft.com/office/powerpoint/2010/main" val="129347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236277" y="914400"/>
            <a:ext cx="9082082" cy="990540"/>
            <a:chOff x="3129129" y="1121776"/>
            <a:chExt cx="5933741" cy="1171624"/>
          </a:xfrm>
        </p:grpSpPr>
        <p:sp>
          <p:nvSpPr>
            <p:cNvPr id="8"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9"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AA2D"/>
                  </a:solidFill>
                  <a:latin typeface="Times New Roman" panose="02020603050405020304" pitchFamily="18" charset="0"/>
                  <a:cs typeface="Times New Roman" panose="02020603050405020304" pitchFamily="18" charset="0"/>
                </a:rPr>
                <a:t>Chương </a:t>
              </a:r>
              <a:r>
                <a:rPr lang="en-US" altLang="zh-CN" sz="2400" b="1" err="1">
                  <a:solidFill>
                    <a:srgbClr val="FFAA2D"/>
                  </a:solidFill>
                  <a:latin typeface="Times New Roman" panose="02020603050405020304" pitchFamily="18" charset="0"/>
                  <a:cs typeface="Times New Roman" panose="02020603050405020304" pitchFamily="18" charset="0"/>
                </a:rPr>
                <a:t>Trình</a:t>
              </a:r>
              <a:r>
                <a:rPr lang="en-US" altLang="zh-CN" sz="2400" b="1">
                  <a:solidFill>
                    <a:srgbClr val="FFAA2D"/>
                  </a:solidFill>
                  <a:latin typeface="Times New Roman" panose="02020603050405020304" pitchFamily="18" charset="0"/>
                  <a:cs typeface="Times New Roman" panose="02020603050405020304" pitchFamily="18" charset="0"/>
                </a:rPr>
                <a:t> Java </a:t>
              </a:r>
              <a:r>
                <a:rPr lang="en-US" altLang="zh-CN" sz="2400" b="1" err="1">
                  <a:solidFill>
                    <a:srgbClr val="FFAA2D"/>
                  </a:solidFill>
                  <a:latin typeface="Times New Roman" panose="02020603050405020304" pitchFamily="18" charset="0"/>
                  <a:cs typeface="Times New Roman" panose="02020603050405020304" pitchFamily="18" charset="0"/>
                </a:rPr>
                <a:t>Đầu</a:t>
              </a:r>
              <a:r>
                <a:rPr lang="en-US" altLang="zh-CN" sz="2400" b="1">
                  <a:solidFill>
                    <a:srgbClr val="FFAA2D"/>
                  </a:solidFill>
                  <a:latin typeface="Times New Roman" panose="02020603050405020304" pitchFamily="18" charset="0"/>
                  <a:cs typeface="Times New Roman" panose="02020603050405020304" pitchFamily="18" charset="0"/>
                </a:rPr>
                <a:t> </a:t>
              </a:r>
              <a:r>
                <a:rPr lang="en-US" altLang="zh-CN" sz="2400" b="1" err="1">
                  <a:solidFill>
                    <a:srgbClr val="FFAA2D"/>
                  </a:solidFill>
                  <a:latin typeface="Times New Roman" panose="02020603050405020304" pitchFamily="18" charset="0"/>
                  <a:cs typeface="Times New Roman" panose="02020603050405020304" pitchFamily="18" charset="0"/>
                </a:rPr>
                <a:t>Tiên</a:t>
              </a:r>
              <a:endParaRPr lang="zh-CN" altLang="en-US" sz="2400" b="1">
                <a:solidFill>
                  <a:srgbClr val="FFAA2D"/>
                </a:solidFill>
                <a:latin typeface="Times New Roman" panose="02020603050405020304" pitchFamily="18" charset="0"/>
                <a:cs typeface="Times New Roman" panose="02020603050405020304" pitchFamily="18" charset="0"/>
              </a:endParaRPr>
            </a:p>
          </p:txBody>
        </p:sp>
      </p:grpSp>
      <p:grpSp>
        <p:nvGrpSpPr>
          <p:cNvPr id="10" name="组合 4"/>
          <p:cNvGrpSpPr/>
          <p:nvPr/>
        </p:nvGrpSpPr>
        <p:grpSpPr>
          <a:xfrm>
            <a:off x="1605245" y="914400"/>
            <a:ext cx="1261513" cy="1294264"/>
            <a:chOff x="3150395" y="933507"/>
            <a:chExt cx="1559927" cy="1839452"/>
          </a:xfrm>
        </p:grpSpPr>
        <p:grpSp>
          <p:nvGrpSpPr>
            <p:cNvPr id="11" name="组合 5"/>
            <p:cNvGrpSpPr/>
            <p:nvPr/>
          </p:nvGrpSpPr>
          <p:grpSpPr>
            <a:xfrm>
              <a:off x="3150395" y="933507"/>
              <a:ext cx="1559927" cy="1839452"/>
              <a:chOff x="3222820" y="1148080"/>
              <a:chExt cx="1484216" cy="1750177"/>
            </a:xfrm>
          </p:grpSpPr>
          <p:grpSp>
            <p:nvGrpSpPr>
              <p:cNvPr id="13" name="组合 9"/>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9" name="Rectangle 6"/>
          <p:cNvSpPr txBox="1">
            <a:spLocks noChangeArrowheads="1"/>
          </p:cNvSpPr>
          <p:nvPr/>
        </p:nvSpPr>
        <p:spPr>
          <a:xfrm>
            <a:off x="1138238" y="2285623"/>
            <a:ext cx="8348662" cy="31035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latin typeface="+mj-lt"/>
              </a:rPr>
              <a:t>Làm</a:t>
            </a:r>
            <a:r>
              <a:rPr lang="en-US" dirty="0" smtClean="0">
                <a:latin typeface="+mj-lt"/>
              </a:rPr>
              <a:t> </a:t>
            </a:r>
            <a:r>
              <a:rPr lang="en-US" dirty="0" err="1" smtClean="0">
                <a:latin typeface="+mj-lt"/>
              </a:rPr>
              <a:t>bài</a:t>
            </a:r>
            <a:r>
              <a:rPr lang="en-US" dirty="0" smtClean="0">
                <a:latin typeface="+mj-lt"/>
              </a:rPr>
              <a:t> </a:t>
            </a:r>
            <a:r>
              <a:rPr lang="en-US" dirty="0" err="1" smtClean="0">
                <a:latin typeface="+mj-lt"/>
              </a:rPr>
              <a:t>tập</a:t>
            </a:r>
            <a:r>
              <a:rPr lang="en-US" dirty="0" smtClean="0">
                <a:latin typeface="+mj-lt"/>
              </a:rPr>
              <a:t> </a:t>
            </a:r>
            <a:r>
              <a:rPr lang="en-US" dirty="0" err="1" smtClean="0">
                <a:latin typeface="+mj-lt"/>
              </a:rPr>
              <a:t>trên</a:t>
            </a:r>
            <a:r>
              <a:rPr lang="en-US" dirty="0" smtClean="0">
                <a:latin typeface="+mj-lt"/>
              </a:rPr>
              <a:t> </a:t>
            </a:r>
            <a:r>
              <a:rPr lang="en-US" dirty="0" err="1" smtClean="0">
                <a:latin typeface="+mj-lt"/>
              </a:rPr>
              <a:t>lớp</a:t>
            </a:r>
            <a:r>
              <a:rPr lang="en-US" dirty="0" smtClean="0">
                <a:latin typeface="+mj-lt"/>
              </a:rPr>
              <a:t> </a:t>
            </a:r>
            <a:r>
              <a:rPr lang="en-US" dirty="0" err="1" smtClean="0">
                <a:latin typeface="+mj-lt"/>
              </a:rPr>
              <a:t>theo</a:t>
            </a:r>
            <a:r>
              <a:rPr lang="en-US" dirty="0" smtClean="0">
                <a:latin typeface="+mj-lt"/>
              </a:rPr>
              <a:t> file</a:t>
            </a:r>
            <a:endParaRPr lang="en-US" i="1" dirty="0" smtClean="0">
              <a:latin typeface="+mj-lt"/>
            </a:endParaRPr>
          </a:p>
        </p:txBody>
      </p:sp>
    </p:spTree>
    <p:extLst>
      <p:ext uri="{BB962C8B-B14F-4D97-AF65-F5344CB8AC3E}">
        <p14:creationId xmlns:p14="http://schemas.microsoft.com/office/powerpoint/2010/main" val="380427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pic>
        <p:nvPicPr>
          <p:cNvPr id="5" name="Picture 4" descr="Hỏi - đáp: Lộ trình du học với ngân sách thấ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47800"/>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a:solidFill>
                  <a:srgbClr val="F37422"/>
                </a:solidFill>
              </a:rPr>
              <a:t>Tên</a:t>
            </a:r>
            <a:r>
              <a:rPr lang="en-US" sz="1700" dirty="0">
                <a:solidFill>
                  <a:srgbClr val="F37422"/>
                </a:solidFill>
              </a:rPr>
              <a:t> </a:t>
            </a:r>
            <a:r>
              <a:rPr lang="en-US" sz="1700" dirty="0" err="1">
                <a:solidFill>
                  <a:srgbClr val="F37422"/>
                </a:solidFill>
              </a:rPr>
              <a:t>bài</a:t>
            </a:r>
            <a:r>
              <a:rPr lang="en-US" sz="1700" dirty="0">
                <a:solidFill>
                  <a:srgbClr val="F37422"/>
                </a:solidFill>
              </a:rPr>
              <a:t> </a:t>
            </a:r>
            <a:r>
              <a:rPr lang="en-US" sz="1700" dirty="0" err="1">
                <a:solidFill>
                  <a:srgbClr val="F37422"/>
                </a:solidFill>
              </a:rPr>
              <a:t>học</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823130" y="1371600"/>
            <a:ext cx="8616270" cy="1007332"/>
            <a:chOff x="3129129" y="1121776"/>
            <a:chExt cx="5933741" cy="1171624"/>
          </a:xfrm>
        </p:grpSpPr>
        <p:sp>
          <p:nvSpPr>
            <p:cNvPr id="8"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9"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10" name="组合 20"/>
          <p:cNvGrpSpPr/>
          <p:nvPr/>
        </p:nvGrpSpPr>
        <p:grpSpPr>
          <a:xfrm>
            <a:off x="2038365" y="1385996"/>
            <a:ext cx="1245251" cy="1335588"/>
            <a:chOff x="3150395" y="933507"/>
            <a:chExt cx="1559927" cy="1839452"/>
          </a:xfrm>
        </p:grpSpPr>
        <p:grpSp>
          <p:nvGrpSpPr>
            <p:cNvPr id="11" name="组合 21"/>
            <p:cNvGrpSpPr/>
            <p:nvPr/>
          </p:nvGrpSpPr>
          <p:grpSpPr>
            <a:xfrm>
              <a:off x="3150395" y="933507"/>
              <a:ext cx="1559927" cy="1839452"/>
              <a:chOff x="3222820" y="1148080"/>
              <a:chExt cx="1484216" cy="1750177"/>
            </a:xfrm>
          </p:grpSpPr>
          <p:grpSp>
            <p:nvGrpSpPr>
              <p:cNvPr id="13" name="组合 25"/>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2"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8" name="文本框 31"/>
          <p:cNvSpPr txBox="1"/>
          <p:nvPr/>
        </p:nvSpPr>
        <p:spPr>
          <a:xfrm>
            <a:off x="3133207" y="1629845"/>
            <a:ext cx="6905838" cy="523220"/>
          </a:xfrm>
          <a:prstGeom prst="rect">
            <a:avLst/>
          </a:prstGeom>
          <a:noFill/>
        </p:spPr>
        <p:txBody>
          <a:bodyPr wrap="square" rtlCol="0">
            <a:spAutoFit/>
          </a:bodyPr>
          <a:lstStyle/>
          <a:p>
            <a:r>
              <a:rPr lang="en-US" altLang="zh-CN" sz="2800" b="1" dirty="0"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Rectangle 18"/>
          <p:cNvSpPr/>
          <p:nvPr/>
        </p:nvSpPr>
        <p:spPr>
          <a:xfrm>
            <a:off x="1792672" y="2614150"/>
            <a:ext cx="8616269" cy="358893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marL="457200" indent="-457200">
              <a:buFontTx/>
              <a:buChar char="-"/>
            </a:pPr>
            <a:r>
              <a:rPr lang="vi-VN" sz="2800" dirty="0">
                <a:latin typeface="Times New Roman" panose="02020603050405020304" pitchFamily="18" charset="0"/>
                <a:cs typeface="Times New Roman" panose="02020603050405020304" pitchFamily="18" charset="0"/>
              </a:rPr>
              <a:t>Java là một ngôn ngữ lập lập trình, được phát triển bởi Sun</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Microsystem vào năm 1995</a:t>
            </a:r>
            <a:r>
              <a:rPr lang="en-US" sz="2800" dirty="0">
                <a:latin typeface="Times New Roman" panose="02020603050405020304" pitchFamily="18" charset="0"/>
                <a:cs typeface="Times New Roman" panose="02020603050405020304" pitchFamily="18" charset="0"/>
              </a:rPr>
              <a:t>.</a:t>
            </a:r>
          </a:p>
          <a:p>
            <a:pPr marL="457200" indent="-457200">
              <a:buFontTx/>
              <a:buChar char="-"/>
            </a:pPr>
            <a:endParaRPr lang="en-US" sz="2800" dirty="0">
              <a:latin typeface="Times New Roman" panose="02020603050405020304" pitchFamily="18" charset="0"/>
              <a:cs typeface="Times New Roman" panose="02020603050405020304" pitchFamily="18" charset="0"/>
            </a:endParaRPr>
          </a:p>
          <a:p>
            <a:pPr marL="457200" indent="-457200">
              <a:buFontTx/>
              <a:buChar char="-"/>
            </a:pPr>
            <a:r>
              <a:rPr lang="en-US" sz="2800" dirty="0">
                <a:latin typeface="Times New Roman" panose="02020603050405020304" pitchFamily="18" charset="0"/>
                <a:cs typeface="Times New Roman" panose="02020603050405020304" pitchFamily="18" charset="0"/>
              </a:rPr>
              <a:t>L</a:t>
            </a:r>
            <a:r>
              <a:rPr lang="vi-VN" sz="2800" dirty="0">
                <a:latin typeface="Times New Roman" panose="02020603050405020304" pitchFamily="18" charset="0"/>
                <a:cs typeface="Times New Roman" panose="02020603050405020304" pitchFamily="18" charset="0"/>
              </a:rPr>
              <a:t>à ngôn ngữ kế thừa trực tiếp từ C/C++</a:t>
            </a:r>
            <a:r>
              <a:rPr lang="en-US" sz="28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và là một ngôn ngữ lập trình hướng đối tượng</a:t>
            </a:r>
            <a:r>
              <a:rPr lang="en-US" sz="2800" dirty="0">
                <a:latin typeface="Times New Roman" panose="02020603050405020304" pitchFamily="18" charset="0"/>
                <a:cs typeface="Times New Roman" panose="02020603050405020304" pitchFamily="18" charset="0"/>
              </a:rPr>
              <a:t> (OOP)</a:t>
            </a:r>
            <a:r>
              <a:rPr lang="vi-VN"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Tx/>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7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3530" y="1188312"/>
            <a:ext cx="8616270" cy="1007332"/>
            <a:chOff x="3129129" y="1121776"/>
            <a:chExt cx="5933741" cy="1171624"/>
          </a:xfrm>
        </p:grpSpPr>
        <p:sp>
          <p:nvSpPr>
            <p:cNvPr id="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11" name="组合 20"/>
          <p:cNvGrpSpPr/>
          <p:nvPr/>
        </p:nvGrpSpPr>
        <p:grpSpPr>
          <a:xfrm>
            <a:off x="1428765" y="1202708"/>
            <a:ext cx="1245251" cy="1335588"/>
            <a:chOff x="3150395" y="933507"/>
            <a:chExt cx="1559927" cy="1839452"/>
          </a:xfrm>
        </p:grpSpPr>
        <p:grpSp>
          <p:nvGrpSpPr>
            <p:cNvPr id="12" name="组合 21"/>
            <p:cNvGrpSpPr/>
            <p:nvPr/>
          </p:nvGrpSpPr>
          <p:grpSpPr>
            <a:xfrm>
              <a:off x="3150395" y="933507"/>
              <a:ext cx="1559927" cy="1839452"/>
              <a:chOff x="3222820" y="1148080"/>
              <a:chExt cx="1484216" cy="1750177"/>
            </a:xfrm>
          </p:grpSpPr>
          <p:grpSp>
            <p:nvGrpSpPr>
              <p:cNvPr id="14" name="组合 25"/>
              <p:cNvGrpSpPr/>
              <p:nvPr/>
            </p:nvGrpSpPr>
            <p:grpSpPr>
              <a:xfrm>
                <a:off x="3420363" y="1295115"/>
                <a:ext cx="1286673" cy="1603142"/>
                <a:chOff x="7380501" y="2927402"/>
                <a:chExt cx="2311887" cy="2880512"/>
              </a:xfrm>
            </p:grpSpPr>
            <p:sp>
              <p:nvSpPr>
                <p:cNvPr id="16"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8"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5"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3"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9" name="文本框 31"/>
          <p:cNvSpPr txBox="1"/>
          <p:nvPr/>
        </p:nvSpPr>
        <p:spPr>
          <a:xfrm>
            <a:off x="2523607" y="1446557"/>
            <a:ext cx="6905838"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Rectangle 19"/>
          <p:cNvSpPr/>
          <p:nvPr/>
        </p:nvSpPr>
        <p:spPr>
          <a:xfrm>
            <a:off x="1213530" y="2416467"/>
            <a:ext cx="8383647" cy="360333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vi-VN" sz="2800" dirty="0">
                <a:latin typeface="+mj-lt"/>
              </a:rPr>
              <a:t>Ngày nay Java được sử dụng với các mục đích sau</a:t>
            </a:r>
            <a:r>
              <a:rPr lang="vi-VN" sz="2800" dirty="0" smtClean="0">
                <a:latin typeface="+mj-lt"/>
              </a:rPr>
              <a:t>:</a:t>
            </a:r>
            <a:endParaRPr lang="vi-VN" sz="2800" dirty="0">
              <a:latin typeface="+mj-lt"/>
            </a:endParaRPr>
          </a:p>
          <a:p>
            <a:pPr marL="457200" indent="-457200">
              <a:buFontTx/>
              <a:buChar char="-"/>
            </a:pPr>
            <a:r>
              <a:rPr lang="vi-VN" sz="2800" dirty="0">
                <a:latin typeface="+mj-lt"/>
              </a:rPr>
              <a:t>Phát triển ứng dụng cho các thiết bị điện tử thông minh, các ứng dụng cho doanh nghiệp với quy mô lớn.</a:t>
            </a:r>
          </a:p>
          <a:p>
            <a:pPr marL="457200" indent="-457200">
              <a:buFontTx/>
              <a:buChar char="-"/>
            </a:pPr>
            <a:r>
              <a:rPr lang="vi-VN" sz="2800" dirty="0">
                <a:latin typeface="+mj-lt"/>
              </a:rPr>
              <a:t>Tạo các trang web có nội dung động (web applet), nâng cao chức năng của server.</a:t>
            </a:r>
          </a:p>
          <a:p>
            <a:pPr marL="457200" indent="-457200">
              <a:buFontTx/>
              <a:buChar char="-"/>
            </a:pPr>
            <a:r>
              <a:rPr lang="vi-VN" sz="2800" dirty="0">
                <a:latin typeface="+mj-lt"/>
              </a:rPr>
              <a:t>Phát triển nhiều loại ứng dụng khác nhau</a:t>
            </a:r>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131170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670730" y="1263299"/>
            <a:ext cx="8616270" cy="1007332"/>
            <a:chOff x="3129129" y="1121776"/>
            <a:chExt cx="5933741" cy="1171624"/>
          </a:xfrm>
        </p:grpSpPr>
        <p:sp>
          <p:nvSpPr>
            <p:cNvPr id="8"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9"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10" name="组合 20"/>
          <p:cNvGrpSpPr/>
          <p:nvPr/>
        </p:nvGrpSpPr>
        <p:grpSpPr>
          <a:xfrm>
            <a:off x="1885965" y="1277695"/>
            <a:ext cx="1245251" cy="1335588"/>
            <a:chOff x="3150395" y="933507"/>
            <a:chExt cx="1559927" cy="1839452"/>
          </a:xfrm>
        </p:grpSpPr>
        <p:grpSp>
          <p:nvGrpSpPr>
            <p:cNvPr id="11" name="组合 21"/>
            <p:cNvGrpSpPr/>
            <p:nvPr/>
          </p:nvGrpSpPr>
          <p:grpSpPr>
            <a:xfrm>
              <a:off x="3150395" y="933507"/>
              <a:ext cx="1559927" cy="1839452"/>
              <a:chOff x="3222820" y="1148080"/>
              <a:chExt cx="1484216" cy="1750177"/>
            </a:xfrm>
          </p:grpSpPr>
          <p:grpSp>
            <p:nvGrpSpPr>
              <p:cNvPr id="13" name="组合 25"/>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2"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8" name="文本框 31"/>
          <p:cNvSpPr txBox="1"/>
          <p:nvPr/>
        </p:nvSpPr>
        <p:spPr>
          <a:xfrm>
            <a:off x="2980807" y="1521544"/>
            <a:ext cx="6905838"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Rectangle 18"/>
          <p:cNvSpPr/>
          <p:nvPr/>
        </p:nvSpPr>
        <p:spPr>
          <a:xfrm>
            <a:off x="1670730" y="2505849"/>
            <a:ext cx="8616269" cy="3437751"/>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vi-VN" sz="2800" dirty="0">
                <a:latin typeface="+mj-lt"/>
              </a:rPr>
              <a:t>Tiêu chí hàng đầu của Ngôn ngữ Lập trình Java là</a:t>
            </a:r>
            <a:r>
              <a:rPr lang="en-US" sz="2800" dirty="0">
                <a:latin typeface="+mj-lt"/>
              </a:rPr>
              <a:t>:</a:t>
            </a:r>
            <a:r>
              <a:rPr lang="vi-VN" sz="2800" dirty="0">
                <a:latin typeface="+mj-lt"/>
              </a:rPr>
              <a:t> </a:t>
            </a:r>
            <a:endParaRPr lang="en-US" sz="2800" dirty="0">
              <a:latin typeface="+mj-lt"/>
            </a:endParaRPr>
          </a:p>
          <a:p>
            <a:pPr algn="ctr"/>
            <a:r>
              <a:rPr lang="vi-VN" sz="2800" dirty="0">
                <a:latin typeface="+mj-lt"/>
              </a:rPr>
              <a:t>"Write Once, Run Anywhere" </a:t>
            </a:r>
            <a:endParaRPr lang="en-US" sz="2800" dirty="0">
              <a:latin typeface="+mj-lt"/>
            </a:endParaRPr>
          </a:p>
          <a:p>
            <a:endParaRPr lang="en-US" sz="2800" dirty="0">
              <a:latin typeface="+mj-lt"/>
            </a:endParaRPr>
          </a:p>
          <a:p>
            <a:pPr algn="ctr"/>
            <a:r>
              <a:rPr lang="vi-VN" sz="2800" dirty="0">
                <a:latin typeface="+mj-lt"/>
              </a:rPr>
              <a:t>(Viết một lần, chạy mọi nơi)</a:t>
            </a:r>
            <a:endParaRPr lang="en-US" sz="2800" dirty="0">
              <a:latin typeface="+mj-lt"/>
            </a:endParaRPr>
          </a:p>
        </p:txBody>
      </p:sp>
      <p:pic>
        <p:nvPicPr>
          <p:cNvPr id="2" name="Picture 1"/>
          <p:cNvPicPr>
            <a:picLocks noChangeAspect="1"/>
          </p:cNvPicPr>
          <p:nvPr/>
        </p:nvPicPr>
        <p:blipFill>
          <a:blip r:embed="rId4"/>
          <a:stretch>
            <a:fillRect/>
          </a:stretch>
        </p:blipFill>
        <p:spPr>
          <a:xfrm>
            <a:off x="2444261" y="3429000"/>
            <a:ext cx="6729412" cy="3034972"/>
          </a:xfrm>
          <a:prstGeom prst="rect">
            <a:avLst/>
          </a:prstGeom>
        </p:spPr>
      </p:pic>
    </p:spTree>
    <p:extLst>
      <p:ext uri="{BB962C8B-B14F-4D97-AF65-F5344CB8AC3E}">
        <p14:creationId xmlns:p14="http://schemas.microsoft.com/office/powerpoint/2010/main" val="291882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752600" y="1416912"/>
            <a:ext cx="8616270" cy="1007332"/>
            <a:chOff x="3129129" y="1121776"/>
            <a:chExt cx="5933741" cy="1171624"/>
          </a:xfrm>
        </p:grpSpPr>
        <p:sp>
          <p:nvSpPr>
            <p:cNvPr id="8"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9"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10" name="组合 20"/>
          <p:cNvGrpSpPr/>
          <p:nvPr/>
        </p:nvGrpSpPr>
        <p:grpSpPr>
          <a:xfrm>
            <a:off x="1967835" y="1431308"/>
            <a:ext cx="1245251" cy="1335588"/>
            <a:chOff x="3150395" y="933507"/>
            <a:chExt cx="1559927" cy="1839452"/>
          </a:xfrm>
        </p:grpSpPr>
        <p:grpSp>
          <p:nvGrpSpPr>
            <p:cNvPr id="11" name="组合 21"/>
            <p:cNvGrpSpPr/>
            <p:nvPr/>
          </p:nvGrpSpPr>
          <p:grpSpPr>
            <a:xfrm>
              <a:off x="3150395" y="933507"/>
              <a:ext cx="1559927" cy="1839452"/>
              <a:chOff x="3222820" y="1148080"/>
              <a:chExt cx="1484216" cy="1750177"/>
            </a:xfrm>
          </p:grpSpPr>
          <p:grpSp>
            <p:nvGrpSpPr>
              <p:cNvPr id="13" name="组合 25"/>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2"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8" name="文本框 31"/>
          <p:cNvSpPr txBox="1"/>
          <p:nvPr/>
        </p:nvSpPr>
        <p:spPr>
          <a:xfrm>
            <a:off x="3062677" y="1675157"/>
            <a:ext cx="6905838"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Rectangle 18"/>
          <p:cNvSpPr/>
          <p:nvPr/>
        </p:nvSpPr>
        <p:spPr>
          <a:xfrm>
            <a:off x="1752600" y="2758246"/>
            <a:ext cx="8616270" cy="3490154"/>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vi-VN" sz="2800">
                <a:latin typeface="+mj-lt"/>
              </a:rPr>
              <a:t>Java cơ bản gồm có 3 thành phần chính</a:t>
            </a:r>
            <a:r>
              <a:rPr lang="en-US" sz="2800">
                <a:latin typeface="+mj-lt"/>
              </a:rPr>
              <a:t>:</a:t>
            </a:r>
          </a:p>
          <a:p>
            <a:pPr marL="285750" indent="-285750">
              <a:buFontTx/>
              <a:buChar char="-"/>
            </a:pPr>
            <a:r>
              <a:rPr lang="pt-BR" sz="2800">
                <a:latin typeface="Times New Roman" panose="02020603050405020304" pitchFamily="18" charset="0"/>
                <a:cs typeface="Times New Roman" panose="02020603050405020304" pitchFamily="18" charset="0"/>
              </a:rPr>
              <a:t>Java Virtual Machine (Java VM)</a:t>
            </a:r>
          </a:p>
          <a:p>
            <a:pPr marL="285750" indent="-285750">
              <a:buFontTx/>
              <a:buChar char="-"/>
            </a:pPr>
            <a:endParaRPr lang="pt-BR" sz="2800">
              <a:latin typeface="+mj-lt"/>
            </a:endParaRPr>
          </a:p>
          <a:p>
            <a:pPr marL="285750" indent="-285750">
              <a:buFontTx/>
              <a:buChar char="-"/>
            </a:pPr>
            <a:r>
              <a:rPr lang="en-US" sz="2800">
                <a:latin typeface="Times New Roman" panose="02020603050405020304" pitchFamily="18" charset="0"/>
                <a:cs typeface="Times New Roman" panose="02020603050405020304" pitchFamily="18" charset="0"/>
              </a:rPr>
              <a:t>Java Application Programming Interface (Java API).</a:t>
            </a:r>
          </a:p>
          <a:p>
            <a:pPr marL="285750" indent="-285750">
              <a:buFontTx/>
              <a:buChar char="-"/>
            </a:pPr>
            <a:endParaRPr lang="en-US" sz="2800">
              <a:latin typeface="+mj-lt"/>
            </a:endParaRPr>
          </a:p>
          <a:p>
            <a:pPr marL="285750" indent="-285750">
              <a:buFontTx/>
              <a:buChar char="-"/>
            </a:pPr>
            <a:r>
              <a:rPr lang="en-US" sz="2800">
                <a:latin typeface="Times New Roman" panose="02020603050405020304" pitchFamily="18" charset="0"/>
                <a:cs typeface="Times New Roman" panose="02020603050405020304" pitchFamily="18" charset="0"/>
              </a:rPr>
              <a:t>Java Development Kit (JDK)</a:t>
            </a:r>
          </a:p>
        </p:txBody>
      </p:sp>
    </p:spTree>
    <p:extLst>
      <p:ext uri="{BB962C8B-B14F-4D97-AF65-F5344CB8AC3E}">
        <p14:creationId xmlns:p14="http://schemas.microsoft.com/office/powerpoint/2010/main" val="26081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343487" y="1108626"/>
            <a:ext cx="8562512" cy="1007332"/>
            <a:chOff x="3129129" y="1121776"/>
            <a:chExt cx="5933741" cy="1171624"/>
          </a:xfrm>
        </p:grpSpPr>
        <p:sp>
          <p:nvSpPr>
            <p:cNvPr id="8"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sp>
          <p:nvSpPr>
            <p:cNvPr id="9"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grpSp>
      <p:grpSp>
        <p:nvGrpSpPr>
          <p:cNvPr id="10" name="组合 20"/>
          <p:cNvGrpSpPr/>
          <p:nvPr/>
        </p:nvGrpSpPr>
        <p:grpSpPr>
          <a:xfrm>
            <a:off x="1558722" y="1123022"/>
            <a:ext cx="1169945" cy="1335588"/>
            <a:chOff x="3150395" y="933507"/>
            <a:chExt cx="1559927" cy="1839452"/>
          </a:xfrm>
        </p:grpSpPr>
        <p:grpSp>
          <p:nvGrpSpPr>
            <p:cNvPr id="11" name="组合 21"/>
            <p:cNvGrpSpPr/>
            <p:nvPr/>
          </p:nvGrpSpPr>
          <p:grpSpPr>
            <a:xfrm>
              <a:off x="3150395" y="933507"/>
              <a:ext cx="1559927" cy="1839452"/>
              <a:chOff x="3222820" y="1148080"/>
              <a:chExt cx="1484216" cy="1750177"/>
            </a:xfrm>
          </p:grpSpPr>
          <p:grpSp>
            <p:nvGrpSpPr>
              <p:cNvPr id="13" name="组合 25"/>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p>
            </p:txBody>
          </p:sp>
        </p:grpSp>
        <p:sp>
          <p:nvSpPr>
            <p:cNvPr id="12" name="文本框 23"/>
            <p:cNvSpPr txBox="1"/>
            <p:nvPr/>
          </p:nvSpPr>
          <p:spPr>
            <a:xfrm>
              <a:off x="3514455" y="1292811"/>
              <a:ext cx="774240" cy="615553"/>
            </a:xfrm>
            <a:prstGeom prst="rect">
              <a:avLst/>
            </a:prstGeom>
            <a:noFill/>
          </p:spPr>
          <p:txBody>
            <a:bodyPr wrap="square" rtlCol="0">
              <a:spAutoFit/>
            </a:bodyPr>
            <a:lstStyle/>
            <a:p>
              <a:r>
                <a:rPr lang="en-US" altLang="zh-CN" sz="2400">
                  <a:solidFill>
                    <a:srgbClr val="FFB850"/>
                  </a:solidFill>
                  <a:latin typeface="Impact" panose="020B0806030902050204" pitchFamily="34" charset="0"/>
                </a:rPr>
                <a:t>01</a:t>
              </a:r>
              <a:endParaRPr lang="zh-CN" altLang="en-US" sz="2400">
                <a:solidFill>
                  <a:srgbClr val="FFB850"/>
                </a:solidFill>
                <a:latin typeface="Impact" panose="020B0806030902050204" pitchFamily="34" charset="0"/>
              </a:endParaRPr>
            </a:p>
          </p:txBody>
        </p:sp>
      </p:grpSp>
      <p:sp>
        <p:nvSpPr>
          <p:cNvPr id="18" name="文本框 31"/>
          <p:cNvSpPr txBox="1"/>
          <p:nvPr/>
        </p:nvSpPr>
        <p:spPr>
          <a:xfrm>
            <a:off x="2653565" y="1341284"/>
            <a:ext cx="6685439"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文本框 31"/>
          <p:cNvSpPr txBox="1"/>
          <p:nvPr/>
        </p:nvSpPr>
        <p:spPr>
          <a:xfrm>
            <a:off x="1558722" y="2211167"/>
            <a:ext cx="834727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Các Platform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Nền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tảng</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Của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xmlns="" id="{002B3795-0588-469C-BE89-6FA771614E89}"/>
              </a:ext>
            </a:extLst>
          </p:cNvPr>
          <p:cNvSpPr txBox="1"/>
          <p:nvPr/>
        </p:nvSpPr>
        <p:spPr>
          <a:xfrm>
            <a:off x="1558721" y="2829595"/>
            <a:ext cx="8347278" cy="2885405"/>
          </a:xfrm>
          <a:prstGeom prst="rect">
            <a:avLst/>
          </a:prstGeom>
          <a:noFill/>
        </p:spPr>
        <p:txBody>
          <a:bodyPr wrap="square" rtlCol="0">
            <a:spAutoFit/>
          </a:bodyPr>
          <a:lstStyle/>
          <a:p>
            <a:pPr marL="171450" indent="-171450">
              <a:buFont typeface="Arial" panose="020B0604020202020204" pitchFamily="34" charset="0"/>
              <a:buChar char="•"/>
            </a:pPr>
            <a:r>
              <a:rPr lang="vi-VN" sz="2800" b="1">
                <a:solidFill>
                  <a:srgbClr val="000000"/>
                </a:solidFill>
                <a:latin typeface="+mj-lt"/>
              </a:rPr>
              <a:t>J2SE (Java 2 Platform Standard Edition)</a:t>
            </a:r>
            <a:r>
              <a:rPr lang="vi-VN" sz="2800">
                <a:solidFill>
                  <a:srgbClr val="000000"/>
                </a:solidFill>
                <a:latin typeface="+mj-lt"/>
              </a:rPr>
              <a:t/>
            </a:r>
            <a:br>
              <a:rPr lang="vi-VN" sz="2800">
                <a:solidFill>
                  <a:srgbClr val="000000"/>
                </a:solidFill>
                <a:latin typeface="+mj-lt"/>
              </a:rPr>
            </a:br>
            <a:r>
              <a:rPr lang="en-US" sz="2800">
                <a:solidFill>
                  <a:srgbClr val="000000"/>
                </a:solidFill>
                <a:latin typeface="+mj-lt"/>
              </a:rPr>
              <a:t>- </a:t>
            </a:r>
            <a:r>
              <a:rPr lang="vi-VN" sz="2800">
                <a:solidFill>
                  <a:srgbClr val="000000"/>
                </a:solidFill>
                <a:latin typeface="+mj-lt"/>
              </a:rPr>
              <a:t>Cung cấp các thành phần cốt lõi để xây dựng ứng dụng desktop</a:t>
            </a:r>
            <a:r>
              <a:rPr lang="en-US" sz="2800">
                <a:solidFill>
                  <a:srgbClr val="000000"/>
                </a:solidFill>
                <a:latin typeface="+mj-lt"/>
              </a:rPr>
              <a:t> </a:t>
            </a:r>
            <a:r>
              <a:rPr lang="vi-VN" sz="2800">
                <a:solidFill>
                  <a:srgbClr val="000000"/>
                </a:solidFill>
                <a:latin typeface="+mj-lt"/>
              </a:rPr>
              <a:t>based</a:t>
            </a:r>
            <a:endParaRPr lang="en-US" sz="2800">
              <a:solidFill>
                <a:srgbClr val="000000"/>
              </a:solidFill>
              <a:latin typeface="+mj-lt"/>
            </a:endParaRPr>
          </a:p>
          <a:p>
            <a:r>
              <a:rPr lang="vi-VN" sz="2800">
                <a:solidFill>
                  <a:srgbClr val="000000"/>
                </a:solidFill>
                <a:latin typeface="+mj-lt"/>
              </a:rPr>
              <a:t/>
            </a:r>
            <a:br>
              <a:rPr lang="vi-VN" sz="2800">
                <a:solidFill>
                  <a:srgbClr val="000000"/>
                </a:solidFill>
                <a:latin typeface="+mj-lt"/>
              </a:rPr>
            </a:br>
            <a:r>
              <a:rPr lang="en-US" sz="2800">
                <a:solidFill>
                  <a:srgbClr val="000000"/>
                </a:solidFill>
                <a:latin typeface="+mj-lt"/>
              </a:rPr>
              <a:t> - </a:t>
            </a:r>
            <a:r>
              <a:rPr lang="vi-VN" sz="2800">
                <a:solidFill>
                  <a:srgbClr val="000000"/>
                </a:solidFill>
                <a:latin typeface="+mj-lt"/>
              </a:rPr>
              <a:t>JRE: Java Runtime Environment: môi trường thực thi để chạy các</a:t>
            </a:r>
            <a:r>
              <a:rPr lang="en-US" sz="2800">
                <a:solidFill>
                  <a:srgbClr val="000000"/>
                </a:solidFill>
                <a:latin typeface="+mj-lt"/>
              </a:rPr>
              <a:t> </a:t>
            </a:r>
            <a:r>
              <a:rPr lang="vi-VN" sz="2800">
                <a:solidFill>
                  <a:srgbClr val="000000"/>
                </a:solidFill>
                <a:latin typeface="+mj-lt"/>
              </a:rPr>
              <a:t>ứng dụng Java</a:t>
            </a:r>
            <a:endParaRPr lang="en-US" sz="2800">
              <a:solidFill>
                <a:srgbClr val="000000"/>
              </a:solidFill>
              <a:latin typeface="+mj-lt"/>
            </a:endParaRPr>
          </a:p>
          <a:p>
            <a:endParaRPr lang="en-US"/>
          </a:p>
        </p:txBody>
      </p:sp>
    </p:spTree>
    <p:extLst>
      <p:ext uri="{BB962C8B-B14F-4D97-AF65-F5344CB8AC3E}">
        <p14:creationId xmlns:p14="http://schemas.microsoft.com/office/powerpoint/2010/main" val="335981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343487" y="1234713"/>
            <a:ext cx="8562512" cy="1007332"/>
            <a:chOff x="3129129" y="1121776"/>
            <a:chExt cx="5933741" cy="1171624"/>
          </a:xfrm>
        </p:grpSpPr>
        <p:sp>
          <p:nvSpPr>
            <p:cNvPr id="8"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sp>
          <p:nvSpPr>
            <p:cNvPr id="9"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grpSp>
      <p:grpSp>
        <p:nvGrpSpPr>
          <p:cNvPr id="10" name="组合 20"/>
          <p:cNvGrpSpPr/>
          <p:nvPr/>
        </p:nvGrpSpPr>
        <p:grpSpPr>
          <a:xfrm>
            <a:off x="1558722" y="1249109"/>
            <a:ext cx="1169945" cy="1335588"/>
            <a:chOff x="3150395" y="933507"/>
            <a:chExt cx="1559927" cy="1839452"/>
          </a:xfrm>
        </p:grpSpPr>
        <p:grpSp>
          <p:nvGrpSpPr>
            <p:cNvPr id="11" name="组合 21"/>
            <p:cNvGrpSpPr/>
            <p:nvPr/>
          </p:nvGrpSpPr>
          <p:grpSpPr>
            <a:xfrm>
              <a:off x="3150395" y="933507"/>
              <a:ext cx="1559927" cy="1839452"/>
              <a:chOff x="3222820" y="1148080"/>
              <a:chExt cx="1484216" cy="1750177"/>
            </a:xfrm>
          </p:grpSpPr>
          <p:grpSp>
            <p:nvGrpSpPr>
              <p:cNvPr id="13" name="组合 25"/>
              <p:cNvGrpSpPr/>
              <p:nvPr/>
            </p:nvGrpSpPr>
            <p:grpSpPr>
              <a:xfrm>
                <a:off x="3420363" y="1295115"/>
                <a:ext cx="1286673" cy="1603142"/>
                <a:chOff x="7380501" y="2927402"/>
                <a:chExt cx="2311887" cy="2880512"/>
              </a:xfrm>
            </p:grpSpPr>
            <p:sp>
              <p:nvSpPr>
                <p:cNvPr id="1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p>
            </p:txBody>
          </p:sp>
        </p:grpSp>
        <p:sp>
          <p:nvSpPr>
            <p:cNvPr id="12" name="文本框 23"/>
            <p:cNvSpPr txBox="1"/>
            <p:nvPr/>
          </p:nvSpPr>
          <p:spPr>
            <a:xfrm>
              <a:off x="3514455" y="1292811"/>
              <a:ext cx="774240" cy="615553"/>
            </a:xfrm>
            <a:prstGeom prst="rect">
              <a:avLst/>
            </a:prstGeom>
            <a:noFill/>
          </p:spPr>
          <p:txBody>
            <a:bodyPr wrap="square" rtlCol="0">
              <a:spAutoFit/>
            </a:bodyPr>
            <a:lstStyle/>
            <a:p>
              <a:r>
                <a:rPr lang="en-US" altLang="zh-CN" sz="2400">
                  <a:solidFill>
                    <a:srgbClr val="FFB850"/>
                  </a:solidFill>
                  <a:latin typeface="Impact" panose="020B0806030902050204" pitchFamily="34" charset="0"/>
                </a:rPr>
                <a:t>01</a:t>
              </a:r>
              <a:endParaRPr lang="zh-CN" altLang="en-US" sz="2400">
                <a:solidFill>
                  <a:srgbClr val="FFB850"/>
                </a:solidFill>
                <a:latin typeface="Impact" panose="020B0806030902050204" pitchFamily="34" charset="0"/>
              </a:endParaRPr>
            </a:p>
          </p:txBody>
        </p:sp>
      </p:grpSp>
      <p:sp>
        <p:nvSpPr>
          <p:cNvPr id="18" name="文本框 31"/>
          <p:cNvSpPr txBox="1"/>
          <p:nvPr/>
        </p:nvSpPr>
        <p:spPr>
          <a:xfrm>
            <a:off x="2653565" y="1467371"/>
            <a:ext cx="6685439"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文本框 31"/>
          <p:cNvSpPr txBox="1"/>
          <p:nvPr/>
        </p:nvSpPr>
        <p:spPr>
          <a:xfrm>
            <a:off x="1558722" y="2337254"/>
            <a:ext cx="834727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Các Platform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Nền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tảng</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Của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xmlns="" id="{002B3795-0588-469C-BE89-6FA771614E89}"/>
              </a:ext>
            </a:extLst>
          </p:cNvPr>
          <p:cNvSpPr txBox="1"/>
          <p:nvPr/>
        </p:nvSpPr>
        <p:spPr>
          <a:xfrm>
            <a:off x="1558721" y="2955682"/>
            <a:ext cx="8347278" cy="2454518"/>
          </a:xfrm>
          <a:prstGeom prst="rect">
            <a:avLst/>
          </a:prstGeom>
          <a:noFill/>
        </p:spPr>
        <p:txBody>
          <a:bodyPr wrap="square" rtlCol="0">
            <a:spAutoFit/>
          </a:bodyPr>
          <a:lstStyle/>
          <a:p>
            <a:pPr marL="171450" indent="-171450">
              <a:buFont typeface="Arial" panose="020B0604020202020204" pitchFamily="34" charset="0"/>
              <a:buChar char="•"/>
            </a:pPr>
            <a:r>
              <a:rPr lang="vi-VN" sz="2800" b="1">
                <a:solidFill>
                  <a:srgbClr val="000000"/>
                </a:solidFill>
                <a:latin typeface="+mj-lt"/>
              </a:rPr>
              <a:t>J2EE (Java 2 Platform Enterprise Edition)</a:t>
            </a:r>
            <a:r>
              <a:rPr lang="vi-VN" sz="2800">
                <a:solidFill>
                  <a:srgbClr val="000000"/>
                </a:solidFill>
                <a:latin typeface="+mj-lt"/>
              </a:rPr>
              <a:t/>
            </a:r>
            <a:br>
              <a:rPr lang="vi-VN" sz="2800">
                <a:solidFill>
                  <a:srgbClr val="000000"/>
                </a:solidFill>
                <a:latin typeface="+mj-lt"/>
              </a:rPr>
            </a:br>
            <a:r>
              <a:rPr lang="en-US" sz="2800">
                <a:solidFill>
                  <a:srgbClr val="000000"/>
                </a:solidFill>
                <a:latin typeface="+mj-lt"/>
              </a:rPr>
              <a:t>- </a:t>
            </a:r>
            <a:r>
              <a:rPr lang="vi-VN" sz="2800">
                <a:solidFill>
                  <a:srgbClr val="000000"/>
                </a:solidFill>
                <a:latin typeface="+mj-lt"/>
              </a:rPr>
              <a:t>Xây dựng các ứng dụng hướng dịch vụ </a:t>
            </a:r>
            <a:endParaRPr lang="en-US" sz="2800">
              <a:solidFill>
                <a:srgbClr val="000000"/>
              </a:solidFill>
              <a:latin typeface="+mj-lt"/>
            </a:endParaRPr>
          </a:p>
          <a:p>
            <a:r>
              <a:rPr lang="en-US" sz="2800">
                <a:solidFill>
                  <a:srgbClr val="000000"/>
                </a:solidFill>
                <a:latin typeface="+mj-lt"/>
              </a:rPr>
              <a:t>    </a:t>
            </a:r>
            <a:r>
              <a:rPr lang="vi-VN" sz="2800">
                <a:solidFill>
                  <a:srgbClr val="000000"/>
                </a:solidFill>
                <a:latin typeface="+mj-lt"/>
              </a:rPr>
              <a:t>(service-oriented)</a:t>
            </a:r>
            <a:br>
              <a:rPr lang="vi-VN" sz="2800">
                <a:solidFill>
                  <a:srgbClr val="000000"/>
                </a:solidFill>
                <a:latin typeface="+mj-lt"/>
              </a:rPr>
            </a:br>
            <a:r>
              <a:rPr lang="en-US" sz="2800">
                <a:solidFill>
                  <a:srgbClr val="000000"/>
                </a:solidFill>
                <a:latin typeface="+mj-lt"/>
              </a:rPr>
              <a:t>  - </a:t>
            </a:r>
            <a:r>
              <a:rPr lang="vi-VN" sz="2800">
                <a:solidFill>
                  <a:srgbClr val="000000"/>
                </a:solidFill>
                <a:latin typeface="+mj-lt"/>
              </a:rPr>
              <a:t>Web service</a:t>
            </a:r>
            <a:br>
              <a:rPr lang="vi-VN" sz="2800">
                <a:solidFill>
                  <a:srgbClr val="000000"/>
                </a:solidFill>
                <a:latin typeface="+mj-lt"/>
              </a:rPr>
            </a:br>
            <a:r>
              <a:rPr lang="en-US" sz="2800">
                <a:solidFill>
                  <a:srgbClr val="000000"/>
                </a:solidFill>
                <a:latin typeface="+mj-lt"/>
              </a:rPr>
              <a:t>  - </a:t>
            </a:r>
            <a:r>
              <a:rPr lang="vi-VN" sz="2800">
                <a:solidFill>
                  <a:srgbClr val="000000"/>
                </a:solidFill>
                <a:latin typeface="+mj-lt"/>
              </a:rPr>
              <a:t>Ứng dụng doanh nghiệp</a:t>
            </a:r>
            <a:r>
              <a:rPr lang="vi-VN" sz="1400">
                <a:solidFill>
                  <a:srgbClr val="000000"/>
                </a:solidFill>
              </a:rPr>
              <a:t/>
            </a:r>
            <a:br>
              <a:rPr lang="vi-VN" sz="1400">
                <a:solidFill>
                  <a:srgbClr val="000000"/>
                </a:solidFill>
              </a:rPr>
            </a:br>
            <a:endParaRPr lang="en-US"/>
          </a:p>
        </p:txBody>
      </p:sp>
    </p:spTree>
    <p:extLst>
      <p:ext uri="{BB962C8B-B14F-4D97-AF65-F5344CB8AC3E}">
        <p14:creationId xmlns:p14="http://schemas.microsoft.com/office/powerpoint/2010/main" val="325832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21" name="组合 17"/>
          <p:cNvGrpSpPr/>
          <p:nvPr/>
        </p:nvGrpSpPr>
        <p:grpSpPr>
          <a:xfrm>
            <a:off x="870349" y="1590657"/>
            <a:ext cx="8562512" cy="1007332"/>
            <a:chOff x="3129129" y="1121776"/>
            <a:chExt cx="5933741" cy="1171624"/>
          </a:xfrm>
        </p:grpSpPr>
        <p:sp>
          <p:nvSpPr>
            <p:cNvPr id="22"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sp>
          <p:nvSpPr>
            <p:cNvPr id="23"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solidFill>
                  <a:srgbClr val="FFAA2D"/>
                </a:solidFill>
              </a:endParaRPr>
            </a:p>
          </p:txBody>
        </p:sp>
      </p:grpSp>
      <p:grpSp>
        <p:nvGrpSpPr>
          <p:cNvPr id="24" name="组合 20"/>
          <p:cNvGrpSpPr/>
          <p:nvPr/>
        </p:nvGrpSpPr>
        <p:grpSpPr>
          <a:xfrm>
            <a:off x="1085584" y="1605053"/>
            <a:ext cx="1169945" cy="1335588"/>
            <a:chOff x="3150395" y="933507"/>
            <a:chExt cx="1559927" cy="1839452"/>
          </a:xfrm>
        </p:grpSpPr>
        <p:grpSp>
          <p:nvGrpSpPr>
            <p:cNvPr id="25" name="组合 21"/>
            <p:cNvGrpSpPr/>
            <p:nvPr/>
          </p:nvGrpSpPr>
          <p:grpSpPr>
            <a:xfrm>
              <a:off x="3150395" y="933507"/>
              <a:ext cx="1559927" cy="1839452"/>
              <a:chOff x="3222820" y="1148080"/>
              <a:chExt cx="1484216" cy="1750177"/>
            </a:xfrm>
          </p:grpSpPr>
          <p:grpSp>
            <p:nvGrpSpPr>
              <p:cNvPr id="27" name="组合 25"/>
              <p:cNvGrpSpPr/>
              <p:nvPr/>
            </p:nvGrpSpPr>
            <p:grpSpPr>
              <a:xfrm>
                <a:off x="3420363" y="1295115"/>
                <a:ext cx="1286673" cy="1603142"/>
                <a:chOff x="7380501" y="2927402"/>
                <a:chExt cx="2311887" cy="2880512"/>
              </a:xfrm>
            </p:grpSpPr>
            <p:sp>
              <p:nvSpPr>
                <p:cNvPr id="2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28"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15"/>
              </a:p>
            </p:txBody>
          </p:sp>
        </p:grpSp>
        <p:sp>
          <p:nvSpPr>
            <p:cNvPr id="26" name="文本框 23"/>
            <p:cNvSpPr txBox="1"/>
            <p:nvPr/>
          </p:nvSpPr>
          <p:spPr>
            <a:xfrm>
              <a:off x="3514455" y="1292811"/>
              <a:ext cx="774240" cy="615553"/>
            </a:xfrm>
            <a:prstGeom prst="rect">
              <a:avLst/>
            </a:prstGeom>
            <a:noFill/>
          </p:spPr>
          <p:txBody>
            <a:bodyPr wrap="square" rtlCol="0">
              <a:spAutoFit/>
            </a:bodyPr>
            <a:lstStyle/>
            <a:p>
              <a:r>
                <a:rPr lang="en-US" altLang="zh-CN" sz="2400">
                  <a:solidFill>
                    <a:srgbClr val="FFB850"/>
                  </a:solidFill>
                  <a:latin typeface="Impact" panose="020B0806030902050204" pitchFamily="34" charset="0"/>
                </a:rPr>
                <a:t>01</a:t>
              </a:r>
              <a:endParaRPr lang="zh-CN" altLang="en-US" sz="2400">
                <a:solidFill>
                  <a:srgbClr val="FFB850"/>
                </a:solidFill>
                <a:latin typeface="Impact" panose="020B0806030902050204" pitchFamily="34" charset="0"/>
              </a:endParaRPr>
            </a:p>
          </p:txBody>
        </p:sp>
      </p:grpSp>
      <p:sp>
        <p:nvSpPr>
          <p:cNvPr id="32" name="文本框 31"/>
          <p:cNvSpPr txBox="1"/>
          <p:nvPr/>
        </p:nvSpPr>
        <p:spPr>
          <a:xfrm>
            <a:off x="2180427" y="1823315"/>
            <a:ext cx="6685439" cy="523220"/>
          </a:xfrm>
          <a:prstGeom prst="rect">
            <a:avLst/>
          </a:prstGeom>
          <a:noFill/>
        </p:spPr>
        <p:txBody>
          <a:bodyPr wrap="square" rtlCol="0">
            <a:spAutoFit/>
          </a:bodyPr>
          <a:lstStyle/>
          <a:p>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Ngôn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Ngữ</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3" name="文本框 31"/>
          <p:cNvSpPr txBox="1"/>
          <p:nvPr/>
        </p:nvSpPr>
        <p:spPr>
          <a:xfrm>
            <a:off x="1085584" y="2693198"/>
            <a:ext cx="834727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Các Platform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Nền</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err="1">
                <a:latin typeface="Times New Roman" panose="02020603050405020304" pitchFamily="18" charset="0"/>
                <a:ea typeface="Microsoft YaHei" panose="020B0503020204020204" pitchFamily="34" charset="-122"/>
                <a:cs typeface="Times New Roman" panose="02020603050405020304" pitchFamily="18" charset="0"/>
              </a:rPr>
              <a:t>tảng</a:t>
            </a:r>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Của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4" name="TextBox 33">
            <a:extLst>
              <a:ext uri="{FF2B5EF4-FFF2-40B4-BE49-F238E27FC236}">
                <a16:creationId xmlns:a16="http://schemas.microsoft.com/office/drawing/2014/main" xmlns="" id="{002B3795-0588-469C-BE89-6FA771614E89}"/>
              </a:ext>
            </a:extLst>
          </p:cNvPr>
          <p:cNvSpPr txBox="1"/>
          <p:nvPr/>
        </p:nvSpPr>
        <p:spPr>
          <a:xfrm>
            <a:off x="1101522" y="3518118"/>
            <a:ext cx="8347278" cy="1815882"/>
          </a:xfrm>
          <a:prstGeom prst="rect">
            <a:avLst/>
          </a:prstGeom>
          <a:noFill/>
        </p:spPr>
        <p:txBody>
          <a:bodyPr wrap="square" rtlCol="0">
            <a:spAutoFit/>
          </a:bodyPr>
          <a:lstStyle/>
          <a:p>
            <a:pPr marL="171450" indent="-171450">
              <a:buFont typeface="Arial" panose="020B0604020202020204" pitchFamily="34" charset="0"/>
              <a:buChar char="•"/>
            </a:pPr>
            <a:r>
              <a:rPr lang="vi-VN" sz="2800" b="1" dirty="0">
                <a:solidFill>
                  <a:srgbClr val="000000"/>
                </a:solidFill>
                <a:latin typeface="+mj-lt"/>
              </a:rPr>
              <a:t>J2ME (Java 2 Platform Mobile Edition)</a:t>
            </a:r>
            <a:r>
              <a:rPr lang="en-US" sz="2800" dirty="0">
                <a:solidFill>
                  <a:srgbClr val="000000"/>
                </a:solidFill>
                <a:latin typeface="+mj-lt"/>
              </a:rPr>
              <a:t/>
            </a:r>
            <a:br>
              <a:rPr lang="en-US" sz="2800" dirty="0">
                <a:solidFill>
                  <a:srgbClr val="000000"/>
                </a:solidFill>
                <a:latin typeface="+mj-lt"/>
              </a:rPr>
            </a:br>
            <a:r>
              <a:rPr lang="en-US" sz="2800" dirty="0">
                <a:solidFill>
                  <a:srgbClr val="000000"/>
                </a:solidFill>
                <a:latin typeface="+mj-lt"/>
              </a:rPr>
              <a:t>- X</a:t>
            </a:r>
            <a:r>
              <a:rPr lang="vi-VN" sz="2800" dirty="0">
                <a:solidFill>
                  <a:srgbClr val="000000"/>
                </a:solidFill>
                <a:latin typeface="+mj-lt"/>
              </a:rPr>
              <a:t>ây dựng ứng</a:t>
            </a:r>
            <a:r>
              <a:rPr lang="en-US" sz="2800" dirty="0">
                <a:solidFill>
                  <a:srgbClr val="000000"/>
                </a:solidFill>
                <a:latin typeface="+mj-lt"/>
              </a:rPr>
              <a:t> </a:t>
            </a:r>
            <a:r>
              <a:rPr lang="vi-VN" sz="2800" dirty="0">
                <a:solidFill>
                  <a:srgbClr val="000000"/>
                </a:solidFill>
                <a:latin typeface="+mj-lt"/>
              </a:rPr>
              <a:t>dụng di động</a:t>
            </a:r>
            <a:r>
              <a:rPr lang="vi-VN" sz="2800" dirty="0">
                <a:latin typeface="+mj-lt"/>
              </a:rPr>
              <a:t> </a:t>
            </a:r>
            <a:br>
              <a:rPr lang="vi-VN" sz="2800" dirty="0">
                <a:latin typeface="+mj-lt"/>
              </a:rPr>
            </a:br>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44212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611</TotalTime>
  <Words>1425</Words>
  <Application>Microsoft Office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Microsoft YaHei</vt:lpstr>
      <vt:lpstr>#9Slide02 Noi dung dai</vt:lpstr>
      <vt:lpstr>#9Slide02 Tieu de rat dai 02</vt:lpstr>
      <vt:lpstr>Arial</vt:lpstr>
      <vt:lpstr>Calibri</vt:lpstr>
      <vt:lpstr>Impact</vt:lpstr>
      <vt:lpstr>黑体</vt:lpstr>
      <vt:lpstr>Times New Roman</vt:lpstr>
      <vt:lpstr>Wingdings</vt:lpstr>
      <vt:lpstr>时尚中黑简体</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1</cp:lastModifiedBy>
  <cp:revision>25</cp:revision>
  <dcterms:created xsi:type="dcterms:W3CDTF">2020-08-07T13:14:06Z</dcterms:created>
  <dcterms:modified xsi:type="dcterms:W3CDTF">2024-08-27T12:56:22Z</dcterms:modified>
  <cp:category>9Slide.vn</cp:category>
  <cp:contentStatus>9Slide</cp:contentStatus>
</cp:coreProperties>
</file>