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91" r:id="rId17"/>
    <p:sldId id="292" r:id="rId18"/>
    <p:sldId id="268" r:id="rId19"/>
    <p:sldId id="283" r:id="rId20"/>
    <p:sldId id="284" r:id="rId21"/>
    <p:sldId id="281" r:id="rId22"/>
    <p:sldId id="269" r:id="rId23"/>
    <p:sldId id="286" r:id="rId24"/>
    <p:sldId id="287" r:id="rId25"/>
    <p:sldId id="285" r:id="rId26"/>
    <p:sldId id="270" r:id="rId27"/>
    <p:sldId id="294" r:id="rId28"/>
    <p:sldId id="295" r:id="rId29"/>
    <p:sldId id="296" r:id="rId30"/>
    <p:sldId id="272" r:id="rId31"/>
    <p:sldId id="273" r:id="rId32"/>
    <p:sldId id="274" r:id="rId33"/>
    <p:sldId id="280"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4660"/>
  </p:normalViewPr>
  <p:slideViewPr>
    <p:cSldViewPr>
      <p:cViewPr varScale="1">
        <p:scale>
          <a:sx n="63" d="100"/>
          <a:sy n="63" d="100"/>
        </p:scale>
        <p:origin x="94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2"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04800" y="228600"/>
            <a:ext cx="1143000" cy="82143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pic>
        <p:nvPicPr>
          <p:cNvPr id="17" name="bg object 17"/>
          <p:cNvPicPr/>
          <p:nvPr/>
        </p:nvPicPr>
        <p:blipFill>
          <a:blip r:embed="rId8" cstate="print"/>
          <a:stretch>
            <a:fillRect/>
          </a:stretch>
        </p:blipFill>
        <p:spPr>
          <a:xfrm>
            <a:off x="304800" y="228600"/>
            <a:ext cx="1143000" cy="821436"/>
          </a:xfrm>
          <a:prstGeom prst="rect">
            <a:avLst/>
          </a:prstGeom>
        </p:spPr>
      </p:pic>
      <p:sp>
        <p:nvSpPr>
          <p:cNvPr id="18" name="bg object 18"/>
          <p:cNvSpPr/>
          <p:nvPr/>
        </p:nvSpPr>
        <p:spPr>
          <a:xfrm>
            <a:off x="1219200" y="996695"/>
            <a:ext cx="9144000" cy="614680"/>
          </a:xfrm>
          <a:custGeom>
            <a:avLst/>
            <a:gdLst/>
            <a:ahLst/>
            <a:cxnLst/>
            <a:rect l="l" t="t" r="r" b="b"/>
            <a:pathLst>
              <a:path w="9144000" h="614680">
                <a:moveTo>
                  <a:pt x="8836914" y="0"/>
                </a:moveTo>
                <a:lnTo>
                  <a:pt x="307086" y="0"/>
                </a:lnTo>
                <a:lnTo>
                  <a:pt x="261719" y="3330"/>
                </a:lnTo>
                <a:lnTo>
                  <a:pt x="218415" y="13006"/>
                </a:lnTo>
                <a:lnTo>
                  <a:pt x="177649" y="28550"/>
                </a:lnTo>
                <a:lnTo>
                  <a:pt x="139898" y="49487"/>
                </a:lnTo>
                <a:lnTo>
                  <a:pt x="105636" y="75341"/>
                </a:lnTo>
                <a:lnTo>
                  <a:pt x="75341" y="105636"/>
                </a:lnTo>
                <a:lnTo>
                  <a:pt x="49487" y="139898"/>
                </a:lnTo>
                <a:lnTo>
                  <a:pt x="28550" y="177649"/>
                </a:lnTo>
                <a:lnTo>
                  <a:pt x="13006" y="218415"/>
                </a:lnTo>
                <a:lnTo>
                  <a:pt x="3330" y="261719"/>
                </a:lnTo>
                <a:lnTo>
                  <a:pt x="0" y="307086"/>
                </a:lnTo>
                <a:lnTo>
                  <a:pt x="3330" y="352452"/>
                </a:lnTo>
                <a:lnTo>
                  <a:pt x="13006" y="395756"/>
                </a:lnTo>
                <a:lnTo>
                  <a:pt x="28550" y="436522"/>
                </a:lnTo>
                <a:lnTo>
                  <a:pt x="49487" y="474273"/>
                </a:lnTo>
                <a:lnTo>
                  <a:pt x="75341" y="508535"/>
                </a:lnTo>
                <a:lnTo>
                  <a:pt x="105636" y="538830"/>
                </a:lnTo>
                <a:lnTo>
                  <a:pt x="139898" y="564684"/>
                </a:lnTo>
                <a:lnTo>
                  <a:pt x="177649" y="585621"/>
                </a:lnTo>
                <a:lnTo>
                  <a:pt x="218415" y="601165"/>
                </a:lnTo>
                <a:lnTo>
                  <a:pt x="261719" y="610841"/>
                </a:lnTo>
                <a:lnTo>
                  <a:pt x="307086" y="614171"/>
                </a:lnTo>
                <a:lnTo>
                  <a:pt x="8836914" y="614171"/>
                </a:lnTo>
                <a:lnTo>
                  <a:pt x="8882280" y="610841"/>
                </a:lnTo>
                <a:lnTo>
                  <a:pt x="8925584" y="601165"/>
                </a:lnTo>
                <a:lnTo>
                  <a:pt x="8966350" y="585621"/>
                </a:lnTo>
                <a:lnTo>
                  <a:pt x="9004101" y="564684"/>
                </a:lnTo>
                <a:lnTo>
                  <a:pt x="9038363" y="538830"/>
                </a:lnTo>
                <a:lnTo>
                  <a:pt x="9068658" y="508535"/>
                </a:lnTo>
                <a:lnTo>
                  <a:pt x="9094512" y="474273"/>
                </a:lnTo>
                <a:lnTo>
                  <a:pt x="9115449" y="436522"/>
                </a:lnTo>
                <a:lnTo>
                  <a:pt x="9130993" y="395756"/>
                </a:lnTo>
                <a:lnTo>
                  <a:pt x="9140669" y="352452"/>
                </a:lnTo>
                <a:lnTo>
                  <a:pt x="9144000" y="307086"/>
                </a:lnTo>
                <a:lnTo>
                  <a:pt x="9140669" y="261719"/>
                </a:lnTo>
                <a:lnTo>
                  <a:pt x="9130993" y="218415"/>
                </a:lnTo>
                <a:lnTo>
                  <a:pt x="9115449" y="177649"/>
                </a:lnTo>
                <a:lnTo>
                  <a:pt x="9094512" y="139898"/>
                </a:lnTo>
                <a:lnTo>
                  <a:pt x="9068658" y="105636"/>
                </a:lnTo>
                <a:lnTo>
                  <a:pt x="9038363" y="75341"/>
                </a:lnTo>
                <a:lnTo>
                  <a:pt x="9004101" y="49487"/>
                </a:lnTo>
                <a:lnTo>
                  <a:pt x="8966350" y="28550"/>
                </a:lnTo>
                <a:lnTo>
                  <a:pt x="8925584" y="13006"/>
                </a:lnTo>
                <a:lnTo>
                  <a:pt x="8882280" y="3330"/>
                </a:lnTo>
                <a:lnTo>
                  <a:pt x="8836914" y="0"/>
                </a:lnTo>
                <a:close/>
              </a:path>
            </a:pathLst>
          </a:custGeom>
          <a:solidFill>
            <a:srgbClr val="F37421"/>
          </a:solidFill>
        </p:spPr>
        <p:txBody>
          <a:bodyPr wrap="square" lIns="0" tIns="0" rIns="0" bIns="0" rtlCol="0"/>
          <a:lstStyle/>
          <a:p>
            <a:endParaRPr/>
          </a:p>
        </p:txBody>
      </p:sp>
      <p:pic>
        <p:nvPicPr>
          <p:cNvPr id="19" name="bg object 19"/>
          <p:cNvPicPr/>
          <p:nvPr/>
        </p:nvPicPr>
        <p:blipFill>
          <a:blip r:embed="rId9" cstate="print"/>
          <a:stretch>
            <a:fillRect/>
          </a:stretch>
        </p:blipFill>
        <p:spPr>
          <a:xfrm>
            <a:off x="1466088" y="1065275"/>
            <a:ext cx="8653271" cy="478536"/>
          </a:xfrm>
          <a:prstGeom prst="rect">
            <a:avLst/>
          </a:prstGeom>
        </p:spPr>
      </p:pic>
      <p:pic>
        <p:nvPicPr>
          <p:cNvPr id="20" name="bg object 20"/>
          <p:cNvPicPr/>
          <p:nvPr/>
        </p:nvPicPr>
        <p:blipFill>
          <a:blip r:embed="rId10" cstate="print"/>
          <a:stretch>
            <a:fillRect/>
          </a:stretch>
        </p:blipFill>
        <p:spPr>
          <a:xfrm>
            <a:off x="1456944" y="1056258"/>
            <a:ext cx="8670416" cy="495300"/>
          </a:xfrm>
          <a:prstGeom prst="rect">
            <a:avLst/>
          </a:prstGeom>
        </p:spPr>
      </p:pic>
      <p:sp>
        <p:nvSpPr>
          <p:cNvPr id="2" name="Holder 2"/>
          <p:cNvSpPr>
            <a:spLocks noGrp="1"/>
          </p:cNvSpPr>
          <p:nvPr>
            <p:ph type="title"/>
          </p:nvPr>
        </p:nvSpPr>
        <p:spPr>
          <a:xfrm>
            <a:off x="4155440" y="1064717"/>
            <a:ext cx="3274695" cy="452119"/>
          </a:xfrm>
          <a:prstGeom prst="rect">
            <a:avLst/>
          </a:prstGeom>
        </p:spPr>
        <p:txBody>
          <a:bodyPr wrap="square" lIns="0" tIns="0" rIns="0" bIns="0">
            <a:spAutoFit/>
          </a:bodyPr>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466469" y="1756028"/>
            <a:ext cx="8428355" cy="289115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6.jp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8.jp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1.png"/><Relationship Id="rId7" Type="http://schemas.openxmlformats.org/officeDocument/2006/relationships/image" Target="../media/image4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jpg"/><Relationship Id="rId4" Type="http://schemas.openxmlformats.org/officeDocument/2006/relationships/image" Target="../media/image22.png"/><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0.jpe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5.jp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4.jpg"/><Relationship Id="rId5" Type="http://schemas.openxmlformats.org/officeDocument/2006/relationships/image" Target="../media/image5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png"/></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9.jp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jpe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3954" y="2655299"/>
            <a:ext cx="3952240" cy="2296141"/>
          </a:xfrm>
          <a:prstGeom prst="rect">
            <a:avLst/>
          </a:prstGeom>
        </p:spPr>
        <p:txBody>
          <a:bodyPr vert="horz" wrap="square" lIns="0" tIns="147955" rIns="0" bIns="0" rtlCol="0">
            <a:spAutoFit/>
          </a:bodyPr>
          <a:lstStyle/>
          <a:p>
            <a:pPr marL="12700">
              <a:lnSpc>
                <a:spcPct val="100000"/>
              </a:lnSpc>
              <a:spcBef>
                <a:spcPts val="1165"/>
              </a:spcBef>
              <a:tabLst>
                <a:tab pos="1506855" algn="l"/>
              </a:tabLst>
            </a:pPr>
            <a:r>
              <a:rPr sz="6000" b="0" spc="-20" dirty="0" smtClean="0">
                <a:solidFill>
                  <a:srgbClr val="15498D"/>
                </a:solidFill>
                <a:latin typeface="Liberation Sans Narrow"/>
                <a:cs typeface="Liberation Sans Narrow"/>
              </a:rPr>
              <a:t>Java</a:t>
            </a:r>
            <a:r>
              <a:rPr lang="en-US" sz="6000" b="0" dirty="0">
                <a:solidFill>
                  <a:srgbClr val="15498D"/>
                </a:solidFill>
                <a:latin typeface="Liberation Sans Narrow"/>
                <a:cs typeface="Liberation Sans Narrow"/>
              </a:rPr>
              <a:t/>
            </a:r>
            <a:br>
              <a:rPr lang="en-US" sz="6000" b="0" dirty="0">
                <a:solidFill>
                  <a:srgbClr val="15498D"/>
                </a:solidFill>
                <a:latin typeface="Liberation Sans Narrow"/>
                <a:cs typeface="Liberation Sans Narrow"/>
              </a:rPr>
            </a:br>
            <a:r>
              <a:rPr sz="6000" b="0" spc="-10" dirty="0" smtClean="0">
                <a:solidFill>
                  <a:srgbClr val="15498D"/>
                </a:solidFill>
                <a:latin typeface="Liberation Sans Narrow"/>
                <a:cs typeface="Liberation Sans Narrow"/>
              </a:rPr>
              <a:t>Backend</a:t>
            </a:r>
          </a:p>
          <a:p>
            <a:pPr marL="12700">
              <a:lnSpc>
                <a:spcPct val="100000"/>
              </a:lnSpc>
              <a:spcBef>
                <a:spcPts val="309"/>
              </a:spcBef>
            </a:pPr>
            <a:r>
              <a:rPr sz="1700" b="0" dirty="0" err="1" smtClean="0">
                <a:solidFill>
                  <a:srgbClr val="F37421"/>
                </a:solidFill>
                <a:latin typeface="Arial"/>
                <a:cs typeface="Arial"/>
              </a:rPr>
              <a:t>Phùng</a:t>
            </a:r>
            <a:r>
              <a:rPr sz="1700" b="0" spc="-75" dirty="0" smtClean="0">
                <a:solidFill>
                  <a:srgbClr val="F37421"/>
                </a:solidFill>
                <a:latin typeface="Arial"/>
                <a:cs typeface="Arial"/>
              </a:rPr>
              <a:t> </a:t>
            </a:r>
            <a:r>
              <a:rPr sz="1700" b="0" dirty="0" err="1" smtClean="0">
                <a:solidFill>
                  <a:srgbClr val="F37421"/>
                </a:solidFill>
                <a:latin typeface="Arial"/>
                <a:cs typeface="Arial"/>
              </a:rPr>
              <a:t>Thế</a:t>
            </a:r>
            <a:r>
              <a:rPr sz="1700" b="0" spc="-45" dirty="0" smtClean="0">
                <a:solidFill>
                  <a:srgbClr val="F37421"/>
                </a:solidFill>
                <a:latin typeface="Arial"/>
                <a:cs typeface="Arial"/>
              </a:rPr>
              <a:t> </a:t>
            </a:r>
            <a:r>
              <a:rPr sz="1700" b="0" spc="-10" dirty="0" err="1" smtClean="0">
                <a:solidFill>
                  <a:srgbClr val="F37421"/>
                </a:solidFill>
                <a:latin typeface="Arial"/>
                <a:cs typeface="Arial"/>
              </a:rPr>
              <a:t>Quang</a:t>
            </a:r>
            <a:r>
              <a:rPr lang="en-US" sz="1700" b="0" spc="-10" dirty="0" smtClean="0">
                <a:solidFill>
                  <a:srgbClr val="F37421"/>
                </a:solidFill>
                <a:latin typeface="Arial"/>
                <a:cs typeface="Arial"/>
              </a:rPr>
              <a:t>, </a:t>
            </a:r>
            <a:r>
              <a:rPr lang="en-US" sz="1700" b="0" spc="-10" dirty="0" err="1" smtClean="0">
                <a:solidFill>
                  <a:srgbClr val="F37421"/>
                </a:solidFill>
                <a:latin typeface="Arial"/>
                <a:cs typeface="Arial"/>
              </a:rPr>
              <a:t>Nguyễn</a:t>
            </a:r>
            <a:r>
              <a:rPr lang="en-US" sz="1700" b="0" spc="-10" dirty="0" smtClean="0">
                <a:solidFill>
                  <a:srgbClr val="F37421"/>
                </a:solidFill>
                <a:latin typeface="Arial"/>
                <a:cs typeface="Arial"/>
              </a:rPr>
              <a:t> </a:t>
            </a:r>
            <a:r>
              <a:rPr lang="en-US" sz="1700" b="0" spc="-10" dirty="0" err="1" smtClean="0">
                <a:solidFill>
                  <a:srgbClr val="F37421"/>
                </a:solidFill>
                <a:latin typeface="Arial"/>
                <a:cs typeface="Arial"/>
              </a:rPr>
              <a:t>Đắc</a:t>
            </a:r>
            <a:r>
              <a:rPr lang="en-US" sz="1700" b="0" spc="-10" dirty="0" smtClean="0">
                <a:solidFill>
                  <a:srgbClr val="F37421"/>
                </a:solidFill>
                <a:latin typeface="Arial"/>
                <a:cs typeface="Arial"/>
              </a:rPr>
              <a:t> </a:t>
            </a:r>
            <a:r>
              <a:rPr lang="en-US" sz="1700" b="0" spc="-10" dirty="0" err="1" smtClean="0">
                <a:solidFill>
                  <a:srgbClr val="F37421"/>
                </a:solidFill>
                <a:latin typeface="Arial"/>
                <a:cs typeface="Arial"/>
              </a:rPr>
              <a:t>Kiên</a:t>
            </a:r>
            <a:endParaRPr sz="1700" dirty="0">
              <a:latin typeface="Arial"/>
              <a:cs typeface="Arial"/>
            </a:endParaRPr>
          </a:p>
        </p:txBody>
      </p:sp>
      <p:pic>
        <p:nvPicPr>
          <p:cNvPr id="3" name="object 3"/>
          <p:cNvPicPr/>
          <p:nvPr/>
        </p:nvPicPr>
        <p:blipFill>
          <a:blip r:embed="rId2" cstate="print"/>
          <a:stretch>
            <a:fillRect/>
          </a:stretch>
        </p:blipFill>
        <p:spPr>
          <a:xfrm>
            <a:off x="4724400" y="914400"/>
            <a:ext cx="7444740" cy="5029200"/>
          </a:xfrm>
          <a:prstGeom prst="rect">
            <a:avLst/>
          </a:prstGeom>
        </p:spPr>
      </p:pic>
      <p:pic>
        <p:nvPicPr>
          <p:cNvPr id="4" name="object 4"/>
          <p:cNvPicPr/>
          <p:nvPr/>
        </p:nvPicPr>
        <p:blipFill>
          <a:blip r:embed="rId3" cstate="print"/>
          <a:stretch>
            <a:fillRect/>
          </a:stretch>
        </p:blipFill>
        <p:spPr>
          <a:xfrm>
            <a:off x="304800" y="228600"/>
            <a:ext cx="1143000" cy="8214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6617334" cy="452120"/>
          </a:xfrm>
          <a:prstGeom prst="rect">
            <a:avLst/>
          </a:prstGeom>
        </p:spPr>
        <p:txBody>
          <a:bodyPr vert="horz" wrap="square" lIns="0" tIns="12065" rIns="0" bIns="0" rtlCol="0">
            <a:spAutoFit/>
          </a:bodyPr>
          <a:lstStyle/>
          <a:p>
            <a:pPr marL="12700">
              <a:lnSpc>
                <a:spcPct val="100000"/>
              </a:lnSpc>
              <a:spcBef>
                <a:spcPts val="95"/>
              </a:spcBef>
              <a:tabLst>
                <a:tab pos="1597660" algn="l"/>
              </a:tabLst>
            </a:pPr>
            <a:r>
              <a:rPr b="0" spc="-25" dirty="0">
                <a:latin typeface="Impact"/>
                <a:cs typeface="Impact"/>
              </a:rPr>
              <a:t>01</a:t>
            </a:r>
            <a:r>
              <a:rPr b="0" dirty="0">
                <a:latin typeface="Impact"/>
                <a:cs typeface="Impact"/>
              </a:rPr>
              <a:t>	</a:t>
            </a:r>
            <a:r>
              <a:rPr sz="4200" baseline="1984" dirty="0"/>
              <a:t>Vòng</a:t>
            </a:r>
            <a:r>
              <a:rPr sz="4200" spc="-60" baseline="1984" dirty="0"/>
              <a:t> </a:t>
            </a:r>
            <a:r>
              <a:rPr sz="4200" baseline="1984" dirty="0"/>
              <a:t>đời</a:t>
            </a:r>
            <a:r>
              <a:rPr sz="4200" spc="-82" baseline="1984" dirty="0"/>
              <a:t> </a:t>
            </a:r>
            <a:r>
              <a:rPr sz="4200" spc="-30" baseline="1984" dirty="0"/>
              <a:t>Servlet(Web</a:t>
            </a:r>
            <a:r>
              <a:rPr sz="4200" spc="-89" baseline="1984" dirty="0"/>
              <a:t> </a:t>
            </a:r>
            <a:r>
              <a:rPr sz="4200" spc="-15" baseline="1984" dirty="0"/>
              <a:t>container)</a:t>
            </a:r>
            <a:endParaRPr sz="4200" baseline="1984">
              <a:latin typeface="Impact"/>
              <a:cs typeface="Impact"/>
            </a:endParaRPr>
          </a:p>
        </p:txBody>
      </p:sp>
      <p:sp>
        <p:nvSpPr>
          <p:cNvPr id="7" name="object 7"/>
          <p:cNvSpPr txBox="1"/>
          <p:nvPr/>
        </p:nvSpPr>
        <p:spPr>
          <a:xfrm>
            <a:off x="1466469" y="1757552"/>
            <a:ext cx="8587105" cy="695960"/>
          </a:xfrm>
          <a:prstGeom prst="rect">
            <a:avLst/>
          </a:prstGeom>
        </p:spPr>
        <p:txBody>
          <a:bodyPr vert="horz" wrap="square" lIns="0" tIns="12065" rIns="0" bIns="0" rtlCol="0">
            <a:spAutoFit/>
          </a:bodyPr>
          <a:lstStyle/>
          <a:p>
            <a:pPr marL="354965" indent="-342265">
              <a:lnSpc>
                <a:spcPct val="100000"/>
              </a:lnSpc>
              <a:spcBef>
                <a:spcPts val="95"/>
              </a:spcBef>
              <a:buClr>
                <a:srgbClr val="FF5A33"/>
              </a:buClr>
              <a:buFont typeface="Wingdings"/>
              <a:buChar char=""/>
              <a:tabLst>
                <a:tab pos="354965" algn="l"/>
              </a:tabLst>
            </a:pPr>
            <a:r>
              <a:rPr sz="2200" dirty="0">
                <a:latin typeface="Times New Roman"/>
                <a:cs typeface="Times New Roman"/>
              </a:rPr>
              <a:t>Cuối</a:t>
            </a:r>
            <a:r>
              <a:rPr sz="2200" spc="-50" dirty="0">
                <a:latin typeface="Times New Roman"/>
                <a:cs typeface="Times New Roman"/>
              </a:rPr>
              <a:t> </a:t>
            </a:r>
            <a:r>
              <a:rPr sz="2200" dirty="0">
                <a:latin typeface="Times New Roman"/>
                <a:cs typeface="Times New Roman"/>
              </a:rPr>
              <a:t>cùng</a:t>
            </a:r>
            <a:r>
              <a:rPr sz="2200" spc="-40" dirty="0">
                <a:latin typeface="Times New Roman"/>
                <a:cs typeface="Times New Roman"/>
              </a:rPr>
              <a:t> </a:t>
            </a:r>
            <a:r>
              <a:rPr sz="2200" dirty="0">
                <a:latin typeface="Times New Roman"/>
                <a:cs typeface="Times New Roman"/>
              </a:rPr>
              <a:t>servlet</a:t>
            </a:r>
            <a:r>
              <a:rPr sz="2200" spc="-25" dirty="0">
                <a:latin typeface="Times New Roman"/>
                <a:cs typeface="Times New Roman"/>
              </a:rPr>
              <a:t> </a:t>
            </a:r>
            <a:r>
              <a:rPr sz="2200" dirty="0">
                <a:latin typeface="Times New Roman"/>
                <a:cs typeface="Times New Roman"/>
              </a:rPr>
              <a:t>truyền</a:t>
            </a:r>
            <a:r>
              <a:rPr sz="2200" spc="-50" dirty="0">
                <a:latin typeface="Times New Roman"/>
                <a:cs typeface="Times New Roman"/>
              </a:rPr>
              <a:t> </a:t>
            </a:r>
            <a:r>
              <a:rPr sz="2200" dirty="0">
                <a:latin typeface="Times New Roman"/>
                <a:cs typeface="Times New Roman"/>
              </a:rPr>
              <a:t>kết</a:t>
            </a:r>
            <a:r>
              <a:rPr sz="2200" spc="-35" dirty="0">
                <a:latin typeface="Times New Roman"/>
                <a:cs typeface="Times New Roman"/>
              </a:rPr>
              <a:t> </a:t>
            </a:r>
            <a:r>
              <a:rPr sz="2200" dirty="0">
                <a:latin typeface="Times New Roman"/>
                <a:cs typeface="Times New Roman"/>
              </a:rPr>
              <a:t>quả</a:t>
            </a:r>
            <a:r>
              <a:rPr sz="2200" spc="-50" dirty="0">
                <a:latin typeface="Times New Roman"/>
                <a:cs typeface="Times New Roman"/>
              </a:rPr>
              <a:t> </a:t>
            </a:r>
            <a:r>
              <a:rPr sz="2200" dirty="0">
                <a:latin typeface="Times New Roman"/>
                <a:cs typeface="Times New Roman"/>
              </a:rPr>
              <a:t>trả</a:t>
            </a:r>
            <a:r>
              <a:rPr sz="2200" spc="-25" dirty="0">
                <a:latin typeface="Times New Roman"/>
                <a:cs typeface="Times New Roman"/>
              </a:rPr>
              <a:t> </a:t>
            </a:r>
            <a:r>
              <a:rPr sz="2200" dirty="0">
                <a:latin typeface="Times New Roman"/>
                <a:cs typeface="Times New Roman"/>
              </a:rPr>
              <a:t>về</a:t>
            </a:r>
            <a:r>
              <a:rPr sz="2200" spc="-40" dirty="0">
                <a:latin typeface="Times New Roman"/>
                <a:cs typeface="Times New Roman"/>
              </a:rPr>
              <a:t> </a:t>
            </a:r>
            <a:r>
              <a:rPr sz="2200" dirty="0">
                <a:latin typeface="Times New Roman"/>
                <a:cs typeface="Times New Roman"/>
              </a:rPr>
              <a:t>cho</a:t>
            </a:r>
            <a:r>
              <a:rPr sz="2200" spc="-40" dirty="0">
                <a:latin typeface="Times New Roman"/>
                <a:cs typeface="Times New Roman"/>
              </a:rPr>
              <a:t> </a:t>
            </a:r>
            <a:r>
              <a:rPr sz="2200" dirty="0">
                <a:latin typeface="Times New Roman"/>
                <a:cs typeface="Times New Roman"/>
              </a:rPr>
              <a:t>khách</a:t>
            </a:r>
            <a:r>
              <a:rPr sz="2200" spc="-50" dirty="0">
                <a:latin typeface="Times New Roman"/>
                <a:cs typeface="Times New Roman"/>
              </a:rPr>
              <a:t> </a:t>
            </a:r>
            <a:r>
              <a:rPr sz="2200" dirty="0">
                <a:latin typeface="Times New Roman"/>
                <a:cs typeface="Times New Roman"/>
              </a:rPr>
              <a:t>hàng</a:t>
            </a:r>
            <a:r>
              <a:rPr sz="2200" spc="-25" dirty="0">
                <a:latin typeface="Times New Roman"/>
                <a:cs typeface="Times New Roman"/>
              </a:rPr>
              <a:t> </a:t>
            </a:r>
            <a:r>
              <a:rPr sz="2200" dirty="0">
                <a:latin typeface="Times New Roman"/>
                <a:cs typeface="Times New Roman"/>
              </a:rPr>
              <a:t>(client)</a:t>
            </a:r>
            <a:r>
              <a:rPr sz="2200" spc="-20" dirty="0">
                <a:latin typeface="Times New Roman"/>
                <a:cs typeface="Times New Roman"/>
              </a:rPr>
              <a:t> </a:t>
            </a:r>
            <a:r>
              <a:rPr sz="2200" dirty="0">
                <a:latin typeface="Times New Roman"/>
                <a:cs typeface="Times New Roman"/>
              </a:rPr>
              <a:t>thông</a:t>
            </a:r>
            <a:r>
              <a:rPr sz="2200" spc="-45" dirty="0">
                <a:latin typeface="Times New Roman"/>
                <a:cs typeface="Times New Roman"/>
              </a:rPr>
              <a:t> </a:t>
            </a:r>
            <a:r>
              <a:rPr sz="2200" spc="-25" dirty="0">
                <a:latin typeface="Times New Roman"/>
                <a:cs typeface="Times New Roman"/>
              </a:rPr>
              <a:t>qua</a:t>
            </a:r>
            <a:endParaRPr sz="2200">
              <a:latin typeface="Times New Roman"/>
              <a:cs typeface="Times New Roman"/>
            </a:endParaRPr>
          </a:p>
          <a:p>
            <a:pPr marL="355600">
              <a:lnSpc>
                <a:spcPct val="100000"/>
              </a:lnSpc>
            </a:pPr>
            <a:r>
              <a:rPr sz="2200" spc="-10" dirty="0">
                <a:latin typeface="Times New Roman"/>
                <a:cs typeface="Times New Roman"/>
              </a:rPr>
              <a:t>HttpResponse</a:t>
            </a:r>
            <a:endParaRPr sz="2200">
              <a:latin typeface="Times New Roman"/>
              <a:cs typeface="Times New Roman"/>
            </a:endParaRPr>
          </a:p>
        </p:txBody>
      </p:sp>
      <p:pic>
        <p:nvPicPr>
          <p:cNvPr id="8" name="object 8"/>
          <p:cNvPicPr/>
          <p:nvPr/>
        </p:nvPicPr>
        <p:blipFill>
          <a:blip r:embed="rId5" cstate="print"/>
          <a:stretch>
            <a:fillRect/>
          </a:stretch>
        </p:blipFill>
        <p:spPr>
          <a:xfrm>
            <a:off x="1676400" y="3377184"/>
            <a:ext cx="3706367" cy="1671827"/>
          </a:xfrm>
          <a:prstGeom prst="rect">
            <a:avLst/>
          </a:prstGeom>
        </p:spPr>
      </p:pic>
      <p:sp>
        <p:nvSpPr>
          <p:cNvPr id="9" name="object 9"/>
          <p:cNvSpPr/>
          <p:nvPr/>
        </p:nvSpPr>
        <p:spPr>
          <a:xfrm>
            <a:off x="3587496" y="2903220"/>
            <a:ext cx="745490" cy="402590"/>
          </a:xfrm>
          <a:custGeom>
            <a:avLst/>
            <a:gdLst/>
            <a:ahLst/>
            <a:cxnLst/>
            <a:rect l="l" t="t" r="r" b="b"/>
            <a:pathLst>
              <a:path w="745489" h="402589">
                <a:moveTo>
                  <a:pt x="0" y="201167"/>
                </a:moveTo>
                <a:lnTo>
                  <a:pt x="149098" y="0"/>
                </a:lnTo>
                <a:lnTo>
                  <a:pt x="596138" y="0"/>
                </a:lnTo>
                <a:lnTo>
                  <a:pt x="745236" y="201167"/>
                </a:lnTo>
                <a:lnTo>
                  <a:pt x="596138" y="402335"/>
                </a:lnTo>
                <a:lnTo>
                  <a:pt x="149098" y="402335"/>
                </a:lnTo>
                <a:lnTo>
                  <a:pt x="0" y="201167"/>
                </a:lnTo>
                <a:close/>
              </a:path>
            </a:pathLst>
          </a:custGeom>
          <a:ln w="6096">
            <a:solidFill>
              <a:srgbClr val="DA172C"/>
            </a:solidFill>
          </a:ln>
        </p:spPr>
        <p:txBody>
          <a:bodyPr wrap="square" lIns="0" tIns="0" rIns="0" bIns="0" rtlCol="0"/>
          <a:lstStyle/>
          <a:p>
            <a:endParaRPr/>
          </a:p>
        </p:txBody>
      </p:sp>
      <p:sp>
        <p:nvSpPr>
          <p:cNvPr id="10" name="object 10"/>
          <p:cNvSpPr txBox="1"/>
          <p:nvPr/>
        </p:nvSpPr>
        <p:spPr>
          <a:xfrm>
            <a:off x="3885057" y="2949702"/>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0000"/>
                </a:solidFill>
                <a:latin typeface="Arial"/>
                <a:cs typeface="Arial"/>
              </a:rPr>
              <a:t>5</a:t>
            </a:r>
            <a:endParaRPr sz="1800">
              <a:latin typeface="Arial"/>
              <a:cs typeface="Arial"/>
            </a:endParaRPr>
          </a:p>
        </p:txBody>
      </p:sp>
      <p:grpSp>
        <p:nvGrpSpPr>
          <p:cNvPr id="11" name="object 11"/>
          <p:cNvGrpSpPr/>
          <p:nvPr/>
        </p:nvGrpSpPr>
        <p:grpSpPr>
          <a:xfrm>
            <a:off x="6117335" y="2977895"/>
            <a:ext cx="3677920" cy="2071370"/>
            <a:chOff x="6117335" y="2977895"/>
            <a:chExt cx="3677920" cy="2071370"/>
          </a:xfrm>
        </p:grpSpPr>
        <p:pic>
          <p:nvPicPr>
            <p:cNvPr id="12" name="object 12"/>
            <p:cNvPicPr/>
            <p:nvPr/>
          </p:nvPicPr>
          <p:blipFill>
            <a:blip r:embed="rId6" cstate="print"/>
            <a:stretch>
              <a:fillRect/>
            </a:stretch>
          </p:blipFill>
          <p:spPr>
            <a:xfrm>
              <a:off x="6117335" y="3377183"/>
              <a:ext cx="3677412" cy="1671827"/>
            </a:xfrm>
            <a:prstGeom prst="rect">
              <a:avLst/>
            </a:prstGeom>
          </p:spPr>
        </p:pic>
        <p:sp>
          <p:nvSpPr>
            <p:cNvPr id="13" name="object 13"/>
            <p:cNvSpPr/>
            <p:nvPr/>
          </p:nvSpPr>
          <p:spPr>
            <a:xfrm>
              <a:off x="8220455" y="2980943"/>
              <a:ext cx="745490" cy="402590"/>
            </a:xfrm>
            <a:custGeom>
              <a:avLst/>
              <a:gdLst/>
              <a:ahLst/>
              <a:cxnLst/>
              <a:rect l="l" t="t" r="r" b="b"/>
              <a:pathLst>
                <a:path w="745490" h="402589">
                  <a:moveTo>
                    <a:pt x="0" y="201167"/>
                  </a:moveTo>
                  <a:lnTo>
                    <a:pt x="149098" y="0"/>
                  </a:lnTo>
                  <a:lnTo>
                    <a:pt x="596138" y="0"/>
                  </a:lnTo>
                  <a:lnTo>
                    <a:pt x="745236" y="201167"/>
                  </a:lnTo>
                  <a:lnTo>
                    <a:pt x="596138" y="402335"/>
                  </a:lnTo>
                  <a:lnTo>
                    <a:pt x="149098" y="402335"/>
                  </a:lnTo>
                  <a:lnTo>
                    <a:pt x="0" y="201167"/>
                  </a:lnTo>
                  <a:close/>
                </a:path>
              </a:pathLst>
            </a:custGeom>
            <a:ln w="6096">
              <a:solidFill>
                <a:srgbClr val="DA172C"/>
              </a:solidFill>
            </a:ln>
          </p:spPr>
          <p:txBody>
            <a:bodyPr wrap="square" lIns="0" tIns="0" rIns="0" bIns="0" rtlCol="0"/>
            <a:lstStyle/>
            <a:p>
              <a:endParaRPr/>
            </a:p>
          </p:txBody>
        </p:sp>
      </p:grpSp>
      <p:sp>
        <p:nvSpPr>
          <p:cNvPr id="14" name="object 14"/>
          <p:cNvSpPr txBox="1"/>
          <p:nvPr/>
        </p:nvSpPr>
        <p:spPr>
          <a:xfrm>
            <a:off x="8518397" y="3026790"/>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0000"/>
                </a:solidFill>
                <a:latin typeface="Arial"/>
                <a:cs typeface="Arial"/>
              </a:rPr>
              <a:t>6</a:t>
            </a:r>
            <a:endParaRPr sz="18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13688" y="827531"/>
              <a:ext cx="1231391"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9542" y="1075385"/>
            <a:ext cx="5023485" cy="452120"/>
          </a:xfrm>
          <a:prstGeom prst="rect">
            <a:avLst/>
          </a:prstGeom>
        </p:spPr>
        <p:txBody>
          <a:bodyPr vert="horz" wrap="square" lIns="0" tIns="12065" rIns="0" bIns="0" rtlCol="0">
            <a:spAutoFit/>
          </a:bodyPr>
          <a:lstStyle/>
          <a:p>
            <a:pPr marL="12700">
              <a:lnSpc>
                <a:spcPct val="100000"/>
              </a:lnSpc>
              <a:spcBef>
                <a:spcPts val="95"/>
              </a:spcBef>
              <a:tabLst>
                <a:tab pos="3234055" algn="l"/>
              </a:tabLst>
            </a:pPr>
            <a:r>
              <a:rPr b="0" spc="-25" dirty="0">
                <a:latin typeface="Impact"/>
                <a:cs typeface="Impact"/>
              </a:rPr>
              <a:t>02</a:t>
            </a:r>
            <a:r>
              <a:rPr b="0" dirty="0">
                <a:latin typeface="Impact"/>
                <a:cs typeface="Impact"/>
              </a:rPr>
              <a:t>	</a:t>
            </a:r>
            <a:r>
              <a:rPr sz="4200" spc="-15" baseline="1984" dirty="0"/>
              <a:t>HttpServlet</a:t>
            </a:r>
            <a:endParaRPr sz="4200" baseline="1984">
              <a:latin typeface="Impact"/>
              <a:cs typeface="Impact"/>
            </a:endParaRPr>
          </a:p>
        </p:txBody>
      </p:sp>
      <p:sp>
        <p:nvSpPr>
          <p:cNvPr id="7" name="object 7"/>
          <p:cNvSpPr txBox="1"/>
          <p:nvPr/>
        </p:nvSpPr>
        <p:spPr>
          <a:xfrm>
            <a:off x="1466469" y="1757552"/>
            <a:ext cx="7120890" cy="2664460"/>
          </a:xfrm>
          <a:prstGeom prst="rect">
            <a:avLst/>
          </a:prstGeom>
        </p:spPr>
        <p:txBody>
          <a:bodyPr vert="horz" wrap="square" lIns="0" tIns="13335" rIns="0" bIns="0" rtlCol="0">
            <a:spAutoFit/>
          </a:bodyPr>
          <a:lstStyle/>
          <a:p>
            <a:pPr marL="354965" indent="-342265">
              <a:lnSpc>
                <a:spcPct val="100000"/>
              </a:lnSpc>
              <a:spcBef>
                <a:spcPts val="105"/>
              </a:spcBef>
              <a:buClr>
                <a:srgbClr val="FF5A33"/>
              </a:buClr>
              <a:buFont typeface="Wingdings"/>
              <a:buChar char=""/>
              <a:tabLst>
                <a:tab pos="354965" algn="l"/>
              </a:tabLst>
            </a:pPr>
            <a:r>
              <a:rPr sz="2000" dirty="0">
                <a:latin typeface="Times New Roman"/>
                <a:cs typeface="Times New Roman"/>
              </a:rPr>
              <a:t>Class</a:t>
            </a:r>
            <a:r>
              <a:rPr sz="2000" spc="-15" dirty="0">
                <a:latin typeface="Times New Roman"/>
                <a:cs typeface="Times New Roman"/>
              </a:rPr>
              <a:t> </a:t>
            </a:r>
            <a:r>
              <a:rPr sz="2000" dirty="0">
                <a:latin typeface="Times New Roman"/>
                <a:cs typeface="Times New Roman"/>
              </a:rPr>
              <a:t>HttpServlet</a:t>
            </a:r>
            <a:r>
              <a:rPr sz="2000" spc="-55" dirty="0">
                <a:latin typeface="Times New Roman"/>
                <a:cs typeface="Times New Roman"/>
              </a:rPr>
              <a:t> </a:t>
            </a:r>
            <a:r>
              <a:rPr sz="2000" dirty="0">
                <a:latin typeface="Times New Roman"/>
                <a:cs typeface="Times New Roman"/>
              </a:rPr>
              <a:t>Kế</a:t>
            </a:r>
            <a:r>
              <a:rPr sz="2000" spc="-5" dirty="0">
                <a:latin typeface="Times New Roman"/>
                <a:cs typeface="Times New Roman"/>
              </a:rPr>
              <a:t> </a:t>
            </a:r>
            <a:r>
              <a:rPr sz="2000" dirty="0">
                <a:latin typeface="Times New Roman"/>
                <a:cs typeface="Times New Roman"/>
              </a:rPr>
              <a:t>thừa</a:t>
            </a:r>
            <a:r>
              <a:rPr sz="2000" spc="-25" dirty="0">
                <a:latin typeface="Times New Roman"/>
                <a:cs typeface="Times New Roman"/>
              </a:rPr>
              <a:t> </a:t>
            </a:r>
            <a:r>
              <a:rPr sz="2000" dirty="0">
                <a:latin typeface="Times New Roman"/>
                <a:cs typeface="Times New Roman"/>
              </a:rPr>
              <a:t>GenericServlet</a:t>
            </a:r>
            <a:r>
              <a:rPr sz="2000" spc="-40" dirty="0">
                <a:latin typeface="Times New Roman"/>
                <a:cs typeface="Times New Roman"/>
              </a:rPr>
              <a:t> </a:t>
            </a:r>
            <a:r>
              <a:rPr sz="2000" dirty="0">
                <a:latin typeface="Times New Roman"/>
                <a:cs typeface="Times New Roman"/>
              </a:rPr>
              <a:t>và</a:t>
            </a:r>
            <a:r>
              <a:rPr sz="2000" spc="-15" dirty="0">
                <a:latin typeface="Times New Roman"/>
                <a:cs typeface="Times New Roman"/>
              </a:rPr>
              <a:t> </a:t>
            </a:r>
            <a:r>
              <a:rPr sz="2000" spc="-10" dirty="0">
                <a:latin typeface="Times New Roman"/>
                <a:cs typeface="Times New Roman"/>
              </a:rPr>
              <a:t>implements</a:t>
            </a:r>
            <a:endParaRPr sz="2000" dirty="0">
              <a:latin typeface="Times New Roman"/>
              <a:cs typeface="Times New Roman"/>
            </a:endParaRPr>
          </a:p>
          <a:p>
            <a:pPr marL="355600">
              <a:lnSpc>
                <a:spcPct val="100000"/>
              </a:lnSpc>
            </a:pPr>
            <a:r>
              <a:rPr sz="2000" dirty="0">
                <a:latin typeface="Times New Roman"/>
                <a:cs typeface="Times New Roman"/>
              </a:rPr>
              <a:t>Serializable</a:t>
            </a:r>
            <a:r>
              <a:rPr sz="2000" spc="-60" dirty="0">
                <a:latin typeface="Times New Roman"/>
                <a:cs typeface="Times New Roman"/>
              </a:rPr>
              <a:t> </a:t>
            </a:r>
            <a:r>
              <a:rPr sz="2000" spc="-10" dirty="0">
                <a:latin typeface="Times New Roman"/>
                <a:cs typeface="Times New Roman"/>
              </a:rPr>
              <a:t>interface</a:t>
            </a:r>
            <a:endParaRPr sz="2000" dirty="0">
              <a:latin typeface="Times New Roman"/>
              <a:cs typeface="Times New Roman"/>
            </a:endParaRPr>
          </a:p>
          <a:p>
            <a:pPr marL="812165" lvl="1" indent="-342265">
              <a:lnSpc>
                <a:spcPct val="100000"/>
              </a:lnSpc>
              <a:spcBef>
                <a:spcPts val="610"/>
              </a:spcBef>
              <a:buClr>
                <a:srgbClr val="FF5A33"/>
              </a:buClr>
              <a:buFont typeface="Wingdings"/>
              <a:buChar char=""/>
              <a:tabLst>
                <a:tab pos="812165" algn="l"/>
              </a:tabLst>
            </a:pPr>
            <a:r>
              <a:rPr sz="1800" dirty="0">
                <a:latin typeface="Times New Roman"/>
                <a:cs typeface="Times New Roman"/>
              </a:rPr>
              <a:t>Cung</a:t>
            </a:r>
            <a:r>
              <a:rPr sz="1800" spc="-30" dirty="0">
                <a:latin typeface="Times New Roman"/>
                <a:cs typeface="Times New Roman"/>
              </a:rPr>
              <a:t> </a:t>
            </a:r>
            <a:r>
              <a:rPr sz="1800" dirty="0">
                <a:latin typeface="Times New Roman"/>
                <a:cs typeface="Times New Roman"/>
              </a:rPr>
              <a:t>cấp</a:t>
            </a:r>
            <a:r>
              <a:rPr sz="1800" spc="-35" dirty="0">
                <a:latin typeface="Times New Roman"/>
                <a:cs typeface="Times New Roman"/>
              </a:rPr>
              <a:t> </a:t>
            </a:r>
            <a:r>
              <a:rPr sz="1800" dirty="0">
                <a:latin typeface="Times New Roman"/>
                <a:cs typeface="Times New Roman"/>
              </a:rPr>
              <a:t>các</a:t>
            </a:r>
            <a:r>
              <a:rPr sz="1800" spc="-25" dirty="0">
                <a:latin typeface="Times New Roman"/>
                <a:cs typeface="Times New Roman"/>
              </a:rPr>
              <a:t> </a:t>
            </a:r>
            <a:r>
              <a:rPr sz="1800" dirty="0">
                <a:latin typeface="Times New Roman"/>
                <a:cs typeface="Times New Roman"/>
              </a:rPr>
              <a:t>phương</a:t>
            </a:r>
            <a:r>
              <a:rPr sz="1800" spc="-20" dirty="0">
                <a:latin typeface="Times New Roman"/>
                <a:cs typeface="Times New Roman"/>
              </a:rPr>
              <a:t> </a:t>
            </a:r>
            <a:r>
              <a:rPr sz="1800" dirty="0">
                <a:latin typeface="Times New Roman"/>
                <a:cs typeface="Times New Roman"/>
              </a:rPr>
              <a:t>thức</a:t>
            </a:r>
            <a:r>
              <a:rPr sz="1800" spc="-25" dirty="0">
                <a:latin typeface="Times New Roman"/>
                <a:cs typeface="Times New Roman"/>
              </a:rPr>
              <a:t> </a:t>
            </a:r>
            <a:r>
              <a:rPr sz="1800" dirty="0">
                <a:latin typeface="Times New Roman"/>
                <a:cs typeface="Times New Roman"/>
              </a:rPr>
              <a:t>HTTP</a:t>
            </a:r>
            <a:r>
              <a:rPr sz="1800" spc="-90" dirty="0">
                <a:latin typeface="Times New Roman"/>
                <a:cs typeface="Times New Roman"/>
              </a:rPr>
              <a:t> </a:t>
            </a:r>
            <a:r>
              <a:rPr sz="1800" dirty="0">
                <a:latin typeface="Times New Roman"/>
                <a:cs typeface="Times New Roman"/>
              </a:rPr>
              <a:t>doGet,</a:t>
            </a:r>
            <a:r>
              <a:rPr sz="1800" spc="-35" dirty="0">
                <a:latin typeface="Times New Roman"/>
                <a:cs typeface="Times New Roman"/>
              </a:rPr>
              <a:t> </a:t>
            </a:r>
            <a:r>
              <a:rPr sz="1800" dirty="0">
                <a:latin typeface="Times New Roman"/>
                <a:cs typeface="Times New Roman"/>
              </a:rPr>
              <a:t>doPost,</a:t>
            </a:r>
            <a:r>
              <a:rPr sz="1800" spc="-10" dirty="0">
                <a:latin typeface="Times New Roman"/>
                <a:cs typeface="Times New Roman"/>
              </a:rPr>
              <a:t> </a:t>
            </a:r>
            <a:r>
              <a:rPr sz="1800" dirty="0">
                <a:latin typeface="Times New Roman"/>
                <a:cs typeface="Times New Roman"/>
              </a:rPr>
              <a:t>doHead,</a:t>
            </a:r>
            <a:r>
              <a:rPr sz="1800" spc="-40" dirty="0">
                <a:latin typeface="Times New Roman"/>
                <a:cs typeface="Times New Roman"/>
              </a:rPr>
              <a:t> </a:t>
            </a:r>
            <a:r>
              <a:rPr sz="1800" spc="-10" dirty="0">
                <a:latin typeface="Times New Roman"/>
                <a:cs typeface="Times New Roman"/>
              </a:rPr>
              <a:t>doTrace</a:t>
            </a:r>
            <a:endParaRPr sz="1800" dirty="0">
              <a:latin typeface="Times New Roman"/>
              <a:cs typeface="Times New Roman"/>
            </a:endParaRPr>
          </a:p>
          <a:p>
            <a:pPr marL="812165" lvl="1" indent="-342265">
              <a:lnSpc>
                <a:spcPct val="100000"/>
              </a:lnSpc>
              <a:spcBef>
                <a:spcPts val="600"/>
              </a:spcBef>
              <a:buClr>
                <a:srgbClr val="FF5A33"/>
              </a:buClr>
              <a:buFont typeface="Wingdings"/>
              <a:buChar char=""/>
              <a:tabLst>
                <a:tab pos="812165" algn="l"/>
              </a:tabLst>
            </a:pPr>
            <a:r>
              <a:rPr sz="1800" dirty="0">
                <a:latin typeface="Times New Roman"/>
                <a:cs typeface="Times New Roman"/>
              </a:rPr>
              <a:t>Phương</a:t>
            </a:r>
            <a:r>
              <a:rPr sz="1800" spc="-25" dirty="0">
                <a:latin typeface="Times New Roman"/>
                <a:cs typeface="Times New Roman"/>
              </a:rPr>
              <a:t> </a:t>
            </a:r>
            <a:r>
              <a:rPr sz="1800" dirty="0">
                <a:latin typeface="Times New Roman"/>
                <a:cs typeface="Times New Roman"/>
              </a:rPr>
              <a:t>thức</a:t>
            </a:r>
            <a:r>
              <a:rPr sz="1800" spc="-30" dirty="0">
                <a:latin typeface="Times New Roman"/>
                <a:cs typeface="Times New Roman"/>
              </a:rPr>
              <a:t> </a:t>
            </a:r>
            <a:r>
              <a:rPr sz="1800" dirty="0">
                <a:latin typeface="Times New Roman"/>
                <a:cs typeface="Times New Roman"/>
              </a:rPr>
              <a:t>GET</a:t>
            </a:r>
            <a:r>
              <a:rPr sz="1800" spc="-45" dirty="0">
                <a:latin typeface="Times New Roman"/>
                <a:cs typeface="Times New Roman"/>
              </a:rPr>
              <a:t> </a:t>
            </a:r>
            <a:r>
              <a:rPr sz="1800" dirty="0">
                <a:latin typeface="Times New Roman"/>
                <a:cs typeface="Times New Roman"/>
              </a:rPr>
              <a:t>trỏ</a:t>
            </a:r>
            <a:r>
              <a:rPr sz="1800" spc="-30" dirty="0">
                <a:latin typeface="Times New Roman"/>
                <a:cs typeface="Times New Roman"/>
              </a:rPr>
              <a:t> </a:t>
            </a:r>
            <a:r>
              <a:rPr sz="1800" dirty="0">
                <a:latin typeface="Times New Roman"/>
                <a:cs typeface="Times New Roman"/>
              </a:rPr>
              <a:t>đến</a:t>
            </a:r>
            <a:r>
              <a:rPr sz="1800" spc="-30" dirty="0">
                <a:latin typeface="Times New Roman"/>
                <a:cs typeface="Times New Roman"/>
              </a:rPr>
              <a:t> </a:t>
            </a:r>
            <a:r>
              <a:rPr sz="1800" dirty="0">
                <a:latin typeface="Times New Roman"/>
                <a:cs typeface="Times New Roman"/>
              </a:rPr>
              <a:t>phương</a:t>
            </a:r>
            <a:r>
              <a:rPr sz="1800" spc="-25" dirty="0">
                <a:latin typeface="Times New Roman"/>
                <a:cs typeface="Times New Roman"/>
              </a:rPr>
              <a:t> </a:t>
            </a:r>
            <a:r>
              <a:rPr sz="1800" dirty="0">
                <a:latin typeface="Times New Roman"/>
                <a:cs typeface="Times New Roman"/>
              </a:rPr>
              <a:t>thức</a:t>
            </a:r>
            <a:r>
              <a:rPr sz="1800" spc="-25" dirty="0">
                <a:latin typeface="Times New Roman"/>
                <a:cs typeface="Times New Roman"/>
              </a:rPr>
              <a:t> </a:t>
            </a:r>
            <a:r>
              <a:rPr sz="1800" spc="-10" dirty="0">
                <a:latin typeface="Times New Roman"/>
                <a:cs typeface="Times New Roman"/>
              </a:rPr>
              <a:t>doGet()</a:t>
            </a:r>
            <a:endParaRPr sz="1800" dirty="0">
              <a:latin typeface="Times New Roman"/>
              <a:cs typeface="Times New Roman"/>
            </a:endParaRPr>
          </a:p>
          <a:p>
            <a:pPr marL="812165" lvl="1" indent="-342265">
              <a:lnSpc>
                <a:spcPct val="100000"/>
              </a:lnSpc>
              <a:spcBef>
                <a:spcPts val="600"/>
              </a:spcBef>
              <a:buClr>
                <a:srgbClr val="FF5A33"/>
              </a:buClr>
              <a:buFont typeface="Wingdings"/>
              <a:buChar char=""/>
              <a:tabLst>
                <a:tab pos="812165" algn="l"/>
              </a:tabLst>
            </a:pPr>
            <a:r>
              <a:rPr sz="1800" dirty="0">
                <a:latin typeface="Times New Roman"/>
                <a:cs typeface="Times New Roman"/>
              </a:rPr>
              <a:t>Phương</a:t>
            </a:r>
            <a:r>
              <a:rPr sz="1800" spc="-25" dirty="0">
                <a:latin typeface="Times New Roman"/>
                <a:cs typeface="Times New Roman"/>
              </a:rPr>
              <a:t> </a:t>
            </a:r>
            <a:r>
              <a:rPr sz="1800" dirty="0">
                <a:latin typeface="Times New Roman"/>
                <a:cs typeface="Times New Roman"/>
              </a:rPr>
              <a:t>thức</a:t>
            </a:r>
            <a:r>
              <a:rPr sz="1800" spc="-25" dirty="0">
                <a:latin typeface="Times New Roman"/>
                <a:cs typeface="Times New Roman"/>
              </a:rPr>
              <a:t> </a:t>
            </a:r>
            <a:r>
              <a:rPr sz="1800" dirty="0">
                <a:latin typeface="Times New Roman"/>
                <a:cs typeface="Times New Roman"/>
              </a:rPr>
              <a:t>POST</a:t>
            </a:r>
            <a:r>
              <a:rPr sz="1800" spc="-35" dirty="0">
                <a:latin typeface="Times New Roman"/>
                <a:cs typeface="Times New Roman"/>
              </a:rPr>
              <a:t> </a:t>
            </a:r>
            <a:r>
              <a:rPr sz="1800" dirty="0">
                <a:latin typeface="Times New Roman"/>
                <a:cs typeface="Times New Roman"/>
              </a:rPr>
              <a:t>trỏ</a:t>
            </a:r>
            <a:r>
              <a:rPr sz="1800" spc="-25" dirty="0">
                <a:latin typeface="Times New Roman"/>
                <a:cs typeface="Times New Roman"/>
              </a:rPr>
              <a:t> </a:t>
            </a:r>
            <a:r>
              <a:rPr sz="1800" dirty="0">
                <a:latin typeface="Times New Roman"/>
                <a:cs typeface="Times New Roman"/>
              </a:rPr>
              <a:t>đến</a:t>
            </a:r>
            <a:r>
              <a:rPr sz="1800" spc="-25" dirty="0">
                <a:latin typeface="Times New Roman"/>
                <a:cs typeface="Times New Roman"/>
              </a:rPr>
              <a:t> </a:t>
            </a:r>
            <a:r>
              <a:rPr sz="1800" dirty="0">
                <a:latin typeface="Times New Roman"/>
                <a:cs typeface="Times New Roman"/>
              </a:rPr>
              <a:t>phương</a:t>
            </a:r>
            <a:r>
              <a:rPr sz="1800" spc="-20" dirty="0">
                <a:latin typeface="Times New Roman"/>
                <a:cs typeface="Times New Roman"/>
              </a:rPr>
              <a:t> </a:t>
            </a:r>
            <a:r>
              <a:rPr sz="1800" dirty="0">
                <a:latin typeface="Times New Roman"/>
                <a:cs typeface="Times New Roman"/>
              </a:rPr>
              <a:t>thức</a:t>
            </a:r>
            <a:r>
              <a:rPr sz="1800" spc="-25" dirty="0">
                <a:latin typeface="Times New Roman"/>
                <a:cs typeface="Times New Roman"/>
              </a:rPr>
              <a:t> </a:t>
            </a:r>
            <a:r>
              <a:rPr sz="1800" spc="-10" dirty="0">
                <a:latin typeface="Times New Roman"/>
                <a:cs typeface="Times New Roman"/>
              </a:rPr>
              <a:t>doPost()</a:t>
            </a:r>
            <a:endParaRPr sz="1800" dirty="0">
              <a:latin typeface="Times New Roman"/>
              <a:cs typeface="Times New Roman"/>
            </a:endParaRPr>
          </a:p>
          <a:p>
            <a:pPr marL="812165" lvl="1" indent="-342265">
              <a:lnSpc>
                <a:spcPct val="100000"/>
              </a:lnSpc>
              <a:spcBef>
                <a:spcPts val="600"/>
              </a:spcBef>
              <a:buClr>
                <a:srgbClr val="FF5A33"/>
              </a:buClr>
              <a:buFont typeface="Wingdings"/>
              <a:buChar char=""/>
              <a:tabLst>
                <a:tab pos="812165" algn="l"/>
              </a:tabLst>
            </a:pPr>
            <a:r>
              <a:rPr sz="1800" b="1" spc="-10" dirty="0">
                <a:latin typeface="Times New Roman"/>
                <a:cs typeface="Times New Roman"/>
              </a:rPr>
              <a:t>HttpServletRequest </a:t>
            </a:r>
            <a:r>
              <a:rPr sz="1800" dirty="0">
                <a:latin typeface="Times New Roman"/>
                <a:cs typeface="Times New Roman"/>
              </a:rPr>
              <a:t>chứa</a:t>
            </a:r>
            <a:r>
              <a:rPr sz="1800" spc="-10" dirty="0">
                <a:latin typeface="Times New Roman"/>
                <a:cs typeface="Times New Roman"/>
              </a:rPr>
              <a:t> </a:t>
            </a:r>
            <a:r>
              <a:rPr sz="1800" dirty="0">
                <a:latin typeface="Times New Roman"/>
                <a:cs typeface="Times New Roman"/>
              </a:rPr>
              <a:t>thông</a:t>
            </a:r>
            <a:r>
              <a:rPr sz="1800" spc="-10" dirty="0">
                <a:latin typeface="Times New Roman"/>
                <a:cs typeface="Times New Roman"/>
              </a:rPr>
              <a:t> </a:t>
            </a:r>
            <a:r>
              <a:rPr sz="1800" dirty="0">
                <a:latin typeface="Times New Roman"/>
                <a:cs typeface="Times New Roman"/>
              </a:rPr>
              <a:t>tin</a:t>
            </a:r>
            <a:r>
              <a:rPr sz="1800" spc="-15" dirty="0">
                <a:latin typeface="Times New Roman"/>
                <a:cs typeface="Times New Roman"/>
              </a:rPr>
              <a:t> </a:t>
            </a:r>
            <a:r>
              <a:rPr sz="1800" dirty="0">
                <a:latin typeface="Times New Roman"/>
                <a:cs typeface="Times New Roman"/>
              </a:rPr>
              <a:t>request</a:t>
            </a:r>
            <a:r>
              <a:rPr sz="1800" spc="-5" dirty="0">
                <a:latin typeface="Times New Roman"/>
                <a:cs typeface="Times New Roman"/>
              </a:rPr>
              <a:t> </a:t>
            </a:r>
            <a:r>
              <a:rPr sz="1800" dirty="0">
                <a:latin typeface="Times New Roman"/>
                <a:cs typeface="Times New Roman"/>
              </a:rPr>
              <a:t>từ</a:t>
            </a:r>
            <a:r>
              <a:rPr sz="1800" spc="-5" dirty="0">
                <a:latin typeface="Times New Roman"/>
                <a:cs typeface="Times New Roman"/>
              </a:rPr>
              <a:t> </a:t>
            </a:r>
            <a:r>
              <a:rPr sz="1800" spc="-10" dirty="0">
                <a:latin typeface="Times New Roman"/>
                <a:cs typeface="Times New Roman"/>
              </a:rPr>
              <a:t>client,</a:t>
            </a:r>
            <a:endParaRPr sz="1800" dirty="0">
              <a:latin typeface="Times New Roman"/>
              <a:cs typeface="Times New Roman"/>
            </a:endParaRPr>
          </a:p>
          <a:p>
            <a:pPr marL="812165" lvl="1" indent="-342265">
              <a:lnSpc>
                <a:spcPct val="100000"/>
              </a:lnSpc>
              <a:spcBef>
                <a:spcPts val="600"/>
              </a:spcBef>
              <a:buClr>
                <a:srgbClr val="FF5A33"/>
              </a:buClr>
              <a:buFont typeface="Wingdings"/>
              <a:buChar char=""/>
              <a:tabLst>
                <a:tab pos="812165" algn="l"/>
              </a:tabLst>
            </a:pPr>
            <a:r>
              <a:rPr sz="1800" b="1" dirty="0">
                <a:latin typeface="Times New Roman"/>
                <a:cs typeface="Times New Roman"/>
              </a:rPr>
              <a:t>HttpServletResponse </a:t>
            </a:r>
            <a:r>
              <a:rPr sz="1800" dirty="0">
                <a:latin typeface="Times New Roman"/>
                <a:cs typeface="Times New Roman"/>
              </a:rPr>
              <a:t>cung</a:t>
            </a:r>
            <a:r>
              <a:rPr sz="1800" spc="-15" dirty="0">
                <a:latin typeface="Times New Roman"/>
                <a:cs typeface="Times New Roman"/>
              </a:rPr>
              <a:t> </a:t>
            </a:r>
            <a:r>
              <a:rPr sz="1800" dirty="0">
                <a:latin typeface="Times New Roman"/>
                <a:cs typeface="Times New Roman"/>
              </a:rPr>
              <a:t>cấp</a:t>
            </a:r>
            <a:r>
              <a:rPr sz="1800" spc="-15" dirty="0">
                <a:latin typeface="Times New Roman"/>
                <a:cs typeface="Times New Roman"/>
              </a:rPr>
              <a:t> </a:t>
            </a:r>
            <a:r>
              <a:rPr sz="1800" dirty="0">
                <a:latin typeface="Times New Roman"/>
                <a:cs typeface="Times New Roman"/>
              </a:rPr>
              <a:t>các</a:t>
            </a:r>
            <a:r>
              <a:rPr sz="1800" spc="-25" dirty="0">
                <a:latin typeface="Times New Roman"/>
                <a:cs typeface="Times New Roman"/>
              </a:rPr>
              <a:t> </a:t>
            </a:r>
            <a:r>
              <a:rPr sz="1800" dirty="0">
                <a:latin typeface="Times New Roman"/>
                <a:cs typeface="Times New Roman"/>
              </a:rPr>
              <a:t>chức</a:t>
            </a:r>
            <a:r>
              <a:rPr sz="1800" spc="-10" dirty="0">
                <a:latin typeface="Times New Roman"/>
                <a:cs typeface="Times New Roman"/>
              </a:rPr>
              <a:t> </a:t>
            </a:r>
            <a:r>
              <a:rPr sz="1800" dirty="0">
                <a:latin typeface="Times New Roman"/>
                <a:cs typeface="Times New Roman"/>
              </a:rPr>
              <a:t>năng</a:t>
            </a:r>
            <a:r>
              <a:rPr sz="1800" spc="-15" dirty="0">
                <a:latin typeface="Times New Roman"/>
                <a:cs typeface="Times New Roman"/>
              </a:rPr>
              <a:t> </a:t>
            </a:r>
            <a:r>
              <a:rPr sz="1800" dirty="0">
                <a:latin typeface="Times New Roman"/>
                <a:cs typeface="Times New Roman"/>
              </a:rPr>
              <a:t>để</a:t>
            </a:r>
            <a:r>
              <a:rPr sz="1800" spc="-15" dirty="0">
                <a:latin typeface="Times New Roman"/>
                <a:cs typeface="Times New Roman"/>
              </a:rPr>
              <a:t> </a:t>
            </a:r>
            <a:r>
              <a:rPr sz="1800" dirty="0">
                <a:latin typeface="Times New Roman"/>
                <a:cs typeface="Times New Roman"/>
              </a:rPr>
              <a:t>trả</a:t>
            </a:r>
            <a:r>
              <a:rPr sz="1800" spc="-5" dirty="0">
                <a:latin typeface="Times New Roman"/>
                <a:cs typeface="Times New Roman"/>
              </a:rPr>
              <a:t> </a:t>
            </a:r>
            <a:r>
              <a:rPr sz="1800" dirty="0">
                <a:latin typeface="Times New Roman"/>
                <a:cs typeface="Times New Roman"/>
              </a:rPr>
              <a:t>về</a:t>
            </a:r>
            <a:r>
              <a:rPr sz="1800" spc="-10" dirty="0">
                <a:latin typeface="Times New Roman"/>
                <a:cs typeface="Times New Roman"/>
              </a:rPr>
              <a:t> </a:t>
            </a:r>
            <a:r>
              <a:rPr sz="1800" dirty="0">
                <a:latin typeface="Times New Roman"/>
                <a:cs typeface="Times New Roman"/>
              </a:rPr>
              <a:t>dữ</a:t>
            </a:r>
            <a:r>
              <a:rPr sz="1800" spc="-5" dirty="0">
                <a:latin typeface="Times New Roman"/>
                <a:cs typeface="Times New Roman"/>
              </a:rPr>
              <a:t> </a:t>
            </a:r>
            <a:r>
              <a:rPr sz="1800" dirty="0">
                <a:latin typeface="Times New Roman"/>
                <a:cs typeface="Times New Roman"/>
              </a:rPr>
              <a:t>liệu</a:t>
            </a:r>
            <a:r>
              <a:rPr sz="1800" spc="-20" dirty="0">
                <a:latin typeface="Times New Roman"/>
                <a:cs typeface="Times New Roman"/>
              </a:rPr>
              <a:t> </a:t>
            </a:r>
            <a:r>
              <a:rPr sz="1800" spc="-10" dirty="0">
                <a:latin typeface="Times New Roman"/>
                <a:cs typeface="Times New Roman"/>
              </a:rPr>
              <a:t>text,</a:t>
            </a:r>
            <a:endParaRPr sz="1800" dirty="0">
              <a:latin typeface="Times New Roman"/>
              <a:cs typeface="Times New Roman"/>
            </a:endParaRPr>
          </a:p>
          <a:p>
            <a:pPr marL="812800">
              <a:lnSpc>
                <a:spcPct val="100000"/>
              </a:lnSpc>
            </a:pPr>
            <a:r>
              <a:rPr sz="1800" dirty="0">
                <a:latin typeface="Times New Roman"/>
                <a:cs typeface="Times New Roman"/>
              </a:rPr>
              <a:t>html</a:t>
            </a:r>
            <a:r>
              <a:rPr sz="1800" spc="-30" dirty="0">
                <a:latin typeface="Times New Roman"/>
                <a:cs typeface="Times New Roman"/>
              </a:rPr>
              <a:t> </a:t>
            </a:r>
            <a:r>
              <a:rPr sz="1800" dirty="0">
                <a:latin typeface="Times New Roman"/>
                <a:cs typeface="Times New Roman"/>
              </a:rPr>
              <a:t>dữ</a:t>
            </a:r>
            <a:r>
              <a:rPr sz="1800" spc="-15" dirty="0">
                <a:latin typeface="Times New Roman"/>
                <a:cs typeface="Times New Roman"/>
              </a:rPr>
              <a:t> </a:t>
            </a:r>
            <a:r>
              <a:rPr sz="1800" dirty="0">
                <a:latin typeface="Times New Roman"/>
                <a:cs typeface="Times New Roman"/>
              </a:rPr>
              <a:t>liệu</a:t>
            </a:r>
            <a:r>
              <a:rPr sz="1800" spc="-20" dirty="0">
                <a:latin typeface="Times New Roman"/>
                <a:cs typeface="Times New Roman"/>
              </a:rPr>
              <a:t> </a:t>
            </a:r>
            <a:r>
              <a:rPr sz="1800" dirty="0">
                <a:latin typeface="Times New Roman"/>
                <a:cs typeface="Times New Roman"/>
              </a:rPr>
              <a:t>binary</a:t>
            </a:r>
            <a:r>
              <a:rPr sz="1800" spc="-20" dirty="0">
                <a:latin typeface="Times New Roman"/>
                <a:cs typeface="Times New Roman"/>
              </a:rPr>
              <a:t> </a:t>
            </a:r>
            <a:r>
              <a:rPr sz="1800" dirty="0">
                <a:latin typeface="Times New Roman"/>
                <a:cs typeface="Times New Roman"/>
              </a:rPr>
              <a:t>như</a:t>
            </a:r>
            <a:r>
              <a:rPr sz="1800" spc="-25" dirty="0">
                <a:latin typeface="Times New Roman"/>
                <a:cs typeface="Times New Roman"/>
              </a:rPr>
              <a:t> </a:t>
            </a:r>
            <a:r>
              <a:rPr sz="1800" dirty="0">
                <a:latin typeface="Times New Roman"/>
                <a:cs typeface="Times New Roman"/>
              </a:rPr>
              <a:t>image</a:t>
            </a:r>
            <a:r>
              <a:rPr sz="1800" spc="-15" dirty="0">
                <a:latin typeface="Times New Roman"/>
                <a:cs typeface="Times New Roman"/>
              </a:rPr>
              <a:t> </a:t>
            </a:r>
            <a:r>
              <a:rPr sz="1800" spc="-10" dirty="0">
                <a:latin typeface="Times New Roman"/>
                <a:cs typeface="Times New Roman"/>
              </a:rPr>
              <a:t>(HTTP</a:t>
            </a:r>
            <a:r>
              <a:rPr sz="1800" spc="-90" dirty="0">
                <a:latin typeface="Times New Roman"/>
                <a:cs typeface="Times New Roman"/>
              </a:rPr>
              <a:t> </a:t>
            </a:r>
            <a:r>
              <a:rPr sz="1800" dirty="0">
                <a:latin typeface="Times New Roman"/>
                <a:cs typeface="Times New Roman"/>
              </a:rPr>
              <a:t>headers,</a:t>
            </a:r>
            <a:r>
              <a:rPr sz="1800" spc="-20" dirty="0">
                <a:latin typeface="Times New Roman"/>
                <a:cs typeface="Times New Roman"/>
              </a:rPr>
              <a:t> </a:t>
            </a:r>
            <a:r>
              <a:rPr sz="1800" spc="-10" dirty="0">
                <a:latin typeface="Times New Roman"/>
                <a:cs typeface="Times New Roman"/>
              </a:rPr>
              <a:t>cookies...)</a:t>
            </a:r>
            <a:endParaRPr sz="1800" dirty="0">
              <a:latin typeface="Times New Roman"/>
              <a:cs typeface="Times New Roman"/>
            </a:endParaRPr>
          </a:p>
        </p:txBody>
      </p:sp>
      <p:pic>
        <p:nvPicPr>
          <p:cNvPr id="8" name="object 8"/>
          <p:cNvPicPr/>
          <p:nvPr/>
        </p:nvPicPr>
        <p:blipFill>
          <a:blip r:embed="rId5" cstate="print"/>
          <a:stretch>
            <a:fillRect/>
          </a:stretch>
        </p:blipFill>
        <p:spPr>
          <a:xfrm>
            <a:off x="8583168" y="1958339"/>
            <a:ext cx="2084831" cy="33832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13688" y="827531"/>
              <a:ext cx="1231391"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9542" y="1075385"/>
            <a:ext cx="5023485" cy="452120"/>
          </a:xfrm>
          <a:prstGeom prst="rect">
            <a:avLst/>
          </a:prstGeom>
        </p:spPr>
        <p:txBody>
          <a:bodyPr vert="horz" wrap="square" lIns="0" tIns="12065" rIns="0" bIns="0" rtlCol="0">
            <a:spAutoFit/>
          </a:bodyPr>
          <a:lstStyle/>
          <a:p>
            <a:pPr marL="12700">
              <a:lnSpc>
                <a:spcPct val="100000"/>
              </a:lnSpc>
              <a:spcBef>
                <a:spcPts val="95"/>
              </a:spcBef>
              <a:tabLst>
                <a:tab pos="3234055" algn="l"/>
              </a:tabLst>
            </a:pPr>
            <a:r>
              <a:rPr b="0" spc="-25" dirty="0">
                <a:latin typeface="Impact"/>
                <a:cs typeface="Impact"/>
              </a:rPr>
              <a:t>02</a:t>
            </a:r>
            <a:r>
              <a:rPr b="0" dirty="0">
                <a:latin typeface="Impact"/>
                <a:cs typeface="Impact"/>
              </a:rPr>
              <a:t>	</a:t>
            </a:r>
            <a:r>
              <a:rPr sz="4200" spc="-15" baseline="1984" dirty="0"/>
              <a:t>HttpServlet</a:t>
            </a:r>
            <a:endParaRPr sz="4200" baseline="1984">
              <a:latin typeface="Impact"/>
              <a:cs typeface="Impact"/>
            </a:endParaRPr>
          </a:p>
        </p:txBody>
      </p:sp>
      <p:sp>
        <p:nvSpPr>
          <p:cNvPr id="7" name="object 7"/>
          <p:cNvSpPr txBox="1"/>
          <p:nvPr/>
        </p:nvSpPr>
        <p:spPr>
          <a:xfrm>
            <a:off x="1466469" y="1672151"/>
            <a:ext cx="8564880" cy="4655185"/>
          </a:xfrm>
          <a:prstGeom prst="rect">
            <a:avLst/>
          </a:prstGeom>
        </p:spPr>
        <p:txBody>
          <a:bodyPr vert="horz" wrap="square" lIns="0" tIns="98425" rIns="0" bIns="0" rtlCol="0">
            <a:spAutoFit/>
          </a:bodyPr>
          <a:lstStyle/>
          <a:p>
            <a:pPr marL="354965" indent="-342265">
              <a:lnSpc>
                <a:spcPct val="100000"/>
              </a:lnSpc>
              <a:spcBef>
                <a:spcPts val="775"/>
              </a:spcBef>
              <a:buClr>
                <a:srgbClr val="FF5A33"/>
              </a:buClr>
              <a:buFont typeface="Wingdings"/>
              <a:buChar char=""/>
              <a:tabLst>
                <a:tab pos="354965" algn="l"/>
              </a:tabLst>
            </a:pPr>
            <a:r>
              <a:rPr sz="2000" dirty="0">
                <a:latin typeface="Times New Roman"/>
                <a:cs typeface="Times New Roman"/>
              </a:rPr>
              <a:t>public</a:t>
            </a:r>
            <a:r>
              <a:rPr sz="2000" spc="-55" dirty="0">
                <a:latin typeface="Times New Roman"/>
                <a:cs typeface="Times New Roman"/>
              </a:rPr>
              <a:t> </a:t>
            </a:r>
            <a:r>
              <a:rPr sz="2000" dirty="0">
                <a:latin typeface="Times New Roman"/>
                <a:cs typeface="Times New Roman"/>
              </a:rPr>
              <a:t>void</a:t>
            </a:r>
            <a:r>
              <a:rPr sz="2000" spc="-40" dirty="0">
                <a:latin typeface="Times New Roman"/>
                <a:cs typeface="Times New Roman"/>
              </a:rPr>
              <a:t> </a:t>
            </a:r>
            <a:r>
              <a:rPr sz="2000" dirty="0">
                <a:latin typeface="Times New Roman"/>
                <a:cs typeface="Times New Roman"/>
              </a:rPr>
              <a:t>service(ServletRequest</a:t>
            </a:r>
            <a:r>
              <a:rPr sz="2000" spc="-55" dirty="0">
                <a:latin typeface="Times New Roman"/>
                <a:cs typeface="Times New Roman"/>
              </a:rPr>
              <a:t> </a:t>
            </a:r>
            <a:r>
              <a:rPr sz="2000" dirty="0">
                <a:latin typeface="Times New Roman"/>
                <a:cs typeface="Times New Roman"/>
              </a:rPr>
              <a:t>req,ServletResponse</a:t>
            </a:r>
            <a:r>
              <a:rPr sz="2000" spc="-50" dirty="0">
                <a:latin typeface="Times New Roman"/>
                <a:cs typeface="Times New Roman"/>
              </a:rPr>
              <a:t> </a:t>
            </a:r>
            <a:r>
              <a:rPr sz="2000" spc="-10" dirty="0">
                <a:latin typeface="Times New Roman"/>
                <a:cs typeface="Times New Roman"/>
              </a:rPr>
              <a:t>res):</a:t>
            </a:r>
            <a:endParaRPr sz="2000" dirty="0">
              <a:latin typeface="Times New Roman"/>
              <a:cs typeface="Times New Roman"/>
            </a:endParaRPr>
          </a:p>
          <a:p>
            <a:pPr marL="812165" lvl="1" indent="-342265">
              <a:lnSpc>
                <a:spcPct val="100000"/>
              </a:lnSpc>
              <a:spcBef>
                <a:spcPts val="610"/>
              </a:spcBef>
              <a:buClr>
                <a:srgbClr val="FF5A33"/>
              </a:buClr>
              <a:buFont typeface="Wingdings"/>
              <a:buChar char=""/>
              <a:tabLst>
                <a:tab pos="812165" algn="l"/>
              </a:tabLst>
            </a:pPr>
            <a:r>
              <a:rPr sz="1800" dirty="0">
                <a:latin typeface="Times New Roman"/>
                <a:cs typeface="Times New Roman"/>
              </a:rPr>
              <a:t>Chuyển</a:t>
            </a:r>
            <a:r>
              <a:rPr sz="1800" spc="-30" dirty="0">
                <a:latin typeface="Times New Roman"/>
                <a:cs typeface="Times New Roman"/>
              </a:rPr>
              <a:t> </a:t>
            </a:r>
            <a:r>
              <a:rPr sz="1800" dirty="0">
                <a:latin typeface="Times New Roman"/>
                <a:cs typeface="Times New Roman"/>
              </a:rPr>
              <a:t>tiếp</a:t>
            </a:r>
            <a:r>
              <a:rPr sz="1800" spc="-10" dirty="0">
                <a:latin typeface="Times New Roman"/>
                <a:cs typeface="Times New Roman"/>
              </a:rPr>
              <a:t> </a:t>
            </a:r>
            <a:r>
              <a:rPr sz="1800" dirty="0">
                <a:latin typeface="Times New Roman"/>
                <a:cs typeface="Times New Roman"/>
              </a:rPr>
              <a:t>request đến</a:t>
            </a:r>
            <a:r>
              <a:rPr sz="1800" spc="-5" dirty="0">
                <a:latin typeface="Times New Roman"/>
                <a:cs typeface="Times New Roman"/>
              </a:rPr>
              <a:t> </a:t>
            </a:r>
            <a:r>
              <a:rPr sz="1800" dirty="0">
                <a:latin typeface="Times New Roman"/>
                <a:cs typeface="Times New Roman"/>
              </a:rPr>
              <a:t>phương thức</a:t>
            </a:r>
            <a:r>
              <a:rPr sz="1800" spc="-5" dirty="0">
                <a:latin typeface="Times New Roman"/>
                <a:cs typeface="Times New Roman"/>
              </a:rPr>
              <a:t> </a:t>
            </a:r>
            <a:r>
              <a:rPr sz="1800" dirty="0">
                <a:latin typeface="Times New Roman"/>
                <a:cs typeface="Times New Roman"/>
              </a:rPr>
              <a:t>protected</a:t>
            </a:r>
            <a:r>
              <a:rPr sz="1800" spc="-20" dirty="0">
                <a:latin typeface="Times New Roman"/>
                <a:cs typeface="Times New Roman"/>
              </a:rPr>
              <a:t> </a:t>
            </a:r>
            <a:r>
              <a:rPr sz="1800" dirty="0">
                <a:latin typeface="Times New Roman"/>
                <a:cs typeface="Times New Roman"/>
              </a:rPr>
              <a:t>service</a:t>
            </a:r>
            <a:r>
              <a:rPr sz="1800" spc="-5" dirty="0">
                <a:latin typeface="Times New Roman"/>
                <a:cs typeface="Times New Roman"/>
              </a:rPr>
              <a:t> </a:t>
            </a:r>
            <a:r>
              <a:rPr sz="1800" dirty="0">
                <a:latin typeface="Times New Roman"/>
                <a:cs typeface="Times New Roman"/>
              </a:rPr>
              <a:t>và</a:t>
            </a:r>
            <a:r>
              <a:rPr sz="1800" spc="-5" dirty="0">
                <a:latin typeface="Times New Roman"/>
                <a:cs typeface="Times New Roman"/>
              </a:rPr>
              <a:t> </a:t>
            </a:r>
            <a:r>
              <a:rPr sz="1800" dirty="0">
                <a:latin typeface="Times New Roman"/>
                <a:cs typeface="Times New Roman"/>
              </a:rPr>
              <a:t>chuyển</a:t>
            </a:r>
            <a:r>
              <a:rPr sz="1800" spc="-25" dirty="0">
                <a:latin typeface="Times New Roman"/>
                <a:cs typeface="Times New Roman"/>
              </a:rPr>
              <a:t> </a:t>
            </a:r>
            <a:r>
              <a:rPr sz="1800" dirty="0">
                <a:latin typeface="Times New Roman"/>
                <a:cs typeface="Times New Roman"/>
              </a:rPr>
              <a:t>đổi</a:t>
            </a:r>
            <a:r>
              <a:rPr sz="1800" spc="-5" dirty="0">
                <a:latin typeface="Times New Roman"/>
                <a:cs typeface="Times New Roman"/>
              </a:rPr>
              <a:t> </a:t>
            </a:r>
            <a:r>
              <a:rPr sz="1800" dirty="0">
                <a:latin typeface="Times New Roman"/>
                <a:cs typeface="Times New Roman"/>
              </a:rPr>
              <a:t>request </a:t>
            </a:r>
            <a:r>
              <a:rPr sz="1800" spc="-25" dirty="0">
                <a:latin typeface="Times New Roman"/>
                <a:cs typeface="Times New Roman"/>
              </a:rPr>
              <a:t>và</a:t>
            </a:r>
            <a:endParaRPr sz="1800" dirty="0">
              <a:latin typeface="Times New Roman"/>
              <a:cs typeface="Times New Roman"/>
            </a:endParaRPr>
          </a:p>
          <a:p>
            <a:pPr marL="812800">
              <a:lnSpc>
                <a:spcPct val="100000"/>
              </a:lnSpc>
            </a:pPr>
            <a:r>
              <a:rPr sz="1800" dirty="0">
                <a:latin typeface="Times New Roman"/>
                <a:cs typeface="Times New Roman"/>
              </a:rPr>
              <a:t>response</a:t>
            </a:r>
            <a:r>
              <a:rPr sz="1800" spc="-45" dirty="0">
                <a:latin typeface="Times New Roman"/>
                <a:cs typeface="Times New Roman"/>
              </a:rPr>
              <a:t> </a:t>
            </a:r>
            <a:r>
              <a:rPr sz="1800" dirty="0">
                <a:latin typeface="Times New Roman"/>
                <a:cs typeface="Times New Roman"/>
              </a:rPr>
              <a:t>sang</a:t>
            </a:r>
            <a:r>
              <a:rPr sz="1800" spc="-35" dirty="0">
                <a:latin typeface="Times New Roman"/>
                <a:cs typeface="Times New Roman"/>
              </a:rPr>
              <a:t> </a:t>
            </a:r>
            <a:r>
              <a:rPr sz="1800" dirty="0">
                <a:latin typeface="Times New Roman"/>
                <a:cs typeface="Times New Roman"/>
              </a:rPr>
              <a:t>httprequest</a:t>
            </a:r>
            <a:r>
              <a:rPr sz="1800" spc="-50" dirty="0">
                <a:latin typeface="Times New Roman"/>
                <a:cs typeface="Times New Roman"/>
              </a:rPr>
              <a:t> </a:t>
            </a:r>
            <a:r>
              <a:rPr sz="1800" dirty="0">
                <a:latin typeface="Times New Roman"/>
                <a:cs typeface="Times New Roman"/>
              </a:rPr>
              <a:t>và</a:t>
            </a:r>
            <a:r>
              <a:rPr sz="1800" spc="-50" dirty="0">
                <a:latin typeface="Times New Roman"/>
                <a:cs typeface="Times New Roman"/>
              </a:rPr>
              <a:t> </a:t>
            </a:r>
            <a:r>
              <a:rPr sz="1800" spc="-10" dirty="0">
                <a:latin typeface="Times New Roman"/>
                <a:cs typeface="Times New Roman"/>
              </a:rPr>
              <a:t>httpresponse.</a:t>
            </a:r>
            <a:endParaRPr sz="1800" dirty="0">
              <a:latin typeface="Times New Roman"/>
              <a:cs typeface="Times New Roman"/>
            </a:endParaRPr>
          </a:p>
          <a:p>
            <a:pPr marL="354965" indent="-342265">
              <a:lnSpc>
                <a:spcPct val="100000"/>
              </a:lnSpc>
              <a:spcBef>
                <a:spcPts val="595"/>
              </a:spcBef>
              <a:buClr>
                <a:srgbClr val="FF5A33"/>
              </a:buClr>
              <a:buFont typeface="Wingdings"/>
              <a:buChar char=""/>
              <a:tabLst>
                <a:tab pos="354965" algn="l"/>
              </a:tabLst>
            </a:pPr>
            <a:r>
              <a:rPr sz="2000" dirty="0">
                <a:latin typeface="Times New Roman"/>
                <a:cs typeface="Times New Roman"/>
              </a:rPr>
              <a:t>protected</a:t>
            </a:r>
            <a:r>
              <a:rPr sz="2000" spc="-60" dirty="0">
                <a:latin typeface="Times New Roman"/>
                <a:cs typeface="Times New Roman"/>
              </a:rPr>
              <a:t> </a:t>
            </a:r>
            <a:r>
              <a:rPr sz="2000" dirty="0">
                <a:latin typeface="Times New Roman"/>
                <a:cs typeface="Times New Roman"/>
              </a:rPr>
              <a:t>void</a:t>
            </a:r>
            <a:r>
              <a:rPr sz="2000" spc="-40" dirty="0">
                <a:latin typeface="Times New Roman"/>
                <a:cs typeface="Times New Roman"/>
              </a:rPr>
              <a:t> </a:t>
            </a:r>
            <a:r>
              <a:rPr sz="2000" dirty="0">
                <a:latin typeface="Times New Roman"/>
                <a:cs typeface="Times New Roman"/>
              </a:rPr>
              <a:t>service(HttpServletRequest</a:t>
            </a:r>
            <a:r>
              <a:rPr sz="2000" spc="-55" dirty="0">
                <a:latin typeface="Times New Roman"/>
                <a:cs typeface="Times New Roman"/>
              </a:rPr>
              <a:t> </a:t>
            </a:r>
            <a:r>
              <a:rPr sz="2000" dirty="0">
                <a:latin typeface="Times New Roman"/>
                <a:cs typeface="Times New Roman"/>
              </a:rPr>
              <a:t>req,</a:t>
            </a:r>
            <a:r>
              <a:rPr sz="2000" spc="-40" dirty="0">
                <a:latin typeface="Times New Roman"/>
                <a:cs typeface="Times New Roman"/>
              </a:rPr>
              <a:t> </a:t>
            </a:r>
            <a:r>
              <a:rPr sz="2000" dirty="0">
                <a:latin typeface="Times New Roman"/>
                <a:cs typeface="Times New Roman"/>
              </a:rPr>
              <a:t>HttpServletResponse</a:t>
            </a:r>
            <a:r>
              <a:rPr sz="2000" spc="-60" dirty="0">
                <a:latin typeface="Times New Roman"/>
                <a:cs typeface="Times New Roman"/>
              </a:rPr>
              <a:t> </a:t>
            </a:r>
            <a:r>
              <a:rPr sz="2000" spc="-10" dirty="0">
                <a:latin typeface="Times New Roman"/>
                <a:cs typeface="Times New Roman"/>
              </a:rPr>
              <a:t>res):</a:t>
            </a:r>
            <a:endParaRPr sz="2000" dirty="0">
              <a:latin typeface="Times New Roman"/>
              <a:cs typeface="Times New Roman"/>
            </a:endParaRPr>
          </a:p>
          <a:p>
            <a:pPr marL="812165" lvl="1" indent="-342265">
              <a:lnSpc>
                <a:spcPct val="100000"/>
              </a:lnSpc>
              <a:spcBef>
                <a:spcPts val="605"/>
              </a:spcBef>
              <a:buClr>
                <a:srgbClr val="FF5A33"/>
              </a:buClr>
              <a:buFont typeface="Wingdings"/>
              <a:buChar char=""/>
              <a:tabLst>
                <a:tab pos="812165" algn="l"/>
              </a:tabLst>
            </a:pPr>
            <a:r>
              <a:rPr sz="1800" dirty="0">
                <a:latin typeface="Times New Roman"/>
                <a:cs typeface="Times New Roman"/>
              </a:rPr>
              <a:t>Nhận</a:t>
            </a:r>
            <a:r>
              <a:rPr sz="1800" spc="-25" dirty="0">
                <a:latin typeface="Times New Roman"/>
                <a:cs typeface="Times New Roman"/>
              </a:rPr>
              <a:t> </a:t>
            </a:r>
            <a:r>
              <a:rPr sz="1800" dirty="0">
                <a:latin typeface="Times New Roman"/>
                <a:cs typeface="Times New Roman"/>
              </a:rPr>
              <a:t>request</a:t>
            </a:r>
            <a:r>
              <a:rPr sz="1800" spc="-20" dirty="0">
                <a:latin typeface="Times New Roman"/>
                <a:cs typeface="Times New Roman"/>
              </a:rPr>
              <a:t> </a:t>
            </a:r>
            <a:r>
              <a:rPr sz="1800" dirty="0">
                <a:latin typeface="Times New Roman"/>
                <a:cs typeface="Times New Roman"/>
              </a:rPr>
              <a:t>từ</a:t>
            </a:r>
            <a:r>
              <a:rPr sz="1800" spc="-15" dirty="0">
                <a:latin typeface="Times New Roman"/>
                <a:cs typeface="Times New Roman"/>
              </a:rPr>
              <a:t> </a:t>
            </a:r>
            <a:r>
              <a:rPr sz="1800" dirty="0">
                <a:latin typeface="Times New Roman"/>
                <a:cs typeface="Times New Roman"/>
              </a:rPr>
              <a:t>phương</a:t>
            </a:r>
            <a:r>
              <a:rPr sz="1800" spc="-20" dirty="0">
                <a:latin typeface="Times New Roman"/>
                <a:cs typeface="Times New Roman"/>
              </a:rPr>
              <a:t> </a:t>
            </a:r>
            <a:r>
              <a:rPr sz="1800" dirty="0">
                <a:latin typeface="Times New Roman"/>
                <a:cs typeface="Times New Roman"/>
              </a:rPr>
              <a:t>thức</a:t>
            </a:r>
            <a:r>
              <a:rPr sz="1800" spc="-25" dirty="0">
                <a:latin typeface="Times New Roman"/>
                <a:cs typeface="Times New Roman"/>
              </a:rPr>
              <a:t> </a:t>
            </a:r>
            <a:r>
              <a:rPr sz="1800" dirty="0">
                <a:latin typeface="Times New Roman"/>
                <a:cs typeface="Times New Roman"/>
              </a:rPr>
              <a:t>service</a:t>
            </a:r>
            <a:r>
              <a:rPr sz="1800" spc="-30" dirty="0">
                <a:latin typeface="Times New Roman"/>
                <a:cs typeface="Times New Roman"/>
              </a:rPr>
              <a:t> </a:t>
            </a:r>
            <a:r>
              <a:rPr sz="1800" dirty="0">
                <a:latin typeface="Times New Roman"/>
                <a:cs typeface="Times New Roman"/>
              </a:rPr>
              <a:t>và</a:t>
            </a:r>
            <a:r>
              <a:rPr sz="1800" spc="-25" dirty="0">
                <a:latin typeface="Times New Roman"/>
                <a:cs typeface="Times New Roman"/>
              </a:rPr>
              <a:t> </a:t>
            </a:r>
            <a:r>
              <a:rPr sz="1800" dirty="0">
                <a:latin typeface="Times New Roman"/>
                <a:cs typeface="Times New Roman"/>
              </a:rPr>
              <a:t>chuyển</a:t>
            </a:r>
            <a:r>
              <a:rPr sz="1800" spc="-50" dirty="0">
                <a:latin typeface="Times New Roman"/>
                <a:cs typeface="Times New Roman"/>
              </a:rPr>
              <a:t> </a:t>
            </a:r>
            <a:r>
              <a:rPr sz="1800" dirty="0">
                <a:latin typeface="Times New Roman"/>
                <a:cs typeface="Times New Roman"/>
              </a:rPr>
              <a:t>tiếp</a:t>
            </a:r>
            <a:r>
              <a:rPr sz="1800" spc="-20" dirty="0">
                <a:latin typeface="Times New Roman"/>
                <a:cs typeface="Times New Roman"/>
              </a:rPr>
              <a:t> </a:t>
            </a:r>
            <a:r>
              <a:rPr sz="1800" dirty="0">
                <a:latin typeface="Times New Roman"/>
                <a:cs typeface="Times New Roman"/>
              </a:rPr>
              <a:t>tới</a:t>
            </a:r>
            <a:r>
              <a:rPr sz="1800" spc="-25" dirty="0">
                <a:latin typeface="Times New Roman"/>
                <a:cs typeface="Times New Roman"/>
              </a:rPr>
              <a:t> </a:t>
            </a:r>
            <a:r>
              <a:rPr sz="1800" dirty="0">
                <a:latin typeface="Times New Roman"/>
                <a:cs typeface="Times New Roman"/>
              </a:rPr>
              <a:t>phương</a:t>
            </a:r>
            <a:r>
              <a:rPr sz="1800" spc="-20" dirty="0">
                <a:latin typeface="Times New Roman"/>
                <a:cs typeface="Times New Roman"/>
              </a:rPr>
              <a:t> </a:t>
            </a:r>
            <a:r>
              <a:rPr sz="1800" dirty="0">
                <a:latin typeface="Times New Roman"/>
                <a:cs typeface="Times New Roman"/>
              </a:rPr>
              <a:t>thức</a:t>
            </a:r>
            <a:r>
              <a:rPr sz="1800" spc="-20" dirty="0">
                <a:latin typeface="Times New Roman"/>
                <a:cs typeface="Times New Roman"/>
              </a:rPr>
              <a:t> </a:t>
            </a:r>
            <a:r>
              <a:rPr sz="1800" spc="-10" dirty="0">
                <a:latin typeface="Times New Roman"/>
                <a:cs typeface="Times New Roman"/>
              </a:rPr>
              <a:t>doXXX()</a:t>
            </a:r>
            <a:endParaRPr sz="1800" dirty="0">
              <a:latin typeface="Times New Roman"/>
              <a:cs typeface="Times New Roman"/>
            </a:endParaRPr>
          </a:p>
          <a:p>
            <a:pPr marL="354965" indent="-342265">
              <a:lnSpc>
                <a:spcPct val="100000"/>
              </a:lnSpc>
              <a:spcBef>
                <a:spcPts val="595"/>
              </a:spcBef>
              <a:buClr>
                <a:srgbClr val="FF5A33"/>
              </a:buClr>
              <a:buFont typeface="Wingdings"/>
              <a:buChar char=""/>
              <a:tabLst>
                <a:tab pos="354965" algn="l"/>
              </a:tabLst>
            </a:pPr>
            <a:r>
              <a:rPr sz="2000" dirty="0">
                <a:latin typeface="Times New Roman"/>
                <a:cs typeface="Times New Roman"/>
              </a:rPr>
              <a:t>protected</a:t>
            </a:r>
            <a:r>
              <a:rPr sz="2000" spc="-55" dirty="0">
                <a:latin typeface="Times New Roman"/>
                <a:cs typeface="Times New Roman"/>
              </a:rPr>
              <a:t> </a:t>
            </a:r>
            <a:r>
              <a:rPr sz="2000" dirty="0">
                <a:latin typeface="Times New Roman"/>
                <a:cs typeface="Times New Roman"/>
              </a:rPr>
              <a:t>void</a:t>
            </a:r>
            <a:r>
              <a:rPr sz="2000" spc="-40" dirty="0">
                <a:latin typeface="Times New Roman"/>
                <a:cs typeface="Times New Roman"/>
              </a:rPr>
              <a:t> </a:t>
            </a:r>
            <a:r>
              <a:rPr sz="2000" dirty="0">
                <a:latin typeface="Times New Roman"/>
                <a:cs typeface="Times New Roman"/>
              </a:rPr>
              <a:t>doGet(HttpServletRequest</a:t>
            </a:r>
            <a:r>
              <a:rPr sz="2000" spc="-60" dirty="0">
                <a:latin typeface="Times New Roman"/>
                <a:cs typeface="Times New Roman"/>
              </a:rPr>
              <a:t> </a:t>
            </a:r>
            <a:r>
              <a:rPr sz="2000" dirty="0">
                <a:latin typeface="Times New Roman"/>
                <a:cs typeface="Times New Roman"/>
              </a:rPr>
              <a:t>req,</a:t>
            </a:r>
            <a:r>
              <a:rPr sz="2000" spc="-35" dirty="0">
                <a:latin typeface="Times New Roman"/>
                <a:cs typeface="Times New Roman"/>
              </a:rPr>
              <a:t> </a:t>
            </a:r>
            <a:r>
              <a:rPr sz="2000" dirty="0">
                <a:latin typeface="Times New Roman"/>
                <a:cs typeface="Times New Roman"/>
              </a:rPr>
              <a:t>HttpServletResponse</a:t>
            </a:r>
            <a:r>
              <a:rPr sz="2000" spc="-45" dirty="0">
                <a:latin typeface="Times New Roman"/>
                <a:cs typeface="Times New Roman"/>
              </a:rPr>
              <a:t> </a:t>
            </a:r>
            <a:r>
              <a:rPr sz="2000" spc="-10" dirty="0">
                <a:latin typeface="Times New Roman"/>
                <a:cs typeface="Times New Roman"/>
              </a:rPr>
              <a:t>res):</a:t>
            </a:r>
            <a:endParaRPr sz="2000" dirty="0">
              <a:latin typeface="Times New Roman"/>
              <a:cs typeface="Times New Roman"/>
            </a:endParaRPr>
          </a:p>
          <a:p>
            <a:pPr marL="354965" indent="-342265">
              <a:lnSpc>
                <a:spcPct val="100000"/>
              </a:lnSpc>
              <a:spcBef>
                <a:spcPts val="600"/>
              </a:spcBef>
              <a:buClr>
                <a:srgbClr val="FF5A33"/>
              </a:buClr>
              <a:buFont typeface="Wingdings"/>
              <a:buChar char=""/>
              <a:tabLst>
                <a:tab pos="354965" algn="l"/>
              </a:tabLst>
            </a:pPr>
            <a:r>
              <a:rPr sz="2000" dirty="0">
                <a:latin typeface="Times New Roman"/>
                <a:cs typeface="Times New Roman"/>
              </a:rPr>
              <a:t>protected</a:t>
            </a:r>
            <a:r>
              <a:rPr sz="2000" spc="-60" dirty="0">
                <a:latin typeface="Times New Roman"/>
                <a:cs typeface="Times New Roman"/>
              </a:rPr>
              <a:t> </a:t>
            </a:r>
            <a:r>
              <a:rPr sz="2000" dirty="0">
                <a:latin typeface="Times New Roman"/>
                <a:cs typeface="Times New Roman"/>
              </a:rPr>
              <a:t>void</a:t>
            </a:r>
            <a:r>
              <a:rPr sz="2000" spc="-35" dirty="0">
                <a:latin typeface="Times New Roman"/>
                <a:cs typeface="Times New Roman"/>
              </a:rPr>
              <a:t> </a:t>
            </a:r>
            <a:r>
              <a:rPr sz="2000" dirty="0">
                <a:latin typeface="Times New Roman"/>
                <a:cs typeface="Times New Roman"/>
              </a:rPr>
              <a:t>doPost(HttpServletRequest</a:t>
            </a:r>
            <a:r>
              <a:rPr sz="2000" spc="-65" dirty="0">
                <a:latin typeface="Times New Roman"/>
                <a:cs typeface="Times New Roman"/>
              </a:rPr>
              <a:t> </a:t>
            </a:r>
            <a:r>
              <a:rPr sz="2000" dirty="0">
                <a:latin typeface="Times New Roman"/>
                <a:cs typeface="Times New Roman"/>
              </a:rPr>
              <a:t>req,</a:t>
            </a:r>
            <a:r>
              <a:rPr sz="2000" spc="-35" dirty="0">
                <a:latin typeface="Times New Roman"/>
                <a:cs typeface="Times New Roman"/>
              </a:rPr>
              <a:t> </a:t>
            </a:r>
            <a:r>
              <a:rPr sz="2000" dirty="0">
                <a:latin typeface="Times New Roman"/>
                <a:cs typeface="Times New Roman"/>
              </a:rPr>
              <a:t>HttpServletResponse</a:t>
            </a:r>
            <a:r>
              <a:rPr sz="2000" spc="-45" dirty="0">
                <a:latin typeface="Times New Roman"/>
                <a:cs typeface="Times New Roman"/>
              </a:rPr>
              <a:t> </a:t>
            </a:r>
            <a:r>
              <a:rPr sz="2000" spc="-10" dirty="0">
                <a:latin typeface="Times New Roman"/>
                <a:cs typeface="Times New Roman"/>
              </a:rPr>
              <a:t>res):</a:t>
            </a:r>
            <a:endParaRPr sz="2000" dirty="0">
              <a:latin typeface="Times New Roman"/>
              <a:cs typeface="Times New Roman"/>
            </a:endParaRPr>
          </a:p>
          <a:p>
            <a:pPr marL="354965" indent="-342265">
              <a:lnSpc>
                <a:spcPct val="100000"/>
              </a:lnSpc>
              <a:spcBef>
                <a:spcPts val="600"/>
              </a:spcBef>
              <a:buClr>
                <a:srgbClr val="FF5A33"/>
              </a:buClr>
              <a:buFont typeface="Wingdings"/>
              <a:buChar char=""/>
              <a:tabLst>
                <a:tab pos="354965" algn="l"/>
              </a:tabLst>
            </a:pPr>
            <a:r>
              <a:rPr sz="2000" dirty="0">
                <a:latin typeface="Times New Roman"/>
                <a:cs typeface="Times New Roman"/>
              </a:rPr>
              <a:t>protected</a:t>
            </a:r>
            <a:r>
              <a:rPr sz="2000" spc="-55" dirty="0">
                <a:latin typeface="Times New Roman"/>
                <a:cs typeface="Times New Roman"/>
              </a:rPr>
              <a:t> </a:t>
            </a:r>
            <a:r>
              <a:rPr sz="2000" dirty="0">
                <a:latin typeface="Times New Roman"/>
                <a:cs typeface="Times New Roman"/>
              </a:rPr>
              <a:t>void</a:t>
            </a:r>
            <a:r>
              <a:rPr sz="2000" spc="-35" dirty="0">
                <a:latin typeface="Times New Roman"/>
                <a:cs typeface="Times New Roman"/>
              </a:rPr>
              <a:t> </a:t>
            </a:r>
            <a:r>
              <a:rPr sz="2000" dirty="0">
                <a:latin typeface="Times New Roman"/>
                <a:cs typeface="Times New Roman"/>
              </a:rPr>
              <a:t>doHead(HttpServletRequest</a:t>
            </a:r>
            <a:r>
              <a:rPr sz="2000" spc="-50" dirty="0">
                <a:latin typeface="Times New Roman"/>
                <a:cs typeface="Times New Roman"/>
              </a:rPr>
              <a:t> </a:t>
            </a:r>
            <a:r>
              <a:rPr sz="2000" dirty="0">
                <a:latin typeface="Times New Roman"/>
                <a:cs typeface="Times New Roman"/>
              </a:rPr>
              <a:t>req,</a:t>
            </a:r>
            <a:r>
              <a:rPr sz="2000" spc="-35" dirty="0">
                <a:latin typeface="Times New Roman"/>
                <a:cs typeface="Times New Roman"/>
              </a:rPr>
              <a:t> </a:t>
            </a:r>
            <a:r>
              <a:rPr sz="2000" dirty="0">
                <a:latin typeface="Times New Roman"/>
                <a:cs typeface="Times New Roman"/>
              </a:rPr>
              <a:t>HttpServletResponse</a:t>
            </a:r>
            <a:r>
              <a:rPr sz="2000" spc="-55" dirty="0">
                <a:latin typeface="Times New Roman"/>
                <a:cs typeface="Times New Roman"/>
              </a:rPr>
              <a:t> </a:t>
            </a:r>
            <a:r>
              <a:rPr sz="2000" spc="-20" dirty="0">
                <a:latin typeface="Times New Roman"/>
                <a:cs typeface="Times New Roman"/>
              </a:rPr>
              <a:t>res)</a:t>
            </a:r>
            <a:endParaRPr sz="2000" dirty="0">
              <a:latin typeface="Times New Roman"/>
              <a:cs typeface="Times New Roman"/>
            </a:endParaRPr>
          </a:p>
          <a:p>
            <a:pPr marL="354965" indent="-342265">
              <a:lnSpc>
                <a:spcPct val="100000"/>
              </a:lnSpc>
              <a:spcBef>
                <a:spcPts val="600"/>
              </a:spcBef>
              <a:buClr>
                <a:srgbClr val="FF5A33"/>
              </a:buClr>
              <a:buFont typeface="Wingdings"/>
              <a:buChar char=""/>
              <a:tabLst>
                <a:tab pos="354965" algn="l"/>
              </a:tabLst>
            </a:pPr>
            <a:r>
              <a:rPr sz="2000" dirty="0">
                <a:latin typeface="Times New Roman"/>
                <a:cs typeface="Times New Roman"/>
              </a:rPr>
              <a:t>protected</a:t>
            </a:r>
            <a:r>
              <a:rPr sz="2000" spc="-65" dirty="0">
                <a:latin typeface="Times New Roman"/>
                <a:cs typeface="Times New Roman"/>
              </a:rPr>
              <a:t> </a:t>
            </a:r>
            <a:r>
              <a:rPr sz="2000" dirty="0">
                <a:latin typeface="Times New Roman"/>
                <a:cs typeface="Times New Roman"/>
              </a:rPr>
              <a:t>void</a:t>
            </a:r>
            <a:r>
              <a:rPr sz="2000" spc="-40" dirty="0">
                <a:latin typeface="Times New Roman"/>
                <a:cs typeface="Times New Roman"/>
              </a:rPr>
              <a:t> </a:t>
            </a:r>
            <a:r>
              <a:rPr sz="2000" dirty="0">
                <a:latin typeface="Times New Roman"/>
                <a:cs typeface="Times New Roman"/>
              </a:rPr>
              <a:t>doOptions(HttpServletRequest</a:t>
            </a:r>
            <a:r>
              <a:rPr sz="2000" spc="-55" dirty="0">
                <a:latin typeface="Times New Roman"/>
                <a:cs typeface="Times New Roman"/>
              </a:rPr>
              <a:t> </a:t>
            </a:r>
            <a:r>
              <a:rPr sz="2000" dirty="0">
                <a:latin typeface="Times New Roman"/>
                <a:cs typeface="Times New Roman"/>
              </a:rPr>
              <a:t>req,</a:t>
            </a:r>
            <a:r>
              <a:rPr sz="2000" spc="-40" dirty="0">
                <a:latin typeface="Times New Roman"/>
                <a:cs typeface="Times New Roman"/>
              </a:rPr>
              <a:t> </a:t>
            </a:r>
            <a:r>
              <a:rPr sz="2000" dirty="0">
                <a:latin typeface="Times New Roman"/>
                <a:cs typeface="Times New Roman"/>
              </a:rPr>
              <a:t>HttpServletResponse</a:t>
            </a:r>
            <a:r>
              <a:rPr sz="2000" spc="-60" dirty="0">
                <a:latin typeface="Times New Roman"/>
                <a:cs typeface="Times New Roman"/>
              </a:rPr>
              <a:t> </a:t>
            </a:r>
            <a:r>
              <a:rPr sz="2000" spc="-20" dirty="0">
                <a:latin typeface="Times New Roman"/>
                <a:cs typeface="Times New Roman"/>
              </a:rPr>
              <a:t>res)</a:t>
            </a:r>
            <a:endParaRPr sz="2000" dirty="0">
              <a:latin typeface="Times New Roman"/>
              <a:cs typeface="Times New Roman"/>
            </a:endParaRPr>
          </a:p>
          <a:p>
            <a:pPr marL="354965" indent="-342265">
              <a:lnSpc>
                <a:spcPct val="100000"/>
              </a:lnSpc>
              <a:spcBef>
                <a:spcPts val="600"/>
              </a:spcBef>
              <a:buClr>
                <a:srgbClr val="FF5A33"/>
              </a:buClr>
              <a:buFont typeface="Wingdings"/>
              <a:buChar char=""/>
              <a:tabLst>
                <a:tab pos="354965" algn="l"/>
              </a:tabLst>
            </a:pPr>
            <a:r>
              <a:rPr sz="2000" dirty="0">
                <a:latin typeface="Times New Roman"/>
                <a:cs typeface="Times New Roman"/>
              </a:rPr>
              <a:t>protected</a:t>
            </a:r>
            <a:r>
              <a:rPr sz="2000" spc="-55" dirty="0">
                <a:latin typeface="Times New Roman"/>
                <a:cs typeface="Times New Roman"/>
              </a:rPr>
              <a:t> </a:t>
            </a:r>
            <a:r>
              <a:rPr sz="2000" dirty="0">
                <a:latin typeface="Times New Roman"/>
                <a:cs typeface="Times New Roman"/>
              </a:rPr>
              <a:t>void</a:t>
            </a:r>
            <a:r>
              <a:rPr sz="2000" spc="-30" dirty="0">
                <a:latin typeface="Times New Roman"/>
                <a:cs typeface="Times New Roman"/>
              </a:rPr>
              <a:t> </a:t>
            </a:r>
            <a:r>
              <a:rPr sz="2000" dirty="0">
                <a:latin typeface="Times New Roman"/>
                <a:cs typeface="Times New Roman"/>
              </a:rPr>
              <a:t>doPut(HttpServletRequest</a:t>
            </a:r>
            <a:r>
              <a:rPr sz="2000" spc="-60" dirty="0">
                <a:latin typeface="Times New Roman"/>
                <a:cs typeface="Times New Roman"/>
              </a:rPr>
              <a:t> </a:t>
            </a:r>
            <a:r>
              <a:rPr sz="2000" dirty="0">
                <a:latin typeface="Times New Roman"/>
                <a:cs typeface="Times New Roman"/>
              </a:rPr>
              <a:t>req,</a:t>
            </a:r>
            <a:r>
              <a:rPr sz="2000" spc="-30" dirty="0">
                <a:latin typeface="Times New Roman"/>
                <a:cs typeface="Times New Roman"/>
              </a:rPr>
              <a:t> </a:t>
            </a:r>
            <a:r>
              <a:rPr sz="2000" dirty="0">
                <a:latin typeface="Times New Roman"/>
                <a:cs typeface="Times New Roman"/>
              </a:rPr>
              <a:t>HttpServletResponse</a:t>
            </a:r>
            <a:r>
              <a:rPr sz="2000" spc="-55" dirty="0">
                <a:latin typeface="Times New Roman"/>
                <a:cs typeface="Times New Roman"/>
              </a:rPr>
              <a:t> </a:t>
            </a:r>
            <a:r>
              <a:rPr sz="2000" spc="-20" dirty="0">
                <a:latin typeface="Times New Roman"/>
                <a:cs typeface="Times New Roman"/>
              </a:rPr>
              <a:t>res)</a:t>
            </a:r>
            <a:endParaRPr sz="2000" dirty="0">
              <a:latin typeface="Times New Roman"/>
              <a:cs typeface="Times New Roman"/>
            </a:endParaRPr>
          </a:p>
          <a:p>
            <a:pPr marL="354965" indent="-342265">
              <a:lnSpc>
                <a:spcPct val="100000"/>
              </a:lnSpc>
              <a:spcBef>
                <a:spcPts val="610"/>
              </a:spcBef>
              <a:buClr>
                <a:srgbClr val="FF5A33"/>
              </a:buClr>
              <a:buFont typeface="Wingdings"/>
              <a:buChar char=""/>
              <a:tabLst>
                <a:tab pos="354965" algn="l"/>
              </a:tabLst>
            </a:pPr>
            <a:r>
              <a:rPr sz="1800" dirty="0">
                <a:latin typeface="Times New Roman"/>
                <a:cs typeface="Times New Roman"/>
              </a:rPr>
              <a:t>protected</a:t>
            </a:r>
            <a:r>
              <a:rPr sz="1800" spc="-30" dirty="0">
                <a:latin typeface="Times New Roman"/>
                <a:cs typeface="Times New Roman"/>
              </a:rPr>
              <a:t> </a:t>
            </a:r>
            <a:r>
              <a:rPr sz="1800" dirty="0">
                <a:latin typeface="Times New Roman"/>
                <a:cs typeface="Times New Roman"/>
              </a:rPr>
              <a:t>void</a:t>
            </a:r>
            <a:r>
              <a:rPr sz="1800" spc="-10" dirty="0">
                <a:latin typeface="Times New Roman"/>
                <a:cs typeface="Times New Roman"/>
              </a:rPr>
              <a:t> </a:t>
            </a:r>
            <a:r>
              <a:rPr sz="1800" dirty="0">
                <a:latin typeface="Times New Roman"/>
                <a:cs typeface="Times New Roman"/>
              </a:rPr>
              <a:t>doDelete(HttpServletRequest</a:t>
            </a:r>
            <a:r>
              <a:rPr sz="1800" spc="-45" dirty="0">
                <a:latin typeface="Times New Roman"/>
                <a:cs typeface="Times New Roman"/>
              </a:rPr>
              <a:t> </a:t>
            </a:r>
            <a:r>
              <a:rPr sz="1800" dirty="0">
                <a:latin typeface="Times New Roman"/>
                <a:cs typeface="Times New Roman"/>
              </a:rPr>
              <a:t>req,</a:t>
            </a:r>
            <a:r>
              <a:rPr sz="1800" spc="-10" dirty="0">
                <a:latin typeface="Times New Roman"/>
                <a:cs typeface="Times New Roman"/>
              </a:rPr>
              <a:t> </a:t>
            </a:r>
            <a:r>
              <a:rPr sz="1800" dirty="0">
                <a:latin typeface="Times New Roman"/>
                <a:cs typeface="Times New Roman"/>
              </a:rPr>
              <a:t>HttpServletResponse</a:t>
            </a:r>
            <a:r>
              <a:rPr sz="1800" spc="-20" dirty="0">
                <a:latin typeface="Times New Roman"/>
                <a:cs typeface="Times New Roman"/>
              </a:rPr>
              <a:t> res)</a:t>
            </a:r>
            <a:endParaRPr sz="1800" dirty="0">
              <a:latin typeface="Times New Roman"/>
              <a:cs typeface="Times New Roman"/>
            </a:endParaRPr>
          </a:p>
          <a:p>
            <a:pPr marL="812800" marR="5080" lvl="1" indent="-342900">
              <a:lnSpc>
                <a:spcPct val="100000"/>
              </a:lnSpc>
              <a:spcBef>
                <a:spcPts val="600"/>
              </a:spcBef>
              <a:buClr>
                <a:srgbClr val="FF5A33"/>
              </a:buClr>
              <a:buFont typeface="Wingdings"/>
              <a:buChar char=""/>
              <a:tabLst>
                <a:tab pos="812800" algn="l"/>
              </a:tabLst>
            </a:pPr>
            <a:r>
              <a:rPr sz="1800" dirty="0">
                <a:latin typeface="Times New Roman"/>
                <a:cs typeface="Times New Roman"/>
              </a:rPr>
              <a:t>Phương</a:t>
            </a:r>
            <a:r>
              <a:rPr sz="1800" spc="-30" dirty="0">
                <a:latin typeface="Times New Roman"/>
                <a:cs typeface="Times New Roman"/>
              </a:rPr>
              <a:t> </a:t>
            </a:r>
            <a:r>
              <a:rPr sz="1800" dirty="0">
                <a:latin typeface="Times New Roman"/>
                <a:cs typeface="Times New Roman"/>
              </a:rPr>
              <a:t>thức</a:t>
            </a:r>
            <a:r>
              <a:rPr sz="1800" spc="-30" dirty="0">
                <a:latin typeface="Times New Roman"/>
                <a:cs typeface="Times New Roman"/>
              </a:rPr>
              <a:t> </a:t>
            </a:r>
            <a:r>
              <a:rPr sz="1800" dirty="0">
                <a:latin typeface="Times New Roman"/>
                <a:cs typeface="Times New Roman"/>
              </a:rPr>
              <a:t>GET</a:t>
            </a:r>
            <a:r>
              <a:rPr sz="1800" spc="-50" dirty="0">
                <a:latin typeface="Times New Roman"/>
                <a:cs typeface="Times New Roman"/>
              </a:rPr>
              <a:t> </a:t>
            </a:r>
            <a:r>
              <a:rPr sz="1800" dirty="0">
                <a:latin typeface="Times New Roman"/>
                <a:cs typeface="Times New Roman"/>
              </a:rPr>
              <a:t>gọi</a:t>
            </a:r>
            <a:r>
              <a:rPr sz="1800" spc="-30" dirty="0">
                <a:latin typeface="Times New Roman"/>
                <a:cs typeface="Times New Roman"/>
              </a:rPr>
              <a:t> </a:t>
            </a:r>
            <a:r>
              <a:rPr sz="1800" dirty="0">
                <a:latin typeface="Times New Roman"/>
                <a:cs typeface="Times New Roman"/>
              </a:rPr>
              <a:t>doGet(),</a:t>
            </a:r>
            <a:r>
              <a:rPr sz="1800" spc="-25" dirty="0">
                <a:latin typeface="Times New Roman"/>
                <a:cs typeface="Times New Roman"/>
              </a:rPr>
              <a:t> </a:t>
            </a:r>
            <a:r>
              <a:rPr sz="1800" dirty="0">
                <a:latin typeface="Times New Roman"/>
                <a:cs typeface="Times New Roman"/>
              </a:rPr>
              <a:t>POST</a:t>
            </a:r>
            <a:r>
              <a:rPr sz="1800" spc="-55" dirty="0">
                <a:latin typeface="Times New Roman"/>
                <a:cs typeface="Times New Roman"/>
              </a:rPr>
              <a:t> </a:t>
            </a:r>
            <a:r>
              <a:rPr sz="1800" dirty="0">
                <a:latin typeface="Times New Roman"/>
                <a:cs typeface="Times New Roman"/>
              </a:rPr>
              <a:t>gọi</a:t>
            </a:r>
            <a:r>
              <a:rPr sz="1800" spc="-30" dirty="0">
                <a:latin typeface="Times New Roman"/>
                <a:cs typeface="Times New Roman"/>
              </a:rPr>
              <a:t> </a:t>
            </a:r>
            <a:r>
              <a:rPr sz="1800" dirty="0">
                <a:latin typeface="Times New Roman"/>
                <a:cs typeface="Times New Roman"/>
              </a:rPr>
              <a:t>doPost(),</a:t>
            </a:r>
            <a:r>
              <a:rPr sz="1800" spc="-20" dirty="0">
                <a:latin typeface="Times New Roman"/>
                <a:cs typeface="Times New Roman"/>
              </a:rPr>
              <a:t> </a:t>
            </a:r>
            <a:r>
              <a:rPr sz="1800" dirty="0">
                <a:latin typeface="Times New Roman"/>
                <a:cs typeface="Times New Roman"/>
              </a:rPr>
              <a:t>HEAD</a:t>
            </a:r>
            <a:r>
              <a:rPr sz="1800" spc="-30" dirty="0">
                <a:latin typeface="Times New Roman"/>
                <a:cs typeface="Times New Roman"/>
              </a:rPr>
              <a:t> </a:t>
            </a:r>
            <a:r>
              <a:rPr sz="1800" dirty="0">
                <a:latin typeface="Times New Roman"/>
                <a:cs typeface="Times New Roman"/>
              </a:rPr>
              <a:t>gọi</a:t>
            </a:r>
            <a:r>
              <a:rPr sz="1800" spc="-30" dirty="0">
                <a:latin typeface="Times New Roman"/>
                <a:cs typeface="Times New Roman"/>
              </a:rPr>
              <a:t> </a:t>
            </a:r>
            <a:r>
              <a:rPr sz="1800" dirty="0">
                <a:latin typeface="Times New Roman"/>
                <a:cs typeface="Times New Roman"/>
              </a:rPr>
              <a:t>doHead(),</a:t>
            </a:r>
            <a:r>
              <a:rPr sz="1800" spc="-25" dirty="0">
                <a:latin typeface="Times New Roman"/>
                <a:cs typeface="Times New Roman"/>
              </a:rPr>
              <a:t> </a:t>
            </a:r>
            <a:r>
              <a:rPr sz="1800" spc="-10" dirty="0">
                <a:latin typeface="Times New Roman"/>
                <a:cs typeface="Times New Roman"/>
              </a:rPr>
              <a:t>OPTIONS </a:t>
            </a:r>
            <a:r>
              <a:rPr sz="1800" dirty="0">
                <a:latin typeface="Times New Roman"/>
                <a:cs typeface="Times New Roman"/>
              </a:rPr>
              <a:t>gọi</a:t>
            </a:r>
            <a:r>
              <a:rPr sz="1800" spc="-35" dirty="0">
                <a:latin typeface="Times New Roman"/>
                <a:cs typeface="Times New Roman"/>
              </a:rPr>
              <a:t> </a:t>
            </a:r>
            <a:r>
              <a:rPr sz="1800" dirty="0">
                <a:latin typeface="Times New Roman"/>
                <a:cs typeface="Times New Roman"/>
              </a:rPr>
              <a:t>doOptions(),</a:t>
            </a:r>
            <a:r>
              <a:rPr sz="1800" spc="-20" dirty="0">
                <a:latin typeface="Times New Roman"/>
                <a:cs typeface="Times New Roman"/>
              </a:rPr>
              <a:t> </a:t>
            </a:r>
            <a:r>
              <a:rPr sz="1800" dirty="0">
                <a:latin typeface="Times New Roman"/>
                <a:cs typeface="Times New Roman"/>
              </a:rPr>
              <a:t>PUT</a:t>
            </a:r>
            <a:r>
              <a:rPr sz="1800" spc="-45" dirty="0">
                <a:latin typeface="Times New Roman"/>
                <a:cs typeface="Times New Roman"/>
              </a:rPr>
              <a:t> </a:t>
            </a:r>
            <a:r>
              <a:rPr sz="1800" dirty="0">
                <a:latin typeface="Times New Roman"/>
                <a:cs typeface="Times New Roman"/>
              </a:rPr>
              <a:t>gọi</a:t>
            </a:r>
            <a:r>
              <a:rPr sz="1800" spc="-25" dirty="0">
                <a:latin typeface="Times New Roman"/>
                <a:cs typeface="Times New Roman"/>
              </a:rPr>
              <a:t> </a:t>
            </a:r>
            <a:r>
              <a:rPr sz="1800" dirty="0">
                <a:latin typeface="Times New Roman"/>
                <a:cs typeface="Times New Roman"/>
              </a:rPr>
              <a:t>doPut(),</a:t>
            </a:r>
            <a:r>
              <a:rPr sz="1800" spc="-25" dirty="0">
                <a:latin typeface="Times New Roman"/>
                <a:cs typeface="Times New Roman"/>
              </a:rPr>
              <a:t> </a:t>
            </a:r>
            <a:r>
              <a:rPr sz="1800" dirty="0">
                <a:latin typeface="Times New Roman"/>
                <a:cs typeface="Times New Roman"/>
              </a:rPr>
              <a:t>DELETE</a:t>
            </a:r>
            <a:r>
              <a:rPr sz="1800" spc="-15" dirty="0">
                <a:latin typeface="Times New Roman"/>
                <a:cs typeface="Times New Roman"/>
              </a:rPr>
              <a:t> </a:t>
            </a:r>
            <a:r>
              <a:rPr sz="1800" dirty="0">
                <a:latin typeface="Times New Roman"/>
                <a:cs typeface="Times New Roman"/>
              </a:rPr>
              <a:t>gọi</a:t>
            </a:r>
            <a:r>
              <a:rPr sz="1800" spc="-25" dirty="0">
                <a:latin typeface="Times New Roman"/>
                <a:cs typeface="Times New Roman"/>
              </a:rPr>
              <a:t> </a:t>
            </a:r>
            <a:r>
              <a:rPr sz="1800" spc="-10" dirty="0">
                <a:latin typeface="Times New Roman"/>
                <a:cs typeface="Times New Roman"/>
              </a:rPr>
              <a:t>doDelete()…</a:t>
            </a:r>
            <a:endParaRPr sz="18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Tạo</a:t>
            </a:r>
            <a:r>
              <a:rPr spc="-30" dirty="0"/>
              <a:t> </a:t>
            </a:r>
            <a:r>
              <a:rPr dirty="0"/>
              <a:t>servlet</a:t>
            </a:r>
            <a:r>
              <a:rPr spc="-25" dirty="0"/>
              <a:t> </a:t>
            </a:r>
            <a:r>
              <a:rPr dirty="0"/>
              <a:t>bằng</a:t>
            </a:r>
            <a:r>
              <a:rPr spc="-20" dirty="0"/>
              <a:t> </a:t>
            </a:r>
            <a:r>
              <a:rPr spc="-25" dirty="0"/>
              <a:t>IDE</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15212" y="827532"/>
              <a:ext cx="1229868"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466469" y="1075385"/>
            <a:ext cx="2340610" cy="1071880"/>
          </a:xfrm>
          <a:prstGeom prst="rect">
            <a:avLst/>
          </a:prstGeom>
        </p:spPr>
        <p:txBody>
          <a:bodyPr vert="horz" wrap="square" lIns="0" tIns="12065" rIns="0" bIns="0" rtlCol="0">
            <a:spAutoFit/>
          </a:bodyPr>
          <a:lstStyle/>
          <a:p>
            <a:pPr marL="217170">
              <a:lnSpc>
                <a:spcPct val="100000"/>
              </a:lnSpc>
              <a:spcBef>
                <a:spcPts val="95"/>
              </a:spcBef>
            </a:pPr>
            <a:r>
              <a:rPr sz="2800" spc="-25" dirty="0" smtClean="0">
                <a:solidFill>
                  <a:srgbClr val="FFFFFF"/>
                </a:solidFill>
                <a:latin typeface="Impact"/>
                <a:cs typeface="Impact"/>
              </a:rPr>
              <a:t>0</a:t>
            </a:r>
            <a:r>
              <a:rPr lang="en-US" sz="2800" spc="-25" dirty="0" smtClean="0">
                <a:solidFill>
                  <a:srgbClr val="FFFFFF"/>
                </a:solidFill>
                <a:latin typeface="Impact"/>
                <a:cs typeface="Impact"/>
              </a:rPr>
              <a:t>3</a:t>
            </a:r>
            <a:endParaRPr sz="2800" dirty="0">
              <a:latin typeface="Impact"/>
              <a:cs typeface="Impact"/>
            </a:endParaRPr>
          </a:p>
          <a:p>
            <a:pPr marL="354965" indent="-342265">
              <a:lnSpc>
                <a:spcPct val="100000"/>
              </a:lnSpc>
              <a:spcBef>
                <a:spcPts val="2005"/>
              </a:spcBef>
              <a:buClr>
                <a:srgbClr val="FF5A33"/>
              </a:buClr>
              <a:buFont typeface="Wingdings"/>
              <a:buChar char=""/>
              <a:tabLst>
                <a:tab pos="354965" algn="l"/>
              </a:tabLst>
            </a:pPr>
            <a:r>
              <a:rPr sz="2400" dirty="0">
                <a:latin typeface="Times New Roman"/>
                <a:cs typeface="Times New Roman"/>
              </a:rPr>
              <a:t>Tạo</a:t>
            </a:r>
            <a:r>
              <a:rPr sz="2400" spc="-35" dirty="0">
                <a:latin typeface="Times New Roman"/>
                <a:cs typeface="Times New Roman"/>
              </a:rPr>
              <a:t> </a:t>
            </a:r>
            <a:r>
              <a:rPr sz="2400" dirty="0">
                <a:latin typeface="Times New Roman"/>
                <a:cs typeface="Times New Roman"/>
              </a:rPr>
              <a:t>mới</a:t>
            </a:r>
            <a:r>
              <a:rPr sz="2400" spc="-5" dirty="0">
                <a:latin typeface="Times New Roman"/>
                <a:cs typeface="Times New Roman"/>
              </a:rPr>
              <a:t> </a:t>
            </a:r>
            <a:r>
              <a:rPr sz="2400" spc="-10" dirty="0">
                <a:latin typeface="Times New Roman"/>
                <a:cs typeface="Times New Roman"/>
              </a:rPr>
              <a:t>Project</a:t>
            </a:r>
            <a:endParaRPr sz="2400" dirty="0">
              <a:latin typeface="Times New Roman"/>
              <a:cs typeface="Times New Roman"/>
            </a:endParaRPr>
          </a:p>
        </p:txBody>
      </p:sp>
      <p:pic>
        <p:nvPicPr>
          <p:cNvPr id="8" name="object 8"/>
          <p:cNvPicPr/>
          <p:nvPr/>
        </p:nvPicPr>
        <p:blipFill>
          <a:blip r:embed="rId5" cstate="print"/>
          <a:stretch>
            <a:fillRect/>
          </a:stretch>
        </p:blipFill>
        <p:spPr>
          <a:xfrm>
            <a:off x="4014215" y="1703831"/>
            <a:ext cx="5027676" cy="4418076"/>
          </a:xfrm>
          <a:prstGeom prst="rect">
            <a:avLst/>
          </a:prstGeom>
        </p:spPr>
      </p:pic>
    </p:spTree>
    <p:extLst>
      <p:ext uri="{BB962C8B-B14F-4D97-AF65-F5344CB8AC3E}">
        <p14:creationId xmlns:p14="http://schemas.microsoft.com/office/powerpoint/2010/main" val="179087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Tạo</a:t>
            </a:r>
            <a:r>
              <a:rPr spc="-30" dirty="0"/>
              <a:t> </a:t>
            </a:r>
            <a:r>
              <a:rPr dirty="0"/>
              <a:t>servlet</a:t>
            </a:r>
            <a:r>
              <a:rPr spc="-25" dirty="0"/>
              <a:t> </a:t>
            </a:r>
            <a:r>
              <a:rPr dirty="0"/>
              <a:t>bằng</a:t>
            </a:r>
            <a:r>
              <a:rPr spc="-20" dirty="0"/>
              <a:t> </a:t>
            </a:r>
            <a:r>
              <a:rPr spc="-25" dirty="0"/>
              <a:t>IDE</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15212" y="827532"/>
              <a:ext cx="1229868"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466469" y="1075385"/>
            <a:ext cx="2340610" cy="1071880"/>
          </a:xfrm>
          <a:prstGeom prst="rect">
            <a:avLst/>
          </a:prstGeom>
        </p:spPr>
        <p:txBody>
          <a:bodyPr vert="horz" wrap="square" lIns="0" tIns="12065" rIns="0" bIns="0" rtlCol="0">
            <a:spAutoFit/>
          </a:bodyPr>
          <a:lstStyle/>
          <a:p>
            <a:pPr marL="217170">
              <a:lnSpc>
                <a:spcPct val="100000"/>
              </a:lnSpc>
              <a:spcBef>
                <a:spcPts val="95"/>
              </a:spcBef>
            </a:pPr>
            <a:r>
              <a:rPr sz="2800" spc="-25" dirty="0" smtClean="0">
                <a:solidFill>
                  <a:srgbClr val="FFFFFF"/>
                </a:solidFill>
                <a:latin typeface="Impact"/>
                <a:cs typeface="Impact"/>
              </a:rPr>
              <a:t>0</a:t>
            </a:r>
            <a:r>
              <a:rPr lang="en-US" sz="2800" spc="-25" dirty="0" smtClean="0">
                <a:solidFill>
                  <a:srgbClr val="FFFFFF"/>
                </a:solidFill>
                <a:latin typeface="Impact"/>
                <a:cs typeface="Impact"/>
              </a:rPr>
              <a:t>3</a:t>
            </a:r>
            <a:endParaRPr sz="2800" dirty="0">
              <a:latin typeface="Impact"/>
              <a:cs typeface="Impact"/>
            </a:endParaRPr>
          </a:p>
          <a:p>
            <a:pPr marL="354965" indent="-342265">
              <a:lnSpc>
                <a:spcPct val="100000"/>
              </a:lnSpc>
              <a:spcBef>
                <a:spcPts val="2005"/>
              </a:spcBef>
              <a:buClr>
                <a:srgbClr val="FF5A33"/>
              </a:buClr>
              <a:buFont typeface="Wingdings"/>
              <a:buChar char=""/>
              <a:tabLst>
                <a:tab pos="354965" algn="l"/>
              </a:tabLst>
            </a:pPr>
            <a:r>
              <a:rPr sz="2400" dirty="0">
                <a:latin typeface="Times New Roman"/>
                <a:cs typeface="Times New Roman"/>
              </a:rPr>
              <a:t>Tạo</a:t>
            </a:r>
            <a:r>
              <a:rPr sz="2400" spc="-35" dirty="0">
                <a:latin typeface="Times New Roman"/>
                <a:cs typeface="Times New Roman"/>
              </a:rPr>
              <a:t> </a:t>
            </a:r>
            <a:r>
              <a:rPr sz="2400" dirty="0">
                <a:latin typeface="Times New Roman"/>
                <a:cs typeface="Times New Roman"/>
              </a:rPr>
              <a:t>mới</a:t>
            </a:r>
            <a:r>
              <a:rPr sz="2400" spc="-5" dirty="0">
                <a:latin typeface="Times New Roman"/>
                <a:cs typeface="Times New Roman"/>
              </a:rPr>
              <a:t> </a:t>
            </a:r>
            <a:r>
              <a:rPr sz="2400" spc="-10" dirty="0">
                <a:latin typeface="Times New Roman"/>
                <a:cs typeface="Times New Roman"/>
              </a:rPr>
              <a:t>Project</a:t>
            </a:r>
            <a:endParaRPr sz="2400" dirty="0">
              <a:latin typeface="Times New Roman"/>
              <a:cs typeface="Times New Roman"/>
            </a:endParaRPr>
          </a:p>
        </p:txBody>
      </p:sp>
      <p:pic>
        <p:nvPicPr>
          <p:cNvPr id="8" name="object 8"/>
          <p:cNvPicPr/>
          <p:nvPr/>
        </p:nvPicPr>
        <p:blipFill>
          <a:blip r:embed="rId5" cstate="print"/>
          <a:stretch>
            <a:fillRect/>
          </a:stretch>
        </p:blipFill>
        <p:spPr>
          <a:xfrm>
            <a:off x="4114800" y="1828800"/>
            <a:ext cx="4852415" cy="4274820"/>
          </a:xfrm>
          <a:prstGeom prst="rect">
            <a:avLst/>
          </a:prstGeom>
        </p:spPr>
      </p:pic>
    </p:spTree>
    <p:extLst>
      <p:ext uri="{BB962C8B-B14F-4D97-AF65-F5344CB8AC3E}">
        <p14:creationId xmlns:p14="http://schemas.microsoft.com/office/powerpoint/2010/main" val="70698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Tạo</a:t>
            </a:r>
            <a:r>
              <a:rPr spc="-30" dirty="0"/>
              <a:t> </a:t>
            </a:r>
            <a:r>
              <a:rPr dirty="0"/>
              <a:t>servlet</a:t>
            </a:r>
            <a:r>
              <a:rPr spc="-25" dirty="0"/>
              <a:t> </a:t>
            </a:r>
            <a:r>
              <a:rPr dirty="0"/>
              <a:t>bằng</a:t>
            </a:r>
            <a:r>
              <a:rPr spc="-20" dirty="0"/>
              <a:t> </a:t>
            </a:r>
            <a:r>
              <a:rPr spc="-25" dirty="0"/>
              <a:t>IDE</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15212" y="827532"/>
              <a:ext cx="1229868"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671066" y="1075385"/>
            <a:ext cx="394335" cy="452120"/>
          </a:xfrm>
          <a:prstGeom prst="rect">
            <a:avLst/>
          </a:prstGeom>
        </p:spPr>
        <p:txBody>
          <a:bodyPr vert="horz" wrap="square" lIns="0" tIns="12065" rIns="0" bIns="0" rtlCol="0">
            <a:spAutoFit/>
          </a:bodyPr>
          <a:lstStyle/>
          <a:p>
            <a:pPr marL="12700">
              <a:lnSpc>
                <a:spcPct val="100000"/>
              </a:lnSpc>
              <a:spcBef>
                <a:spcPts val="95"/>
              </a:spcBef>
            </a:pPr>
            <a:r>
              <a:rPr sz="2800" spc="-25" dirty="0" smtClean="0">
                <a:solidFill>
                  <a:srgbClr val="FFFFFF"/>
                </a:solidFill>
                <a:latin typeface="Impact"/>
                <a:cs typeface="Impact"/>
              </a:rPr>
              <a:t>0</a:t>
            </a:r>
            <a:r>
              <a:rPr lang="en-US" sz="2800" spc="-25" dirty="0" smtClean="0">
                <a:solidFill>
                  <a:srgbClr val="FFFFFF"/>
                </a:solidFill>
                <a:latin typeface="Impact"/>
                <a:cs typeface="Impact"/>
              </a:rPr>
              <a:t>3</a:t>
            </a:r>
            <a:endParaRPr sz="2800" dirty="0">
              <a:latin typeface="Impact"/>
              <a:cs typeface="Impact"/>
            </a:endParaRPr>
          </a:p>
        </p:txBody>
      </p:sp>
      <p:sp>
        <p:nvSpPr>
          <p:cNvPr id="8" name="object 8"/>
          <p:cNvSpPr txBox="1"/>
          <p:nvPr/>
        </p:nvSpPr>
        <p:spPr>
          <a:xfrm>
            <a:off x="1466469" y="1756028"/>
            <a:ext cx="2755265" cy="391160"/>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sz="2400" dirty="0">
                <a:latin typeface="Times New Roman"/>
                <a:cs typeface="Times New Roman"/>
              </a:rPr>
              <a:t>Thành</a:t>
            </a:r>
            <a:r>
              <a:rPr sz="2400" spc="-25" dirty="0">
                <a:latin typeface="Times New Roman"/>
                <a:cs typeface="Times New Roman"/>
              </a:rPr>
              <a:t> </a:t>
            </a:r>
            <a:r>
              <a:rPr sz="2400" dirty="0">
                <a:latin typeface="Times New Roman"/>
                <a:cs typeface="Times New Roman"/>
              </a:rPr>
              <a:t>phần </a:t>
            </a:r>
            <a:r>
              <a:rPr sz="2400" spc="-10" dirty="0">
                <a:latin typeface="Times New Roman"/>
                <a:cs typeface="Times New Roman"/>
              </a:rPr>
              <a:t>Project</a:t>
            </a:r>
            <a:endParaRPr sz="2400">
              <a:latin typeface="Times New Roman"/>
              <a:cs typeface="Times New Roman"/>
            </a:endParaRPr>
          </a:p>
        </p:txBody>
      </p:sp>
      <p:pic>
        <p:nvPicPr>
          <p:cNvPr id="9" name="object 9"/>
          <p:cNvPicPr/>
          <p:nvPr/>
        </p:nvPicPr>
        <p:blipFill>
          <a:blip r:embed="rId5" cstate="print"/>
          <a:stretch>
            <a:fillRect/>
          </a:stretch>
        </p:blipFill>
        <p:spPr>
          <a:xfrm>
            <a:off x="1958339" y="2278379"/>
            <a:ext cx="7667244" cy="3564636"/>
          </a:xfrm>
          <a:prstGeom prst="rect">
            <a:avLst/>
          </a:prstGeom>
        </p:spPr>
      </p:pic>
    </p:spTree>
    <p:extLst>
      <p:ext uri="{BB962C8B-B14F-4D97-AF65-F5344CB8AC3E}">
        <p14:creationId xmlns:p14="http://schemas.microsoft.com/office/powerpoint/2010/main" val="1713911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Tạo</a:t>
            </a:r>
            <a:r>
              <a:rPr spc="-30" dirty="0"/>
              <a:t> </a:t>
            </a:r>
            <a:r>
              <a:rPr dirty="0"/>
              <a:t>servlet</a:t>
            </a:r>
            <a:r>
              <a:rPr spc="-25" dirty="0"/>
              <a:t> </a:t>
            </a:r>
            <a:r>
              <a:rPr dirty="0"/>
              <a:t>bằng</a:t>
            </a:r>
            <a:r>
              <a:rPr spc="-20" dirty="0"/>
              <a:t> </a:t>
            </a:r>
            <a:r>
              <a:rPr spc="-25" dirty="0"/>
              <a:t>IDE</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15212" y="827532"/>
              <a:ext cx="1229868"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671066" y="1075385"/>
            <a:ext cx="394335" cy="452120"/>
          </a:xfrm>
          <a:prstGeom prst="rect">
            <a:avLst/>
          </a:prstGeom>
        </p:spPr>
        <p:txBody>
          <a:bodyPr vert="horz" wrap="square" lIns="0" tIns="12065" rIns="0" bIns="0" rtlCol="0">
            <a:spAutoFit/>
          </a:bodyPr>
          <a:lstStyle/>
          <a:p>
            <a:pPr marL="12700">
              <a:lnSpc>
                <a:spcPct val="100000"/>
              </a:lnSpc>
              <a:spcBef>
                <a:spcPts val="95"/>
              </a:spcBef>
            </a:pPr>
            <a:r>
              <a:rPr sz="2800" spc="-25" dirty="0" smtClean="0">
                <a:solidFill>
                  <a:srgbClr val="FFFFFF"/>
                </a:solidFill>
                <a:latin typeface="Impact"/>
                <a:cs typeface="Impact"/>
              </a:rPr>
              <a:t>0</a:t>
            </a:r>
            <a:r>
              <a:rPr lang="en-US" sz="2800" spc="-25" dirty="0" smtClean="0">
                <a:solidFill>
                  <a:srgbClr val="FFFFFF"/>
                </a:solidFill>
                <a:latin typeface="Impact"/>
                <a:cs typeface="Impact"/>
              </a:rPr>
              <a:t>3</a:t>
            </a:r>
            <a:endParaRPr sz="2800" dirty="0">
              <a:latin typeface="Impact"/>
              <a:cs typeface="Impact"/>
            </a:endParaRPr>
          </a:p>
        </p:txBody>
      </p:sp>
      <p:sp>
        <p:nvSpPr>
          <p:cNvPr id="8" name="object 8"/>
          <p:cNvSpPr txBox="1"/>
          <p:nvPr/>
        </p:nvSpPr>
        <p:spPr>
          <a:xfrm>
            <a:off x="1466469" y="1756028"/>
            <a:ext cx="2755265" cy="391160"/>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sz="2400" dirty="0">
                <a:latin typeface="Times New Roman"/>
                <a:cs typeface="Times New Roman"/>
              </a:rPr>
              <a:t>Thành</a:t>
            </a:r>
            <a:r>
              <a:rPr sz="2400" spc="-25" dirty="0">
                <a:latin typeface="Times New Roman"/>
                <a:cs typeface="Times New Roman"/>
              </a:rPr>
              <a:t> </a:t>
            </a:r>
            <a:r>
              <a:rPr sz="2400" dirty="0">
                <a:latin typeface="Times New Roman"/>
                <a:cs typeface="Times New Roman"/>
              </a:rPr>
              <a:t>phần </a:t>
            </a:r>
            <a:r>
              <a:rPr sz="2400" spc="-10" dirty="0">
                <a:latin typeface="Times New Roman"/>
                <a:cs typeface="Times New Roman"/>
              </a:rPr>
              <a:t>Project</a:t>
            </a:r>
            <a:endParaRPr sz="2400">
              <a:latin typeface="Times New Roman"/>
              <a:cs typeface="Times New Roman"/>
            </a:endParaRPr>
          </a:p>
        </p:txBody>
      </p:sp>
      <p:pic>
        <p:nvPicPr>
          <p:cNvPr id="9" name="object 9"/>
          <p:cNvPicPr/>
          <p:nvPr/>
        </p:nvPicPr>
        <p:blipFill>
          <a:blip r:embed="rId5" cstate="print"/>
          <a:stretch>
            <a:fillRect/>
          </a:stretch>
        </p:blipFill>
        <p:spPr>
          <a:xfrm>
            <a:off x="2083307" y="2209800"/>
            <a:ext cx="8572500" cy="3985260"/>
          </a:xfrm>
          <a:prstGeom prst="rect">
            <a:avLst/>
          </a:prstGeom>
        </p:spPr>
      </p:pic>
    </p:spTree>
    <p:extLst>
      <p:ext uri="{BB962C8B-B14F-4D97-AF65-F5344CB8AC3E}">
        <p14:creationId xmlns:p14="http://schemas.microsoft.com/office/powerpoint/2010/main" val="136350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Tạo</a:t>
            </a:r>
            <a:r>
              <a:rPr spc="-30" dirty="0"/>
              <a:t> </a:t>
            </a:r>
            <a:r>
              <a:rPr dirty="0"/>
              <a:t>servlet</a:t>
            </a:r>
            <a:r>
              <a:rPr spc="-25" dirty="0"/>
              <a:t> </a:t>
            </a:r>
            <a:r>
              <a:rPr dirty="0"/>
              <a:t>bằng</a:t>
            </a:r>
            <a:r>
              <a:rPr spc="-20" dirty="0"/>
              <a:t> </a:t>
            </a:r>
            <a:r>
              <a:rPr spc="-25" dirty="0"/>
              <a:t>IDE</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15212" y="827532"/>
              <a:ext cx="1229868"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466469" y="1075385"/>
            <a:ext cx="1325245" cy="1071880"/>
          </a:xfrm>
          <a:prstGeom prst="rect">
            <a:avLst/>
          </a:prstGeom>
        </p:spPr>
        <p:txBody>
          <a:bodyPr vert="horz" wrap="square" lIns="0" tIns="12065" rIns="0" bIns="0" rtlCol="0">
            <a:spAutoFit/>
          </a:bodyPr>
          <a:lstStyle/>
          <a:p>
            <a:pPr marL="217170">
              <a:lnSpc>
                <a:spcPct val="100000"/>
              </a:lnSpc>
              <a:spcBef>
                <a:spcPts val="95"/>
              </a:spcBef>
            </a:pPr>
            <a:r>
              <a:rPr sz="2800" spc="-25" dirty="0" smtClean="0">
                <a:solidFill>
                  <a:srgbClr val="FFFFFF"/>
                </a:solidFill>
                <a:latin typeface="Impact"/>
                <a:cs typeface="Impact"/>
              </a:rPr>
              <a:t>0</a:t>
            </a:r>
            <a:r>
              <a:rPr lang="en-US" sz="2800" spc="-25" dirty="0" smtClean="0">
                <a:solidFill>
                  <a:srgbClr val="FFFFFF"/>
                </a:solidFill>
                <a:latin typeface="Impact"/>
                <a:cs typeface="Impact"/>
              </a:rPr>
              <a:t>3</a:t>
            </a:r>
            <a:endParaRPr sz="2800" dirty="0">
              <a:latin typeface="Impact"/>
              <a:cs typeface="Impact"/>
            </a:endParaRPr>
          </a:p>
          <a:p>
            <a:pPr marL="354965" indent="-342265">
              <a:lnSpc>
                <a:spcPct val="100000"/>
              </a:lnSpc>
              <a:spcBef>
                <a:spcPts val="2005"/>
              </a:spcBef>
              <a:buClr>
                <a:srgbClr val="FF5A33"/>
              </a:buClr>
              <a:buFont typeface="Wingdings"/>
              <a:buChar char=""/>
              <a:tabLst>
                <a:tab pos="354965" algn="l"/>
              </a:tabLst>
            </a:pPr>
            <a:r>
              <a:rPr sz="2400" dirty="0">
                <a:latin typeface="Times New Roman"/>
                <a:cs typeface="Times New Roman"/>
              </a:rPr>
              <a:t>Kết </a:t>
            </a:r>
            <a:r>
              <a:rPr sz="2400" spc="-25" dirty="0">
                <a:latin typeface="Times New Roman"/>
                <a:cs typeface="Times New Roman"/>
              </a:rPr>
              <a:t>quả</a:t>
            </a:r>
            <a:endParaRPr sz="2400" dirty="0">
              <a:latin typeface="Times New Roman"/>
              <a:cs typeface="Times New Roman"/>
            </a:endParaRPr>
          </a:p>
        </p:txBody>
      </p:sp>
      <p:pic>
        <p:nvPicPr>
          <p:cNvPr id="8" name="object 8"/>
          <p:cNvPicPr/>
          <p:nvPr/>
        </p:nvPicPr>
        <p:blipFill>
          <a:blip r:embed="rId5" cstate="print"/>
          <a:stretch>
            <a:fillRect/>
          </a:stretch>
        </p:blipFill>
        <p:spPr>
          <a:xfrm>
            <a:off x="2057400" y="2286000"/>
            <a:ext cx="6573011" cy="3429000"/>
          </a:xfrm>
          <a:prstGeom prst="rect">
            <a:avLst/>
          </a:prstGeom>
        </p:spPr>
      </p:pic>
    </p:spTree>
    <p:extLst>
      <p:ext uri="{BB962C8B-B14F-4D97-AF65-F5344CB8AC3E}">
        <p14:creationId xmlns:p14="http://schemas.microsoft.com/office/powerpoint/2010/main" val="129461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452120"/>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sz="4200" baseline="1984" dirty="0"/>
              <a:t>Servlet</a:t>
            </a:r>
            <a:r>
              <a:rPr sz="4200" spc="-75" baseline="1984" dirty="0"/>
              <a:t> </a:t>
            </a:r>
            <a:r>
              <a:rPr sz="4200" baseline="1984" dirty="0"/>
              <a:t>Request</a:t>
            </a:r>
            <a:r>
              <a:rPr sz="4200" spc="-37" baseline="1984" dirty="0"/>
              <a:t> </a:t>
            </a:r>
            <a:r>
              <a:rPr sz="4200" baseline="1984" dirty="0"/>
              <a:t>and</a:t>
            </a:r>
            <a:r>
              <a:rPr sz="4200" spc="-67" baseline="1984" dirty="0"/>
              <a:t> </a:t>
            </a:r>
            <a:r>
              <a:rPr sz="4200" spc="-15" baseline="1984" dirty="0"/>
              <a:t>Response</a:t>
            </a:r>
            <a:endParaRPr sz="4200" baseline="1984" dirty="0">
              <a:latin typeface="Impact"/>
              <a:cs typeface="Impact"/>
            </a:endParaRPr>
          </a:p>
        </p:txBody>
      </p:sp>
      <p:sp>
        <p:nvSpPr>
          <p:cNvPr id="7" name="object 7"/>
          <p:cNvSpPr txBox="1"/>
          <p:nvPr/>
        </p:nvSpPr>
        <p:spPr>
          <a:xfrm>
            <a:off x="1466468" y="1756028"/>
            <a:ext cx="10192132" cy="2623795"/>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lang="vi-VN" sz="2400" b="1" dirty="0" smtClean="0">
                <a:latin typeface="Times New Roman"/>
                <a:cs typeface="Times New Roman"/>
              </a:rPr>
              <a:t>HttpServletRequest</a:t>
            </a:r>
            <a:r>
              <a:rPr lang="vi-VN" sz="2400" dirty="0" smtClean="0">
                <a:latin typeface="Times New Roman"/>
                <a:cs typeface="Times New Roman"/>
              </a:rPr>
              <a:t> là một giao diện (interface) trong Java Servlet API, được sử dụng để cung cấp thông tin chi tiết về yêu cầu HTTP từ client (chẳng hạn như trình duyệt web) đến server. </a:t>
            </a:r>
            <a:endParaRPr lang="en-US" sz="2400" dirty="0" smtClean="0">
              <a:latin typeface="Times New Roman"/>
              <a:cs typeface="Times New Roman"/>
            </a:endParaRPr>
          </a:p>
          <a:p>
            <a:pPr marL="354965" indent="-342265">
              <a:lnSpc>
                <a:spcPct val="100000"/>
              </a:lnSpc>
              <a:spcBef>
                <a:spcPts val="100"/>
              </a:spcBef>
              <a:buClr>
                <a:srgbClr val="FF5A33"/>
              </a:buClr>
              <a:buFont typeface="Wingdings"/>
              <a:buChar char=""/>
              <a:tabLst>
                <a:tab pos="354965" algn="l"/>
              </a:tabLst>
            </a:pPr>
            <a:r>
              <a:rPr lang="vi-VN" sz="2400" dirty="0" smtClean="0">
                <a:latin typeface="Times New Roman"/>
                <a:cs typeface="Times New Roman"/>
              </a:rPr>
              <a:t>Đây là một trong những đối tượng quan trọng trong Java Servlet, được Web Container truyền đến phương thức xử lý yêu cầu (như doGet, doPost) của Servlet.</a:t>
            </a:r>
            <a:endParaRPr lang="en-US" sz="2400" dirty="0" smtClean="0">
              <a:latin typeface="Times New Roman"/>
              <a:cs typeface="Times New Roman"/>
            </a:endParaRPr>
          </a:p>
          <a:p>
            <a:pPr marL="354965" indent="-342265">
              <a:lnSpc>
                <a:spcPct val="100000"/>
              </a:lnSpc>
              <a:spcBef>
                <a:spcPts val="100"/>
              </a:spcBef>
              <a:buClr>
                <a:srgbClr val="FF5A33"/>
              </a:buClr>
              <a:buFont typeface="Wingdings"/>
              <a:buChar char=""/>
              <a:tabLst>
                <a:tab pos="354965" algn="l"/>
              </a:tabLst>
            </a:pPr>
            <a:endParaRPr sz="24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990601"/>
            <a:ext cx="7010400" cy="615553"/>
          </a:xfrm>
        </p:spPr>
        <p:txBody>
          <a:bodyPr/>
          <a:lstStyle/>
          <a:p>
            <a:r>
              <a:rPr lang="en-US" b="0" spc="-25" dirty="0" smtClean="0">
                <a:latin typeface="Impact"/>
                <a:cs typeface="Impact"/>
              </a:rPr>
              <a:t>04       </a:t>
            </a:r>
            <a:r>
              <a:rPr lang="en-US" sz="4000" baseline="1984" dirty="0" err="1"/>
              <a:t>Chức</a:t>
            </a:r>
            <a:r>
              <a:rPr lang="en-US" sz="4000" baseline="1984" dirty="0"/>
              <a:t> </a:t>
            </a:r>
            <a:r>
              <a:rPr lang="en-US" sz="4000" baseline="1984" dirty="0" err="1"/>
              <a:t>năng</a:t>
            </a:r>
            <a:r>
              <a:rPr lang="en-US" sz="4000" baseline="1984" dirty="0"/>
              <a:t> </a:t>
            </a:r>
            <a:r>
              <a:rPr lang="en-US" sz="4000" baseline="1984" dirty="0" err="1"/>
              <a:t>của</a:t>
            </a:r>
            <a:r>
              <a:rPr lang="en-US" sz="4000" baseline="1984" dirty="0"/>
              <a:t> </a:t>
            </a:r>
            <a:r>
              <a:rPr lang="en-US" sz="4000" baseline="1984" dirty="0" err="1"/>
              <a:t>HttpServletRequest</a:t>
            </a:r>
            <a:endParaRPr lang="en-US" sz="4000" dirty="0"/>
          </a:p>
        </p:txBody>
      </p:sp>
      <p:sp>
        <p:nvSpPr>
          <p:cNvPr id="3" name="Text Placeholder 2"/>
          <p:cNvSpPr>
            <a:spLocks noGrp="1"/>
          </p:cNvSpPr>
          <p:nvPr>
            <p:ph type="body" idx="1"/>
          </p:nvPr>
        </p:nvSpPr>
        <p:spPr>
          <a:xfrm>
            <a:off x="1466469" y="1756028"/>
            <a:ext cx="10115931" cy="3385542"/>
          </a:xfrm>
        </p:spPr>
        <p:txBody>
          <a:bodyPr/>
          <a:lstStyle/>
          <a:p>
            <a:pPr marL="342900" indent="-342900">
              <a:buFont typeface="Arial" panose="020B0604020202020204" pitchFamily="34" charset="0"/>
              <a:buChar char="•"/>
            </a:pPr>
            <a:r>
              <a:rPr lang="vi-VN" sz="2000" b="1" dirty="0">
                <a:latin typeface="+mj-lt"/>
              </a:rPr>
              <a:t>Truy xuất thông tin yêu cầu HTTP: </a:t>
            </a:r>
          </a:p>
          <a:p>
            <a:pPr marL="742950" lvl="1" indent="-285750">
              <a:buFont typeface="Courier New" panose="02070309020205020404" pitchFamily="49" charset="0"/>
              <a:buChar char="o"/>
            </a:pPr>
            <a:r>
              <a:rPr lang="vi-VN" sz="2000" dirty="0">
                <a:latin typeface="+mj-lt"/>
              </a:rPr>
              <a:t>Thông tin về phương thức HTTP (GET, POST, PUT, DELETE, v.v.).</a:t>
            </a:r>
          </a:p>
          <a:p>
            <a:pPr marL="742950" lvl="1" indent="-285750">
              <a:buFont typeface="Courier New" panose="02070309020205020404" pitchFamily="49" charset="0"/>
              <a:buChar char="o"/>
            </a:pPr>
            <a:r>
              <a:rPr lang="vi-VN" sz="2000" dirty="0">
                <a:latin typeface="+mj-lt"/>
              </a:rPr>
              <a:t>Đường dẫn URL mà client gửi yêu cầu.</a:t>
            </a:r>
          </a:p>
          <a:p>
            <a:pPr marL="742950" lvl="1" indent="-285750">
              <a:buFont typeface="Courier New" panose="02070309020205020404" pitchFamily="49" charset="0"/>
              <a:buChar char="o"/>
            </a:pPr>
            <a:r>
              <a:rPr lang="vi-VN" sz="2000" dirty="0">
                <a:latin typeface="+mj-lt"/>
              </a:rPr>
              <a:t>Tham số (parameters) được gửi trong URL hoặc trong phần thân (body) của yêu cầu.</a:t>
            </a:r>
          </a:p>
          <a:p>
            <a:pPr marL="342900" indent="-342900">
              <a:buFont typeface="Arial" panose="020B0604020202020204" pitchFamily="34" charset="0"/>
              <a:buChar char="•"/>
            </a:pPr>
            <a:r>
              <a:rPr lang="vi-VN" sz="2000" b="1" dirty="0">
                <a:latin typeface="+mj-lt"/>
              </a:rPr>
              <a:t>Quản lý phiên làm việc (Session):</a:t>
            </a:r>
          </a:p>
          <a:p>
            <a:pPr marL="742950" lvl="1" indent="-285750">
              <a:buFont typeface="Courier New" panose="02070309020205020404" pitchFamily="49" charset="0"/>
              <a:buChar char="o"/>
            </a:pPr>
            <a:r>
              <a:rPr lang="vi-VN" sz="2000" dirty="0">
                <a:latin typeface="+mj-lt"/>
              </a:rPr>
              <a:t>Truy xuất hoặc tạo mới session thông qua phương thức getSession().</a:t>
            </a:r>
          </a:p>
          <a:p>
            <a:pPr marL="342900" indent="-342900">
              <a:buFont typeface="Arial" panose="020B0604020202020204" pitchFamily="34" charset="0"/>
              <a:buChar char="•"/>
            </a:pPr>
            <a:r>
              <a:rPr lang="vi-VN" sz="2000" b="1" dirty="0">
                <a:latin typeface="+mj-lt"/>
              </a:rPr>
              <a:t>Truy cập header HTTP: </a:t>
            </a:r>
          </a:p>
          <a:p>
            <a:pPr marL="742950" lvl="1" indent="-285750">
              <a:buFont typeface="Courier New" panose="02070309020205020404" pitchFamily="49" charset="0"/>
              <a:buChar char="o"/>
            </a:pPr>
            <a:r>
              <a:rPr lang="vi-VN" sz="2000" dirty="0">
                <a:latin typeface="+mj-lt"/>
              </a:rPr>
              <a:t>Lấy các thông tin như loại nội dung (Content-Type), chiều dài nội dung (Content-Length), thông tin user-agent, cookie,...</a:t>
            </a:r>
          </a:p>
          <a:p>
            <a:pPr marL="342900" indent="-342900">
              <a:buFont typeface="Arial" panose="020B0604020202020204" pitchFamily="34" charset="0"/>
              <a:buChar char="•"/>
            </a:pPr>
            <a:r>
              <a:rPr lang="vi-VN" sz="2000" b="1" dirty="0">
                <a:latin typeface="+mj-lt"/>
              </a:rPr>
              <a:t>Xử lý dữ liệu từ form HTML: </a:t>
            </a:r>
          </a:p>
          <a:p>
            <a:pPr marL="742950" lvl="1" indent="-285750">
              <a:buFont typeface="Courier New" panose="02070309020205020404" pitchFamily="49" charset="0"/>
              <a:buChar char="o"/>
            </a:pPr>
            <a:r>
              <a:rPr lang="vi-VN" sz="2000" dirty="0">
                <a:latin typeface="+mj-lt"/>
              </a:rPr>
              <a:t>Thu thập giá trị của các input thông qua các tham số như getParameter(String name</a:t>
            </a:r>
            <a:r>
              <a:rPr lang="vi-VN" sz="2000" dirty="0" smtClean="0">
                <a:latin typeface="+mj-lt"/>
              </a:rPr>
              <a:t>).</a:t>
            </a:r>
            <a:endParaRPr lang="vi-VN" sz="2000" dirty="0">
              <a:latin typeface="+mj-lt"/>
            </a:endParaRPr>
          </a:p>
        </p:txBody>
      </p:sp>
    </p:spTree>
    <p:extLst>
      <p:ext uri="{BB962C8B-B14F-4D97-AF65-F5344CB8AC3E}">
        <p14:creationId xmlns:p14="http://schemas.microsoft.com/office/powerpoint/2010/main" val="242093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28444" y="1530096"/>
            <a:ext cx="7602220" cy="3200400"/>
            <a:chOff x="2028444" y="1530096"/>
            <a:chExt cx="7602220" cy="3200400"/>
          </a:xfrm>
        </p:grpSpPr>
        <p:sp>
          <p:nvSpPr>
            <p:cNvPr id="3" name="object 3"/>
            <p:cNvSpPr/>
            <p:nvPr/>
          </p:nvSpPr>
          <p:spPr>
            <a:xfrm>
              <a:off x="2033016" y="1600200"/>
              <a:ext cx="746760" cy="600710"/>
            </a:xfrm>
            <a:custGeom>
              <a:avLst/>
              <a:gdLst/>
              <a:ahLst/>
              <a:cxnLst/>
              <a:rect l="l" t="t" r="r" b="b"/>
              <a:pathLst>
                <a:path w="746760" h="600710">
                  <a:moveTo>
                    <a:pt x="663320" y="0"/>
                  </a:moveTo>
                  <a:lnTo>
                    <a:pt x="83438" y="0"/>
                  </a:lnTo>
                  <a:lnTo>
                    <a:pt x="50952" y="6554"/>
                  </a:lnTo>
                  <a:lnTo>
                    <a:pt x="24431" y="24431"/>
                  </a:lnTo>
                  <a:lnTo>
                    <a:pt x="6554" y="50952"/>
                  </a:lnTo>
                  <a:lnTo>
                    <a:pt x="0" y="83438"/>
                  </a:lnTo>
                  <a:lnTo>
                    <a:pt x="0" y="517016"/>
                  </a:lnTo>
                  <a:lnTo>
                    <a:pt x="6554" y="549503"/>
                  </a:lnTo>
                  <a:lnTo>
                    <a:pt x="24431" y="576024"/>
                  </a:lnTo>
                  <a:lnTo>
                    <a:pt x="50952" y="593901"/>
                  </a:lnTo>
                  <a:lnTo>
                    <a:pt x="83438" y="600455"/>
                  </a:lnTo>
                  <a:lnTo>
                    <a:pt x="663320" y="600455"/>
                  </a:lnTo>
                  <a:lnTo>
                    <a:pt x="695807" y="593901"/>
                  </a:lnTo>
                  <a:lnTo>
                    <a:pt x="722328" y="576024"/>
                  </a:lnTo>
                  <a:lnTo>
                    <a:pt x="740205" y="549503"/>
                  </a:lnTo>
                  <a:lnTo>
                    <a:pt x="746759" y="517016"/>
                  </a:lnTo>
                  <a:lnTo>
                    <a:pt x="746759" y="83438"/>
                  </a:lnTo>
                  <a:lnTo>
                    <a:pt x="740205" y="50952"/>
                  </a:lnTo>
                  <a:lnTo>
                    <a:pt x="722328" y="24431"/>
                  </a:lnTo>
                  <a:lnTo>
                    <a:pt x="695807" y="6554"/>
                  </a:lnTo>
                  <a:lnTo>
                    <a:pt x="663320" y="0"/>
                  </a:lnTo>
                  <a:close/>
                </a:path>
              </a:pathLst>
            </a:custGeom>
            <a:solidFill>
              <a:srgbClr val="EC5464"/>
            </a:solidFill>
          </p:spPr>
          <p:txBody>
            <a:bodyPr wrap="square" lIns="0" tIns="0" rIns="0" bIns="0" rtlCol="0"/>
            <a:lstStyle/>
            <a:p>
              <a:endParaRPr/>
            </a:p>
          </p:txBody>
        </p:sp>
        <p:sp>
          <p:nvSpPr>
            <p:cNvPr id="4" name="object 4"/>
            <p:cNvSpPr/>
            <p:nvPr/>
          </p:nvSpPr>
          <p:spPr>
            <a:xfrm>
              <a:off x="2077212" y="3070860"/>
              <a:ext cx="733425" cy="711835"/>
            </a:xfrm>
            <a:custGeom>
              <a:avLst/>
              <a:gdLst/>
              <a:ahLst/>
              <a:cxnLst/>
              <a:rect l="l" t="t" r="r" b="b"/>
              <a:pathLst>
                <a:path w="733425" h="711835">
                  <a:moveTo>
                    <a:pt x="634238" y="0"/>
                  </a:moveTo>
                  <a:lnTo>
                    <a:pt x="98806" y="0"/>
                  </a:lnTo>
                  <a:lnTo>
                    <a:pt x="60328" y="7758"/>
                  </a:lnTo>
                  <a:lnTo>
                    <a:pt x="28924" y="28924"/>
                  </a:lnTo>
                  <a:lnTo>
                    <a:pt x="7758" y="60328"/>
                  </a:lnTo>
                  <a:lnTo>
                    <a:pt x="0" y="98805"/>
                  </a:lnTo>
                  <a:lnTo>
                    <a:pt x="0" y="612901"/>
                  </a:lnTo>
                  <a:lnTo>
                    <a:pt x="7758" y="651379"/>
                  </a:lnTo>
                  <a:lnTo>
                    <a:pt x="28924" y="682783"/>
                  </a:lnTo>
                  <a:lnTo>
                    <a:pt x="60328" y="703949"/>
                  </a:lnTo>
                  <a:lnTo>
                    <a:pt x="98806" y="711707"/>
                  </a:lnTo>
                  <a:lnTo>
                    <a:pt x="634238" y="711707"/>
                  </a:lnTo>
                  <a:lnTo>
                    <a:pt x="672715" y="703949"/>
                  </a:lnTo>
                  <a:lnTo>
                    <a:pt x="704119" y="682783"/>
                  </a:lnTo>
                  <a:lnTo>
                    <a:pt x="725285" y="651379"/>
                  </a:lnTo>
                  <a:lnTo>
                    <a:pt x="733044" y="612901"/>
                  </a:lnTo>
                  <a:lnTo>
                    <a:pt x="733044" y="98805"/>
                  </a:lnTo>
                  <a:lnTo>
                    <a:pt x="725285" y="60328"/>
                  </a:lnTo>
                  <a:lnTo>
                    <a:pt x="704119" y="28924"/>
                  </a:lnTo>
                  <a:lnTo>
                    <a:pt x="672715" y="7758"/>
                  </a:lnTo>
                  <a:lnTo>
                    <a:pt x="634238" y="0"/>
                  </a:lnTo>
                  <a:close/>
                </a:path>
              </a:pathLst>
            </a:custGeom>
            <a:solidFill>
              <a:srgbClr val="FFFFFF"/>
            </a:solidFill>
          </p:spPr>
          <p:txBody>
            <a:bodyPr wrap="square" lIns="0" tIns="0" rIns="0" bIns="0" rtlCol="0"/>
            <a:lstStyle/>
            <a:p>
              <a:endParaRPr/>
            </a:p>
          </p:txBody>
        </p:sp>
        <p:sp>
          <p:nvSpPr>
            <p:cNvPr id="5" name="object 5"/>
            <p:cNvSpPr/>
            <p:nvPr/>
          </p:nvSpPr>
          <p:spPr>
            <a:xfrm>
              <a:off x="2028444" y="3064763"/>
              <a:ext cx="723900" cy="670560"/>
            </a:xfrm>
            <a:custGeom>
              <a:avLst/>
              <a:gdLst/>
              <a:ahLst/>
              <a:cxnLst/>
              <a:rect l="l" t="t" r="r" b="b"/>
              <a:pathLst>
                <a:path w="723900" h="670560">
                  <a:moveTo>
                    <a:pt x="630808" y="0"/>
                  </a:moveTo>
                  <a:lnTo>
                    <a:pt x="93091" y="0"/>
                  </a:lnTo>
                  <a:lnTo>
                    <a:pt x="56846" y="7312"/>
                  </a:lnTo>
                  <a:lnTo>
                    <a:pt x="27257" y="27257"/>
                  </a:lnTo>
                  <a:lnTo>
                    <a:pt x="7312" y="56846"/>
                  </a:lnTo>
                  <a:lnTo>
                    <a:pt x="0" y="93090"/>
                  </a:lnTo>
                  <a:lnTo>
                    <a:pt x="0" y="577469"/>
                  </a:lnTo>
                  <a:lnTo>
                    <a:pt x="7312" y="613713"/>
                  </a:lnTo>
                  <a:lnTo>
                    <a:pt x="27257" y="643302"/>
                  </a:lnTo>
                  <a:lnTo>
                    <a:pt x="56846" y="663247"/>
                  </a:lnTo>
                  <a:lnTo>
                    <a:pt x="93091" y="670560"/>
                  </a:lnTo>
                  <a:lnTo>
                    <a:pt x="630808" y="670560"/>
                  </a:lnTo>
                  <a:lnTo>
                    <a:pt x="667053" y="663247"/>
                  </a:lnTo>
                  <a:lnTo>
                    <a:pt x="696642" y="643302"/>
                  </a:lnTo>
                  <a:lnTo>
                    <a:pt x="716587" y="613713"/>
                  </a:lnTo>
                  <a:lnTo>
                    <a:pt x="723900" y="577469"/>
                  </a:lnTo>
                  <a:lnTo>
                    <a:pt x="723900" y="93090"/>
                  </a:lnTo>
                  <a:lnTo>
                    <a:pt x="716587" y="56846"/>
                  </a:lnTo>
                  <a:lnTo>
                    <a:pt x="696642" y="27257"/>
                  </a:lnTo>
                  <a:lnTo>
                    <a:pt x="667053" y="7312"/>
                  </a:lnTo>
                  <a:lnTo>
                    <a:pt x="630808" y="0"/>
                  </a:lnTo>
                  <a:close/>
                </a:path>
              </a:pathLst>
            </a:custGeom>
            <a:solidFill>
              <a:srgbClr val="EC5464"/>
            </a:solidFill>
          </p:spPr>
          <p:txBody>
            <a:bodyPr wrap="square" lIns="0" tIns="0" rIns="0" bIns="0" rtlCol="0"/>
            <a:lstStyle/>
            <a:p>
              <a:endParaRPr/>
            </a:p>
          </p:txBody>
        </p:sp>
        <p:pic>
          <p:nvPicPr>
            <p:cNvPr id="6" name="object 6"/>
            <p:cNvPicPr/>
            <p:nvPr/>
          </p:nvPicPr>
          <p:blipFill>
            <a:blip r:embed="rId2" cstate="print"/>
            <a:stretch>
              <a:fillRect/>
            </a:stretch>
          </p:blipFill>
          <p:spPr>
            <a:xfrm>
              <a:off x="3051047" y="1549908"/>
              <a:ext cx="6579108" cy="758951"/>
            </a:xfrm>
            <a:prstGeom prst="rect">
              <a:avLst/>
            </a:prstGeom>
          </p:spPr>
        </p:pic>
        <p:pic>
          <p:nvPicPr>
            <p:cNvPr id="7" name="object 7"/>
            <p:cNvPicPr/>
            <p:nvPr/>
          </p:nvPicPr>
          <p:blipFill>
            <a:blip r:embed="rId3" cstate="print"/>
            <a:stretch>
              <a:fillRect/>
            </a:stretch>
          </p:blipFill>
          <p:spPr>
            <a:xfrm>
              <a:off x="2944368" y="1530096"/>
              <a:ext cx="3127248" cy="902208"/>
            </a:xfrm>
            <a:prstGeom prst="rect">
              <a:avLst/>
            </a:prstGeom>
          </p:spPr>
        </p:pic>
        <p:pic>
          <p:nvPicPr>
            <p:cNvPr id="8" name="object 8"/>
            <p:cNvPicPr/>
            <p:nvPr/>
          </p:nvPicPr>
          <p:blipFill>
            <a:blip r:embed="rId4" cstate="print"/>
            <a:stretch>
              <a:fillRect/>
            </a:stretch>
          </p:blipFill>
          <p:spPr>
            <a:xfrm>
              <a:off x="3101340" y="1600200"/>
              <a:ext cx="6423660" cy="603503"/>
            </a:xfrm>
            <a:prstGeom prst="rect">
              <a:avLst/>
            </a:prstGeom>
          </p:spPr>
        </p:pic>
        <p:pic>
          <p:nvPicPr>
            <p:cNvPr id="9" name="object 9"/>
            <p:cNvPicPr/>
            <p:nvPr/>
          </p:nvPicPr>
          <p:blipFill>
            <a:blip r:embed="rId5" cstate="print"/>
            <a:stretch>
              <a:fillRect/>
            </a:stretch>
          </p:blipFill>
          <p:spPr>
            <a:xfrm>
              <a:off x="3052572" y="3029712"/>
              <a:ext cx="6577583" cy="798576"/>
            </a:xfrm>
            <a:prstGeom prst="rect">
              <a:avLst/>
            </a:prstGeom>
          </p:spPr>
        </p:pic>
        <p:pic>
          <p:nvPicPr>
            <p:cNvPr id="10" name="object 10"/>
            <p:cNvPicPr/>
            <p:nvPr/>
          </p:nvPicPr>
          <p:blipFill>
            <a:blip r:embed="rId6" cstate="print"/>
            <a:stretch>
              <a:fillRect/>
            </a:stretch>
          </p:blipFill>
          <p:spPr>
            <a:xfrm>
              <a:off x="2947416" y="3029712"/>
              <a:ext cx="5135880" cy="902207"/>
            </a:xfrm>
            <a:prstGeom prst="rect">
              <a:avLst/>
            </a:prstGeom>
          </p:spPr>
        </p:pic>
        <p:pic>
          <p:nvPicPr>
            <p:cNvPr id="11" name="object 11"/>
            <p:cNvPicPr/>
            <p:nvPr/>
          </p:nvPicPr>
          <p:blipFill>
            <a:blip r:embed="rId7" cstate="print"/>
            <a:stretch>
              <a:fillRect/>
            </a:stretch>
          </p:blipFill>
          <p:spPr>
            <a:xfrm>
              <a:off x="3102863" y="3080004"/>
              <a:ext cx="6422136" cy="643128"/>
            </a:xfrm>
            <a:prstGeom prst="rect">
              <a:avLst/>
            </a:prstGeom>
          </p:spPr>
        </p:pic>
        <p:sp>
          <p:nvSpPr>
            <p:cNvPr id="12" name="object 12"/>
            <p:cNvSpPr/>
            <p:nvPr/>
          </p:nvSpPr>
          <p:spPr>
            <a:xfrm>
              <a:off x="2816352" y="1600200"/>
              <a:ext cx="277495" cy="2984500"/>
            </a:xfrm>
            <a:custGeom>
              <a:avLst/>
              <a:gdLst/>
              <a:ahLst/>
              <a:cxnLst/>
              <a:rect l="l" t="t" r="r" b="b"/>
              <a:pathLst>
                <a:path w="277494" h="2984500">
                  <a:moveTo>
                    <a:pt x="277368" y="0"/>
                  </a:moveTo>
                  <a:lnTo>
                    <a:pt x="0" y="0"/>
                  </a:lnTo>
                  <a:lnTo>
                    <a:pt x="0" y="2983992"/>
                  </a:lnTo>
                  <a:lnTo>
                    <a:pt x="277368" y="2983992"/>
                  </a:lnTo>
                  <a:lnTo>
                    <a:pt x="277368" y="0"/>
                  </a:lnTo>
                  <a:close/>
                </a:path>
              </a:pathLst>
            </a:custGeom>
            <a:solidFill>
              <a:srgbClr val="F1F1F1"/>
            </a:solidFill>
          </p:spPr>
          <p:txBody>
            <a:bodyPr wrap="square" lIns="0" tIns="0" rIns="0" bIns="0" rtlCol="0"/>
            <a:lstStyle/>
            <a:p>
              <a:endParaRPr/>
            </a:p>
          </p:txBody>
        </p:sp>
        <p:pic>
          <p:nvPicPr>
            <p:cNvPr id="13" name="object 13"/>
            <p:cNvPicPr/>
            <p:nvPr/>
          </p:nvPicPr>
          <p:blipFill>
            <a:blip r:embed="rId8" cstate="print"/>
            <a:stretch>
              <a:fillRect/>
            </a:stretch>
          </p:blipFill>
          <p:spPr>
            <a:xfrm>
              <a:off x="2689860" y="1600200"/>
              <a:ext cx="124968" cy="3012948"/>
            </a:xfrm>
            <a:prstGeom prst="rect">
              <a:avLst/>
            </a:prstGeom>
          </p:spPr>
        </p:pic>
        <p:sp>
          <p:nvSpPr>
            <p:cNvPr id="14" name="object 14"/>
            <p:cNvSpPr/>
            <p:nvPr/>
          </p:nvSpPr>
          <p:spPr>
            <a:xfrm>
              <a:off x="2036064" y="2292096"/>
              <a:ext cx="723900" cy="640080"/>
            </a:xfrm>
            <a:custGeom>
              <a:avLst/>
              <a:gdLst/>
              <a:ahLst/>
              <a:cxnLst/>
              <a:rect l="l" t="t" r="r" b="b"/>
              <a:pathLst>
                <a:path w="723900" h="640080">
                  <a:moveTo>
                    <a:pt x="635000" y="0"/>
                  </a:moveTo>
                  <a:lnTo>
                    <a:pt x="88900" y="0"/>
                  </a:lnTo>
                  <a:lnTo>
                    <a:pt x="54274" y="6979"/>
                  </a:lnTo>
                  <a:lnTo>
                    <a:pt x="26019" y="26019"/>
                  </a:lnTo>
                  <a:lnTo>
                    <a:pt x="6979" y="54274"/>
                  </a:lnTo>
                  <a:lnTo>
                    <a:pt x="0" y="88900"/>
                  </a:lnTo>
                  <a:lnTo>
                    <a:pt x="0" y="551179"/>
                  </a:lnTo>
                  <a:lnTo>
                    <a:pt x="6979" y="585805"/>
                  </a:lnTo>
                  <a:lnTo>
                    <a:pt x="26019" y="614060"/>
                  </a:lnTo>
                  <a:lnTo>
                    <a:pt x="54274" y="633100"/>
                  </a:lnTo>
                  <a:lnTo>
                    <a:pt x="88900" y="640079"/>
                  </a:lnTo>
                  <a:lnTo>
                    <a:pt x="635000" y="640079"/>
                  </a:lnTo>
                  <a:lnTo>
                    <a:pt x="669625" y="633100"/>
                  </a:lnTo>
                  <a:lnTo>
                    <a:pt x="697880" y="614060"/>
                  </a:lnTo>
                  <a:lnTo>
                    <a:pt x="716920" y="585805"/>
                  </a:lnTo>
                  <a:lnTo>
                    <a:pt x="723900" y="551179"/>
                  </a:lnTo>
                  <a:lnTo>
                    <a:pt x="723900" y="88900"/>
                  </a:lnTo>
                  <a:lnTo>
                    <a:pt x="716920" y="54274"/>
                  </a:lnTo>
                  <a:lnTo>
                    <a:pt x="697880" y="26019"/>
                  </a:lnTo>
                  <a:lnTo>
                    <a:pt x="669625" y="6979"/>
                  </a:lnTo>
                  <a:lnTo>
                    <a:pt x="635000" y="0"/>
                  </a:lnTo>
                  <a:close/>
                </a:path>
              </a:pathLst>
            </a:custGeom>
            <a:solidFill>
              <a:srgbClr val="EC5464"/>
            </a:solidFill>
          </p:spPr>
          <p:txBody>
            <a:bodyPr wrap="square" lIns="0" tIns="0" rIns="0" bIns="0" rtlCol="0"/>
            <a:lstStyle/>
            <a:p>
              <a:endParaRPr/>
            </a:p>
          </p:txBody>
        </p:sp>
        <p:pic>
          <p:nvPicPr>
            <p:cNvPr id="15" name="object 15"/>
            <p:cNvPicPr/>
            <p:nvPr/>
          </p:nvPicPr>
          <p:blipFill>
            <a:blip r:embed="rId9" cstate="print"/>
            <a:stretch>
              <a:fillRect/>
            </a:stretch>
          </p:blipFill>
          <p:spPr>
            <a:xfrm>
              <a:off x="3558540" y="2808732"/>
              <a:ext cx="5379720" cy="134112"/>
            </a:xfrm>
            <a:prstGeom prst="rect">
              <a:avLst/>
            </a:prstGeom>
          </p:spPr>
        </p:pic>
        <p:pic>
          <p:nvPicPr>
            <p:cNvPr id="16" name="object 16"/>
            <p:cNvPicPr/>
            <p:nvPr/>
          </p:nvPicPr>
          <p:blipFill>
            <a:blip r:embed="rId10" cstate="print"/>
            <a:stretch>
              <a:fillRect/>
            </a:stretch>
          </p:blipFill>
          <p:spPr>
            <a:xfrm>
              <a:off x="3038855" y="2241804"/>
              <a:ext cx="6591300" cy="795527"/>
            </a:xfrm>
            <a:prstGeom prst="rect">
              <a:avLst/>
            </a:prstGeom>
          </p:spPr>
        </p:pic>
        <p:pic>
          <p:nvPicPr>
            <p:cNvPr id="17" name="object 17"/>
            <p:cNvPicPr/>
            <p:nvPr/>
          </p:nvPicPr>
          <p:blipFill>
            <a:blip r:embed="rId11" cstate="print"/>
            <a:stretch>
              <a:fillRect/>
            </a:stretch>
          </p:blipFill>
          <p:spPr>
            <a:xfrm>
              <a:off x="2933700" y="2240280"/>
              <a:ext cx="4283963" cy="902208"/>
            </a:xfrm>
            <a:prstGeom prst="rect">
              <a:avLst/>
            </a:prstGeom>
          </p:spPr>
        </p:pic>
        <p:pic>
          <p:nvPicPr>
            <p:cNvPr id="18" name="object 18"/>
            <p:cNvPicPr/>
            <p:nvPr/>
          </p:nvPicPr>
          <p:blipFill>
            <a:blip r:embed="rId12" cstate="print"/>
            <a:stretch>
              <a:fillRect/>
            </a:stretch>
          </p:blipFill>
          <p:spPr>
            <a:xfrm>
              <a:off x="3089147" y="2292096"/>
              <a:ext cx="6435852" cy="640079"/>
            </a:xfrm>
            <a:prstGeom prst="rect">
              <a:avLst/>
            </a:prstGeom>
          </p:spPr>
        </p:pic>
        <p:sp>
          <p:nvSpPr>
            <p:cNvPr id="19" name="object 19"/>
            <p:cNvSpPr/>
            <p:nvPr/>
          </p:nvSpPr>
          <p:spPr>
            <a:xfrm>
              <a:off x="2028444" y="3877056"/>
              <a:ext cx="715010" cy="673735"/>
            </a:xfrm>
            <a:custGeom>
              <a:avLst/>
              <a:gdLst/>
              <a:ahLst/>
              <a:cxnLst/>
              <a:rect l="l" t="t" r="r" b="b"/>
              <a:pathLst>
                <a:path w="715010" h="673735">
                  <a:moveTo>
                    <a:pt x="621157" y="0"/>
                  </a:moveTo>
                  <a:lnTo>
                    <a:pt x="93599" y="0"/>
                  </a:lnTo>
                  <a:lnTo>
                    <a:pt x="57167" y="7356"/>
                  </a:lnTo>
                  <a:lnTo>
                    <a:pt x="27416" y="27416"/>
                  </a:lnTo>
                  <a:lnTo>
                    <a:pt x="7356" y="57167"/>
                  </a:lnTo>
                  <a:lnTo>
                    <a:pt x="0" y="93599"/>
                  </a:lnTo>
                  <a:lnTo>
                    <a:pt x="0" y="580009"/>
                  </a:lnTo>
                  <a:lnTo>
                    <a:pt x="7356" y="616440"/>
                  </a:lnTo>
                  <a:lnTo>
                    <a:pt x="27416" y="646191"/>
                  </a:lnTo>
                  <a:lnTo>
                    <a:pt x="57167" y="666251"/>
                  </a:lnTo>
                  <a:lnTo>
                    <a:pt x="93599" y="673608"/>
                  </a:lnTo>
                  <a:lnTo>
                    <a:pt x="621157" y="673608"/>
                  </a:lnTo>
                  <a:lnTo>
                    <a:pt x="657588" y="666251"/>
                  </a:lnTo>
                  <a:lnTo>
                    <a:pt x="687339" y="646191"/>
                  </a:lnTo>
                  <a:lnTo>
                    <a:pt x="707399" y="616440"/>
                  </a:lnTo>
                  <a:lnTo>
                    <a:pt x="714756" y="580009"/>
                  </a:lnTo>
                  <a:lnTo>
                    <a:pt x="714756" y="93599"/>
                  </a:lnTo>
                  <a:lnTo>
                    <a:pt x="707399" y="57167"/>
                  </a:lnTo>
                  <a:lnTo>
                    <a:pt x="687339" y="27416"/>
                  </a:lnTo>
                  <a:lnTo>
                    <a:pt x="657588" y="7356"/>
                  </a:lnTo>
                  <a:lnTo>
                    <a:pt x="621157" y="0"/>
                  </a:lnTo>
                  <a:close/>
                </a:path>
              </a:pathLst>
            </a:custGeom>
            <a:solidFill>
              <a:srgbClr val="FFFFFF"/>
            </a:solidFill>
          </p:spPr>
          <p:txBody>
            <a:bodyPr wrap="square" lIns="0" tIns="0" rIns="0" bIns="0" rtlCol="0"/>
            <a:lstStyle/>
            <a:p>
              <a:endParaRPr/>
            </a:p>
          </p:txBody>
        </p:sp>
        <p:sp>
          <p:nvSpPr>
            <p:cNvPr id="20" name="object 20"/>
            <p:cNvSpPr/>
            <p:nvPr/>
          </p:nvSpPr>
          <p:spPr>
            <a:xfrm>
              <a:off x="2045208" y="3884675"/>
              <a:ext cx="707390" cy="632460"/>
            </a:xfrm>
            <a:custGeom>
              <a:avLst/>
              <a:gdLst/>
              <a:ahLst/>
              <a:cxnLst/>
              <a:rect l="l" t="t" r="r" b="b"/>
              <a:pathLst>
                <a:path w="707389" h="632460">
                  <a:moveTo>
                    <a:pt x="619252" y="0"/>
                  </a:moveTo>
                  <a:lnTo>
                    <a:pt x="87884" y="0"/>
                  </a:lnTo>
                  <a:lnTo>
                    <a:pt x="53685" y="6909"/>
                  </a:lnTo>
                  <a:lnTo>
                    <a:pt x="25749" y="25749"/>
                  </a:lnTo>
                  <a:lnTo>
                    <a:pt x="6909" y="53685"/>
                  </a:lnTo>
                  <a:lnTo>
                    <a:pt x="0" y="87884"/>
                  </a:lnTo>
                  <a:lnTo>
                    <a:pt x="0" y="544576"/>
                  </a:lnTo>
                  <a:lnTo>
                    <a:pt x="6909" y="578774"/>
                  </a:lnTo>
                  <a:lnTo>
                    <a:pt x="25749" y="606710"/>
                  </a:lnTo>
                  <a:lnTo>
                    <a:pt x="53685" y="625550"/>
                  </a:lnTo>
                  <a:lnTo>
                    <a:pt x="87884" y="632460"/>
                  </a:lnTo>
                  <a:lnTo>
                    <a:pt x="619252" y="632460"/>
                  </a:lnTo>
                  <a:lnTo>
                    <a:pt x="653450" y="625550"/>
                  </a:lnTo>
                  <a:lnTo>
                    <a:pt x="681386" y="606710"/>
                  </a:lnTo>
                  <a:lnTo>
                    <a:pt x="700226" y="578774"/>
                  </a:lnTo>
                  <a:lnTo>
                    <a:pt x="707136" y="544576"/>
                  </a:lnTo>
                  <a:lnTo>
                    <a:pt x="707136" y="87884"/>
                  </a:lnTo>
                  <a:lnTo>
                    <a:pt x="700226" y="53685"/>
                  </a:lnTo>
                  <a:lnTo>
                    <a:pt x="681386" y="25749"/>
                  </a:lnTo>
                  <a:lnTo>
                    <a:pt x="653450" y="6909"/>
                  </a:lnTo>
                  <a:lnTo>
                    <a:pt x="619252" y="0"/>
                  </a:lnTo>
                  <a:close/>
                </a:path>
              </a:pathLst>
            </a:custGeom>
            <a:solidFill>
              <a:srgbClr val="EC5464"/>
            </a:solidFill>
          </p:spPr>
          <p:txBody>
            <a:bodyPr wrap="square" lIns="0" tIns="0" rIns="0" bIns="0" rtlCol="0"/>
            <a:lstStyle/>
            <a:p>
              <a:endParaRPr/>
            </a:p>
          </p:txBody>
        </p:sp>
        <p:pic>
          <p:nvPicPr>
            <p:cNvPr id="21" name="object 21"/>
            <p:cNvPicPr/>
            <p:nvPr/>
          </p:nvPicPr>
          <p:blipFill>
            <a:blip r:embed="rId9" cstate="print"/>
            <a:stretch>
              <a:fillRect/>
            </a:stretch>
          </p:blipFill>
          <p:spPr>
            <a:xfrm>
              <a:off x="3637788" y="4459224"/>
              <a:ext cx="5335523" cy="118871"/>
            </a:xfrm>
            <a:prstGeom prst="rect">
              <a:avLst/>
            </a:prstGeom>
          </p:spPr>
        </p:pic>
        <p:pic>
          <p:nvPicPr>
            <p:cNvPr id="22" name="object 22"/>
            <p:cNvPicPr/>
            <p:nvPr/>
          </p:nvPicPr>
          <p:blipFill>
            <a:blip r:embed="rId13" cstate="print"/>
            <a:stretch>
              <a:fillRect/>
            </a:stretch>
          </p:blipFill>
          <p:spPr>
            <a:xfrm>
              <a:off x="3052572" y="3834384"/>
              <a:ext cx="6577583" cy="787907"/>
            </a:xfrm>
            <a:prstGeom prst="rect">
              <a:avLst/>
            </a:prstGeom>
          </p:spPr>
        </p:pic>
        <p:pic>
          <p:nvPicPr>
            <p:cNvPr id="23" name="object 23"/>
            <p:cNvPicPr/>
            <p:nvPr/>
          </p:nvPicPr>
          <p:blipFill>
            <a:blip r:embed="rId14" cstate="print"/>
            <a:stretch>
              <a:fillRect/>
            </a:stretch>
          </p:blipFill>
          <p:spPr>
            <a:xfrm>
              <a:off x="2947416" y="3828288"/>
              <a:ext cx="4847844" cy="902207"/>
            </a:xfrm>
            <a:prstGeom prst="rect">
              <a:avLst/>
            </a:prstGeom>
          </p:spPr>
        </p:pic>
        <p:pic>
          <p:nvPicPr>
            <p:cNvPr id="24" name="object 24"/>
            <p:cNvPicPr/>
            <p:nvPr/>
          </p:nvPicPr>
          <p:blipFill>
            <a:blip r:embed="rId15" cstate="print"/>
            <a:stretch>
              <a:fillRect/>
            </a:stretch>
          </p:blipFill>
          <p:spPr>
            <a:xfrm>
              <a:off x="3102863" y="3884675"/>
              <a:ext cx="6422136" cy="632460"/>
            </a:xfrm>
            <a:prstGeom prst="rect">
              <a:avLst/>
            </a:prstGeom>
          </p:spPr>
        </p:pic>
      </p:grpSp>
      <p:sp>
        <p:nvSpPr>
          <p:cNvPr id="25" name="object 25"/>
          <p:cNvSpPr txBox="1"/>
          <p:nvPr/>
        </p:nvSpPr>
        <p:spPr>
          <a:xfrm>
            <a:off x="2188210" y="1673479"/>
            <a:ext cx="5591175" cy="2736005"/>
          </a:xfrm>
          <a:prstGeom prst="rect">
            <a:avLst/>
          </a:prstGeom>
        </p:spPr>
        <p:txBody>
          <a:bodyPr vert="horz" wrap="square" lIns="0" tIns="12065" rIns="0" bIns="0" rtlCol="0">
            <a:spAutoFit/>
          </a:bodyPr>
          <a:lstStyle/>
          <a:p>
            <a:pPr marL="1020444" indent="-965200">
              <a:lnSpc>
                <a:spcPct val="100000"/>
              </a:lnSpc>
              <a:spcBef>
                <a:spcPts val="95"/>
              </a:spcBef>
              <a:buClr>
                <a:srgbClr val="FFFFFF"/>
              </a:buClr>
              <a:buFont typeface="Impact"/>
              <a:buAutoNum type="arabicPeriod"/>
              <a:tabLst>
                <a:tab pos="1020444" algn="l"/>
              </a:tabLst>
            </a:pPr>
            <a:r>
              <a:rPr sz="2800" b="1" dirty="0">
                <a:solidFill>
                  <a:srgbClr val="E86F70"/>
                </a:solidFill>
                <a:latin typeface="Times New Roman"/>
                <a:cs typeface="Times New Roman"/>
              </a:rPr>
              <a:t>Kiến</a:t>
            </a:r>
            <a:r>
              <a:rPr sz="2800" b="1" spc="-70" dirty="0">
                <a:solidFill>
                  <a:srgbClr val="E86F70"/>
                </a:solidFill>
                <a:latin typeface="Times New Roman"/>
                <a:cs typeface="Times New Roman"/>
              </a:rPr>
              <a:t> </a:t>
            </a:r>
            <a:r>
              <a:rPr sz="2800" b="1" dirty="0">
                <a:solidFill>
                  <a:srgbClr val="E86F70"/>
                </a:solidFill>
                <a:latin typeface="Times New Roman"/>
                <a:cs typeface="Times New Roman"/>
              </a:rPr>
              <a:t>trúc</a:t>
            </a:r>
            <a:r>
              <a:rPr sz="2800" b="1" spc="-55" dirty="0">
                <a:solidFill>
                  <a:srgbClr val="E86F70"/>
                </a:solidFill>
                <a:latin typeface="Times New Roman"/>
                <a:cs typeface="Times New Roman"/>
              </a:rPr>
              <a:t> </a:t>
            </a:r>
            <a:r>
              <a:rPr sz="2800" b="1" spc="-10" dirty="0">
                <a:solidFill>
                  <a:srgbClr val="E86F70"/>
                </a:solidFill>
                <a:latin typeface="Times New Roman"/>
                <a:cs typeface="Times New Roman"/>
              </a:rPr>
              <a:t>servlet</a:t>
            </a:r>
            <a:endParaRPr sz="2800" dirty="0">
              <a:latin typeface="Times New Roman"/>
              <a:cs typeface="Times New Roman"/>
            </a:endParaRPr>
          </a:p>
          <a:p>
            <a:pPr marL="1009650" indent="-984250">
              <a:lnSpc>
                <a:spcPct val="100000"/>
              </a:lnSpc>
              <a:spcBef>
                <a:spcPts val="2245"/>
              </a:spcBef>
              <a:buClr>
                <a:srgbClr val="FFFFFF"/>
              </a:buClr>
              <a:buFont typeface="Impact"/>
              <a:buAutoNum type="arabicPeriod"/>
              <a:tabLst>
                <a:tab pos="1009650" algn="l"/>
              </a:tabLst>
            </a:pPr>
            <a:r>
              <a:rPr sz="4200" b="1" baseline="1984" dirty="0">
                <a:solidFill>
                  <a:srgbClr val="E86F70"/>
                </a:solidFill>
                <a:latin typeface="Times New Roman"/>
                <a:cs typeface="Times New Roman"/>
              </a:rPr>
              <a:t>HttpServlet,</a:t>
            </a:r>
            <a:r>
              <a:rPr sz="4200" b="1" spc="-112" baseline="1984" dirty="0">
                <a:solidFill>
                  <a:srgbClr val="E86F70"/>
                </a:solidFill>
                <a:latin typeface="Times New Roman"/>
                <a:cs typeface="Times New Roman"/>
              </a:rPr>
              <a:t> </a:t>
            </a:r>
            <a:r>
              <a:rPr sz="4200" b="1" baseline="1984" dirty="0">
                <a:solidFill>
                  <a:srgbClr val="E86F70"/>
                </a:solidFill>
                <a:latin typeface="Times New Roman"/>
                <a:cs typeface="Times New Roman"/>
              </a:rPr>
              <a:t>Servlet</a:t>
            </a:r>
            <a:r>
              <a:rPr sz="4200" b="1" spc="-262" baseline="1984" dirty="0">
                <a:solidFill>
                  <a:srgbClr val="E86F70"/>
                </a:solidFill>
                <a:latin typeface="Times New Roman"/>
                <a:cs typeface="Times New Roman"/>
              </a:rPr>
              <a:t> </a:t>
            </a:r>
            <a:r>
              <a:rPr sz="4200" b="1" spc="-37" baseline="1984" dirty="0">
                <a:solidFill>
                  <a:srgbClr val="E86F70"/>
                </a:solidFill>
                <a:latin typeface="Times New Roman"/>
                <a:cs typeface="Times New Roman"/>
              </a:rPr>
              <a:t>API</a:t>
            </a:r>
            <a:endParaRPr sz="4200" baseline="1984" dirty="0">
              <a:latin typeface="Times New Roman"/>
              <a:cs typeface="Times New Roman"/>
            </a:endParaRPr>
          </a:p>
          <a:p>
            <a:pPr marL="1022985" indent="-1010285">
              <a:lnSpc>
                <a:spcPct val="100000"/>
              </a:lnSpc>
              <a:spcBef>
                <a:spcPts val="2840"/>
              </a:spcBef>
              <a:buClr>
                <a:srgbClr val="FFFFFF"/>
              </a:buClr>
              <a:buFont typeface="Impact"/>
              <a:buAutoNum type="arabicPeriod"/>
              <a:tabLst>
                <a:tab pos="1022985" algn="l"/>
              </a:tabLst>
            </a:pPr>
            <a:r>
              <a:rPr lang="en-US" sz="2800" b="1" dirty="0" err="1" smtClean="0">
                <a:solidFill>
                  <a:srgbClr val="E86F70"/>
                </a:solidFill>
                <a:latin typeface="Times New Roman"/>
                <a:cs typeface="Times New Roman"/>
              </a:rPr>
              <a:t>Tạo</a:t>
            </a:r>
            <a:r>
              <a:rPr lang="en-US" sz="2800" b="1" dirty="0" smtClean="0">
                <a:solidFill>
                  <a:srgbClr val="E86F70"/>
                </a:solidFill>
                <a:latin typeface="Times New Roman"/>
                <a:cs typeface="Times New Roman"/>
              </a:rPr>
              <a:t> project servlet</a:t>
            </a:r>
          </a:p>
          <a:p>
            <a:pPr marL="1022985" indent="-1010285">
              <a:lnSpc>
                <a:spcPct val="100000"/>
              </a:lnSpc>
              <a:spcBef>
                <a:spcPts val="2840"/>
              </a:spcBef>
              <a:buClr>
                <a:srgbClr val="FFFFFF"/>
              </a:buClr>
              <a:buFont typeface="Impact"/>
              <a:buAutoNum type="arabicPeriod"/>
              <a:tabLst>
                <a:tab pos="1022985" algn="l"/>
              </a:tabLst>
            </a:pPr>
            <a:r>
              <a:rPr sz="2800" b="1" dirty="0" smtClean="0">
                <a:solidFill>
                  <a:srgbClr val="E86F70"/>
                </a:solidFill>
                <a:latin typeface="Times New Roman"/>
                <a:cs typeface="Times New Roman"/>
              </a:rPr>
              <a:t>Servlet</a:t>
            </a:r>
            <a:r>
              <a:rPr sz="2800" b="1" spc="-80" dirty="0" smtClean="0">
                <a:solidFill>
                  <a:srgbClr val="E86F70"/>
                </a:solidFill>
                <a:latin typeface="Times New Roman"/>
                <a:cs typeface="Times New Roman"/>
              </a:rPr>
              <a:t> </a:t>
            </a:r>
            <a:r>
              <a:rPr sz="2800" b="1" dirty="0">
                <a:solidFill>
                  <a:srgbClr val="E86F70"/>
                </a:solidFill>
                <a:latin typeface="Times New Roman"/>
                <a:cs typeface="Times New Roman"/>
              </a:rPr>
              <a:t>Request</a:t>
            </a:r>
            <a:r>
              <a:rPr sz="2800" b="1" spc="-45" dirty="0">
                <a:solidFill>
                  <a:srgbClr val="E86F70"/>
                </a:solidFill>
                <a:latin typeface="Times New Roman"/>
                <a:cs typeface="Times New Roman"/>
              </a:rPr>
              <a:t> </a:t>
            </a:r>
            <a:r>
              <a:rPr sz="2800" b="1" dirty="0">
                <a:solidFill>
                  <a:srgbClr val="E86F70"/>
                </a:solidFill>
                <a:latin typeface="Times New Roman"/>
                <a:cs typeface="Times New Roman"/>
              </a:rPr>
              <a:t>and</a:t>
            </a:r>
            <a:r>
              <a:rPr sz="2800" b="1" spc="-75" dirty="0">
                <a:solidFill>
                  <a:srgbClr val="E86F70"/>
                </a:solidFill>
                <a:latin typeface="Times New Roman"/>
                <a:cs typeface="Times New Roman"/>
              </a:rPr>
              <a:t> </a:t>
            </a:r>
            <a:r>
              <a:rPr sz="2800" b="1" spc="-10" dirty="0" smtClean="0">
                <a:solidFill>
                  <a:srgbClr val="E86F70"/>
                </a:solidFill>
                <a:latin typeface="Times New Roman"/>
                <a:cs typeface="Times New Roman"/>
              </a:rPr>
              <a:t>Response</a:t>
            </a:r>
            <a:endParaRPr sz="2800" dirty="0">
              <a:latin typeface="Times New Roman"/>
              <a:cs typeface="Times New Roman"/>
            </a:endParaRPr>
          </a:p>
        </p:txBody>
      </p:sp>
      <p:grpSp>
        <p:nvGrpSpPr>
          <p:cNvPr id="26" name="object 26"/>
          <p:cNvGrpSpPr/>
          <p:nvPr/>
        </p:nvGrpSpPr>
        <p:grpSpPr>
          <a:xfrm>
            <a:off x="2036064" y="4613147"/>
            <a:ext cx="6573520" cy="721360"/>
            <a:chOff x="2036064" y="4613147"/>
            <a:chExt cx="6573520" cy="721360"/>
          </a:xfrm>
        </p:grpSpPr>
        <p:pic>
          <p:nvPicPr>
            <p:cNvPr id="27" name="object 27"/>
            <p:cNvPicPr/>
            <p:nvPr/>
          </p:nvPicPr>
          <p:blipFill>
            <a:blip r:embed="rId9" cstate="print"/>
            <a:stretch>
              <a:fillRect/>
            </a:stretch>
          </p:blipFill>
          <p:spPr>
            <a:xfrm>
              <a:off x="3278124" y="4613147"/>
              <a:ext cx="5330952" cy="128016"/>
            </a:xfrm>
            <a:prstGeom prst="rect">
              <a:avLst/>
            </a:prstGeom>
          </p:spPr>
        </p:pic>
        <p:sp>
          <p:nvSpPr>
            <p:cNvPr id="28" name="object 28"/>
            <p:cNvSpPr/>
            <p:nvPr/>
          </p:nvSpPr>
          <p:spPr>
            <a:xfrm>
              <a:off x="2036064" y="4674107"/>
              <a:ext cx="692150" cy="660400"/>
            </a:xfrm>
            <a:custGeom>
              <a:avLst/>
              <a:gdLst/>
              <a:ahLst/>
              <a:cxnLst/>
              <a:rect l="l" t="t" r="r" b="b"/>
              <a:pathLst>
                <a:path w="692150" h="660400">
                  <a:moveTo>
                    <a:pt x="600202" y="0"/>
                  </a:moveTo>
                  <a:lnTo>
                    <a:pt x="91693" y="0"/>
                  </a:lnTo>
                  <a:lnTo>
                    <a:pt x="55989" y="7201"/>
                  </a:lnTo>
                  <a:lnTo>
                    <a:pt x="26844" y="26844"/>
                  </a:lnTo>
                  <a:lnTo>
                    <a:pt x="7201" y="55989"/>
                  </a:lnTo>
                  <a:lnTo>
                    <a:pt x="0" y="91694"/>
                  </a:lnTo>
                  <a:lnTo>
                    <a:pt x="0" y="568198"/>
                  </a:lnTo>
                  <a:lnTo>
                    <a:pt x="7201" y="603902"/>
                  </a:lnTo>
                  <a:lnTo>
                    <a:pt x="26844" y="633047"/>
                  </a:lnTo>
                  <a:lnTo>
                    <a:pt x="55989" y="652690"/>
                  </a:lnTo>
                  <a:lnTo>
                    <a:pt x="91693" y="659892"/>
                  </a:lnTo>
                  <a:lnTo>
                    <a:pt x="600202" y="659892"/>
                  </a:lnTo>
                  <a:lnTo>
                    <a:pt x="635906" y="652690"/>
                  </a:lnTo>
                  <a:lnTo>
                    <a:pt x="665051" y="633047"/>
                  </a:lnTo>
                  <a:lnTo>
                    <a:pt x="684694" y="603902"/>
                  </a:lnTo>
                  <a:lnTo>
                    <a:pt x="691896" y="568198"/>
                  </a:lnTo>
                  <a:lnTo>
                    <a:pt x="691896" y="91694"/>
                  </a:lnTo>
                  <a:lnTo>
                    <a:pt x="684694" y="55989"/>
                  </a:lnTo>
                  <a:lnTo>
                    <a:pt x="665051" y="26844"/>
                  </a:lnTo>
                  <a:lnTo>
                    <a:pt x="635906" y="7201"/>
                  </a:lnTo>
                  <a:lnTo>
                    <a:pt x="600202"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990601"/>
            <a:ext cx="7010400" cy="615553"/>
          </a:xfrm>
        </p:spPr>
        <p:txBody>
          <a:bodyPr/>
          <a:lstStyle/>
          <a:p>
            <a:r>
              <a:rPr lang="en-US" b="0" spc="-25" dirty="0" smtClean="0">
                <a:latin typeface="Impact"/>
                <a:cs typeface="Impact"/>
              </a:rPr>
              <a:t>04       </a:t>
            </a:r>
            <a:r>
              <a:rPr lang="en-US" sz="4000" baseline="1984" dirty="0" err="1"/>
              <a:t>Chức</a:t>
            </a:r>
            <a:r>
              <a:rPr lang="en-US" sz="4000" baseline="1984" dirty="0"/>
              <a:t> </a:t>
            </a:r>
            <a:r>
              <a:rPr lang="en-US" sz="4000" baseline="1984" dirty="0" err="1"/>
              <a:t>năng</a:t>
            </a:r>
            <a:r>
              <a:rPr lang="en-US" sz="4000" baseline="1984" dirty="0"/>
              <a:t> </a:t>
            </a:r>
            <a:r>
              <a:rPr lang="en-US" sz="4000" baseline="1984" dirty="0" err="1"/>
              <a:t>của</a:t>
            </a:r>
            <a:r>
              <a:rPr lang="en-US" sz="4000" baseline="1984" dirty="0"/>
              <a:t> </a:t>
            </a:r>
            <a:r>
              <a:rPr lang="en-US" sz="4000" baseline="1984" dirty="0" err="1"/>
              <a:t>HttpServletRequest</a:t>
            </a:r>
            <a:endParaRPr lang="en-US" sz="4000" dirty="0"/>
          </a:p>
        </p:txBody>
      </p:sp>
      <p:sp>
        <p:nvSpPr>
          <p:cNvPr id="3" name="Text Placeholder 2"/>
          <p:cNvSpPr>
            <a:spLocks noGrp="1"/>
          </p:cNvSpPr>
          <p:nvPr>
            <p:ph type="body" idx="1"/>
          </p:nvPr>
        </p:nvSpPr>
        <p:spPr>
          <a:xfrm>
            <a:off x="2057399" y="1756028"/>
            <a:ext cx="2895601" cy="377572"/>
          </a:xfrm>
        </p:spPr>
        <p:txBody>
          <a:bodyPr/>
          <a:lstStyle/>
          <a:p>
            <a:endParaRPr lang="vi-V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062833" y="1756028"/>
            <a:ext cx="5129167" cy="3424673"/>
          </a:xfrm>
          <a:prstGeom prst="rect">
            <a:avLst/>
          </a:prstGeom>
        </p:spPr>
      </p:pic>
      <p:pic>
        <p:nvPicPr>
          <p:cNvPr id="7" name="Picture 6"/>
          <p:cNvPicPr>
            <a:picLocks noChangeAspect="1"/>
          </p:cNvPicPr>
          <p:nvPr/>
        </p:nvPicPr>
        <p:blipFill>
          <a:blip r:embed="rId3"/>
          <a:stretch>
            <a:fillRect/>
          </a:stretch>
        </p:blipFill>
        <p:spPr>
          <a:xfrm>
            <a:off x="533400" y="1715831"/>
            <a:ext cx="6425762" cy="4792190"/>
          </a:xfrm>
          <a:prstGeom prst="rect">
            <a:avLst/>
          </a:prstGeom>
        </p:spPr>
      </p:pic>
    </p:spTree>
    <p:extLst>
      <p:ext uri="{BB962C8B-B14F-4D97-AF65-F5344CB8AC3E}">
        <p14:creationId xmlns:p14="http://schemas.microsoft.com/office/powerpoint/2010/main" val="1796428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452120"/>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sz="4200" baseline="1984" dirty="0"/>
              <a:t>Servlet</a:t>
            </a:r>
            <a:r>
              <a:rPr sz="4200" spc="-75" baseline="1984" dirty="0"/>
              <a:t> </a:t>
            </a:r>
            <a:r>
              <a:rPr sz="4200" baseline="1984" dirty="0"/>
              <a:t>Request</a:t>
            </a:r>
            <a:r>
              <a:rPr sz="4200" spc="-37" baseline="1984" dirty="0"/>
              <a:t> </a:t>
            </a:r>
            <a:r>
              <a:rPr sz="4200" baseline="1984" dirty="0"/>
              <a:t>and</a:t>
            </a:r>
            <a:r>
              <a:rPr sz="4200" spc="-67" baseline="1984" dirty="0"/>
              <a:t> </a:t>
            </a:r>
            <a:r>
              <a:rPr sz="4200" spc="-15" baseline="1984" dirty="0"/>
              <a:t>Response</a:t>
            </a:r>
            <a:endParaRPr sz="4200" baseline="1984" dirty="0">
              <a:latin typeface="Impact"/>
              <a:cs typeface="Impact"/>
            </a:endParaRPr>
          </a:p>
        </p:txBody>
      </p:sp>
      <p:sp>
        <p:nvSpPr>
          <p:cNvPr id="7" name="object 7"/>
          <p:cNvSpPr txBox="1"/>
          <p:nvPr/>
        </p:nvSpPr>
        <p:spPr>
          <a:xfrm>
            <a:off x="1466469" y="1756028"/>
            <a:ext cx="2498090" cy="391160"/>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sz="2400" spc="-114" dirty="0">
                <a:latin typeface="Times New Roman"/>
                <a:cs typeface="Times New Roman"/>
              </a:rPr>
              <a:t>HttpServletRequest</a:t>
            </a:r>
            <a:endParaRPr sz="2400" dirty="0">
              <a:latin typeface="Times New Roman"/>
              <a:cs typeface="Times New Roman"/>
            </a:endParaRPr>
          </a:p>
        </p:txBody>
      </p:sp>
      <p:grpSp>
        <p:nvGrpSpPr>
          <p:cNvPr id="8" name="object 8"/>
          <p:cNvGrpSpPr/>
          <p:nvPr/>
        </p:nvGrpSpPr>
        <p:grpSpPr>
          <a:xfrm>
            <a:off x="1309116" y="2166110"/>
            <a:ext cx="7752589" cy="4001947"/>
            <a:chOff x="1924811" y="2144267"/>
            <a:chExt cx="6762115" cy="3385185"/>
          </a:xfrm>
        </p:grpSpPr>
        <p:pic>
          <p:nvPicPr>
            <p:cNvPr id="9" name="object 9"/>
            <p:cNvPicPr/>
            <p:nvPr/>
          </p:nvPicPr>
          <p:blipFill>
            <a:blip r:embed="rId5" cstate="print"/>
            <a:stretch>
              <a:fillRect/>
            </a:stretch>
          </p:blipFill>
          <p:spPr>
            <a:xfrm>
              <a:off x="1924811" y="2144267"/>
              <a:ext cx="6761988" cy="399288"/>
            </a:xfrm>
            <a:prstGeom prst="rect">
              <a:avLst/>
            </a:prstGeom>
          </p:spPr>
        </p:pic>
        <p:pic>
          <p:nvPicPr>
            <p:cNvPr id="10" name="object 10"/>
            <p:cNvPicPr/>
            <p:nvPr/>
          </p:nvPicPr>
          <p:blipFill>
            <a:blip r:embed="rId6" cstate="print"/>
            <a:stretch>
              <a:fillRect/>
            </a:stretch>
          </p:blipFill>
          <p:spPr>
            <a:xfrm>
              <a:off x="1962911" y="2557271"/>
              <a:ext cx="6685788" cy="934212"/>
            </a:xfrm>
            <a:prstGeom prst="rect">
              <a:avLst/>
            </a:prstGeom>
          </p:spPr>
        </p:pic>
        <p:pic>
          <p:nvPicPr>
            <p:cNvPr id="11" name="object 11"/>
            <p:cNvPicPr/>
            <p:nvPr/>
          </p:nvPicPr>
          <p:blipFill>
            <a:blip r:embed="rId7" cstate="print"/>
            <a:stretch>
              <a:fillRect/>
            </a:stretch>
          </p:blipFill>
          <p:spPr>
            <a:xfrm>
              <a:off x="1962911" y="3532631"/>
              <a:ext cx="6694932" cy="772668"/>
            </a:xfrm>
            <a:prstGeom prst="rect">
              <a:avLst/>
            </a:prstGeom>
          </p:spPr>
        </p:pic>
        <p:pic>
          <p:nvPicPr>
            <p:cNvPr id="12" name="object 12"/>
            <p:cNvPicPr/>
            <p:nvPr/>
          </p:nvPicPr>
          <p:blipFill>
            <a:blip r:embed="rId8" cstate="print"/>
            <a:stretch>
              <a:fillRect/>
            </a:stretch>
          </p:blipFill>
          <p:spPr>
            <a:xfrm>
              <a:off x="1943099" y="4331207"/>
              <a:ext cx="6705600" cy="589788"/>
            </a:xfrm>
            <a:prstGeom prst="rect">
              <a:avLst/>
            </a:prstGeom>
          </p:spPr>
        </p:pic>
        <p:pic>
          <p:nvPicPr>
            <p:cNvPr id="13" name="object 13"/>
            <p:cNvPicPr/>
            <p:nvPr/>
          </p:nvPicPr>
          <p:blipFill>
            <a:blip r:embed="rId9" cstate="print"/>
            <a:stretch>
              <a:fillRect/>
            </a:stretch>
          </p:blipFill>
          <p:spPr>
            <a:xfrm>
              <a:off x="1924811" y="4946903"/>
              <a:ext cx="6694932" cy="582168"/>
            </a:xfrm>
            <a:prstGeom prst="rect">
              <a:avLst/>
            </a:prstGeom>
          </p:spPr>
        </p:pic>
      </p:grpSp>
      <p:pic>
        <p:nvPicPr>
          <p:cNvPr id="14" name="object 14"/>
          <p:cNvPicPr/>
          <p:nvPr/>
        </p:nvPicPr>
        <p:blipFill>
          <a:blip r:embed="rId10" cstate="print"/>
          <a:stretch>
            <a:fillRect/>
          </a:stretch>
        </p:blipFill>
        <p:spPr>
          <a:xfrm>
            <a:off x="9244312" y="2010155"/>
            <a:ext cx="2263141" cy="3339084"/>
          </a:xfrm>
          <a:prstGeom prst="rect">
            <a:avLst/>
          </a:prstGeom>
        </p:spPr>
      </p:pic>
    </p:spTree>
    <p:extLst>
      <p:ext uri="{BB962C8B-B14F-4D97-AF65-F5344CB8AC3E}">
        <p14:creationId xmlns:p14="http://schemas.microsoft.com/office/powerpoint/2010/main" val="1313888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76400" y="1078483"/>
            <a:ext cx="6415405" cy="443070"/>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smtClean="0">
                <a:latin typeface="Impact"/>
                <a:cs typeface="Impact"/>
              </a:rPr>
              <a:t>	</a:t>
            </a:r>
            <a:r>
              <a:rPr lang="en-US" sz="4200" baseline="1984" dirty="0" err="1" smtClean="0"/>
              <a:t>HttpServletResponse</a:t>
            </a:r>
            <a:endParaRPr sz="4200" baseline="1984" dirty="0">
              <a:latin typeface="Impact"/>
              <a:cs typeface="Impact"/>
            </a:endParaRPr>
          </a:p>
        </p:txBody>
      </p:sp>
      <p:sp>
        <p:nvSpPr>
          <p:cNvPr id="11" name="Text Placeholder 2"/>
          <p:cNvSpPr>
            <a:spLocks noGrp="1"/>
          </p:cNvSpPr>
          <p:nvPr>
            <p:ph type="body" idx="1"/>
          </p:nvPr>
        </p:nvSpPr>
        <p:spPr>
          <a:xfrm>
            <a:off x="1466469" y="1756028"/>
            <a:ext cx="6206871" cy="4187572"/>
          </a:xfrm>
        </p:spPr>
        <p:txBody>
          <a:bodyPr/>
          <a:lstStyle/>
          <a:p>
            <a:pPr marL="342900" indent="-342900">
              <a:buFont typeface="Arial" panose="020B0604020202020204" pitchFamily="34" charset="0"/>
              <a:buChar char="•"/>
            </a:pPr>
            <a:r>
              <a:rPr lang="vi-VN" b="1" dirty="0"/>
              <a:t>HttpServletResponse </a:t>
            </a:r>
            <a:r>
              <a:rPr lang="vi-VN" dirty="0"/>
              <a:t>là một giao diện (interface) trong Java Servlet API, được sử dụng để tạo và gửi phản hồi từ server tới client (thường là trình duyệt web). </a:t>
            </a:r>
            <a:endParaRPr lang="en-US" dirty="0" smtClean="0"/>
          </a:p>
          <a:p>
            <a:pPr marL="342900" indent="-342900">
              <a:buFont typeface="Arial" panose="020B0604020202020204" pitchFamily="34" charset="0"/>
              <a:buChar char="•"/>
            </a:pPr>
            <a:r>
              <a:rPr lang="vi-VN" dirty="0" smtClean="0"/>
              <a:t>Nó </a:t>
            </a:r>
            <a:r>
              <a:rPr lang="vi-VN" dirty="0"/>
              <a:t>cung cấp các phương thức để định nghĩa trạng thái HTTP, header, cookie, và nội dung phản hồi.</a:t>
            </a:r>
            <a:endParaRPr lang="en-US" dirty="0"/>
          </a:p>
        </p:txBody>
      </p:sp>
      <p:pic>
        <p:nvPicPr>
          <p:cNvPr id="4098" name="Picture 2" descr="image with no cap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1833879"/>
            <a:ext cx="2418207" cy="4827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76400" y="1078483"/>
            <a:ext cx="8153400" cy="443070"/>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spc="-25" dirty="0" smtClean="0">
                <a:latin typeface="Impact"/>
                <a:cs typeface="Impact"/>
              </a:rPr>
              <a:t>0</a:t>
            </a:r>
            <a:r>
              <a:rPr lang="en-US" spc="-25" dirty="0" smtClean="0">
                <a:latin typeface="Impact"/>
                <a:cs typeface="Impact"/>
              </a:rPr>
              <a:t>4</a:t>
            </a:r>
            <a:r>
              <a:rPr lang="en-US" dirty="0" smtClean="0">
                <a:latin typeface="Impact"/>
                <a:cs typeface="Impact"/>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HttpServletResponse</a:t>
            </a:r>
            <a:endParaRPr sz="4200" baseline="1984" dirty="0">
              <a:latin typeface="Times New Roman" panose="02020603050405020304" pitchFamily="18" charset="0"/>
              <a:cs typeface="Times New Roman" panose="02020603050405020304" pitchFamily="18" charset="0"/>
            </a:endParaRPr>
          </a:p>
        </p:txBody>
      </p:sp>
      <p:sp>
        <p:nvSpPr>
          <p:cNvPr id="11" name="Text Placeholder 2"/>
          <p:cNvSpPr>
            <a:spLocks noGrp="1"/>
          </p:cNvSpPr>
          <p:nvPr>
            <p:ph type="body" idx="1"/>
          </p:nvPr>
        </p:nvSpPr>
        <p:spPr>
          <a:xfrm>
            <a:off x="1466469" y="1756028"/>
            <a:ext cx="9811131" cy="3693319"/>
          </a:xfrm>
        </p:spPr>
        <p:txBody>
          <a:bodyPr/>
          <a:lstStyle/>
          <a:p>
            <a:pPr marL="342900" indent="-342900">
              <a:buFont typeface="Arial" panose="020B0604020202020204" pitchFamily="34" charset="0"/>
              <a:buChar char="•"/>
            </a:pPr>
            <a:r>
              <a:rPr lang="vi-VN" sz="2000" b="1" dirty="0">
                <a:latin typeface="+mj-lt"/>
              </a:rPr>
              <a:t>Thiết lập trạng thái HTTP</a:t>
            </a:r>
            <a:r>
              <a:rPr lang="vi-VN" sz="2000" b="1" dirty="0" smtClean="0">
                <a:latin typeface="+mj-lt"/>
              </a:rPr>
              <a:t>:</a:t>
            </a:r>
            <a:endParaRPr lang="en-US" sz="2000" b="1" dirty="0" smtClean="0">
              <a:latin typeface="+mj-lt"/>
            </a:endParaRPr>
          </a:p>
          <a:p>
            <a:pPr marL="800100" lvl="1" indent="-342900">
              <a:buFont typeface="Arial" panose="020B0604020202020204" pitchFamily="34" charset="0"/>
              <a:buChar char="•"/>
            </a:pPr>
            <a:r>
              <a:rPr lang="vi-VN" sz="2000" dirty="0" smtClean="0">
                <a:latin typeface="+mj-lt"/>
              </a:rPr>
              <a:t>Đặt </a:t>
            </a:r>
            <a:r>
              <a:rPr lang="vi-VN" sz="2000" dirty="0">
                <a:latin typeface="+mj-lt"/>
              </a:rPr>
              <a:t>mã trạng thái HTTP (HTTP status code), ví dụ: 200 (OK), 404 (Not Found), 500 (Internal Server Error</a:t>
            </a:r>
            <a:r>
              <a:rPr lang="vi-VN" sz="2000" dirty="0" smtClean="0">
                <a:latin typeface="+mj-lt"/>
              </a:rPr>
              <a:t>).</a:t>
            </a:r>
            <a:endParaRPr lang="en-US" sz="2000" dirty="0" smtClean="0">
              <a:latin typeface="+mj-lt"/>
            </a:endParaRPr>
          </a:p>
          <a:p>
            <a:pPr marL="342900" indent="-342900">
              <a:buFont typeface="Arial" panose="020B0604020202020204" pitchFamily="34" charset="0"/>
              <a:buChar char="•"/>
            </a:pPr>
            <a:r>
              <a:rPr lang="vi-VN" sz="2000" b="1" dirty="0" smtClean="0">
                <a:latin typeface="+mj-lt"/>
              </a:rPr>
              <a:t>Thiết </a:t>
            </a:r>
            <a:r>
              <a:rPr lang="vi-VN" sz="2000" b="1" dirty="0">
                <a:latin typeface="+mj-lt"/>
              </a:rPr>
              <a:t>lập header </a:t>
            </a:r>
            <a:r>
              <a:rPr lang="vi-VN" sz="2000" b="1" dirty="0" smtClean="0">
                <a:latin typeface="+mj-lt"/>
              </a:rPr>
              <a:t>HTTP:</a:t>
            </a:r>
            <a:endParaRPr lang="en-US" sz="2000" b="1" dirty="0">
              <a:latin typeface="+mj-lt"/>
            </a:endParaRPr>
          </a:p>
          <a:p>
            <a:pPr marL="800100" lvl="1" indent="-342900">
              <a:buFont typeface="Arial" panose="020B0604020202020204" pitchFamily="34" charset="0"/>
              <a:buChar char="•"/>
            </a:pPr>
            <a:r>
              <a:rPr lang="vi-VN" sz="2000" dirty="0" smtClean="0">
                <a:latin typeface="+mj-lt"/>
              </a:rPr>
              <a:t>Thêm </a:t>
            </a:r>
            <a:r>
              <a:rPr lang="vi-VN" sz="2000" dirty="0">
                <a:latin typeface="+mj-lt"/>
              </a:rPr>
              <a:t>hoặc chỉnh sửa các header HTTP, như Content-Type, Content-Length, Cache-Control</a:t>
            </a:r>
            <a:r>
              <a:rPr lang="vi-VN" sz="2000" dirty="0" smtClean="0">
                <a:latin typeface="+mj-lt"/>
              </a:rPr>
              <a:t>.</a:t>
            </a:r>
            <a:endParaRPr lang="en-US" sz="2000" dirty="0" smtClean="0">
              <a:latin typeface="+mj-lt"/>
            </a:endParaRPr>
          </a:p>
          <a:p>
            <a:pPr marL="342900" indent="-342900">
              <a:buFont typeface="Arial" panose="020B0604020202020204" pitchFamily="34" charset="0"/>
              <a:buChar char="•"/>
            </a:pPr>
            <a:r>
              <a:rPr lang="vi-VN" sz="2000" b="1" dirty="0" smtClean="0">
                <a:latin typeface="+mj-lt"/>
              </a:rPr>
              <a:t>Gửi </a:t>
            </a:r>
            <a:r>
              <a:rPr lang="vi-VN" sz="2000" b="1" dirty="0">
                <a:latin typeface="+mj-lt"/>
              </a:rPr>
              <a:t>dữ liệu phản hồi</a:t>
            </a:r>
            <a:r>
              <a:rPr lang="vi-VN" sz="2000" b="1" dirty="0" smtClean="0">
                <a:latin typeface="+mj-lt"/>
              </a:rPr>
              <a:t>:</a:t>
            </a:r>
            <a:endParaRPr lang="en-US" sz="2000" b="1" dirty="0" smtClean="0">
              <a:latin typeface="+mj-lt"/>
            </a:endParaRPr>
          </a:p>
          <a:p>
            <a:pPr marL="800100" lvl="1" indent="-342900">
              <a:buFont typeface="Arial" panose="020B0604020202020204" pitchFamily="34" charset="0"/>
              <a:buChar char="•"/>
            </a:pPr>
            <a:r>
              <a:rPr lang="vi-VN" sz="2000" dirty="0" smtClean="0">
                <a:latin typeface="+mj-lt"/>
              </a:rPr>
              <a:t>Gửi </a:t>
            </a:r>
            <a:r>
              <a:rPr lang="vi-VN" sz="2000" dirty="0">
                <a:latin typeface="+mj-lt"/>
              </a:rPr>
              <a:t>nội dung HTML, JSON, XML, hoặc bất kỳ loại dữ liệu nào khác tới client</a:t>
            </a:r>
            <a:r>
              <a:rPr lang="vi-VN" sz="2000" dirty="0" smtClean="0">
                <a:latin typeface="+mj-lt"/>
              </a:rPr>
              <a:t>.</a:t>
            </a:r>
            <a:endParaRPr lang="en-US" sz="2000" dirty="0" smtClean="0">
              <a:latin typeface="+mj-lt"/>
            </a:endParaRPr>
          </a:p>
          <a:p>
            <a:pPr marL="342900" indent="-342900">
              <a:buFont typeface="Arial" panose="020B0604020202020204" pitchFamily="34" charset="0"/>
              <a:buChar char="•"/>
            </a:pPr>
            <a:r>
              <a:rPr lang="vi-VN" sz="2000" b="1" dirty="0" smtClean="0">
                <a:latin typeface="+mj-lt"/>
              </a:rPr>
              <a:t>Chuyển </a:t>
            </a:r>
            <a:r>
              <a:rPr lang="vi-VN" sz="2000" b="1" dirty="0">
                <a:latin typeface="+mj-lt"/>
              </a:rPr>
              <a:t>hướng (Redirect</a:t>
            </a:r>
            <a:r>
              <a:rPr lang="vi-VN" sz="2000" b="1" dirty="0" smtClean="0">
                <a:latin typeface="+mj-lt"/>
              </a:rPr>
              <a:t>):</a:t>
            </a:r>
            <a:endParaRPr lang="en-US" sz="2000" b="1" dirty="0" smtClean="0">
              <a:latin typeface="+mj-lt"/>
            </a:endParaRPr>
          </a:p>
          <a:p>
            <a:pPr marL="800100" lvl="1" indent="-342900">
              <a:buFont typeface="Arial" panose="020B0604020202020204" pitchFamily="34" charset="0"/>
              <a:buChar char="•"/>
            </a:pPr>
            <a:r>
              <a:rPr lang="vi-VN" sz="2000" dirty="0" smtClean="0">
                <a:latin typeface="+mj-lt"/>
              </a:rPr>
              <a:t>Chuyển </a:t>
            </a:r>
            <a:r>
              <a:rPr lang="vi-VN" sz="2000" dirty="0">
                <a:latin typeface="+mj-lt"/>
              </a:rPr>
              <a:t>hướng client tới một URL khác</a:t>
            </a:r>
            <a:r>
              <a:rPr lang="vi-VN" sz="2000" dirty="0" smtClean="0">
                <a:latin typeface="+mj-lt"/>
              </a:rPr>
              <a:t>.</a:t>
            </a:r>
            <a:endParaRPr lang="en-US" sz="2000" dirty="0" smtClean="0">
              <a:latin typeface="+mj-lt"/>
            </a:endParaRPr>
          </a:p>
          <a:p>
            <a:pPr marL="342900" indent="-342900">
              <a:buFont typeface="Arial" panose="020B0604020202020204" pitchFamily="34" charset="0"/>
              <a:buChar char="•"/>
            </a:pPr>
            <a:r>
              <a:rPr lang="vi-VN" sz="2000" b="1" dirty="0" smtClean="0">
                <a:latin typeface="+mj-lt"/>
              </a:rPr>
              <a:t>Làm </a:t>
            </a:r>
            <a:r>
              <a:rPr lang="vi-VN" sz="2000" b="1" dirty="0">
                <a:latin typeface="+mj-lt"/>
              </a:rPr>
              <a:t>việc với cookie</a:t>
            </a:r>
            <a:r>
              <a:rPr lang="vi-VN" sz="2000" b="1" dirty="0" smtClean="0">
                <a:latin typeface="+mj-lt"/>
              </a:rPr>
              <a:t>:</a:t>
            </a:r>
            <a:endParaRPr lang="en-US" sz="2000" b="1" dirty="0" smtClean="0">
              <a:latin typeface="+mj-lt"/>
            </a:endParaRPr>
          </a:p>
          <a:p>
            <a:pPr marL="800100" lvl="1" indent="-342900">
              <a:buFont typeface="Arial" panose="020B0604020202020204" pitchFamily="34" charset="0"/>
              <a:buChar char="•"/>
            </a:pPr>
            <a:r>
              <a:rPr lang="vi-VN" sz="2000" dirty="0" smtClean="0">
                <a:latin typeface="+mj-lt"/>
              </a:rPr>
              <a:t>Thêm </a:t>
            </a:r>
            <a:r>
              <a:rPr lang="vi-VN" sz="2000" dirty="0">
                <a:latin typeface="+mj-lt"/>
              </a:rPr>
              <a:t>hoặc chỉnh sửa cookie để lưu thông tin trạng thái trên client.</a:t>
            </a:r>
            <a:endParaRPr lang="en-US" sz="2000" dirty="0">
              <a:latin typeface="+mj-lt"/>
            </a:endParaRPr>
          </a:p>
        </p:txBody>
      </p:sp>
    </p:spTree>
    <p:extLst>
      <p:ext uri="{BB962C8B-B14F-4D97-AF65-F5344CB8AC3E}">
        <p14:creationId xmlns:p14="http://schemas.microsoft.com/office/powerpoint/2010/main" val="276431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76400" y="1078483"/>
            <a:ext cx="8153400" cy="443070"/>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spc="-25" dirty="0" smtClean="0">
                <a:latin typeface="Impact"/>
                <a:cs typeface="Impact"/>
              </a:rPr>
              <a:t>03</a:t>
            </a:r>
            <a:r>
              <a:rPr lang="en-US" dirty="0">
                <a:latin typeface="Impact"/>
                <a:cs typeface="Impact"/>
              </a:rPr>
              <a:t> </a:t>
            </a:r>
            <a:r>
              <a:rPr lang="en-US" dirty="0" smtClean="0">
                <a:latin typeface="Impact"/>
                <a:cs typeface="Impact"/>
              </a:rPr>
              <a:t>     </a:t>
            </a:r>
            <a:r>
              <a:rPr lang="en-US" dirty="0" err="1" smtClean="0">
                <a:latin typeface="Times New Roman" panose="02020603050405020304" pitchFamily="18" charset="0"/>
                <a:cs typeface="Times New Roman" panose="02020603050405020304" pitchFamily="18" charset="0"/>
              </a:rPr>
              <a:t>Chức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HttpServletResponse</a:t>
            </a:r>
            <a:endParaRPr sz="4200" baseline="1984"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1259332" y="1697828"/>
            <a:ext cx="6188848" cy="5029201"/>
          </a:xfrm>
          <a:prstGeom prst="rect">
            <a:avLst/>
          </a:prstGeom>
        </p:spPr>
      </p:pic>
      <p:pic>
        <p:nvPicPr>
          <p:cNvPr id="9" name="Picture 8"/>
          <p:cNvPicPr>
            <a:picLocks noChangeAspect="1"/>
          </p:cNvPicPr>
          <p:nvPr/>
        </p:nvPicPr>
        <p:blipFill>
          <a:blip r:embed="rId6"/>
          <a:stretch>
            <a:fillRect/>
          </a:stretch>
        </p:blipFill>
        <p:spPr>
          <a:xfrm>
            <a:off x="7533524" y="1718148"/>
            <a:ext cx="4180147" cy="1731172"/>
          </a:xfrm>
          <a:prstGeom prst="rect">
            <a:avLst/>
          </a:prstGeom>
        </p:spPr>
      </p:pic>
    </p:spTree>
    <p:extLst>
      <p:ext uri="{BB962C8B-B14F-4D97-AF65-F5344CB8AC3E}">
        <p14:creationId xmlns:p14="http://schemas.microsoft.com/office/powerpoint/2010/main" val="1071192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452120"/>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a:latin typeface="Impact"/>
                <a:cs typeface="Impact"/>
              </a:rPr>
              <a:t>3</a:t>
            </a:r>
            <a:r>
              <a:rPr b="0" dirty="0">
                <a:latin typeface="Impact"/>
                <a:cs typeface="Impact"/>
              </a:rPr>
              <a:t>	</a:t>
            </a:r>
            <a:r>
              <a:rPr lang="en-US" sz="4200" baseline="1984" dirty="0" err="1"/>
              <a:t>HttpServletResponse</a:t>
            </a:r>
            <a:endParaRPr sz="4200" baseline="1984" dirty="0">
              <a:latin typeface="Impact"/>
              <a:cs typeface="Impact"/>
            </a:endParaRPr>
          </a:p>
        </p:txBody>
      </p:sp>
      <p:sp>
        <p:nvSpPr>
          <p:cNvPr id="7" name="object 7"/>
          <p:cNvSpPr txBox="1"/>
          <p:nvPr/>
        </p:nvSpPr>
        <p:spPr>
          <a:xfrm>
            <a:off x="1466468" y="1756028"/>
            <a:ext cx="3410331" cy="382156"/>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lang="en-US" sz="2400" spc="-114" dirty="0" err="1" smtClean="0">
                <a:latin typeface="Times New Roman"/>
                <a:cs typeface="Times New Roman"/>
              </a:rPr>
              <a:t>Các</a:t>
            </a:r>
            <a:r>
              <a:rPr lang="en-US" sz="2400" spc="-114" dirty="0" smtClean="0">
                <a:latin typeface="Times New Roman"/>
                <a:cs typeface="Times New Roman"/>
              </a:rPr>
              <a:t> method hay </a:t>
            </a:r>
            <a:r>
              <a:rPr lang="en-US" sz="2400" spc="-114" dirty="0" err="1" smtClean="0">
                <a:latin typeface="Times New Roman"/>
                <a:cs typeface="Times New Roman"/>
              </a:rPr>
              <a:t>sử</a:t>
            </a:r>
            <a:r>
              <a:rPr lang="en-US" sz="2400" spc="-114" dirty="0" smtClean="0">
                <a:latin typeface="Times New Roman"/>
                <a:cs typeface="Times New Roman"/>
              </a:rPr>
              <a:t> </a:t>
            </a:r>
            <a:r>
              <a:rPr lang="en-US" sz="2400" spc="-114" dirty="0" err="1" smtClean="0">
                <a:latin typeface="Times New Roman"/>
                <a:cs typeface="Times New Roman"/>
              </a:rPr>
              <a:t>dụng</a:t>
            </a:r>
            <a:endParaRPr sz="2400" dirty="0">
              <a:latin typeface="Times New Roman"/>
              <a:cs typeface="Times New Roman"/>
            </a:endParaRPr>
          </a:p>
        </p:txBody>
      </p:sp>
      <p:pic>
        <p:nvPicPr>
          <p:cNvPr id="8" name="object 8"/>
          <p:cNvPicPr/>
          <p:nvPr/>
        </p:nvPicPr>
        <p:blipFill>
          <a:blip r:embed="rId5" cstate="print"/>
          <a:stretch>
            <a:fillRect/>
          </a:stretch>
        </p:blipFill>
        <p:spPr>
          <a:xfrm>
            <a:off x="1110996" y="2366707"/>
            <a:ext cx="7347204" cy="1502981"/>
          </a:xfrm>
          <a:prstGeom prst="rect">
            <a:avLst/>
          </a:prstGeom>
        </p:spPr>
      </p:pic>
      <p:pic>
        <p:nvPicPr>
          <p:cNvPr id="9" name="object 9"/>
          <p:cNvPicPr/>
          <p:nvPr/>
        </p:nvPicPr>
        <p:blipFill>
          <a:blip r:embed="rId6" cstate="print"/>
          <a:stretch>
            <a:fillRect/>
          </a:stretch>
        </p:blipFill>
        <p:spPr>
          <a:xfrm>
            <a:off x="1090676" y="4014834"/>
            <a:ext cx="7342124" cy="1388112"/>
          </a:xfrm>
          <a:prstGeom prst="rect">
            <a:avLst/>
          </a:prstGeom>
        </p:spPr>
      </p:pic>
      <p:pic>
        <p:nvPicPr>
          <p:cNvPr id="10" name="object 10"/>
          <p:cNvPicPr/>
          <p:nvPr/>
        </p:nvPicPr>
        <p:blipFill>
          <a:blip r:embed="rId7" cstate="print"/>
          <a:stretch>
            <a:fillRect/>
          </a:stretch>
        </p:blipFill>
        <p:spPr>
          <a:xfrm>
            <a:off x="8686800" y="2147188"/>
            <a:ext cx="2404872" cy="3503677"/>
          </a:xfrm>
          <a:prstGeom prst="rect">
            <a:avLst/>
          </a:prstGeom>
        </p:spPr>
      </p:pic>
    </p:spTree>
    <p:extLst>
      <p:ext uri="{BB962C8B-B14F-4D97-AF65-F5344CB8AC3E}">
        <p14:creationId xmlns:p14="http://schemas.microsoft.com/office/powerpoint/2010/main" val="1224948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504625"/>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lang="en-US" sz="3200" dirty="0" err="1" smtClean="0">
                <a:latin typeface="Times New Roman" panose="02020603050405020304" pitchFamily="18" charset="0"/>
                <a:cs typeface="Times New Roman" panose="02020603050405020304" pitchFamily="18" charset="0"/>
              </a:rPr>
              <a:t>RequestDispatcher</a:t>
            </a:r>
            <a:endParaRPr sz="3200" baseline="1984" dirty="0">
              <a:latin typeface="Times New Roman" panose="02020603050405020304" pitchFamily="18" charset="0"/>
              <a:cs typeface="Times New Roman" panose="02020603050405020304" pitchFamily="18" charset="0"/>
            </a:endParaRPr>
          </a:p>
        </p:txBody>
      </p:sp>
      <p:sp>
        <p:nvSpPr>
          <p:cNvPr id="7" name="object 7"/>
          <p:cNvSpPr txBox="1"/>
          <p:nvPr/>
        </p:nvSpPr>
        <p:spPr>
          <a:xfrm>
            <a:off x="1466469" y="1756028"/>
            <a:ext cx="8751570" cy="2610971"/>
          </a:xfrm>
          <a:prstGeom prst="rect">
            <a:avLst/>
          </a:prstGeom>
        </p:spPr>
        <p:txBody>
          <a:bodyPr vert="horz" wrap="square" lIns="0" tIns="12700" rIns="0" bIns="0" rtlCol="0">
            <a:spAutoFit/>
          </a:bodyPr>
          <a:lstStyle/>
          <a:p>
            <a:pPr marL="355600" marR="5080" indent="-342900">
              <a:lnSpc>
                <a:spcPct val="100000"/>
              </a:lnSpc>
              <a:spcBef>
                <a:spcPts val="100"/>
              </a:spcBef>
              <a:buClr>
                <a:srgbClr val="FF5A33"/>
              </a:buClr>
              <a:buFont typeface="Wingdings"/>
              <a:buChar char=""/>
              <a:tabLst>
                <a:tab pos="355600" algn="l"/>
              </a:tabLst>
            </a:pPr>
            <a:r>
              <a:rPr lang="vi-VN" sz="2400" dirty="0" smtClean="0">
                <a:latin typeface="Times New Roman"/>
                <a:cs typeface="Times New Roman"/>
              </a:rPr>
              <a:t>RequestDispatcher trong Java được sử dụng để chuyển tiếp (forward) yêu cầu từ một servlet đến một tài nguyên khác (như servlet, JSP, hoặc tệp tĩnh) hoặc để bao gồm (include) nội dung từ tài nguyên khác vào phản hồi.</a:t>
            </a:r>
            <a:endParaRPr lang="en-US" sz="2400" dirty="0" smtClean="0">
              <a:latin typeface="Times New Roman"/>
              <a:cs typeface="Times New Roman"/>
            </a:endParaRPr>
          </a:p>
          <a:p>
            <a:pPr marL="355600" marR="5080" indent="-342900">
              <a:lnSpc>
                <a:spcPct val="100000"/>
              </a:lnSpc>
              <a:spcBef>
                <a:spcPts val="100"/>
              </a:spcBef>
              <a:buClr>
                <a:srgbClr val="FF5A33"/>
              </a:buClr>
              <a:buFont typeface="Wingdings"/>
              <a:buChar char=""/>
              <a:tabLst>
                <a:tab pos="355600" algn="l"/>
              </a:tabLst>
            </a:pPr>
            <a:r>
              <a:rPr lang="vi-VN" sz="2400" dirty="0" smtClean="0">
                <a:latin typeface="Times New Roman"/>
                <a:cs typeface="Times New Roman"/>
              </a:rPr>
              <a:t>Nó thường được dùng trong các ứng dụng web để phân tách xử lý logic và hiển thị, hoặc để tái sử dụng các thành phần giao diện như header, footer.</a:t>
            </a:r>
            <a:endParaRPr sz="24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504625"/>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lang="en-US" sz="3200" dirty="0" err="1" smtClean="0">
                <a:latin typeface="Times New Roman" panose="02020603050405020304" pitchFamily="18" charset="0"/>
                <a:cs typeface="Times New Roman" panose="02020603050405020304" pitchFamily="18" charset="0"/>
              </a:rPr>
              <a:t>RequestDispatcher</a:t>
            </a:r>
            <a:endParaRPr sz="3200" baseline="1984" dirty="0">
              <a:latin typeface="Times New Roman" panose="02020603050405020304" pitchFamily="18" charset="0"/>
              <a:cs typeface="Times New Roman" panose="02020603050405020304" pitchFamily="18" charset="0"/>
            </a:endParaRPr>
          </a:p>
        </p:txBody>
      </p:sp>
      <p:sp>
        <p:nvSpPr>
          <p:cNvPr id="11" name="Text Placeholder 2"/>
          <p:cNvSpPr>
            <a:spLocks noGrp="1"/>
          </p:cNvSpPr>
          <p:nvPr>
            <p:ph type="body" idx="1"/>
          </p:nvPr>
        </p:nvSpPr>
        <p:spPr>
          <a:xfrm>
            <a:off x="838201" y="1756029"/>
            <a:ext cx="11125200" cy="2892172"/>
          </a:xfrm>
        </p:spPr>
        <p:txBody>
          <a:bodyPr/>
          <a:lstStyle/>
          <a:p>
            <a:pPr marL="355600" marR="5080" indent="-342900">
              <a:lnSpc>
                <a:spcPct val="100000"/>
              </a:lnSpc>
              <a:spcBef>
                <a:spcPts val="100"/>
              </a:spcBef>
              <a:buClr>
                <a:srgbClr val="FF5A33"/>
              </a:buClr>
              <a:buFont typeface="Wingdings"/>
              <a:buChar char=""/>
              <a:tabLst>
                <a:tab pos="355600" algn="l"/>
              </a:tabLst>
            </a:pPr>
            <a:r>
              <a:rPr lang="vi-VN" dirty="0">
                <a:latin typeface="Times New Roman" panose="02020603050405020304" pitchFamily="18" charset="0"/>
                <a:cs typeface="Times New Roman" panose="02020603050405020304" pitchFamily="18" charset="0"/>
              </a:rPr>
              <a:t>Các phương thức chính của RequestDispatcher:</a:t>
            </a:r>
          </a:p>
          <a:p>
            <a:pPr marL="812800" marR="5080" lvl="5" indent="-342900">
              <a:spcBef>
                <a:spcPts val="100"/>
              </a:spcBef>
              <a:buClr>
                <a:srgbClr val="FF5A33"/>
              </a:buClr>
              <a:buFont typeface="Wingdings" panose="05000000000000000000" pitchFamily="2" charset="2"/>
              <a:buChar char="Ø"/>
              <a:tabLst>
                <a:tab pos="355600" algn="l"/>
              </a:tabLst>
            </a:pPr>
            <a:r>
              <a:rPr lang="vi-VN" sz="2400" dirty="0">
                <a:latin typeface="Times New Roman" panose="02020603050405020304" pitchFamily="18" charset="0"/>
                <a:cs typeface="Times New Roman" panose="02020603050405020304" pitchFamily="18" charset="0"/>
              </a:rPr>
              <a:t>forward(ServletRequest request, ServletResponse response):</a:t>
            </a:r>
          </a:p>
          <a:p>
            <a:pPr marL="1270000" marR="5080" lvl="6" indent="-342900">
              <a:spcBef>
                <a:spcPts val="100"/>
              </a:spcBef>
              <a:buClr>
                <a:srgbClr val="FF5A33"/>
              </a:buClr>
              <a:buFont typeface="Courier New" panose="02070309020205020404" pitchFamily="49" charset="0"/>
              <a:buChar char="o"/>
              <a:tabLst>
                <a:tab pos="355600" algn="l"/>
              </a:tabLst>
            </a:pPr>
            <a:r>
              <a:rPr lang="vi-VN" sz="2400" dirty="0">
                <a:latin typeface="Times New Roman" panose="02020603050405020304" pitchFamily="18" charset="0"/>
                <a:cs typeface="Times New Roman" panose="02020603050405020304" pitchFamily="18" charset="0"/>
              </a:rPr>
              <a:t>Chuyển tiếp yêu cầu đến một tài nguyên khác.Servlet gốc sẽ dừng xử lý, và tài nguyên mới sẽ tiếp quản hoàn toàn việc xử lý yêu cầu.</a:t>
            </a:r>
          </a:p>
          <a:p>
            <a:pPr marL="812800" marR="5080" lvl="1" indent="-342900">
              <a:spcBef>
                <a:spcPts val="100"/>
              </a:spcBef>
              <a:buClr>
                <a:srgbClr val="FF5A33"/>
              </a:buClr>
              <a:buFont typeface="Wingdings" panose="05000000000000000000" pitchFamily="2" charset="2"/>
              <a:buChar char="Ø"/>
              <a:tabLst>
                <a:tab pos="355600" algn="l"/>
              </a:tabLst>
            </a:pPr>
            <a:r>
              <a:rPr lang="vi-VN" sz="2400" dirty="0">
                <a:latin typeface="Times New Roman" panose="02020603050405020304" pitchFamily="18" charset="0"/>
                <a:cs typeface="Times New Roman" panose="02020603050405020304" pitchFamily="18" charset="0"/>
              </a:rPr>
              <a:t>include(ServletRequest request, ServletResponse response):</a:t>
            </a:r>
          </a:p>
          <a:p>
            <a:pPr marL="1270000" marR="5080" lvl="2" indent="-342900">
              <a:spcBef>
                <a:spcPts val="100"/>
              </a:spcBef>
              <a:buClr>
                <a:srgbClr val="FF5A33"/>
              </a:buClr>
              <a:buFont typeface="Courier New" panose="02070309020205020404" pitchFamily="49" charset="0"/>
              <a:buChar char="o"/>
              <a:tabLst>
                <a:tab pos="355600" algn="l"/>
              </a:tabLst>
            </a:pPr>
            <a:r>
              <a:rPr lang="vi-VN" sz="2400" dirty="0">
                <a:latin typeface="Times New Roman" panose="02020603050405020304" pitchFamily="18" charset="0"/>
                <a:cs typeface="Times New Roman" panose="02020603050405020304" pitchFamily="18" charset="0"/>
              </a:rPr>
              <a:t>Bao gồm nội dung của một tài nguyên khác vào phản hồi.</a:t>
            </a:r>
          </a:p>
          <a:p>
            <a:pPr marL="1270000" marR="5080" lvl="2" indent="-342900">
              <a:spcBef>
                <a:spcPts val="100"/>
              </a:spcBef>
              <a:buClr>
                <a:srgbClr val="FF5A33"/>
              </a:buClr>
              <a:buFont typeface="Courier New" panose="02070309020205020404" pitchFamily="49" charset="0"/>
              <a:buChar char="o"/>
              <a:tabLst>
                <a:tab pos="355600" algn="l"/>
              </a:tabLst>
            </a:pPr>
            <a:r>
              <a:rPr lang="vi-VN" sz="2400" dirty="0">
                <a:latin typeface="Times New Roman" panose="02020603050405020304" pitchFamily="18" charset="0"/>
                <a:cs typeface="Times New Roman" panose="02020603050405020304" pitchFamily="18" charset="0"/>
              </a:rPr>
              <a:t>Cả tài nguyên gốc và tài nguyên được bao gồm đều đóng góp vào nội dung phản hồi.</a:t>
            </a:r>
          </a:p>
          <a:p>
            <a:endParaRPr lang="en-US" dirty="0"/>
          </a:p>
        </p:txBody>
      </p:sp>
    </p:spTree>
    <p:extLst>
      <p:ext uri="{BB962C8B-B14F-4D97-AF65-F5344CB8AC3E}">
        <p14:creationId xmlns:p14="http://schemas.microsoft.com/office/powerpoint/2010/main" val="323682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504625"/>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lang="en-US" sz="3200" dirty="0" err="1" smtClean="0">
                <a:latin typeface="Times New Roman" panose="02020603050405020304" pitchFamily="18" charset="0"/>
                <a:cs typeface="Times New Roman" panose="02020603050405020304" pitchFamily="18" charset="0"/>
              </a:rPr>
              <a:t>RequestDispatcher</a:t>
            </a:r>
            <a:endParaRPr sz="3200" baseline="1984" dirty="0">
              <a:latin typeface="Times New Roman" panose="02020603050405020304" pitchFamily="18" charset="0"/>
              <a:cs typeface="Times New Roman" panose="02020603050405020304" pitchFamily="18" charset="0"/>
            </a:endParaRPr>
          </a:p>
        </p:txBody>
      </p:sp>
      <p:sp>
        <p:nvSpPr>
          <p:cNvPr id="11" name="Text Placeholder 2"/>
          <p:cNvSpPr>
            <a:spLocks noGrp="1"/>
          </p:cNvSpPr>
          <p:nvPr>
            <p:ph type="body" idx="1"/>
          </p:nvPr>
        </p:nvSpPr>
        <p:spPr>
          <a:xfrm>
            <a:off x="838201" y="1756029"/>
            <a:ext cx="11125200" cy="2892172"/>
          </a:xfrm>
        </p:spPr>
        <p:txBody>
          <a:bodyPr/>
          <a:lstStyle/>
          <a:p>
            <a:pPr marL="355600" marR="5080" indent="-342900">
              <a:lnSpc>
                <a:spcPct val="100000"/>
              </a:lnSpc>
              <a:spcBef>
                <a:spcPts val="100"/>
              </a:spcBef>
              <a:buClr>
                <a:srgbClr val="FF5A33"/>
              </a:buClr>
              <a:buFont typeface="Wingdings"/>
              <a:buChar char=""/>
              <a:tabLst>
                <a:tab pos="355600" algn="l"/>
              </a:tabLst>
            </a:pPr>
            <a:r>
              <a:rPr lang="vi-VN" dirty="0">
                <a:latin typeface="Times New Roman" panose="02020603050405020304" pitchFamily="18" charset="0"/>
                <a:cs typeface="Times New Roman" panose="02020603050405020304" pitchFamily="18" charset="0"/>
              </a:rPr>
              <a:t>Các phương thức chính của RequestDispatcher:</a:t>
            </a:r>
          </a:p>
          <a:p>
            <a:pPr marL="812800" marR="5080" lvl="5" indent="-342900">
              <a:spcBef>
                <a:spcPts val="100"/>
              </a:spcBef>
              <a:buClr>
                <a:srgbClr val="FF5A33"/>
              </a:buClr>
              <a:buFont typeface="Wingdings" panose="05000000000000000000" pitchFamily="2" charset="2"/>
              <a:buChar char="Ø"/>
              <a:tabLst>
                <a:tab pos="355600" algn="l"/>
              </a:tabLst>
            </a:pPr>
            <a:r>
              <a:rPr lang="vi-VN" sz="2400" dirty="0">
                <a:latin typeface="Times New Roman" panose="02020603050405020304" pitchFamily="18" charset="0"/>
                <a:cs typeface="Times New Roman" panose="02020603050405020304" pitchFamily="18" charset="0"/>
              </a:rPr>
              <a:t>forward(ServletRequest request, ServletResponse response):</a:t>
            </a:r>
          </a:p>
          <a:p>
            <a:pPr marL="1270000" marR="5080" lvl="6" indent="-342900">
              <a:spcBef>
                <a:spcPts val="100"/>
              </a:spcBef>
              <a:buClr>
                <a:srgbClr val="FF5A33"/>
              </a:buClr>
              <a:buFont typeface="Courier New" panose="02070309020205020404" pitchFamily="49" charset="0"/>
              <a:buChar char="o"/>
              <a:tabLst>
                <a:tab pos="355600" algn="l"/>
              </a:tabLst>
            </a:pPr>
            <a:r>
              <a:rPr lang="vi-VN" sz="2400" dirty="0">
                <a:latin typeface="Times New Roman" panose="02020603050405020304" pitchFamily="18" charset="0"/>
                <a:cs typeface="Times New Roman" panose="02020603050405020304" pitchFamily="18" charset="0"/>
              </a:rPr>
              <a:t>Chuyển tiếp yêu cầu đến một tài nguyên khác.Servlet gốc sẽ dừng xử lý, và tài nguyên mới sẽ tiếp quản hoàn toàn việc xử lý yêu cầu.</a:t>
            </a:r>
          </a:p>
          <a:p>
            <a:pPr marL="812800" marR="5080" lvl="1" indent="-342900">
              <a:spcBef>
                <a:spcPts val="100"/>
              </a:spcBef>
              <a:buClr>
                <a:srgbClr val="FF5A33"/>
              </a:buClr>
              <a:buFont typeface="Wingdings" panose="05000000000000000000" pitchFamily="2" charset="2"/>
              <a:buChar char="Ø"/>
              <a:tabLst>
                <a:tab pos="355600" algn="l"/>
              </a:tabLst>
            </a:pPr>
            <a:r>
              <a:rPr lang="vi-VN" sz="2400" dirty="0">
                <a:latin typeface="Times New Roman" panose="02020603050405020304" pitchFamily="18" charset="0"/>
                <a:cs typeface="Times New Roman" panose="02020603050405020304" pitchFamily="18" charset="0"/>
              </a:rPr>
              <a:t>include(ServletRequest request, ServletResponse response):</a:t>
            </a:r>
          </a:p>
          <a:p>
            <a:pPr marL="1270000" marR="5080" lvl="2" indent="-342900">
              <a:spcBef>
                <a:spcPts val="100"/>
              </a:spcBef>
              <a:buClr>
                <a:srgbClr val="FF5A33"/>
              </a:buClr>
              <a:buFont typeface="Courier New" panose="02070309020205020404" pitchFamily="49" charset="0"/>
              <a:buChar char="o"/>
              <a:tabLst>
                <a:tab pos="355600" algn="l"/>
              </a:tabLst>
            </a:pPr>
            <a:r>
              <a:rPr lang="vi-VN" sz="2400" dirty="0">
                <a:latin typeface="Times New Roman" panose="02020603050405020304" pitchFamily="18" charset="0"/>
                <a:cs typeface="Times New Roman" panose="02020603050405020304" pitchFamily="18" charset="0"/>
              </a:rPr>
              <a:t>Bao gồm nội dung của một tài nguyên khác vào phản hồi.</a:t>
            </a:r>
          </a:p>
          <a:p>
            <a:pPr marL="1270000" marR="5080" lvl="2" indent="-342900">
              <a:spcBef>
                <a:spcPts val="100"/>
              </a:spcBef>
              <a:buClr>
                <a:srgbClr val="FF5A33"/>
              </a:buClr>
              <a:buFont typeface="Courier New" panose="02070309020205020404" pitchFamily="49" charset="0"/>
              <a:buChar char="o"/>
              <a:tabLst>
                <a:tab pos="355600" algn="l"/>
              </a:tabLst>
            </a:pPr>
            <a:r>
              <a:rPr lang="vi-VN" sz="2400" dirty="0">
                <a:latin typeface="Times New Roman" panose="02020603050405020304" pitchFamily="18" charset="0"/>
                <a:cs typeface="Times New Roman" panose="02020603050405020304" pitchFamily="18" charset="0"/>
              </a:rPr>
              <a:t>Cả tài nguyên gốc và tài nguyên được bao gồm đều đóng góp vào nội dung phản hồi.</a:t>
            </a:r>
          </a:p>
          <a:p>
            <a:endParaRPr lang="en-US" dirty="0"/>
          </a:p>
        </p:txBody>
      </p:sp>
    </p:spTree>
    <p:extLst>
      <p:ext uri="{BB962C8B-B14F-4D97-AF65-F5344CB8AC3E}">
        <p14:creationId xmlns:p14="http://schemas.microsoft.com/office/powerpoint/2010/main" val="897258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6415405" cy="504625"/>
          </a:xfrm>
          <a:prstGeom prst="rect">
            <a:avLst/>
          </a:prstGeom>
        </p:spPr>
        <p:txBody>
          <a:bodyPr vert="horz" wrap="square" lIns="0" tIns="12065" rIns="0" bIns="0" rtlCol="0">
            <a:spAutoFit/>
          </a:bodyPr>
          <a:lstStyle/>
          <a:p>
            <a:pPr marL="12700">
              <a:lnSpc>
                <a:spcPct val="100000"/>
              </a:lnSpc>
              <a:spcBef>
                <a:spcPts val="95"/>
              </a:spcBef>
              <a:tabLst>
                <a:tab pos="1850389"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lang="en-US" sz="3200" dirty="0" err="1" smtClean="0">
                <a:latin typeface="Times New Roman" panose="02020603050405020304" pitchFamily="18" charset="0"/>
                <a:cs typeface="Times New Roman" panose="02020603050405020304" pitchFamily="18" charset="0"/>
              </a:rPr>
              <a:t>RequestDispatcher</a:t>
            </a:r>
            <a:endParaRPr sz="3200" baseline="1984"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1284732" y="1686000"/>
            <a:ext cx="7402068" cy="2554530"/>
          </a:xfrm>
          <a:prstGeom prst="rect">
            <a:avLst/>
          </a:prstGeom>
        </p:spPr>
      </p:pic>
      <p:pic>
        <p:nvPicPr>
          <p:cNvPr id="9" name="Picture 8"/>
          <p:cNvPicPr>
            <a:picLocks noChangeAspect="1"/>
          </p:cNvPicPr>
          <p:nvPr/>
        </p:nvPicPr>
        <p:blipFill>
          <a:blip r:embed="rId6"/>
          <a:stretch>
            <a:fillRect/>
          </a:stretch>
        </p:blipFill>
        <p:spPr>
          <a:xfrm>
            <a:off x="1309116" y="4260979"/>
            <a:ext cx="6718548" cy="2331845"/>
          </a:xfrm>
          <a:prstGeom prst="rect">
            <a:avLst/>
          </a:prstGeom>
        </p:spPr>
      </p:pic>
      <p:pic>
        <p:nvPicPr>
          <p:cNvPr id="10" name="Picture 9"/>
          <p:cNvPicPr>
            <a:picLocks noChangeAspect="1"/>
          </p:cNvPicPr>
          <p:nvPr/>
        </p:nvPicPr>
        <p:blipFill>
          <a:blip r:embed="rId7"/>
          <a:stretch>
            <a:fillRect/>
          </a:stretch>
        </p:blipFill>
        <p:spPr>
          <a:xfrm>
            <a:off x="8044815" y="3810000"/>
            <a:ext cx="4024222" cy="1371600"/>
          </a:xfrm>
          <a:prstGeom prst="rect">
            <a:avLst/>
          </a:prstGeom>
        </p:spPr>
      </p:pic>
    </p:spTree>
    <p:extLst>
      <p:ext uri="{BB962C8B-B14F-4D97-AF65-F5344CB8AC3E}">
        <p14:creationId xmlns:p14="http://schemas.microsoft.com/office/powerpoint/2010/main" val="368968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5415915" cy="452120"/>
          </a:xfrm>
          <a:prstGeom prst="rect">
            <a:avLst/>
          </a:prstGeom>
        </p:spPr>
        <p:txBody>
          <a:bodyPr vert="horz" wrap="square" lIns="0" tIns="12065" rIns="0" bIns="0" rtlCol="0">
            <a:spAutoFit/>
          </a:bodyPr>
          <a:lstStyle/>
          <a:p>
            <a:pPr marL="12700">
              <a:lnSpc>
                <a:spcPct val="100000"/>
              </a:lnSpc>
              <a:spcBef>
                <a:spcPts val="95"/>
              </a:spcBef>
              <a:tabLst>
                <a:tab pos="2798445" algn="l"/>
              </a:tabLst>
            </a:pPr>
            <a:r>
              <a:rPr b="0" spc="-25" dirty="0">
                <a:latin typeface="Impact"/>
                <a:cs typeface="Impact"/>
              </a:rPr>
              <a:t>01</a:t>
            </a:r>
            <a:r>
              <a:rPr b="0" dirty="0">
                <a:latin typeface="Impact"/>
                <a:cs typeface="Impact"/>
              </a:rPr>
              <a:t>	</a:t>
            </a:r>
            <a:r>
              <a:rPr sz="4200" baseline="1984" dirty="0"/>
              <a:t>Kiến</a:t>
            </a:r>
            <a:r>
              <a:rPr sz="4200" spc="-67" baseline="1984" dirty="0"/>
              <a:t> </a:t>
            </a:r>
            <a:r>
              <a:rPr sz="4200" baseline="1984" dirty="0"/>
              <a:t>trúc</a:t>
            </a:r>
            <a:r>
              <a:rPr sz="4200" spc="-52" baseline="1984" dirty="0"/>
              <a:t> </a:t>
            </a:r>
            <a:r>
              <a:rPr sz="4200" spc="-15" baseline="1984" dirty="0"/>
              <a:t>Servlet</a:t>
            </a:r>
            <a:endParaRPr sz="4200" baseline="1984">
              <a:latin typeface="Impact"/>
              <a:cs typeface="Impact"/>
            </a:endParaRPr>
          </a:p>
        </p:txBody>
      </p:sp>
      <p:sp>
        <p:nvSpPr>
          <p:cNvPr id="7" name="object 7"/>
          <p:cNvSpPr txBox="1"/>
          <p:nvPr/>
        </p:nvSpPr>
        <p:spPr>
          <a:xfrm>
            <a:off x="1466469" y="1757552"/>
            <a:ext cx="8829040" cy="1257395"/>
          </a:xfrm>
          <a:prstGeom prst="rect">
            <a:avLst/>
          </a:prstGeom>
        </p:spPr>
        <p:txBody>
          <a:bodyPr vert="horz" wrap="square" lIns="0" tIns="13335" rIns="0" bIns="0" rtlCol="0">
            <a:spAutoFit/>
          </a:bodyPr>
          <a:lstStyle/>
          <a:p>
            <a:pPr marL="354965" indent="-342265" algn="just">
              <a:lnSpc>
                <a:spcPct val="100000"/>
              </a:lnSpc>
              <a:spcBef>
                <a:spcPts val="105"/>
              </a:spcBef>
              <a:buClr>
                <a:srgbClr val="FF5A33"/>
              </a:buClr>
              <a:buFont typeface="Wingdings"/>
              <a:buChar char=""/>
              <a:tabLst>
                <a:tab pos="354965" algn="l"/>
              </a:tabLst>
            </a:pPr>
            <a:r>
              <a:rPr lang="vi-VN" sz="2000" dirty="0" smtClean="0">
                <a:latin typeface="+mj-lt"/>
              </a:rPr>
              <a:t>Servlet là một thành phần phía server trong Java, được sử dụng để xử lý các yêu cầu </a:t>
            </a:r>
            <a:r>
              <a:rPr lang="en-US" sz="2000" dirty="0" smtClean="0">
                <a:latin typeface="+mj-lt"/>
              </a:rPr>
              <a:t>(request) </a:t>
            </a:r>
            <a:r>
              <a:rPr lang="vi-VN" sz="2000" dirty="0" smtClean="0">
                <a:latin typeface="+mj-lt"/>
              </a:rPr>
              <a:t>từ client (thường là trình duyệt web) và tạo ra phản hồi</a:t>
            </a:r>
            <a:r>
              <a:rPr lang="en-US" sz="2000" dirty="0" smtClean="0">
                <a:latin typeface="+mj-lt"/>
              </a:rPr>
              <a:t>(response)</a:t>
            </a:r>
            <a:r>
              <a:rPr lang="vi-VN" sz="2000" dirty="0" smtClean="0">
                <a:latin typeface="+mj-lt"/>
              </a:rPr>
              <a:t> động. Nó chạy bên trong một </a:t>
            </a:r>
            <a:r>
              <a:rPr lang="vi-VN" sz="2000" b="1" dirty="0" smtClean="0">
                <a:latin typeface="+mj-lt"/>
              </a:rPr>
              <a:t>Web container</a:t>
            </a:r>
            <a:r>
              <a:rPr lang="vi-VN" sz="2000" dirty="0" smtClean="0">
                <a:latin typeface="+mj-lt"/>
              </a:rPr>
              <a:t> (ví dụ: Apache Tomcat, Jetty).</a:t>
            </a:r>
            <a:endParaRPr lang="en-US" sz="2000" dirty="0" smtClean="0">
              <a:latin typeface="+mj-lt"/>
            </a:endParaRPr>
          </a:p>
          <a:p>
            <a:pPr marL="354965" indent="-342265" algn="just">
              <a:lnSpc>
                <a:spcPct val="100000"/>
              </a:lnSpc>
              <a:spcBef>
                <a:spcPts val="105"/>
              </a:spcBef>
              <a:buClr>
                <a:srgbClr val="FF5A33"/>
              </a:buClr>
              <a:buFont typeface="Wingdings"/>
              <a:buChar char=""/>
              <a:tabLst>
                <a:tab pos="354965" algn="l"/>
              </a:tabLst>
            </a:pPr>
            <a:endParaRPr sz="2000" dirty="0">
              <a:latin typeface="+mj-lt"/>
              <a:cs typeface="Times New Roman"/>
            </a:endParaRPr>
          </a:p>
        </p:txBody>
      </p:sp>
      <p:pic>
        <p:nvPicPr>
          <p:cNvPr id="8" name="object 8"/>
          <p:cNvPicPr/>
          <p:nvPr/>
        </p:nvPicPr>
        <p:blipFill>
          <a:blip r:embed="rId5" cstate="print"/>
          <a:stretch>
            <a:fillRect/>
          </a:stretch>
        </p:blipFill>
        <p:spPr>
          <a:xfrm>
            <a:off x="6553200" y="2984467"/>
            <a:ext cx="4114800" cy="2999232"/>
          </a:xfrm>
          <a:prstGeom prst="rect">
            <a:avLst/>
          </a:prstGeom>
        </p:spPr>
      </p:pic>
      <p:pic>
        <p:nvPicPr>
          <p:cNvPr id="9" name="object 9"/>
          <p:cNvPicPr/>
          <p:nvPr/>
        </p:nvPicPr>
        <p:blipFill>
          <a:blip r:embed="rId6" cstate="print"/>
          <a:stretch>
            <a:fillRect/>
          </a:stretch>
        </p:blipFill>
        <p:spPr>
          <a:xfrm>
            <a:off x="1335024" y="3014947"/>
            <a:ext cx="4862323" cy="27745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5274945" cy="452120"/>
          </a:xfrm>
          <a:prstGeom prst="rect">
            <a:avLst/>
          </a:prstGeom>
        </p:spPr>
        <p:txBody>
          <a:bodyPr vert="horz" wrap="square" lIns="0" tIns="12065" rIns="0" bIns="0" rtlCol="0">
            <a:spAutoFit/>
          </a:bodyPr>
          <a:lstStyle/>
          <a:p>
            <a:pPr marL="12700">
              <a:lnSpc>
                <a:spcPct val="100000"/>
              </a:lnSpc>
              <a:spcBef>
                <a:spcPts val="95"/>
              </a:spcBef>
              <a:tabLst>
                <a:tab pos="2992120"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sz="4200" spc="-15" baseline="1984" dirty="0"/>
              <a:t>ServletContext</a:t>
            </a:r>
            <a:endParaRPr sz="4200" baseline="1984" dirty="0">
              <a:latin typeface="Impact"/>
              <a:cs typeface="Impact"/>
            </a:endParaRPr>
          </a:p>
        </p:txBody>
      </p:sp>
      <p:sp>
        <p:nvSpPr>
          <p:cNvPr id="7" name="object 7"/>
          <p:cNvSpPr txBox="1">
            <a:spLocks noGrp="1"/>
          </p:cNvSpPr>
          <p:nvPr>
            <p:ph type="body" idx="1"/>
          </p:nvPr>
        </p:nvSpPr>
        <p:spPr>
          <a:prstGeom prst="rect">
            <a:avLst/>
          </a:prstGeom>
        </p:spPr>
        <p:txBody>
          <a:bodyPr vert="horz" wrap="square" lIns="0" tIns="12700" rIns="0" bIns="0" rtlCol="0">
            <a:spAutoFit/>
          </a:bodyPr>
          <a:lstStyle/>
          <a:p>
            <a:pPr marL="355600" marR="5080" indent="-342900">
              <a:lnSpc>
                <a:spcPct val="100000"/>
              </a:lnSpc>
              <a:spcBef>
                <a:spcPts val="100"/>
              </a:spcBef>
              <a:buClr>
                <a:srgbClr val="FF5A33"/>
              </a:buClr>
              <a:buFont typeface="Wingdings"/>
              <a:buChar char=""/>
              <a:tabLst>
                <a:tab pos="355600" algn="l"/>
              </a:tabLst>
            </a:pPr>
            <a:r>
              <a:rPr dirty="0"/>
              <a:t>ServletContext</a:t>
            </a:r>
            <a:r>
              <a:rPr spc="-55" dirty="0"/>
              <a:t> </a:t>
            </a:r>
            <a:r>
              <a:rPr dirty="0"/>
              <a:t>trong</a:t>
            </a:r>
            <a:r>
              <a:rPr spc="-15" dirty="0"/>
              <a:t> </a:t>
            </a:r>
            <a:r>
              <a:rPr dirty="0"/>
              <a:t>java</a:t>
            </a:r>
            <a:r>
              <a:rPr spc="-15" dirty="0"/>
              <a:t> </a:t>
            </a:r>
            <a:r>
              <a:rPr dirty="0"/>
              <a:t>Servlet</a:t>
            </a:r>
            <a:r>
              <a:rPr spc="-20" dirty="0"/>
              <a:t> </a:t>
            </a:r>
            <a:r>
              <a:rPr dirty="0"/>
              <a:t>dùng</a:t>
            </a:r>
            <a:r>
              <a:rPr spc="5" dirty="0"/>
              <a:t> </a:t>
            </a:r>
            <a:r>
              <a:rPr dirty="0"/>
              <a:t>để</a:t>
            </a:r>
            <a:r>
              <a:rPr spc="-10" dirty="0"/>
              <a:t> </a:t>
            </a:r>
            <a:r>
              <a:rPr dirty="0"/>
              <a:t>lưu</a:t>
            </a:r>
            <a:r>
              <a:rPr spc="5" dirty="0"/>
              <a:t> </a:t>
            </a:r>
            <a:r>
              <a:rPr dirty="0"/>
              <a:t>các</a:t>
            </a:r>
            <a:r>
              <a:rPr spc="-15" dirty="0"/>
              <a:t> </a:t>
            </a:r>
            <a:r>
              <a:rPr dirty="0"/>
              <a:t>thông tin</a:t>
            </a:r>
            <a:r>
              <a:rPr spc="-15" dirty="0"/>
              <a:t> </a:t>
            </a:r>
            <a:r>
              <a:rPr spc="-10" dirty="0"/>
              <a:t>chung </a:t>
            </a:r>
            <a:r>
              <a:rPr dirty="0"/>
              <a:t>cho</a:t>
            </a:r>
            <a:r>
              <a:rPr spc="-5" dirty="0"/>
              <a:t> </a:t>
            </a:r>
            <a:r>
              <a:rPr dirty="0"/>
              <a:t>toàn</a:t>
            </a:r>
            <a:r>
              <a:rPr spc="-25" dirty="0"/>
              <a:t> </a:t>
            </a:r>
            <a:r>
              <a:rPr dirty="0"/>
              <a:t>bộ website.</a:t>
            </a:r>
            <a:r>
              <a:rPr spc="-15" dirty="0"/>
              <a:t> </a:t>
            </a:r>
            <a:r>
              <a:rPr dirty="0"/>
              <a:t>Mọi</a:t>
            </a:r>
            <a:r>
              <a:rPr spc="-10" dirty="0"/>
              <a:t> </a:t>
            </a:r>
            <a:r>
              <a:rPr dirty="0"/>
              <a:t>servlet</a:t>
            </a:r>
            <a:r>
              <a:rPr spc="-40" dirty="0"/>
              <a:t> </a:t>
            </a:r>
            <a:r>
              <a:rPr dirty="0"/>
              <a:t>có thể</a:t>
            </a:r>
            <a:r>
              <a:rPr spc="-10" dirty="0"/>
              <a:t> </a:t>
            </a:r>
            <a:r>
              <a:rPr dirty="0"/>
              <a:t>truy</a:t>
            </a:r>
            <a:r>
              <a:rPr spc="-15" dirty="0"/>
              <a:t> </a:t>
            </a:r>
            <a:r>
              <a:rPr dirty="0"/>
              <a:t>xuất</a:t>
            </a:r>
            <a:r>
              <a:rPr spc="-25" dirty="0"/>
              <a:t> </a:t>
            </a:r>
            <a:r>
              <a:rPr dirty="0"/>
              <a:t>thông</a:t>
            </a:r>
            <a:r>
              <a:rPr spc="-20" dirty="0"/>
              <a:t> </a:t>
            </a:r>
            <a:r>
              <a:rPr dirty="0"/>
              <a:t>tin</a:t>
            </a:r>
            <a:r>
              <a:rPr spc="-15" dirty="0"/>
              <a:t> </a:t>
            </a:r>
            <a:r>
              <a:rPr dirty="0"/>
              <a:t>từ</a:t>
            </a:r>
            <a:r>
              <a:rPr spc="-15" dirty="0"/>
              <a:t> </a:t>
            </a:r>
            <a:r>
              <a:rPr spc="-25" dirty="0"/>
              <a:t>đối </a:t>
            </a:r>
            <a:r>
              <a:rPr dirty="0"/>
              <a:t>tượng</a:t>
            </a:r>
            <a:r>
              <a:rPr spc="-60" dirty="0"/>
              <a:t> </a:t>
            </a:r>
            <a:r>
              <a:rPr spc="-10" dirty="0"/>
              <a:t>ServletContext.</a:t>
            </a:r>
          </a:p>
          <a:p>
            <a:pPr marL="354965" indent="-342265">
              <a:lnSpc>
                <a:spcPct val="100000"/>
              </a:lnSpc>
              <a:spcBef>
                <a:spcPts val="600"/>
              </a:spcBef>
              <a:buClr>
                <a:srgbClr val="FF5A33"/>
              </a:buClr>
              <a:buFont typeface="Wingdings"/>
              <a:buChar char=""/>
              <a:tabLst>
                <a:tab pos="354965" algn="l"/>
              </a:tabLst>
            </a:pPr>
            <a:r>
              <a:rPr dirty="0"/>
              <a:t>Bao</a:t>
            </a:r>
            <a:r>
              <a:rPr spc="-20" dirty="0"/>
              <a:t> </a:t>
            </a:r>
            <a:r>
              <a:rPr dirty="0"/>
              <a:t>gồm</a:t>
            </a:r>
            <a:r>
              <a:rPr spc="-25" dirty="0"/>
              <a:t> </a:t>
            </a:r>
            <a:r>
              <a:rPr dirty="0"/>
              <a:t>3</a:t>
            </a:r>
            <a:r>
              <a:rPr spc="-15" dirty="0"/>
              <a:t> </a:t>
            </a:r>
            <a:r>
              <a:rPr dirty="0"/>
              <a:t>phương</a:t>
            </a:r>
            <a:r>
              <a:rPr spc="-5" dirty="0"/>
              <a:t> </a:t>
            </a:r>
            <a:r>
              <a:rPr dirty="0"/>
              <a:t>thức</a:t>
            </a:r>
            <a:r>
              <a:rPr spc="-25" dirty="0"/>
              <a:t> </a:t>
            </a:r>
            <a:r>
              <a:rPr spc="-10" dirty="0"/>
              <a:t>chính</a:t>
            </a:r>
          </a:p>
          <a:p>
            <a:pPr marL="812165" lvl="1" indent="-342265">
              <a:lnSpc>
                <a:spcPct val="100000"/>
              </a:lnSpc>
              <a:spcBef>
                <a:spcPts val="600"/>
              </a:spcBef>
              <a:buClr>
                <a:srgbClr val="FF5A33"/>
              </a:buClr>
              <a:buFont typeface="Wingdings"/>
              <a:buChar char=""/>
              <a:tabLst>
                <a:tab pos="812165" algn="l"/>
              </a:tabLst>
            </a:pPr>
            <a:r>
              <a:rPr sz="2400" dirty="0">
                <a:latin typeface="Times New Roman"/>
                <a:cs typeface="Times New Roman"/>
              </a:rPr>
              <a:t>GetAttribute</a:t>
            </a:r>
            <a:r>
              <a:rPr sz="2400" spc="-40" dirty="0">
                <a:latin typeface="Times New Roman"/>
                <a:cs typeface="Times New Roman"/>
              </a:rPr>
              <a:t> </a:t>
            </a:r>
            <a:r>
              <a:rPr sz="2400" spc="-25" dirty="0">
                <a:latin typeface="Times New Roman"/>
                <a:cs typeface="Times New Roman"/>
              </a:rPr>
              <a:t>()</a:t>
            </a:r>
            <a:endParaRPr sz="2400">
              <a:latin typeface="Times New Roman"/>
              <a:cs typeface="Times New Roman"/>
            </a:endParaRPr>
          </a:p>
          <a:p>
            <a:pPr marL="914400" lvl="1" indent="-444500">
              <a:lnSpc>
                <a:spcPct val="100000"/>
              </a:lnSpc>
              <a:spcBef>
                <a:spcPts val="605"/>
              </a:spcBef>
              <a:buClr>
                <a:srgbClr val="FF5A33"/>
              </a:buClr>
              <a:buFont typeface="Wingdings"/>
              <a:buChar char=""/>
              <a:tabLst>
                <a:tab pos="914400" algn="l"/>
              </a:tabLst>
            </a:pPr>
            <a:r>
              <a:rPr sz="2400" dirty="0">
                <a:latin typeface="Times New Roman"/>
                <a:cs typeface="Times New Roman"/>
              </a:rPr>
              <a:t>SetAttribute</a:t>
            </a:r>
            <a:r>
              <a:rPr sz="2400" spc="-35" dirty="0">
                <a:latin typeface="Times New Roman"/>
                <a:cs typeface="Times New Roman"/>
              </a:rPr>
              <a:t> </a:t>
            </a:r>
            <a:r>
              <a:rPr sz="2400" spc="-25" dirty="0">
                <a:latin typeface="Times New Roman"/>
                <a:cs typeface="Times New Roman"/>
              </a:rPr>
              <a:t>()</a:t>
            </a:r>
            <a:endParaRPr sz="2400">
              <a:latin typeface="Times New Roman"/>
              <a:cs typeface="Times New Roman"/>
            </a:endParaRPr>
          </a:p>
          <a:p>
            <a:pPr marL="914400" lvl="1" indent="-444500">
              <a:lnSpc>
                <a:spcPct val="100000"/>
              </a:lnSpc>
              <a:spcBef>
                <a:spcPts val="600"/>
              </a:spcBef>
              <a:buClr>
                <a:srgbClr val="FF5A33"/>
              </a:buClr>
              <a:buFont typeface="Wingdings"/>
              <a:buChar char=""/>
              <a:tabLst>
                <a:tab pos="914400" algn="l"/>
              </a:tabLst>
            </a:pPr>
            <a:r>
              <a:rPr sz="2400" dirty="0">
                <a:latin typeface="Times New Roman"/>
                <a:cs typeface="Times New Roman"/>
              </a:rPr>
              <a:t>RemoveAttribute</a:t>
            </a:r>
            <a:r>
              <a:rPr sz="2400" spc="-50" dirty="0">
                <a:latin typeface="Times New Roman"/>
                <a:cs typeface="Times New Roman"/>
              </a:rPr>
              <a:t> </a:t>
            </a:r>
            <a:r>
              <a:rPr sz="2400" spc="-25" dirty="0">
                <a:latin typeface="Times New Roman"/>
                <a:cs typeface="Times New Roman"/>
              </a:rPr>
              <a:t>()</a:t>
            </a:r>
            <a:endParaRPr sz="2400">
              <a:latin typeface="Times New Roman"/>
              <a:cs typeface="Times New Roman"/>
            </a:endParaRPr>
          </a:p>
        </p:txBody>
      </p:sp>
      <p:pic>
        <p:nvPicPr>
          <p:cNvPr id="8" name="object 8"/>
          <p:cNvPicPr/>
          <p:nvPr/>
        </p:nvPicPr>
        <p:blipFill>
          <a:blip r:embed="rId5" cstate="print"/>
          <a:stretch>
            <a:fillRect/>
          </a:stretch>
        </p:blipFill>
        <p:spPr>
          <a:xfrm>
            <a:off x="6172200" y="2919983"/>
            <a:ext cx="4398263" cy="264871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01650">
              <a:lnSpc>
                <a:spcPct val="100000"/>
              </a:lnSpc>
              <a:spcBef>
                <a:spcPts val="95"/>
              </a:spcBef>
            </a:pPr>
            <a:r>
              <a:rPr spc="-10" dirty="0"/>
              <a:t>ServletContext</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09116" y="827532"/>
              <a:ext cx="1242060"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466469" y="1075385"/>
            <a:ext cx="1130300" cy="1071880"/>
          </a:xfrm>
          <a:prstGeom prst="rect">
            <a:avLst/>
          </a:prstGeom>
        </p:spPr>
        <p:txBody>
          <a:bodyPr vert="horz" wrap="square" lIns="0" tIns="12065" rIns="0" bIns="0" rtlCol="0">
            <a:spAutoFit/>
          </a:bodyPr>
          <a:lstStyle/>
          <a:p>
            <a:pPr marL="210820">
              <a:lnSpc>
                <a:spcPct val="100000"/>
              </a:lnSpc>
              <a:spcBef>
                <a:spcPts val="95"/>
              </a:spcBef>
            </a:pPr>
            <a:r>
              <a:rPr sz="2800" spc="-25" dirty="0" smtClean="0">
                <a:solidFill>
                  <a:srgbClr val="FFFFFF"/>
                </a:solidFill>
                <a:latin typeface="Impact"/>
                <a:cs typeface="Impact"/>
              </a:rPr>
              <a:t>0</a:t>
            </a:r>
            <a:r>
              <a:rPr lang="en-US" sz="2800" spc="-25" dirty="0" smtClean="0">
                <a:solidFill>
                  <a:srgbClr val="FFFFFF"/>
                </a:solidFill>
                <a:latin typeface="Impact"/>
                <a:cs typeface="Impact"/>
              </a:rPr>
              <a:t>4</a:t>
            </a:r>
            <a:endParaRPr sz="2800" dirty="0">
              <a:latin typeface="Impact"/>
              <a:cs typeface="Impact"/>
            </a:endParaRPr>
          </a:p>
          <a:p>
            <a:pPr marL="354965" indent="-342265">
              <a:lnSpc>
                <a:spcPct val="100000"/>
              </a:lnSpc>
              <a:spcBef>
                <a:spcPts val="2005"/>
              </a:spcBef>
              <a:buClr>
                <a:srgbClr val="FF5A33"/>
              </a:buClr>
              <a:buFont typeface="Wingdings"/>
              <a:buChar char=""/>
              <a:tabLst>
                <a:tab pos="354965" algn="l"/>
              </a:tabLst>
            </a:pPr>
            <a:r>
              <a:rPr sz="2400" dirty="0">
                <a:latin typeface="Times New Roman"/>
                <a:cs typeface="Times New Roman"/>
              </a:rPr>
              <a:t>Ví</a:t>
            </a:r>
            <a:r>
              <a:rPr sz="2400" spc="-5" dirty="0">
                <a:latin typeface="Times New Roman"/>
                <a:cs typeface="Times New Roman"/>
              </a:rPr>
              <a:t> </a:t>
            </a:r>
            <a:r>
              <a:rPr sz="2400" spc="-25" dirty="0">
                <a:latin typeface="Times New Roman"/>
                <a:cs typeface="Times New Roman"/>
              </a:rPr>
              <a:t>dụ.</a:t>
            </a:r>
            <a:endParaRPr sz="2400" dirty="0">
              <a:latin typeface="Times New Roman"/>
              <a:cs typeface="Times New Roman"/>
            </a:endParaRPr>
          </a:p>
        </p:txBody>
      </p:sp>
      <p:pic>
        <p:nvPicPr>
          <p:cNvPr id="8" name="object 8"/>
          <p:cNvPicPr/>
          <p:nvPr/>
        </p:nvPicPr>
        <p:blipFill>
          <a:blip r:embed="rId5" cstate="print"/>
          <a:stretch>
            <a:fillRect/>
          </a:stretch>
        </p:blipFill>
        <p:spPr>
          <a:xfrm>
            <a:off x="2057400" y="2138172"/>
            <a:ext cx="8386572" cy="403250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09116" y="827531"/>
              <a:ext cx="124206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64970" y="1075385"/>
            <a:ext cx="5274945" cy="452120"/>
          </a:xfrm>
          <a:prstGeom prst="rect">
            <a:avLst/>
          </a:prstGeom>
        </p:spPr>
        <p:txBody>
          <a:bodyPr vert="horz" wrap="square" lIns="0" tIns="12065" rIns="0" bIns="0" rtlCol="0">
            <a:spAutoFit/>
          </a:bodyPr>
          <a:lstStyle/>
          <a:p>
            <a:pPr marL="12700">
              <a:lnSpc>
                <a:spcPct val="100000"/>
              </a:lnSpc>
              <a:spcBef>
                <a:spcPts val="95"/>
              </a:spcBef>
              <a:tabLst>
                <a:tab pos="2992120" algn="l"/>
              </a:tabLst>
            </a:pPr>
            <a:r>
              <a:rPr b="0" spc="-25" dirty="0" smtClean="0">
                <a:latin typeface="Impact"/>
                <a:cs typeface="Impact"/>
              </a:rPr>
              <a:t>0</a:t>
            </a:r>
            <a:r>
              <a:rPr lang="en-US" b="0" spc="-25" dirty="0" smtClean="0">
                <a:latin typeface="Impact"/>
                <a:cs typeface="Impact"/>
              </a:rPr>
              <a:t>4</a:t>
            </a:r>
            <a:r>
              <a:rPr b="0" dirty="0">
                <a:latin typeface="Impact"/>
                <a:cs typeface="Impact"/>
              </a:rPr>
              <a:t>	</a:t>
            </a:r>
            <a:r>
              <a:rPr sz="4200" spc="-15" baseline="1984" dirty="0"/>
              <a:t>ServletContext</a:t>
            </a:r>
            <a:endParaRPr sz="4200" baseline="1984" dirty="0">
              <a:latin typeface="Impact"/>
              <a:cs typeface="Impact"/>
            </a:endParaRPr>
          </a:p>
        </p:txBody>
      </p:sp>
      <p:sp>
        <p:nvSpPr>
          <p:cNvPr id="7" name="object 7"/>
          <p:cNvSpPr txBox="1"/>
          <p:nvPr/>
        </p:nvSpPr>
        <p:spPr>
          <a:xfrm>
            <a:off x="1466469" y="1756028"/>
            <a:ext cx="3939540" cy="391160"/>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sz="2400" dirty="0">
                <a:latin typeface="Times New Roman"/>
                <a:cs typeface="Times New Roman"/>
              </a:rPr>
              <a:t>Cấu</a:t>
            </a:r>
            <a:r>
              <a:rPr sz="2400" spc="-5" dirty="0">
                <a:latin typeface="Times New Roman"/>
                <a:cs typeface="Times New Roman"/>
              </a:rPr>
              <a:t> </a:t>
            </a:r>
            <a:r>
              <a:rPr sz="2400" dirty="0">
                <a:latin typeface="Times New Roman"/>
                <a:cs typeface="Times New Roman"/>
              </a:rPr>
              <a:t>hình</a:t>
            </a:r>
            <a:r>
              <a:rPr sz="2400" spc="-10" dirty="0">
                <a:latin typeface="Times New Roman"/>
                <a:cs typeface="Times New Roman"/>
              </a:rPr>
              <a:t> </a:t>
            </a:r>
            <a:r>
              <a:rPr sz="2400" dirty="0">
                <a:latin typeface="Times New Roman"/>
                <a:cs typeface="Times New Roman"/>
              </a:rPr>
              <a:t>context</a:t>
            </a:r>
            <a:r>
              <a:rPr sz="2400" spc="-15" dirty="0">
                <a:latin typeface="Times New Roman"/>
                <a:cs typeface="Times New Roman"/>
              </a:rPr>
              <a:t> </a:t>
            </a:r>
            <a:r>
              <a:rPr sz="2400" spc="-10" dirty="0">
                <a:latin typeface="Times New Roman"/>
                <a:cs typeface="Times New Roman"/>
              </a:rPr>
              <a:t>parameters.</a:t>
            </a:r>
            <a:endParaRPr sz="2400">
              <a:latin typeface="Times New Roman"/>
              <a:cs typeface="Times New Roman"/>
            </a:endParaRPr>
          </a:p>
        </p:txBody>
      </p:sp>
      <p:sp>
        <p:nvSpPr>
          <p:cNvPr id="8" name="object 8"/>
          <p:cNvSpPr txBox="1"/>
          <p:nvPr/>
        </p:nvSpPr>
        <p:spPr>
          <a:xfrm>
            <a:off x="1466469" y="3966464"/>
            <a:ext cx="4864735" cy="391160"/>
          </a:xfrm>
          <a:prstGeom prst="rect">
            <a:avLst/>
          </a:prstGeom>
        </p:spPr>
        <p:txBody>
          <a:bodyPr vert="horz" wrap="square" lIns="0" tIns="12700" rIns="0" bIns="0" rtlCol="0">
            <a:spAutoFit/>
          </a:bodyPr>
          <a:lstStyle/>
          <a:p>
            <a:pPr marL="354965" indent="-342265">
              <a:lnSpc>
                <a:spcPct val="100000"/>
              </a:lnSpc>
              <a:spcBef>
                <a:spcPts val="100"/>
              </a:spcBef>
              <a:buClr>
                <a:srgbClr val="FF5A33"/>
              </a:buClr>
              <a:buFont typeface="Wingdings"/>
              <a:buChar char=""/>
              <a:tabLst>
                <a:tab pos="354965" algn="l"/>
              </a:tabLst>
            </a:pPr>
            <a:r>
              <a:rPr sz="2400" spc="-95" dirty="0">
                <a:latin typeface="Times New Roman"/>
                <a:cs typeface="Times New Roman"/>
              </a:rPr>
              <a:t>Sau</a:t>
            </a:r>
            <a:r>
              <a:rPr sz="2400" spc="-225" dirty="0">
                <a:latin typeface="Times New Roman"/>
                <a:cs typeface="Times New Roman"/>
              </a:rPr>
              <a:t> </a:t>
            </a:r>
            <a:r>
              <a:rPr sz="2400" spc="-60" dirty="0">
                <a:latin typeface="Times New Roman"/>
                <a:cs typeface="Times New Roman"/>
              </a:rPr>
              <a:t>đó</a:t>
            </a:r>
            <a:r>
              <a:rPr sz="2400" spc="-220" dirty="0">
                <a:latin typeface="Times New Roman"/>
                <a:cs typeface="Times New Roman"/>
              </a:rPr>
              <a:t> </a:t>
            </a:r>
            <a:r>
              <a:rPr sz="2400" spc="-105" dirty="0">
                <a:latin typeface="Times New Roman"/>
                <a:cs typeface="Times New Roman"/>
              </a:rPr>
              <a:t>trong</a:t>
            </a:r>
            <a:r>
              <a:rPr sz="2400" spc="-240" dirty="0">
                <a:latin typeface="Times New Roman"/>
                <a:cs typeface="Times New Roman"/>
              </a:rPr>
              <a:t> </a:t>
            </a:r>
            <a:r>
              <a:rPr sz="2400" spc="-80" dirty="0">
                <a:latin typeface="Times New Roman"/>
                <a:cs typeface="Times New Roman"/>
              </a:rPr>
              <a:t>hàm</a:t>
            </a:r>
            <a:r>
              <a:rPr sz="2400" spc="-225" dirty="0">
                <a:latin typeface="Times New Roman"/>
                <a:cs typeface="Times New Roman"/>
              </a:rPr>
              <a:t> </a:t>
            </a:r>
            <a:r>
              <a:rPr sz="2400" spc="-110" dirty="0">
                <a:latin typeface="Times New Roman"/>
                <a:cs typeface="Times New Roman"/>
              </a:rPr>
              <a:t>init()</a:t>
            </a:r>
            <a:r>
              <a:rPr sz="2400" spc="-260" dirty="0">
                <a:latin typeface="Times New Roman"/>
                <a:cs typeface="Times New Roman"/>
              </a:rPr>
              <a:t> </a:t>
            </a:r>
            <a:r>
              <a:rPr sz="2400" spc="-60" dirty="0">
                <a:latin typeface="Times New Roman"/>
                <a:cs typeface="Times New Roman"/>
              </a:rPr>
              <a:t>có</a:t>
            </a:r>
            <a:r>
              <a:rPr sz="2400" spc="-235" dirty="0">
                <a:latin typeface="Times New Roman"/>
                <a:cs typeface="Times New Roman"/>
              </a:rPr>
              <a:t> </a:t>
            </a:r>
            <a:r>
              <a:rPr sz="2400" spc="-85" dirty="0">
                <a:latin typeface="Times New Roman"/>
                <a:cs typeface="Times New Roman"/>
              </a:rPr>
              <a:t>thể</a:t>
            </a:r>
            <a:r>
              <a:rPr sz="2400" spc="-235" dirty="0">
                <a:latin typeface="Times New Roman"/>
                <a:cs typeface="Times New Roman"/>
              </a:rPr>
              <a:t> </a:t>
            </a:r>
            <a:r>
              <a:rPr sz="2400" spc="-85" dirty="0">
                <a:latin typeface="Times New Roman"/>
                <a:cs typeface="Times New Roman"/>
              </a:rPr>
              <a:t>lấy</a:t>
            </a:r>
            <a:r>
              <a:rPr sz="2400" spc="-235" dirty="0">
                <a:latin typeface="Times New Roman"/>
                <a:cs typeface="Times New Roman"/>
              </a:rPr>
              <a:t> </a:t>
            </a:r>
            <a:r>
              <a:rPr sz="2400" spc="-90" dirty="0">
                <a:latin typeface="Times New Roman"/>
                <a:cs typeface="Times New Roman"/>
              </a:rPr>
              <a:t>tham</a:t>
            </a:r>
            <a:r>
              <a:rPr sz="2400" spc="-245" dirty="0">
                <a:latin typeface="Times New Roman"/>
                <a:cs typeface="Times New Roman"/>
              </a:rPr>
              <a:t> </a:t>
            </a:r>
            <a:r>
              <a:rPr sz="2400" spc="-25" dirty="0">
                <a:latin typeface="Times New Roman"/>
                <a:cs typeface="Times New Roman"/>
              </a:rPr>
              <a:t>số</a:t>
            </a:r>
            <a:endParaRPr sz="2400">
              <a:latin typeface="Times New Roman"/>
              <a:cs typeface="Times New Roman"/>
            </a:endParaRPr>
          </a:p>
        </p:txBody>
      </p:sp>
      <p:pic>
        <p:nvPicPr>
          <p:cNvPr id="9" name="object 9"/>
          <p:cNvPicPr/>
          <p:nvPr/>
        </p:nvPicPr>
        <p:blipFill>
          <a:blip r:embed="rId5" cstate="print"/>
          <a:stretch>
            <a:fillRect/>
          </a:stretch>
        </p:blipFill>
        <p:spPr>
          <a:xfrm>
            <a:off x="1866899" y="2353029"/>
            <a:ext cx="6632241" cy="1569746"/>
          </a:xfrm>
          <a:prstGeom prst="rect">
            <a:avLst/>
          </a:prstGeom>
        </p:spPr>
      </p:pic>
      <p:pic>
        <p:nvPicPr>
          <p:cNvPr id="10" name="object 10"/>
          <p:cNvPicPr/>
          <p:nvPr/>
        </p:nvPicPr>
        <p:blipFill>
          <a:blip r:embed="rId6" cstate="print"/>
          <a:stretch>
            <a:fillRect/>
          </a:stretch>
        </p:blipFill>
        <p:spPr>
          <a:xfrm>
            <a:off x="2133600" y="4596384"/>
            <a:ext cx="5384292" cy="167335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9200" y="1386839"/>
            <a:ext cx="9144000" cy="637540"/>
            <a:chOff x="1219200" y="1386839"/>
            <a:chExt cx="9144000" cy="637540"/>
          </a:xfrm>
        </p:grpSpPr>
        <p:sp>
          <p:nvSpPr>
            <p:cNvPr id="3" name="object 3"/>
            <p:cNvSpPr/>
            <p:nvPr/>
          </p:nvSpPr>
          <p:spPr>
            <a:xfrm>
              <a:off x="1219200" y="1386839"/>
              <a:ext cx="9144000" cy="637540"/>
            </a:xfrm>
            <a:custGeom>
              <a:avLst/>
              <a:gdLst/>
              <a:ahLst/>
              <a:cxnLst/>
              <a:rect l="l" t="t" r="r" b="b"/>
              <a:pathLst>
                <a:path w="9144000" h="637539">
                  <a:moveTo>
                    <a:pt x="8825484" y="0"/>
                  </a:moveTo>
                  <a:lnTo>
                    <a:pt x="318516" y="0"/>
                  </a:lnTo>
                  <a:lnTo>
                    <a:pt x="271451" y="3453"/>
                  </a:lnTo>
                  <a:lnTo>
                    <a:pt x="226530" y="13486"/>
                  </a:lnTo>
                  <a:lnTo>
                    <a:pt x="184244" y="29606"/>
                  </a:lnTo>
                  <a:lnTo>
                    <a:pt x="145088" y="51319"/>
                  </a:lnTo>
                  <a:lnTo>
                    <a:pt x="109552" y="78132"/>
                  </a:lnTo>
                  <a:lnTo>
                    <a:pt x="78132" y="109552"/>
                  </a:lnTo>
                  <a:lnTo>
                    <a:pt x="51319" y="145088"/>
                  </a:lnTo>
                  <a:lnTo>
                    <a:pt x="29606" y="184244"/>
                  </a:lnTo>
                  <a:lnTo>
                    <a:pt x="13486" y="226530"/>
                  </a:lnTo>
                  <a:lnTo>
                    <a:pt x="3453" y="271451"/>
                  </a:lnTo>
                  <a:lnTo>
                    <a:pt x="0" y="318515"/>
                  </a:lnTo>
                  <a:lnTo>
                    <a:pt x="3453" y="365580"/>
                  </a:lnTo>
                  <a:lnTo>
                    <a:pt x="13486" y="410501"/>
                  </a:lnTo>
                  <a:lnTo>
                    <a:pt x="29606" y="452787"/>
                  </a:lnTo>
                  <a:lnTo>
                    <a:pt x="51319" y="491943"/>
                  </a:lnTo>
                  <a:lnTo>
                    <a:pt x="78132" y="527479"/>
                  </a:lnTo>
                  <a:lnTo>
                    <a:pt x="109552" y="558899"/>
                  </a:lnTo>
                  <a:lnTo>
                    <a:pt x="145088" y="585712"/>
                  </a:lnTo>
                  <a:lnTo>
                    <a:pt x="184244" y="607425"/>
                  </a:lnTo>
                  <a:lnTo>
                    <a:pt x="226530" y="623545"/>
                  </a:lnTo>
                  <a:lnTo>
                    <a:pt x="271451" y="633578"/>
                  </a:lnTo>
                  <a:lnTo>
                    <a:pt x="318516" y="637032"/>
                  </a:lnTo>
                  <a:lnTo>
                    <a:pt x="8825484" y="637032"/>
                  </a:lnTo>
                  <a:lnTo>
                    <a:pt x="8872548" y="633578"/>
                  </a:lnTo>
                  <a:lnTo>
                    <a:pt x="8917469" y="623545"/>
                  </a:lnTo>
                  <a:lnTo>
                    <a:pt x="8959755" y="607425"/>
                  </a:lnTo>
                  <a:lnTo>
                    <a:pt x="8998911" y="585712"/>
                  </a:lnTo>
                  <a:lnTo>
                    <a:pt x="9034447" y="558899"/>
                  </a:lnTo>
                  <a:lnTo>
                    <a:pt x="9065867" y="527479"/>
                  </a:lnTo>
                  <a:lnTo>
                    <a:pt x="9092680" y="491943"/>
                  </a:lnTo>
                  <a:lnTo>
                    <a:pt x="9114393" y="452787"/>
                  </a:lnTo>
                  <a:lnTo>
                    <a:pt x="9130513" y="410501"/>
                  </a:lnTo>
                  <a:lnTo>
                    <a:pt x="9140546" y="365580"/>
                  </a:lnTo>
                  <a:lnTo>
                    <a:pt x="9144000" y="318515"/>
                  </a:lnTo>
                  <a:lnTo>
                    <a:pt x="9140546" y="271451"/>
                  </a:lnTo>
                  <a:lnTo>
                    <a:pt x="9130513" y="226530"/>
                  </a:lnTo>
                  <a:lnTo>
                    <a:pt x="9114393" y="184244"/>
                  </a:lnTo>
                  <a:lnTo>
                    <a:pt x="9092680" y="145088"/>
                  </a:lnTo>
                  <a:lnTo>
                    <a:pt x="9065867" y="109552"/>
                  </a:lnTo>
                  <a:lnTo>
                    <a:pt x="9034447" y="78132"/>
                  </a:lnTo>
                  <a:lnTo>
                    <a:pt x="8998911" y="51319"/>
                  </a:lnTo>
                  <a:lnTo>
                    <a:pt x="8959755" y="29606"/>
                  </a:lnTo>
                  <a:lnTo>
                    <a:pt x="8917469" y="13486"/>
                  </a:lnTo>
                  <a:lnTo>
                    <a:pt x="8872548" y="3453"/>
                  </a:lnTo>
                  <a:lnTo>
                    <a:pt x="8825484" y="0"/>
                  </a:lnTo>
                  <a:close/>
                </a:path>
              </a:pathLst>
            </a:custGeom>
            <a:solidFill>
              <a:srgbClr val="F37421"/>
            </a:solidFill>
          </p:spPr>
          <p:txBody>
            <a:bodyPr wrap="square" lIns="0" tIns="0" rIns="0" bIns="0" rtlCol="0"/>
            <a:lstStyle/>
            <a:p>
              <a:endParaRPr/>
            </a:p>
          </p:txBody>
        </p:sp>
        <p:pic>
          <p:nvPicPr>
            <p:cNvPr id="4" name="object 4"/>
            <p:cNvPicPr/>
            <p:nvPr/>
          </p:nvPicPr>
          <p:blipFill>
            <a:blip r:embed="rId2" cstate="print"/>
            <a:stretch>
              <a:fillRect/>
            </a:stretch>
          </p:blipFill>
          <p:spPr>
            <a:xfrm>
              <a:off x="1466088" y="1458467"/>
              <a:ext cx="8651748" cy="495300"/>
            </a:xfrm>
            <a:prstGeom prst="rect">
              <a:avLst/>
            </a:prstGeom>
          </p:spPr>
        </p:pic>
        <p:pic>
          <p:nvPicPr>
            <p:cNvPr id="5" name="object 5"/>
            <p:cNvPicPr/>
            <p:nvPr/>
          </p:nvPicPr>
          <p:blipFill>
            <a:blip r:embed="rId3" cstate="print"/>
            <a:stretch>
              <a:fillRect/>
            </a:stretch>
          </p:blipFill>
          <p:spPr>
            <a:xfrm>
              <a:off x="1456943" y="1449831"/>
              <a:ext cx="8670036" cy="513079"/>
            </a:xfrm>
            <a:prstGeom prst="rect">
              <a:avLst/>
            </a:prstGeom>
          </p:spPr>
        </p:pic>
      </p:grpSp>
      <p:pic>
        <p:nvPicPr>
          <p:cNvPr id="6146" name="Picture 2" descr="Q And A Images – Browse 186,814 Stock Photos, Vectors, and Video | Adobe  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122931"/>
            <a:ext cx="6781800" cy="3796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5415915" cy="452120"/>
          </a:xfrm>
          <a:prstGeom prst="rect">
            <a:avLst/>
          </a:prstGeom>
        </p:spPr>
        <p:txBody>
          <a:bodyPr vert="horz" wrap="square" lIns="0" tIns="12065" rIns="0" bIns="0" rtlCol="0">
            <a:spAutoFit/>
          </a:bodyPr>
          <a:lstStyle/>
          <a:p>
            <a:pPr marL="12700">
              <a:lnSpc>
                <a:spcPct val="100000"/>
              </a:lnSpc>
              <a:spcBef>
                <a:spcPts val="95"/>
              </a:spcBef>
              <a:tabLst>
                <a:tab pos="2798445" algn="l"/>
              </a:tabLst>
            </a:pPr>
            <a:r>
              <a:rPr b="0" spc="-25" dirty="0">
                <a:latin typeface="Impact"/>
                <a:cs typeface="Impact"/>
              </a:rPr>
              <a:t>01</a:t>
            </a:r>
            <a:r>
              <a:rPr b="0" dirty="0">
                <a:latin typeface="Impact"/>
                <a:cs typeface="Impact"/>
              </a:rPr>
              <a:t>	</a:t>
            </a:r>
            <a:r>
              <a:rPr sz="4200" baseline="1984" dirty="0"/>
              <a:t>Kiến</a:t>
            </a:r>
            <a:r>
              <a:rPr sz="4200" spc="-67" baseline="1984" dirty="0"/>
              <a:t> </a:t>
            </a:r>
            <a:r>
              <a:rPr sz="4200" baseline="1984" dirty="0"/>
              <a:t>trúc</a:t>
            </a:r>
            <a:r>
              <a:rPr sz="4200" spc="-52" baseline="1984" dirty="0"/>
              <a:t> </a:t>
            </a:r>
            <a:r>
              <a:rPr sz="4200" spc="-15" baseline="1984" dirty="0"/>
              <a:t>Servlet</a:t>
            </a:r>
            <a:endParaRPr sz="4200" baseline="1984">
              <a:latin typeface="Impact"/>
              <a:cs typeface="Impact"/>
            </a:endParaRPr>
          </a:p>
        </p:txBody>
      </p:sp>
      <p:sp>
        <p:nvSpPr>
          <p:cNvPr id="7" name="object 7"/>
          <p:cNvSpPr txBox="1"/>
          <p:nvPr/>
        </p:nvSpPr>
        <p:spPr>
          <a:xfrm>
            <a:off x="1466469" y="1756028"/>
            <a:ext cx="5524500" cy="2922905"/>
          </a:xfrm>
          <a:prstGeom prst="rect">
            <a:avLst/>
          </a:prstGeom>
        </p:spPr>
        <p:txBody>
          <a:bodyPr vert="horz" wrap="square" lIns="0" tIns="12700" rIns="0" bIns="0" rtlCol="0">
            <a:spAutoFit/>
          </a:bodyPr>
          <a:lstStyle/>
          <a:p>
            <a:pPr marL="355600" marR="5080" indent="-342900">
              <a:lnSpc>
                <a:spcPct val="100000"/>
              </a:lnSpc>
              <a:spcBef>
                <a:spcPts val="100"/>
              </a:spcBef>
              <a:buClr>
                <a:srgbClr val="FF5A33"/>
              </a:buClr>
              <a:buFont typeface="Wingdings"/>
              <a:buChar char=""/>
              <a:tabLst>
                <a:tab pos="355600" algn="l"/>
              </a:tabLst>
            </a:pPr>
            <a:r>
              <a:rPr sz="2400" dirty="0">
                <a:latin typeface="Times New Roman"/>
                <a:cs typeface="Times New Roman"/>
              </a:rPr>
              <a:t>Để</a:t>
            </a:r>
            <a:r>
              <a:rPr sz="2400" spc="-15" dirty="0">
                <a:latin typeface="Times New Roman"/>
                <a:cs typeface="Times New Roman"/>
              </a:rPr>
              <a:t> </a:t>
            </a:r>
            <a:r>
              <a:rPr sz="2400" dirty="0">
                <a:latin typeface="Times New Roman"/>
                <a:cs typeface="Times New Roman"/>
              </a:rPr>
              <a:t>tạo</a:t>
            </a:r>
            <a:r>
              <a:rPr sz="2400" spc="-15" dirty="0">
                <a:latin typeface="Times New Roman"/>
                <a:cs typeface="Times New Roman"/>
              </a:rPr>
              <a:t> </a:t>
            </a:r>
            <a:r>
              <a:rPr sz="2400" dirty="0">
                <a:latin typeface="Times New Roman"/>
                <a:cs typeface="Times New Roman"/>
              </a:rPr>
              <a:t>1</a:t>
            </a:r>
            <a:r>
              <a:rPr sz="2400" spc="-10" dirty="0">
                <a:latin typeface="Times New Roman"/>
                <a:cs typeface="Times New Roman"/>
              </a:rPr>
              <a:t> </a:t>
            </a:r>
            <a:r>
              <a:rPr sz="2400" dirty="0">
                <a:latin typeface="Times New Roman"/>
                <a:cs typeface="Times New Roman"/>
              </a:rPr>
              <a:t>servlet</a:t>
            </a:r>
            <a:r>
              <a:rPr sz="2400" spc="-40" dirty="0">
                <a:latin typeface="Times New Roman"/>
                <a:cs typeface="Times New Roman"/>
              </a:rPr>
              <a:t> </a:t>
            </a:r>
            <a:r>
              <a:rPr sz="2400" dirty="0">
                <a:latin typeface="Times New Roman"/>
                <a:cs typeface="Times New Roman"/>
              </a:rPr>
              <a:t>ta</a:t>
            </a:r>
            <a:r>
              <a:rPr sz="2400" spc="-15" dirty="0">
                <a:latin typeface="Times New Roman"/>
                <a:cs typeface="Times New Roman"/>
              </a:rPr>
              <a:t> </a:t>
            </a:r>
            <a:r>
              <a:rPr sz="2400" dirty="0">
                <a:latin typeface="Times New Roman"/>
                <a:cs typeface="Times New Roman"/>
              </a:rPr>
              <a:t>sẽ</a:t>
            </a:r>
            <a:r>
              <a:rPr sz="2400" spc="-10" dirty="0">
                <a:latin typeface="Times New Roman"/>
                <a:cs typeface="Times New Roman"/>
              </a:rPr>
              <a:t> </a:t>
            </a:r>
            <a:r>
              <a:rPr sz="2400" dirty="0">
                <a:latin typeface="Times New Roman"/>
                <a:cs typeface="Times New Roman"/>
              </a:rPr>
              <a:t>tạo</a:t>
            </a:r>
            <a:r>
              <a:rPr sz="2400" spc="-15" dirty="0">
                <a:latin typeface="Times New Roman"/>
                <a:cs typeface="Times New Roman"/>
              </a:rPr>
              <a:t> </a:t>
            </a:r>
            <a:r>
              <a:rPr sz="2400" dirty="0">
                <a:latin typeface="Times New Roman"/>
                <a:cs typeface="Times New Roman"/>
              </a:rPr>
              <a:t>class</a:t>
            </a:r>
            <a:r>
              <a:rPr sz="2400" spc="-30" dirty="0">
                <a:latin typeface="Times New Roman"/>
                <a:cs typeface="Times New Roman"/>
              </a:rPr>
              <a:t> </a:t>
            </a:r>
            <a:r>
              <a:rPr sz="2400" spc="-10" dirty="0">
                <a:latin typeface="Times New Roman"/>
                <a:cs typeface="Times New Roman"/>
              </a:rPr>
              <a:t>implements </a:t>
            </a:r>
            <a:r>
              <a:rPr sz="2400" dirty="0">
                <a:latin typeface="Times New Roman"/>
                <a:cs typeface="Times New Roman"/>
              </a:rPr>
              <a:t>interface</a:t>
            </a:r>
            <a:r>
              <a:rPr sz="2400" spc="-45" dirty="0">
                <a:latin typeface="Times New Roman"/>
                <a:cs typeface="Times New Roman"/>
              </a:rPr>
              <a:t> </a:t>
            </a:r>
            <a:r>
              <a:rPr sz="2400" b="1" spc="-10" dirty="0">
                <a:latin typeface="Times New Roman"/>
                <a:cs typeface="Times New Roman"/>
              </a:rPr>
              <a:t>javax.servlet.Servlet.</a:t>
            </a:r>
            <a:endParaRPr sz="2400">
              <a:latin typeface="Times New Roman"/>
              <a:cs typeface="Times New Roman"/>
            </a:endParaRPr>
          </a:p>
          <a:p>
            <a:pPr marL="812800" marR="222885" lvl="1" indent="-342900">
              <a:lnSpc>
                <a:spcPct val="100000"/>
              </a:lnSpc>
              <a:spcBef>
                <a:spcPts val="610"/>
              </a:spcBef>
              <a:buClr>
                <a:srgbClr val="FF5A33"/>
              </a:buClr>
              <a:buFont typeface="Wingdings"/>
              <a:buChar char=""/>
              <a:tabLst>
                <a:tab pos="812800" algn="l"/>
              </a:tabLst>
            </a:pPr>
            <a:r>
              <a:rPr sz="2200" dirty="0">
                <a:latin typeface="Times New Roman"/>
                <a:cs typeface="Times New Roman"/>
              </a:rPr>
              <a:t>Class</a:t>
            </a:r>
            <a:r>
              <a:rPr sz="2200" spc="-45" dirty="0">
                <a:latin typeface="Times New Roman"/>
                <a:cs typeface="Times New Roman"/>
              </a:rPr>
              <a:t> </a:t>
            </a:r>
            <a:r>
              <a:rPr sz="2200" dirty="0">
                <a:latin typeface="Times New Roman"/>
                <a:cs typeface="Times New Roman"/>
              </a:rPr>
              <a:t>có</a:t>
            </a:r>
            <a:r>
              <a:rPr sz="2200" spc="-45" dirty="0">
                <a:latin typeface="Times New Roman"/>
                <a:cs typeface="Times New Roman"/>
              </a:rPr>
              <a:t> </a:t>
            </a:r>
            <a:r>
              <a:rPr sz="2200" dirty="0">
                <a:latin typeface="Times New Roman"/>
                <a:cs typeface="Times New Roman"/>
              </a:rPr>
              <a:t>thể</a:t>
            </a:r>
            <a:r>
              <a:rPr sz="2200" spc="-40" dirty="0">
                <a:latin typeface="Times New Roman"/>
                <a:cs typeface="Times New Roman"/>
              </a:rPr>
              <a:t> </a:t>
            </a:r>
            <a:r>
              <a:rPr sz="2200" dirty="0">
                <a:latin typeface="Times New Roman"/>
                <a:cs typeface="Times New Roman"/>
              </a:rPr>
              <a:t>implement</a:t>
            </a:r>
            <a:r>
              <a:rPr sz="2200" spc="-15" dirty="0">
                <a:latin typeface="Times New Roman"/>
                <a:cs typeface="Times New Roman"/>
              </a:rPr>
              <a:t> </a:t>
            </a:r>
            <a:r>
              <a:rPr sz="2200" dirty="0">
                <a:latin typeface="Times New Roman"/>
                <a:cs typeface="Times New Roman"/>
              </a:rPr>
              <a:t>trực</a:t>
            </a:r>
            <a:r>
              <a:rPr sz="2200" spc="-30" dirty="0">
                <a:latin typeface="Times New Roman"/>
                <a:cs typeface="Times New Roman"/>
              </a:rPr>
              <a:t> </a:t>
            </a:r>
            <a:r>
              <a:rPr sz="2200" dirty="0">
                <a:latin typeface="Times New Roman"/>
                <a:cs typeface="Times New Roman"/>
              </a:rPr>
              <a:t>tiếp</a:t>
            </a:r>
            <a:r>
              <a:rPr sz="2200" spc="-30" dirty="0">
                <a:latin typeface="Times New Roman"/>
                <a:cs typeface="Times New Roman"/>
              </a:rPr>
              <a:t> </a:t>
            </a:r>
            <a:r>
              <a:rPr sz="2200" spc="-10" dirty="0">
                <a:latin typeface="Times New Roman"/>
                <a:cs typeface="Times New Roman"/>
              </a:rPr>
              <a:t>Servlet </a:t>
            </a:r>
            <a:r>
              <a:rPr sz="2200" dirty="0">
                <a:latin typeface="Times New Roman"/>
                <a:cs typeface="Times New Roman"/>
              </a:rPr>
              <a:t>interface</a:t>
            </a:r>
            <a:r>
              <a:rPr sz="2200" spc="-30" dirty="0">
                <a:latin typeface="Times New Roman"/>
                <a:cs typeface="Times New Roman"/>
              </a:rPr>
              <a:t> </a:t>
            </a:r>
            <a:r>
              <a:rPr sz="2200" dirty="0">
                <a:latin typeface="Times New Roman"/>
                <a:cs typeface="Times New Roman"/>
              </a:rPr>
              <a:t>hoặc</a:t>
            </a:r>
            <a:r>
              <a:rPr sz="2200" spc="-35" dirty="0">
                <a:latin typeface="Times New Roman"/>
                <a:cs typeface="Times New Roman"/>
              </a:rPr>
              <a:t> </a:t>
            </a:r>
            <a:r>
              <a:rPr sz="2200" dirty="0">
                <a:latin typeface="Times New Roman"/>
                <a:cs typeface="Times New Roman"/>
              </a:rPr>
              <a:t>kế</a:t>
            </a:r>
            <a:r>
              <a:rPr sz="2200" spc="-40" dirty="0">
                <a:latin typeface="Times New Roman"/>
                <a:cs typeface="Times New Roman"/>
              </a:rPr>
              <a:t> </a:t>
            </a:r>
            <a:r>
              <a:rPr sz="2200" dirty="0">
                <a:latin typeface="Times New Roman"/>
                <a:cs typeface="Times New Roman"/>
              </a:rPr>
              <a:t>thừa</a:t>
            </a:r>
            <a:r>
              <a:rPr sz="2200" spc="-35" dirty="0">
                <a:latin typeface="Times New Roman"/>
                <a:cs typeface="Times New Roman"/>
              </a:rPr>
              <a:t> </a:t>
            </a:r>
            <a:r>
              <a:rPr sz="2200" dirty="0">
                <a:latin typeface="Times New Roman"/>
                <a:cs typeface="Times New Roman"/>
              </a:rPr>
              <a:t>gián</a:t>
            </a:r>
            <a:r>
              <a:rPr sz="2200" spc="-45" dirty="0">
                <a:latin typeface="Times New Roman"/>
                <a:cs typeface="Times New Roman"/>
              </a:rPr>
              <a:t> </a:t>
            </a:r>
            <a:r>
              <a:rPr sz="2200" dirty="0">
                <a:latin typeface="Times New Roman"/>
                <a:cs typeface="Times New Roman"/>
              </a:rPr>
              <a:t>tiếp</a:t>
            </a:r>
            <a:r>
              <a:rPr sz="2200" spc="-30" dirty="0">
                <a:latin typeface="Times New Roman"/>
                <a:cs typeface="Times New Roman"/>
              </a:rPr>
              <a:t> </a:t>
            </a:r>
            <a:r>
              <a:rPr sz="2200" spc="-10" dirty="0">
                <a:latin typeface="Times New Roman"/>
                <a:cs typeface="Times New Roman"/>
              </a:rPr>
              <a:t>thông </a:t>
            </a:r>
            <a:r>
              <a:rPr sz="2200" dirty="0">
                <a:latin typeface="Times New Roman"/>
                <a:cs typeface="Times New Roman"/>
              </a:rPr>
              <a:t>qua</a:t>
            </a:r>
            <a:r>
              <a:rPr sz="2200" spc="-80" dirty="0">
                <a:latin typeface="Times New Roman"/>
                <a:cs typeface="Times New Roman"/>
              </a:rPr>
              <a:t> </a:t>
            </a:r>
            <a:r>
              <a:rPr sz="2200" dirty="0">
                <a:latin typeface="Times New Roman"/>
                <a:cs typeface="Times New Roman"/>
              </a:rPr>
              <a:t>GenericServlet</a:t>
            </a:r>
            <a:r>
              <a:rPr sz="2200" spc="-30" dirty="0">
                <a:latin typeface="Times New Roman"/>
                <a:cs typeface="Times New Roman"/>
              </a:rPr>
              <a:t> </a:t>
            </a:r>
            <a:r>
              <a:rPr sz="2200" dirty="0">
                <a:latin typeface="Times New Roman"/>
                <a:cs typeface="Times New Roman"/>
              </a:rPr>
              <a:t>hoặc</a:t>
            </a:r>
            <a:r>
              <a:rPr sz="2200" spc="-70" dirty="0">
                <a:latin typeface="Times New Roman"/>
                <a:cs typeface="Times New Roman"/>
              </a:rPr>
              <a:t> </a:t>
            </a:r>
            <a:r>
              <a:rPr sz="2200" spc="-10" dirty="0">
                <a:latin typeface="Times New Roman"/>
                <a:cs typeface="Times New Roman"/>
              </a:rPr>
              <a:t>HttpServlet.</a:t>
            </a:r>
            <a:endParaRPr sz="2200">
              <a:latin typeface="Times New Roman"/>
              <a:cs typeface="Times New Roman"/>
            </a:endParaRPr>
          </a:p>
          <a:p>
            <a:pPr marL="812800" marR="239395" lvl="1" indent="-342900">
              <a:lnSpc>
                <a:spcPct val="100000"/>
              </a:lnSpc>
              <a:spcBef>
                <a:spcPts val="600"/>
              </a:spcBef>
              <a:buClr>
                <a:srgbClr val="FF5A33"/>
              </a:buClr>
              <a:buFont typeface="Wingdings"/>
              <a:buChar char=""/>
              <a:tabLst>
                <a:tab pos="812800" algn="l"/>
              </a:tabLst>
            </a:pPr>
            <a:r>
              <a:rPr sz="2200" dirty="0">
                <a:latin typeface="Times New Roman"/>
                <a:cs typeface="Times New Roman"/>
              </a:rPr>
              <a:t>Mục</a:t>
            </a:r>
            <a:r>
              <a:rPr sz="2200" spc="-40" dirty="0">
                <a:latin typeface="Times New Roman"/>
                <a:cs typeface="Times New Roman"/>
              </a:rPr>
              <a:t> </a:t>
            </a:r>
            <a:r>
              <a:rPr sz="2200" dirty="0">
                <a:latin typeface="Times New Roman"/>
                <a:cs typeface="Times New Roman"/>
              </a:rPr>
              <a:t>đích</a:t>
            </a:r>
            <a:r>
              <a:rPr sz="2200" spc="-25" dirty="0">
                <a:latin typeface="Times New Roman"/>
                <a:cs typeface="Times New Roman"/>
              </a:rPr>
              <a:t> </a:t>
            </a:r>
            <a:r>
              <a:rPr sz="2200" dirty="0">
                <a:latin typeface="Times New Roman"/>
                <a:cs typeface="Times New Roman"/>
              </a:rPr>
              <a:t>việc</a:t>
            </a:r>
            <a:r>
              <a:rPr sz="2200" spc="-30" dirty="0">
                <a:latin typeface="Times New Roman"/>
                <a:cs typeface="Times New Roman"/>
              </a:rPr>
              <a:t> </a:t>
            </a:r>
            <a:r>
              <a:rPr sz="2200" dirty="0">
                <a:latin typeface="Times New Roman"/>
                <a:cs typeface="Times New Roman"/>
              </a:rPr>
              <a:t>kế</a:t>
            </a:r>
            <a:r>
              <a:rPr sz="2200" spc="-30" dirty="0">
                <a:latin typeface="Times New Roman"/>
                <a:cs typeface="Times New Roman"/>
              </a:rPr>
              <a:t> </a:t>
            </a:r>
            <a:r>
              <a:rPr sz="2200" dirty="0">
                <a:latin typeface="Times New Roman"/>
                <a:cs typeface="Times New Roman"/>
              </a:rPr>
              <a:t>thừa</a:t>
            </a:r>
            <a:r>
              <a:rPr sz="2200" spc="-45" dirty="0">
                <a:latin typeface="Times New Roman"/>
                <a:cs typeface="Times New Roman"/>
              </a:rPr>
              <a:t> </a:t>
            </a:r>
            <a:r>
              <a:rPr sz="2200" dirty="0">
                <a:latin typeface="Times New Roman"/>
                <a:cs typeface="Times New Roman"/>
              </a:rPr>
              <a:t>HttpServlet</a:t>
            </a:r>
            <a:r>
              <a:rPr sz="2200" spc="-10" dirty="0">
                <a:latin typeface="Times New Roman"/>
                <a:cs typeface="Times New Roman"/>
              </a:rPr>
              <a:t> class </a:t>
            </a:r>
            <a:r>
              <a:rPr sz="2200" dirty="0">
                <a:latin typeface="Times New Roman"/>
                <a:cs typeface="Times New Roman"/>
              </a:rPr>
              <a:t>để</a:t>
            </a:r>
            <a:r>
              <a:rPr sz="2200" spc="-40" dirty="0">
                <a:latin typeface="Times New Roman"/>
                <a:cs typeface="Times New Roman"/>
              </a:rPr>
              <a:t> </a:t>
            </a:r>
            <a:r>
              <a:rPr sz="2200" dirty="0">
                <a:latin typeface="Times New Roman"/>
                <a:cs typeface="Times New Roman"/>
              </a:rPr>
              <a:t>có</a:t>
            </a:r>
            <a:r>
              <a:rPr sz="2200" spc="-40" dirty="0">
                <a:latin typeface="Times New Roman"/>
                <a:cs typeface="Times New Roman"/>
              </a:rPr>
              <a:t> </a:t>
            </a:r>
            <a:r>
              <a:rPr sz="2200" dirty="0">
                <a:latin typeface="Times New Roman"/>
                <a:cs typeface="Times New Roman"/>
              </a:rPr>
              <a:t>thể</a:t>
            </a:r>
            <a:r>
              <a:rPr sz="2200" spc="-35" dirty="0">
                <a:latin typeface="Times New Roman"/>
                <a:cs typeface="Times New Roman"/>
              </a:rPr>
              <a:t> </a:t>
            </a:r>
            <a:r>
              <a:rPr sz="2200" dirty="0">
                <a:latin typeface="Times New Roman"/>
                <a:cs typeface="Times New Roman"/>
              </a:rPr>
              <a:t>sửa</a:t>
            </a:r>
            <a:r>
              <a:rPr sz="2200" spc="-35" dirty="0">
                <a:latin typeface="Times New Roman"/>
                <a:cs typeface="Times New Roman"/>
              </a:rPr>
              <a:t> </a:t>
            </a:r>
            <a:r>
              <a:rPr sz="2200" dirty="0">
                <a:latin typeface="Times New Roman"/>
                <a:cs typeface="Times New Roman"/>
              </a:rPr>
              <a:t>dụng</a:t>
            </a:r>
            <a:r>
              <a:rPr sz="2200" spc="-35" dirty="0">
                <a:latin typeface="Times New Roman"/>
                <a:cs typeface="Times New Roman"/>
              </a:rPr>
              <a:t> </a:t>
            </a:r>
            <a:r>
              <a:rPr sz="2200" dirty="0">
                <a:latin typeface="Times New Roman"/>
                <a:cs typeface="Times New Roman"/>
              </a:rPr>
              <a:t>HTTP</a:t>
            </a:r>
            <a:r>
              <a:rPr sz="2200" spc="-95" dirty="0">
                <a:latin typeface="Times New Roman"/>
                <a:cs typeface="Times New Roman"/>
              </a:rPr>
              <a:t> </a:t>
            </a:r>
            <a:r>
              <a:rPr sz="2200" dirty="0">
                <a:latin typeface="Times New Roman"/>
                <a:cs typeface="Times New Roman"/>
              </a:rPr>
              <a:t>services</a:t>
            </a:r>
            <a:r>
              <a:rPr sz="2200" spc="-25" dirty="0">
                <a:latin typeface="Times New Roman"/>
                <a:cs typeface="Times New Roman"/>
              </a:rPr>
              <a:t> cho </a:t>
            </a:r>
            <a:r>
              <a:rPr sz="2200" dirty="0">
                <a:latin typeface="Times New Roman"/>
                <a:cs typeface="Times New Roman"/>
              </a:rPr>
              <a:t>class</a:t>
            </a:r>
            <a:r>
              <a:rPr sz="2200" spc="-25" dirty="0">
                <a:latin typeface="Times New Roman"/>
                <a:cs typeface="Times New Roman"/>
              </a:rPr>
              <a:t> </a:t>
            </a:r>
            <a:r>
              <a:rPr sz="2200" spc="-10" dirty="0">
                <a:latin typeface="Times New Roman"/>
                <a:cs typeface="Times New Roman"/>
              </a:rPr>
              <a:t>servlet.</a:t>
            </a:r>
            <a:endParaRPr sz="2200">
              <a:latin typeface="Times New Roman"/>
              <a:cs typeface="Times New Roman"/>
            </a:endParaRPr>
          </a:p>
        </p:txBody>
      </p:sp>
      <p:pic>
        <p:nvPicPr>
          <p:cNvPr id="8" name="object 8"/>
          <p:cNvPicPr/>
          <p:nvPr/>
        </p:nvPicPr>
        <p:blipFill>
          <a:blip r:embed="rId5" cstate="print"/>
          <a:stretch>
            <a:fillRect/>
          </a:stretch>
        </p:blipFill>
        <p:spPr>
          <a:xfrm>
            <a:off x="7543800" y="1958339"/>
            <a:ext cx="2084831" cy="33832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5959" y="1064717"/>
            <a:ext cx="2573655" cy="452120"/>
          </a:xfrm>
          <a:prstGeom prst="rect">
            <a:avLst/>
          </a:prstGeom>
        </p:spPr>
        <p:txBody>
          <a:bodyPr vert="horz" wrap="square" lIns="0" tIns="12065" rIns="0" bIns="0" rtlCol="0">
            <a:spAutoFit/>
          </a:bodyPr>
          <a:lstStyle/>
          <a:p>
            <a:pPr marL="12700">
              <a:lnSpc>
                <a:spcPct val="100000"/>
              </a:lnSpc>
              <a:spcBef>
                <a:spcPts val="95"/>
              </a:spcBef>
            </a:pPr>
            <a:r>
              <a:rPr dirty="0"/>
              <a:t>Vòng</a:t>
            </a:r>
            <a:r>
              <a:rPr spc="-40" dirty="0"/>
              <a:t> </a:t>
            </a:r>
            <a:r>
              <a:rPr dirty="0"/>
              <a:t>đời</a:t>
            </a:r>
            <a:r>
              <a:rPr spc="-50" dirty="0"/>
              <a:t> </a:t>
            </a:r>
            <a:r>
              <a:rPr spc="-10" dirty="0"/>
              <a:t>Servlet</a:t>
            </a:r>
          </a:p>
        </p:txBody>
      </p:sp>
      <p:grpSp>
        <p:nvGrpSpPr>
          <p:cNvPr id="3" name="object 3"/>
          <p:cNvGrpSpPr/>
          <p:nvPr/>
        </p:nvGrpSpPr>
        <p:grpSpPr>
          <a:xfrm>
            <a:off x="1284732" y="827532"/>
            <a:ext cx="1289685" cy="1183005"/>
            <a:chOff x="1284732" y="827532"/>
            <a:chExt cx="1289685" cy="1183005"/>
          </a:xfrm>
        </p:grpSpPr>
        <p:pic>
          <p:nvPicPr>
            <p:cNvPr id="4" name="object 4"/>
            <p:cNvPicPr/>
            <p:nvPr/>
          </p:nvPicPr>
          <p:blipFill>
            <a:blip r:embed="rId2" cstate="print"/>
            <a:stretch>
              <a:fillRect/>
            </a:stretch>
          </p:blipFill>
          <p:spPr>
            <a:xfrm>
              <a:off x="1284732" y="902208"/>
              <a:ext cx="1289304" cy="926591"/>
            </a:xfrm>
            <a:prstGeom prst="rect">
              <a:avLst/>
            </a:prstGeom>
          </p:spPr>
        </p:pic>
        <p:pic>
          <p:nvPicPr>
            <p:cNvPr id="5" name="object 5"/>
            <p:cNvPicPr/>
            <p:nvPr/>
          </p:nvPicPr>
          <p:blipFill>
            <a:blip r:embed="rId3" cstate="print"/>
            <a:stretch>
              <a:fillRect/>
            </a:stretch>
          </p:blipFill>
          <p:spPr>
            <a:xfrm>
              <a:off x="1335024" y="827532"/>
              <a:ext cx="1188720" cy="1182624"/>
            </a:xfrm>
            <a:prstGeom prst="rect">
              <a:avLst/>
            </a:prstGeom>
          </p:spPr>
        </p:pic>
        <p:pic>
          <p:nvPicPr>
            <p:cNvPr id="6" name="object 6"/>
            <p:cNvPicPr/>
            <p:nvPr/>
          </p:nvPicPr>
          <p:blipFill>
            <a:blip r:embed="rId4" cstate="print"/>
            <a:stretch>
              <a:fillRect/>
            </a:stretch>
          </p:blipFill>
          <p:spPr>
            <a:xfrm>
              <a:off x="1440180" y="1058164"/>
              <a:ext cx="853439" cy="490220"/>
            </a:xfrm>
            <a:prstGeom prst="rect">
              <a:avLst/>
            </a:prstGeom>
          </p:spPr>
        </p:pic>
      </p:grpSp>
      <p:sp>
        <p:nvSpPr>
          <p:cNvPr id="7" name="object 7"/>
          <p:cNvSpPr txBox="1"/>
          <p:nvPr/>
        </p:nvSpPr>
        <p:spPr>
          <a:xfrm>
            <a:off x="1466469" y="1075385"/>
            <a:ext cx="5723255" cy="3801745"/>
          </a:xfrm>
          <a:prstGeom prst="rect">
            <a:avLst/>
          </a:prstGeom>
        </p:spPr>
        <p:txBody>
          <a:bodyPr vert="horz" wrap="square" lIns="0" tIns="12065" rIns="0" bIns="0" rtlCol="0">
            <a:spAutoFit/>
          </a:bodyPr>
          <a:lstStyle/>
          <a:p>
            <a:pPr marL="236854">
              <a:lnSpc>
                <a:spcPct val="100000"/>
              </a:lnSpc>
              <a:spcBef>
                <a:spcPts val="95"/>
              </a:spcBef>
            </a:pPr>
            <a:r>
              <a:rPr sz="2800" spc="-25" dirty="0">
                <a:solidFill>
                  <a:srgbClr val="FFFFFF"/>
                </a:solidFill>
                <a:latin typeface="Impact"/>
                <a:cs typeface="Impact"/>
              </a:rPr>
              <a:t>01</a:t>
            </a:r>
            <a:endParaRPr sz="2800">
              <a:latin typeface="Impact"/>
              <a:cs typeface="Impact"/>
            </a:endParaRPr>
          </a:p>
          <a:p>
            <a:pPr marL="354965" indent="-342265">
              <a:lnSpc>
                <a:spcPct val="100000"/>
              </a:lnSpc>
              <a:spcBef>
                <a:spcPts val="2005"/>
              </a:spcBef>
              <a:buClr>
                <a:srgbClr val="FF5A33"/>
              </a:buClr>
              <a:buFont typeface="Wingdings"/>
              <a:buChar char=""/>
              <a:tabLst>
                <a:tab pos="354965" algn="l"/>
              </a:tabLst>
            </a:pPr>
            <a:r>
              <a:rPr sz="2400" b="1" dirty="0">
                <a:latin typeface="Times New Roman"/>
                <a:cs typeface="Times New Roman"/>
              </a:rPr>
              <a:t>Bao</a:t>
            </a:r>
            <a:r>
              <a:rPr sz="2400" b="1" spc="-20" dirty="0">
                <a:latin typeface="Times New Roman"/>
                <a:cs typeface="Times New Roman"/>
              </a:rPr>
              <a:t> </a:t>
            </a:r>
            <a:r>
              <a:rPr sz="2400" b="1" dirty="0">
                <a:latin typeface="Times New Roman"/>
                <a:cs typeface="Times New Roman"/>
              </a:rPr>
              <a:t>gồm</a:t>
            </a:r>
            <a:r>
              <a:rPr sz="2400" b="1" spc="-15" dirty="0">
                <a:latin typeface="Times New Roman"/>
                <a:cs typeface="Times New Roman"/>
              </a:rPr>
              <a:t> </a:t>
            </a:r>
            <a:r>
              <a:rPr sz="2400" b="1" dirty="0">
                <a:latin typeface="Times New Roman"/>
                <a:cs typeface="Times New Roman"/>
              </a:rPr>
              <a:t>5</a:t>
            </a:r>
            <a:r>
              <a:rPr sz="2400" b="1" spc="-15" dirty="0">
                <a:latin typeface="Times New Roman"/>
                <a:cs typeface="Times New Roman"/>
              </a:rPr>
              <a:t> </a:t>
            </a:r>
            <a:r>
              <a:rPr sz="2400" b="1" spc="-20" dirty="0">
                <a:latin typeface="Times New Roman"/>
                <a:cs typeface="Times New Roman"/>
              </a:rPr>
              <a:t>bước.</a:t>
            </a:r>
            <a:endParaRPr sz="2400">
              <a:latin typeface="Times New Roman"/>
              <a:cs typeface="Times New Roman"/>
            </a:endParaRPr>
          </a:p>
          <a:p>
            <a:pPr marL="812165" lvl="1" indent="-342265">
              <a:lnSpc>
                <a:spcPct val="100000"/>
              </a:lnSpc>
              <a:spcBef>
                <a:spcPts val="605"/>
              </a:spcBef>
              <a:buClr>
                <a:srgbClr val="FF5A33"/>
              </a:buClr>
              <a:buFont typeface="Wingdings"/>
              <a:buChar char=""/>
              <a:tabLst>
                <a:tab pos="812165" algn="l"/>
              </a:tabLst>
            </a:pPr>
            <a:r>
              <a:rPr sz="2200" dirty="0">
                <a:latin typeface="Times New Roman"/>
                <a:cs typeface="Times New Roman"/>
              </a:rPr>
              <a:t>Bước</a:t>
            </a:r>
            <a:r>
              <a:rPr sz="2200" spc="-40" dirty="0">
                <a:latin typeface="Times New Roman"/>
                <a:cs typeface="Times New Roman"/>
              </a:rPr>
              <a:t> </a:t>
            </a:r>
            <a:r>
              <a:rPr sz="2200" dirty="0">
                <a:latin typeface="Times New Roman"/>
                <a:cs typeface="Times New Roman"/>
              </a:rPr>
              <a:t>1:</a:t>
            </a:r>
            <a:r>
              <a:rPr sz="2200" spc="-65" dirty="0">
                <a:latin typeface="Times New Roman"/>
                <a:cs typeface="Times New Roman"/>
              </a:rPr>
              <a:t> </a:t>
            </a:r>
            <a:r>
              <a:rPr sz="2200" dirty="0">
                <a:latin typeface="Times New Roman"/>
                <a:cs typeface="Times New Roman"/>
              </a:rPr>
              <a:t>Tải</a:t>
            </a:r>
            <a:r>
              <a:rPr sz="2200" spc="-15" dirty="0">
                <a:latin typeface="Times New Roman"/>
                <a:cs typeface="Times New Roman"/>
              </a:rPr>
              <a:t> </a:t>
            </a:r>
            <a:r>
              <a:rPr sz="2200" dirty="0">
                <a:latin typeface="Times New Roman"/>
                <a:cs typeface="Times New Roman"/>
              </a:rPr>
              <a:t>lớp</a:t>
            </a:r>
            <a:r>
              <a:rPr sz="2200" spc="-30" dirty="0">
                <a:latin typeface="Times New Roman"/>
                <a:cs typeface="Times New Roman"/>
              </a:rPr>
              <a:t> </a:t>
            </a:r>
            <a:r>
              <a:rPr sz="2200" dirty="0">
                <a:latin typeface="Times New Roman"/>
                <a:cs typeface="Times New Roman"/>
              </a:rPr>
              <a:t>Servlet</a:t>
            </a:r>
            <a:r>
              <a:rPr sz="2200" spc="-15" dirty="0">
                <a:latin typeface="Times New Roman"/>
                <a:cs typeface="Times New Roman"/>
              </a:rPr>
              <a:t> </a:t>
            </a:r>
            <a:r>
              <a:rPr sz="2200" dirty="0">
                <a:latin typeface="Times New Roman"/>
                <a:cs typeface="Times New Roman"/>
              </a:rPr>
              <a:t>vào</a:t>
            </a:r>
            <a:r>
              <a:rPr sz="2200" spc="-40" dirty="0">
                <a:latin typeface="Times New Roman"/>
                <a:cs typeface="Times New Roman"/>
              </a:rPr>
              <a:t> </a:t>
            </a:r>
            <a:r>
              <a:rPr sz="2200" dirty="0">
                <a:latin typeface="Times New Roman"/>
                <a:cs typeface="Times New Roman"/>
              </a:rPr>
              <a:t>bộ</a:t>
            </a:r>
            <a:r>
              <a:rPr sz="2200" spc="-30" dirty="0">
                <a:latin typeface="Times New Roman"/>
                <a:cs typeface="Times New Roman"/>
              </a:rPr>
              <a:t> </a:t>
            </a:r>
            <a:r>
              <a:rPr sz="2200" spc="-20" dirty="0">
                <a:latin typeface="Times New Roman"/>
                <a:cs typeface="Times New Roman"/>
              </a:rPr>
              <a:t>nhớ.</a:t>
            </a:r>
            <a:endParaRPr sz="2200">
              <a:latin typeface="Times New Roman"/>
              <a:cs typeface="Times New Roman"/>
            </a:endParaRPr>
          </a:p>
          <a:p>
            <a:pPr marL="812165" lvl="1" indent="-342265">
              <a:lnSpc>
                <a:spcPct val="100000"/>
              </a:lnSpc>
              <a:spcBef>
                <a:spcPts val="605"/>
              </a:spcBef>
              <a:buClr>
                <a:srgbClr val="FF5A33"/>
              </a:buClr>
              <a:buFont typeface="Wingdings"/>
              <a:buChar char=""/>
              <a:tabLst>
                <a:tab pos="812165" algn="l"/>
              </a:tabLst>
            </a:pPr>
            <a:r>
              <a:rPr sz="2200" dirty="0">
                <a:latin typeface="Times New Roman"/>
                <a:cs typeface="Times New Roman"/>
              </a:rPr>
              <a:t>Bước</a:t>
            </a:r>
            <a:r>
              <a:rPr sz="2200" spc="-30" dirty="0">
                <a:latin typeface="Times New Roman"/>
                <a:cs typeface="Times New Roman"/>
              </a:rPr>
              <a:t> </a:t>
            </a:r>
            <a:r>
              <a:rPr sz="2200" dirty="0">
                <a:latin typeface="Times New Roman"/>
                <a:cs typeface="Times New Roman"/>
              </a:rPr>
              <a:t>2:</a:t>
            </a:r>
            <a:r>
              <a:rPr sz="2200" spc="-60" dirty="0">
                <a:latin typeface="Times New Roman"/>
                <a:cs typeface="Times New Roman"/>
              </a:rPr>
              <a:t> </a:t>
            </a:r>
            <a:r>
              <a:rPr sz="2200" dirty="0">
                <a:latin typeface="Times New Roman"/>
                <a:cs typeface="Times New Roman"/>
              </a:rPr>
              <a:t>Tạo</a:t>
            </a:r>
            <a:r>
              <a:rPr sz="2200" spc="-20" dirty="0">
                <a:latin typeface="Times New Roman"/>
                <a:cs typeface="Times New Roman"/>
              </a:rPr>
              <a:t> </a:t>
            </a:r>
            <a:r>
              <a:rPr sz="2200" dirty="0">
                <a:latin typeface="Times New Roman"/>
                <a:cs typeface="Times New Roman"/>
              </a:rPr>
              <a:t>đối</a:t>
            </a:r>
            <a:r>
              <a:rPr sz="2200" spc="-20" dirty="0">
                <a:latin typeface="Times New Roman"/>
                <a:cs typeface="Times New Roman"/>
              </a:rPr>
              <a:t> </a:t>
            </a:r>
            <a:r>
              <a:rPr sz="2200" dirty="0">
                <a:latin typeface="Times New Roman"/>
                <a:cs typeface="Times New Roman"/>
              </a:rPr>
              <a:t>tượng</a:t>
            </a:r>
            <a:r>
              <a:rPr sz="2200" spc="-30" dirty="0">
                <a:latin typeface="Times New Roman"/>
                <a:cs typeface="Times New Roman"/>
              </a:rPr>
              <a:t> </a:t>
            </a:r>
            <a:r>
              <a:rPr sz="2200" spc="-10" dirty="0">
                <a:latin typeface="Times New Roman"/>
                <a:cs typeface="Times New Roman"/>
              </a:rPr>
              <a:t>Servlet.</a:t>
            </a:r>
            <a:endParaRPr sz="2200">
              <a:latin typeface="Times New Roman"/>
              <a:cs typeface="Times New Roman"/>
            </a:endParaRPr>
          </a:p>
          <a:p>
            <a:pPr marL="812165" lvl="1" indent="-342265">
              <a:lnSpc>
                <a:spcPct val="100000"/>
              </a:lnSpc>
              <a:spcBef>
                <a:spcPts val="600"/>
              </a:spcBef>
              <a:buClr>
                <a:srgbClr val="FF5A33"/>
              </a:buClr>
              <a:buFont typeface="Wingdings"/>
              <a:buChar char=""/>
              <a:tabLst>
                <a:tab pos="812165" algn="l"/>
              </a:tabLst>
            </a:pPr>
            <a:r>
              <a:rPr sz="2200" dirty="0">
                <a:latin typeface="Times New Roman"/>
                <a:cs typeface="Times New Roman"/>
              </a:rPr>
              <a:t>Bước</a:t>
            </a:r>
            <a:r>
              <a:rPr sz="2200" spc="-30" dirty="0">
                <a:latin typeface="Times New Roman"/>
                <a:cs typeface="Times New Roman"/>
              </a:rPr>
              <a:t> </a:t>
            </a:r>
            <a:r>
              <a:rPr sz="2200" dirty="0">
                <a:latin typeface="Times New Roman"/>
                <a:cs typeface="Times New Roman"/>
              </a:rPr>
              <a:t>3:</a:t>
            </a:r>
            <a:r>
              <a:rPr sz="2200" spc="-30" dirty="0">
                <a:latin typeface="Times New Roman"/>
                <a:cs typeface="Times New Roman"/>
              </a:rPr>
              <a:t> </a:t>
            </a:r>
            <a:r>
              <a:rPr sz="2200" dirty="0">
                <a:latin typeface="Times New Roman"/>
                <a:cs typeface="Times New Roman"/>
              </a:rPr>
              <a:t>Gọi</a:t>
            </a:r>
            <a:r>
              <a:rPr sz="2200" spc="-15" dirty="0">
                <a:latin typeface="Times New Roman"/>
                <a:cs typeface="Times New Roman"/>
              </a:rPr>
              <a:t> </a:t>
            </a:r>
            <a:r>
              <a:rPr sz="2200" dirty="0">
                <a:latin typeface="Times New Roman"/>
                <a:cs typeface="Times New Roman"/>
              </a:rPr>
              <a:t>phương</a:t>
            </a:r>
            <a:r>
              <a:rPr sz="2200" spc="-30" dirty="0">
                <a:latin typeface="Times New Roman"/>
                <a:cs typeface="Times New Roman"/>
              </a:rPr>
              <a:t> </a:t>
            </a:r>
            <a:r>
              <a:rPr sz="2200" dirty="0">
                <a:latin typeface="Times New Roman"/>
                <a:cs typeface="Times New Roman"/>
              </a:rPr>
              <a:t>thức</a:t>
            </a:r>
            <a:r>
              <a:rPr sz="2200" spc="-30" dirty="0">
                <a:latin typeface="Times New Roman"/>
                <a:cs typeface="Times New Roman"/>
              </a:rPr>
              <a:t> </a:t>
            </a:r>
            <a:r>
              <a:rPr sz="2200" dirty="0">
                <a:latin typeface="Times New Roman"/>
                <a:cs typeface="Times New Roman"/>
              </a:rPr>
              <a:t>init()</a:t>
            </a:r>
            <a:r>
              <a:rPr sz="2200" spc="-5" dirty="0">
                <a:latin typeface="Times New Roman"/>
                <a:cs typeface="Times New Roman"/>
              </a:rPr>
              <a:t> </a:t>
            </a:r>
            <a:r>
              <a:rPr sz="2200" dirty="0">
                <a:latin typeface="Times New Roman"/>
                <a:cs typeface="Times New Roman"/>
              </a:rPr>
              <a:t>của</a:t>
            </a:r>
            <a:r>
              <a:rPr sz="2200" spc="-25" dirty="0">
                <a:latin typeface="Times New Roman"/>
                <a:cs typeface="Times New Roman"/>
              </a:rPr>
              <a:t> </a:t>
            </a:r>
            <a:r>
              <a:rPr sz="2200" spc="-10" dirty="0">
                <a:latin typeface="Times New Roman"/>
                <a:cs typeface="Times New Roman"/>
              </a:rPr>
              <a:t>Servlet.</a:t>
            </a:r>
            <a:endParaRPr sz="2200">
              <a:latin typeface="Times New Roman"/>
              <a:cs typeface="Times New Roman"/>
            </a:endParaRPr>
          </a:p>
          <a:p>
            <a:pPr marL="812165" lvl="1" indent="-342265">
              <a:lnSpc>
                <a:spcPct val="100000"/>
              </a:lnSpc>
              <a:spcBef>
                <a:spcPts val="600"/>
              </a:spcBef>
              <a:buClr>
                <a:srgbClr val="FF5A33"/>
              </a:buClr>
              <a:buFont typeface="Wingdings"/>
              <a:buChar char=""/>
              <a:tabLst>
                <a:tab pos="812165" algn="l"/>
              </a:tabLst>
            </a:pPr>
            <a:r>
              <a:rPr sz="2200" dirty="0">
                <a:latin typeface="Times New Roman"/>
                <a:cs typeface="Times New Roman"/>
              </a:rPr>
              <a:t>Bước</a:t>
            </a:r>
            <a:r>
              <a:rPr sz="2200" spc="-35" dirty="0">
                <a:latin typeface="Times New Roman"/>
                <a:cs typeface="Times New Roman"/>
              </a:rPr>
              <a:t> </a:t>
            </a:r>
            <a:r>
              <a:rPr sz="2200" dirty="0">
                <a:latin typeface="Times New Roman"/>
                <a:cs typeface="Times New Roman"/>
              </a:rPr>
              <a:t>4:</a:t>
            </a:r>
            <a:r>
              <a:rPr sz="2200" spc="-35" dirty="0">
                <a:latin typeface="Times New Roman"/>
                <a:cs typeface="Times New Roman"/>
              </a:rPr>
              <a:t> </a:t>
            </a:r>
            <a:r>
              <a:rPr sz="2200" dirty="0">
                <a:latin typeface="Times New Roman"/>
                <a:cs typeface="Times New Roman"/>
              </a:rPr>
              <a:t>Gọi</a:t>
            </a:r>
            <a:r>
              <a:rPr sz="2200" spc="-25" dirty="0">
                <a:latin typeface="Times New Roman"/>
                <a:cs typeface="Times New Roman"/>
              </a:rPr>
              <a:t> </a:t>
            </a:r>
            <a:r>
              <a:rPr sz="2200" dirty="0">
                <a:latin typeface="Times New Roman"/>
                <a:cs typeface="Times New Roman"/>
              </a:rPr>
              <a:t>phương</a:t>
            </a:r>
            <a:r>
              <a:rPr sz="2200" spc="-35" dirty="0">
                <a:latin typeface="Times New Roman"/>
                <a:cs typeface="Times New Roman"/>
              </a:rPr>
              <a:t> </a:t>
            </a:r>
            <a:r>
              <a:rPr sz="2200" dirty="0">
                <a:latin typeface="Times New Roman"/>
                <a:cs typeface="Times New Roman"/>
              </a:rPr>
              <a:t>thức</a:t>
            </a:r>
            <a:r>
              <a:rPr sz="2200" spc="-40" dirty="0">
                <a:latin typeface="Times New Roman"/>
                <a:cs typeface="Times New Roman"/>
              </a:rPr>
              <a:t> </a:t>
            </a:r>
            <a:r>
              <a:rPr sz="2200" dirty="0">
                <a:latin typeface="Times New Roman"/>
                <a:cs typeface="Times New Roman"/>
              </a:rPr>
              <a:t>service() </a:t>
            </a:r>
            <a:r>
              <a:rPr sz="2200" spc="-25" dirty="0">
                <a:latin typeface="Times New Roman"/>
                <a:cs typeface="Times New Roman"/>
              </a:rPr>
              <a:t>của</a:t>
            </a:r>
            <a:endParaRPr sz="2200">
              <a:latin typeface="Times New Roman"/>
              <a:cs typeface="Times New Roman"/>
            </a:endParaRPr>
          </a:p>
          <a:p>
            <a:pPr marL="812800">
              <a:lnSpc>
                <a:spcPct val="100000"/>
              </a:lnSpc>
            </a:pPr>
            <a:r>
              <a:rPr sz="2200" spc="-10" dirty="0">
                <a:latin typeface="Times New Roman"/>
                <a:cs typeface="Times New Roman"/>
              </a:rPr>
              <a:t>Servlet.</a:t>
            </a:r>
            <a:endParaRPr sz="2200">
              <a:latin typeface="Times New Roman"/>
              <a:cs typeface="Times New Roman"/>
            </a:endParaRPr>
          </a:p>
          <a:p>
            <a:pPr marL="812800" marR="487045" lvl="1" indent="-342900">
              <a:lnSpc>
                <a:spcPct val="100000"/>
              </a:lnSpc>
              <a:spcBef>
                <a:spcPts val="600"/>
              </a:spcBef>
              <a:buClr>
                <a:srgbClr val="FF5A33"/>
              </a:buClr>
              <a:buFont typeface="Wingdings"/>
              <a:buChar char=""/>
              <a:tabLst>
                <a:tab pos="812800" algn="l"/>
              </a:tabLst>
            </a:pPr>
            <a:r>
              <a:rPr sz="2200" dirty="0">
                <a:latin typeface="Times New Roman"/>
                <a:cs typeface="Times New Roman"/>
              </a:rPr>
              <a:t>Bước</a:t>
            </a:r>
            <a:r>
              <a:rPr sz="2200" spc="-35" dirty="0">
                <a:latin typeface="Times New Roman"/>
                <a:cs typeface="Times New Roman"/>
              </a:rPr>
              <a:t> </a:t>
            </a:r>
            <a:r>
              <a:rPr sz="2200" dirty="0">
                <a:latin typeface="Times New Roman"/>
                <a:cs typeface="Times New Roman"/>
              </a:rPr>
              <a:t>5:</a:t>
            </a:r>
            <a:r>
              <a:rPr sz="2200" spc="-30" dirty="0">
                <a:latin typeface="Times New Roman"/>
                <a:cs typeface="Times New Roman"/>
              </a:rPr>
              <a:t> </a:t>
            </a:r>
            <a:r>
              <a:rPr sz="2200" dirty="0">
                <a:latin typeface="Times New Roman"/>
                <a:cs typeface="Times New Roman"/>
              </a:rPr>
              <a:t>Gọi</a:t>
            </a:r>
            <a:r>
              <a:rPr sz="2200" spc="-20" dirty="0">
                <a:latin typeface="Times New Roman"/>
                <a:cs typeface="Times New Roman"/>
              </a:rPr>
              <a:t> </a:t>
            </a:r>
            <a:r>
              <a:rPr sz="2200" dirty="0">
                <a:latin typeface="Times New Roman"/>
                <a:cs typeface="Times New Roman"/>
              </a:rPr>
              <a:t>phương</a:t>
            </a:r>
            <a:r>
              <a:rPr sz="2200" spc="-30" dirty="0">
                <a:latin typeface="Times New Roman"/>
                <a:cs typeface="Times New Roman"/>
              </a:rPr>
              <a:t> </a:t>
            </a:r>
            <a:r>
              <a:rPr sz="2200" dirty="0">
                <a:latin typeface="Times New Roman"/>
                <a:cs typeface="Times New Roman"/>
              </a:rPr>
              <a:t>thức</a:t>
            </a:r>
            <a:r>
              <a:rPr sz="2200" spc="-35" dirty="0">
                <a:latin typeface="Times New Roman"/>
                <a:cs typeface="Times New Roman"/>
              </a:rPr>
              <a:t> </a:t>
            </a:r>
            <a:r>
              <a:rPr sz="2200" dirty="0">
                <a:latin typeface="Times New Roman"/>
                <a:cs typeface="Times New Roman"/>
              </a:rPr>
              <a:t>destroy()</a:t>
            </a:r>
            <a:r>
              <a:rPr sz="2200" spc="-20" dirty="0">
                <a:latin typeface="Times New Roman"/>
                <a:cs typeface="Times New Roman"/>
              </a:rPr>
              <a:t> </a:t>
            </a:r>
            <a:r>
              <a:rPr sz="2200" spc="-25" dirty="0">
                <a:latin typeface="Times New Roman"/>
                <a:cs typeface="Times New Roman"/>
              </a:rPr>
              <a:t>của </a:t>
            </a:r>
            <a:r>
              <a:rPr sz="2200" spc="-10" dirty="0">
                <a:latin typeface="Times New Roman"/>
                <a:cs typeface="Times New Roman"/>
              </a:rPr>
              <a:t>Servlet.</a:t>
            </a:r>
            <a:endParaRPr sz="2200">
              <a:latin typeface="Times New Roman"/>
              <a:cs typeface="Times New Roman"/>
            </a:endParaRPr>
          </a:p>
        </p:txBody>
      </p:sp>
      <p:pic>
        <p:nvPicPr>
          <p:cNvPr id="8" name="object 8"/>
          <p:cNvPicPr/>
          <p:nvPr/>
        </p:nvPicPr>
        <p:blipFill>
          <a:blip r:embed="rId5" cstate="print"/>
          <a:stretch>
            <a:fillRect/>
          </a:stretch>
        </p:blipFill>
        <p:spPr>
          <a:xfrm>
            <a:off x="8124443" y="1828799"/>
            <a:ext cx="2848355" cy="43769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5388610" cy="452120"/>
          </a:xfrm>
          <a:prstGeom prst="rect">
            <a:avLst/>
          </a:prstGeom>
        </p:spPr>
        <p:txBody>
          <a:bodyPr vert="horz" wrap="square" lIns="0" tIns="12065" rIns="0" bIns="0" rtlCol="0">
            <a:spAutoFit/>
          </a:bodyPr>
          <a:lstStyle/>
          <a:p>
            <a:pPr marL="12700">
              <a:lnSpc>
                <a:spcPct val="100000"/>
              </a:lnSpc>
              <a:spcBef>
                <a:spcPts val="95"/>
              </a:spcBef>
              <a:tabLst>
                <a:tab pos="2827655" algn="l"/>
              </a:tabLst>
            </a:pPr>
            <a:r>
              <a:rPr b="0" spc="-25" dirty="0">
                <a:latin typeface="Impact"/>
                <a:cs typeface="Impact"/>
              </a:rPr>
              <a:t>01</a:t>
            </a:r>
            <a:r>
              <a:rPr b="0" dirty="0">
                <a:latin typeface="Impact"/>
                <a:cs typeface="Impact"/>
              </a:rPr>
              <a:t>	</a:t>
            </a:r>
            <a:r>
              <a:rPr sz="4200" baseline="1984" dirty="0"/>
              <a:t>Vòng</a:t>
            </a:r>
            <a:r>
              <a:rPr sz="4200" spc="-60" baseline="1984" dirty="0"/>
              <a:t> </a:t>
            </a:r>
            <a:r>
              <a:rPr sz="4200" baseline="1984" dirty="0"/>
              <a:t>đời</a:t>
            </a:r>
            <a:r>
              <a:rPr sz="4200" spc="-75" baseline="1984" dirty="0"/>
              <a:t> </a:t>
            </a:r>
            <a:r>
              <a:rPr sz="4200" spc="-15" baseline="1984" dirty="0"/>
              <a:t>Servlet</a:t>
            </a:r>
            <a:endParaRPr sz="4200" baseline="1984">
              <a:latin typeface="Impact"/>
              <a:cs typeface="Impact"/>
            </a:endParaRPr>
          </a:p>
        </p:txBody>
      </p:sp>
      <p:sp>
        <p:nvSpPr>
          <p:cNvPr id="7" name="object 7"/>
          <p:cNvSpPr txBox="1"/>
          <p:nvPr/>
        </p:nvSpPr>
        <p:spPr>
          <a:xfrm>
            <a:off x="1466469" y="1756028"/>
            <a:ext cx="8660130" cy="3470275"/>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FF5A33"/>
              </a:buClr>
              <a:buFont typeface="Wingdings"/>
              <a:buChar char=""/>
              <a:tabLst>
                <a:tab pos="355600" algn="l"/>
              </a:tabLst>
            </a:pPr>
            <a:r>
              <a:rPr sz="2400" b="1" dirty="0">
                <a:latin typeface="Times New Roman"/>
                <a:cs typeface="Times New Roman"/>
              </a:rPr>
              <a:t>Bước</a:t>
            </a:r>
            <a:r>
              <a:rPr sz="2400" b="1" spc="-25" dirty="0">
                <a:latin typeface="Times New Roman"/>
                <a:cs typeface="Times New Roman"/>
              </a:rPr>
              <a:t> </a:t>
            </a:r>
            <a:r>
              <a:rPr sz="2400" b="1" dirty="0">
                <a:latin typeface="Times New Roman"/>
                <a:cs typeface="Times New Roman"/>
              </a:rPr>
              <a:t>1,</a:t>
            </a:r>
            <a:r>
              <a:rPr sz="2400" b="1" spc="-5" dirty="0">
                <a:latin typeface="Times New Roman"/>
                <a:cs typeface="Times New Roman"/>
              </a:rPr>
              <a:t> </a:t>
            </a:r>
            <a:r>
              <a:rPr sz="2400" b="1" dirty="0">
                <a:latin typeface="Times New Roman"/>
                <a:cs typeface="Times New Roman"/>
              </a:rPr>
              <a:t>2</a:t>
            </a:r>
            <a:r>
              <a:rPr sz="2400" b="1" spc="-5" dirty="0">
                <a:latin typeface="Times New Roman"/>
                <a:cs typeface="Times New Roman"/>
              </a:rPr>
              <a:t> </a:t>
            </a:r>
            <a:r>
              <a:rPr sz="2400" b="1" dirty="0">
                <a:latin typeface="Times New Roman"/>
                <a:cs typeface="Times New Roman"/>
              </a:rPr>
              <a:t>và</a:t>
            </a:r>
            <a:r>
              <a:rPr sz="2400" b="1" spc="-5" dirty="0">
                <a:latin typeface="Times New Roman"/>
                <a:cs typeface="Times New Roman"/>
              </a:rPr>
              <a:t> </a:t>
            </a:r>
            <a:r>
              <a:rPr sz="2400" b="1" dirty="0">
                <a:latin typeface="Times New Roman"/>
                <a:cs typeface="Times New Roman"/>
              </a:rPr>
              <a:t>3</a:t>
            </a:r>
            <a:r>
              <a:rPr sz="2400" b="1" spc="-5" dirty="0">
                <a:latin typeface="Times New Roman"/>
                <a:cs typeface="Times New Roman"/>
              </a:rPr>
              <a:t> </a:t>
            </a:r>
            <a:r>
              <a:rPr sz="2400" dirty="0">
                <a:latin typeface="Times New Roman"/>
                <a:cs typeface="Times New Roman"/>
              </a:rPr>
              <a:t>được</a:t>
            </a:r>
            <a:r>
              <a:rPr sz="2400" spc="-5" dirty="0">
                <a:latin typeface="Times New Roman"/>
                <a:cs typeface="Times New Roman"/>
              </a:rPr>
              <a:t> </a:t>
            </a:r>
            <a:r>
              <a:rPr sz="2400" dirty="0">
                <a:latin typeface="Times New Roman"/>
                <a:cs typeface="Times New Roman"/>
              </a:rPr>
              <a:t>thực</a:t>
            </a:r>
            <a:r>
              <a:rPr sz="2400" spc="-5" dirty="0">
                <a:latin typeface="Times New Roman"/>
                <a:cs typeface="Times New Roman"/>
              </a:rPr>
              <a:t> </a:t>
            </a:r>
            <a:r>
              <a:rPr sz="2400" dirty="0">
                <a:latin typeface="Times New Roman"/>
                <a:cs typeface="Times New Roman"/>
              </a:rPr>
              <a:t>thi</a:t>
            </a:r>
            <a:r>
              <a:rPr sz="2400" spc="-5" dirty="0">
                <a:latin typeface="Times New Roman"/>
                <a:cs typeface="Times New Roman"/>
              </a:rPr>
              <a:t> </a:t>
            </a:r>
            <a:r>
              <a:rPr sz="2400" dirty="0">
                <a:latin typeface="Times New Roman"/>
                <a:cs typeface="Times New Roman"/>
              </a:rPr>
              <a:t>một lần</a:t>
            </a:r>
            <a:r>
              <a:rPr sz="2400" spc="-10" dirty="0">
                <a:latin typeface="Times New Roman"/>
                <a:cs typeface="Times New Roman"/>
              </a:rPr>
              <a:t> </a:t>
            </a:r>
            <a:r>
              <a:rPr sz="2400" dirty="0">
                <a:latin typeface="Times New Roman"/>
                <a:cs typeface="Times New Roman"/>
              </a:rPr>
              <a:t>duy</a:t>
            </a:r>
            <a:r>
              <a:rPr sz="2400" spc="-5" dirty="0">
                <a:latin typeface="Times New Roman"/>
                <a:cs typeface="Times New Roman"/>
              </a:rPr>
              <a:t> </a:t>
            </a:r>
            <a:r>
              <a:rPr sz="2400" dirty="0">
                <a:latin typeface="Times New Roman"/>
                <a:cs typeface="Times New Roman"/>
              </a:rPr>
              <a:t>nhất,</a:t>
            </a:r>
            <a:r>
              <a:rPr sz="2400" spc="-5" dirty="0">
                <a:latin typeface="Times New Roman"/>
                <a:cs typeface="Times New Roman"/>
              </a:rPr>
              <a:t> </a:t>
            </a:r>
            <a:r>
              <a:rPr sz="2400" dirty="0">
                <a:latin typeface="Times New Roman"/>
                <a:cs typeface="Times New Roman"/>
              </a:rPr>
              <a:t>khi</a:t>
            </a:r>
            <a:r>
              <a:rPr sz="2400" spc="-5" dirty="0">
                <a:latin typeface="Times New Roman"/>
                <a:cs typeface="Times New Roman"/>
              </a:rPr>
              <a:t> </a:t>
            </a:r>
            <a:r>
              <a:rPr sz="2400" dirty="0">
                <a:latin typeface="Times New Roman"/>
                <a:cs typeface="Times New Roman"/>
              </a:rPr>
              <a:t>mà</a:t>
            </a:r>
            <a:r>
              <a:rPr sz="2400" spc="10" dirty="0">
                <a:latin typeface="Times New Roman"/>
                <a:cs typeface="Times New Roman"/>
              </a:rPr>
              <a:t> </a:t>
            </a:r>
            <a:r>
              <a:rPr sz="2400" dirty="0">
                <a:latin typeface="Times New Roman"/>
                <a:cs typeface="Times New Roman"/>
              </a:rPr>
              <a:t>Servlet</a:t>
            </a:r>
            <a:r>
              <a:rPr sz="2400" spc="-35" dirty="0">
                <a:latin typeface="Times New Roman"/>
                <a:cs typeface="Times New Roman"/>
              </a:rPr>
              <a:t> </a:t>
            </a:r>
            <a:r>
              <a:rPr sz="2400" spc="-20" dirty="0">
                <a:latin typeface="Times New Roman"/>
                <a:cs typeface="Times New Roman"/>
              </a:rPr>
              <a:t>được </a:t>
            </a:r>
            <a:r>
              <a:rPr sz="2400" dirty="0">
                <a:latin typeface="Times New Roman"/>
                <a:cs typeface="Times New Roman"/>
              </a:rPr>
              <a:t>nạp</a:t>
            </a:r>
            <a:r>
              <a:rPr sz="2400" spc="-5" dirty="0">
                <a:latin typeface="Times New Roman"/>
                <a:cs typeface="Times New Roman"/>
              </a:rPr>
              <a:t> </a:t>
            </a:r>
            <a:r>
              <a:rPr sz="2400" dirty="0">
                <a:latin typeface="Times New Roman"/>
                <a:cs typeface="Times New Roman"/>
              </a:rPr>
              <a:t>lần</a:t>
            </a:r>
            <a:r>
              <a:rPr sz="2400" spc="-25" dirty="0">
                <a:latin typeface="Times New Roman"/>
                <a:cs typeface="Times New Roman"/>
              </a:rPr>
              <a:t> </a:t>
            </a:r>
            <a:r>
              <a:rPr sz="2400" dirty="0">
                <a:latin typeface="Times New Roman"/>
                <a:cs typeface="Times New Roman"/>
              </a:rPr>
              <a:t>đầu. Mặc</a:t>
            </a:r>
            <a:r>
              <a:rPr sz="2400" spc="-15" dirty="0">
                <a:latin typeface="Times New Roman"/>
                <a:cs typeface="Times New Roman"/>
              </a:rPr>
              <a:t> </a:t>
            </a:r>
            <a:r>
              <a:rPr sz="2400" dirty="0">
                <a:latin typeface="Times New Roman"/>
                <a:cs typeface="Times New Roman"/>
              </a:rPr>
              <a:t>định</a:t>
            </a:r>
            <a:r>
              <a:rPr sz="2400" spc="-15" dirty="0">
                <a:latin typeface="Times New Roman"/>
                <a:cs typeface="Times New Roman"/>
              </a:rPr>
              <a:t> </a:t>
            </a:r>
            <a:r>
              <a:rPr sz="2400" dirty="0">
                <a:latin typeface="Times New Roman"/>
                <a:cs typeface="Times New Roman"/>
              </a:rPr>
              <a:t>các</a:t>
            </a:r>
            <a:r>
              <a:rPr sz="2400" spc="-10" dirty="0">
                <a:latin typeface="Times New Roman"/>
                <a:cs typeface="Times New Roman"/>
              </a:rPr>
              <a:t> </a:t>
            </a:r>
            <a:r>
              <a:rPr sz="2400" dirty="0">
                <a:latin typeface="Times New Roman"/>
                <a:cs typeface="Times New Roman"/>
              </a:rPr>
              <a:t>Servlet</a:t>
            </a:r>
            <a:r>
              <a:rPr sz="2400" spc="-20" dirty="0">
                <a:latin typeface="Times New Roman"/>
                <a:cs typeface="Times New Roman"/>
              </a:rPr>
              <a:t> </a:t>
            </a:r>
            <a:r>
              <a:rPr sz="2400" dirty="0">
                <a:latin typeface="Times New Roman"/>
                <a:cs typeface="Times New Roman"/>
              </a:rPr>
              <a:t>không được tải</a:t>
            </a:r>
            <a:r>
              <a:rPr sz="2400" spc="-20" dirty="0">
                <a:latin typeface="Times New Roman"/>
                <a:cs typeface="Times New Roman"/>
              </a:rPr>
              <a:t> </a:t>
            </a:r>
            <a:r>
              <a:rPr sz="2400" dirty="0">
                <a:latin typeface="Times New Roman"/>
                <a:cs typeface="Times New Roman"/>
              </a:rPr>
              <a:t>(load)</a:t>
            </a:r>
            <a:r>
              <a:rPr sz="2400" spc="-25" dirty="0">
                <a:latin typeface="Times New Roman"/>
                <a:cs typeface="Times New Roman"/>
              </a:rPr>
              <a:t> </a:t>
            </a:r>
            <a:r>
              <a:rPr sz="2400" dirty="0">
                <a:latin typeface="Times New Roman"/>
                <a:cs typeface="Times New Roman"/>
              </a:rPr>
              <a:t>lên</a:t>
            </a:r>
            <a:r>
              <a:rPr sz="2400" spc="-20" dirty="0">
                <a:latin typeface="Times New Roman"/>
                <a:cs typeface="Times New Roman"/>
              </a:rPr>
              <a:t> </a:t>
            </a:r>
            <a:r>
              <a:rPr sz="2400" dirty="0">
                <a:latin typeface="Times New Roman"/>
                <a:cs typeface="Times New Roman"/>
              </a:rPr>
              <a:t>cho </a:t>
            </a:r>
            <a:r>
              <a:rPr sz="2400" spc="-25" dirty="0">
                <a:latin typeface="Times New Roman"/>
                <a:cs typeface="Times New Roman"/>
              </a:rPr>
              <a:t>tới </a:t>
            </a:r>
            <a:r>
              <a:rPr sz="2400" dirty="0">
                <a:latin typeface="Times New Roman"/>
                <a:cs typeface="Times New Roman"/>
              </a:rPr>
              <a:t>khi</a:t>
            </a:r>
            <a:r>
              <a:rPr sz="2400" spc="-15" dirty="0">
                <a:latin typeface="Times New Roman"/>
                <a:cs typeface="Times New Roman"/>
              </a:rPr>
              <a:t> </a:t>
            </a:r>
            <a:r>
              <a:rPr sz="2400" dirty="0">
                <a:latin typeface="Times New Roman"/>
                <a:cs typeface="Times New Roman"/>
              </a:rPr>
              <a:t>nó</a:t>
            </a:r>
            <a:r>
              <a:rPr sz="2400" spc="-5" dirty="0">
                <a:latin typeface="Times New Roman"/>
                <a:cs typeface="Times New Roman"/>
              </a:rPr>
              <a:t> </a:t>
            </a:r>
            <a:r>
              <a:rPr sz="2400" dirty="0">
                <a:latin typeface="Times New Roman"/>
                <a:cs typeface="Times New Roman"/>
              </a:rPr>
              <a:t>nhận</a:t>
            </a:r>
            <a:r>
              <a:rPr sz="2400" spc="-5" dirty="0">
                <a:latin typeface="Times New Roman"/>
                <a:cs typeface="Times New Roman"/>
              </a:rPr>
              <a:t> </a:t>
            </a:r>
            <a:r>
              <a:rPr sz="2400" dirty="0">
                <a:latin typeface="Times New Roman"/>
                <a:cs typeface="Times New Roman"/>
              </a:rPr>
              <a:t>một</a:t>
            </a:r>
            <a:r>
              <a:rPr sz="2400" spc="-5" dirty="0">
                <a:latin typeface="Times New Roman"/>
                <a:cs typeface="Times New Roman"/>
              </a:rPr>
              <a:t> </a:t>
            </a:r>
            <a:r>
              <a:rPr sz="2400" dirty="0">
                <a:latin typeface="Times New Roman"/>
                <a:cs typeface="Times New Roman"/>
              </a:rPr>
              <a:t>đòi</a:t>
            </a:r>
            <a:r>
              <a:rPr sz="2400" spc="-10" dirty="0">
                <a:latin typeface="Times New Roman"/>
                <a:cs typeface="Times New Roman"/>
              </a:rPr>
              <a:t> </a:t>
            </a:r>
            <a:r>
              <a:rPr sz="2400" dirty="0">
                <a:latin typeface="Times New Roman"/>
                <a:cs typeface="Times New Roman"/>
              </a:rPr>
              <a:t>hỏi</a:t>
            </a:r>
            <a:r>
              <a:rPr sz="2400" spc="-5" dirty="0">
                <a:latin typeface="Times New Roman"/>
                <a:cs typeface="Times New Roman"/>
              </a:rPr>
              <a:t> </a:t>
            </a:r>
            <a:r>
              <a:rPr sz="2400" dirty="0">
                <a:latin typeface="Times New Roman"/>
                <a:cs typeface="Times New Roman"/>
              </a:rPr>
              <a:t>đầu</a:t>
            </a:r>
            <a:r>
              <a:rPr sz="2400" spc="-20" dirty="0">
                <a:latin typeface="Times New Roman"/>
                <a:cs typeface="Times New Roman"/>
              </a:rPr>
              <a:t> </a:t>
            </a:r>
            <a:r>
              <a:rPr sz="2400" dirty="0">
                <a:latin typeface="Times New Roman"/>
                <a:cs typeface="Times New Roman"/>
              </a:rPr>
              <a:t>tiên</a:t>
            </a:r>
            <a:r>
              <a:rPr sz="2400" spc="-30" dirty="0">
                <a:latin typeface="Times New Roman"/>
                <a:cs typeface="Times New Roman"/>
              </a:rPr>
              <a:t> </a:t>
            </a:r>
            <a:r>
              <a:rPr sz="2400" dirty="0">
                <a:latin typeface="Times New Roman"/>
                <a:cs typeface="Times New Roman"/>
              </a:rPr>
              <a:t>từ</a:t>
            </a:r>
            <a:r>
              <a:rPr sz="2400" spc="-5" dirty="0">
                <a:latin typeface="Times New Roman"/>
                <a:cs typeface="Times New Roman"/>
              </a:rPr>
              <a:t> </a:t>
            </a:r>
            <a:r>
              <a:rPr sz="2400" dirty="0">
                <a:latin typeface="Times New Roman"/>
                <a:cs typeface="Times New Roman"/>
              </a:rPr>
              <a:t>người</a:t>
            </a:r>
            <a:r>
              <a:rPr sz="2400" spc="-15" dirty="0">
                <a:latin typeface="Times New Roman"/>
                <a:cs typeface="Times New Roman"/>
              </a:rPr>
              <a:t> </a:t>
            </a:r>
            <a:r>
              <a:rPr sz="2400" dirty="0">
                <a:latin typeface="Times New Roman"/>
                <a:cs typeface="Times New Roman"/>
              </a:rPr>
              <a:t>dùng.</a:t>
            </a:r>
            <a:r>
              <a:rPr sz="2400" spc="-5" dirty="0">
                <a:latin typeface="Times New Roman"/>
                <a:cs typeface="Times New Roman"/>
              </a:rPr>
              <a:t> </a:t>
            </a:r>
            <a:r>
              <a:rPr sz="2400" dirty="0">
                <a:latin typeface="Times New Roman"/>
                <a:cs typeface="Times New Roman"/>
              </a:rPr>
              <a:t>Bạn</a:t>
            </a:r>
            <a:r>
              <a:rPr sz="2400" spc="-5" dirty="0">
                <a:latin typeface="Times New Roman"/>
                <a:cs typeface="Times New Roman"/>
              </a:rPr>
              <a:t> </a:t>
            </a:r>
            <a:r>
              <a:rPr sz="2400" dirty="0">
                <a:latin typeface="Times New Roman"/>
                <a:cs typeface="Times New Roman"/>
              </a:rPr>
              <a:t>có</a:t>
            </a:r>
            <a:r>
              <a:rPr sz="2400" spc="-5" dirty="0">
                <a:latin typeface="Times New Roman"/>
                <a:cs typeface="Times New Roman"/>
              </a:rPr>
              <a:t> </a:t>
            </a:r>
            <a:r>
              <a:rPr sz="2400" dirty="0">
                <a:latin typeface="Times New Roman"/>
                <a:cs typeface="Times New Roman"/>
              </a:rPr>
              <a:t>thể</a:t>
            </a:r>
            <a:r>
              <a:rPr sz="2400" spc="-5" dirty="0">
                <a:latin typeface="Times New Roman"/>
                <a:cs typeface="Times New Roman"/>
              </a:rPr>
              <a:t> </a:t>
            </a:r>
            <a:r>
              <a:rPr sz="2400" spc="-25" dirty="0">
                <a:latin typeface="Times New Roman"/>
                <a:cs typeface="Times New Roman"/>
              </a:rPr>
              <a:t>bắt</a:t>
            </a:r>
            <a:endParaRPr sz="2400">
              <a:latin typeface="Times New Roman"/>
              <a:cs typeface="Times New Roman"/>
            </a:endParaRPr>
          </a:p>
          <a:p>
            <a:pPr marL="355600" marR="129539" algn="just">
              <a:lnSpc>
                <a:spcPct val="100000"/>
              </a:lnSpc>
            </a:pPr>
            <a:r>
              <a:rPr sz="2400" dirty="0">
                <a:latin typeface="Times New Roman"/>
                <a:cs typeface="Times New Roman"/>
              </a:rPr>
              <a:t>buộc</a:t>
            </a:r>
            <a:r>
              <a:rPr sz="2400" spc="-10" dirty="0">
                <a:latin typeface="Times New Roman"/>
                <a:cs typeface="Times New Roman"/>
              </a:rPr>
              <a:t> </a:t>
            </a:r>
            <a:r>
              <a:rPr sz="2400" dirty="0">
                <a:latin typeface="Times New Roman"/>
                <a:cs typeface="Times New Roman"/>
              </a:rPr>
              <a:t>Servlet</a:t>
            </a:r>
            <a:r>
              <a:rPr sz="2400" spc="-35" dirty="0">
                <a:latin typeface="Times New Roman"/>
                <a:cs typeface="Times New Roman"/>
              </a:rPr>
              <a:t> </a:t>
            </a:r>
            <a:r>
              <a:rPr sz="2400" dirty="0">
                <a:latin typeface="Times New Roman"/>
                <a:cs typeface="Times New Roman"/>
              </a:rPr>
              <a:t>Container</a:t>
            </a:r>
            <a:r>
              <a:rPr sz="2400" spc="-25" dirty="0">
                <a:latin typeface="Times New Roman"/>
                <a:cs typeface="Times New Roman"/>
              </a:rPr>
              <a:t> </a:t>
            </a:r>
            <a:r>
              <a:rPr sz="2400" dirty="0">
                <a:latin typeface="Times New Roman"/>
                <a:cs typeface="Times New Roman"/>
              </a:rPr>
              <a:t>(Bộ</a:t>
            </a:r>
            <a:r>
              <a:rPr sz="2400" spc="-10" dirty="0">
                <a:latin typeface="Times New Roman"/>
                <a:cs typeface="Times New Roman"/>
              </a:rPr>
              <a:t> </a:t>
            </a:r>
            <a:r>
              <a:rPr sz="2400" dirty="0">
                <a:latin typeface="Times New Roman"/>
                <a:cs typeface="Times New Roman"/>
              </a:rPr>
              <a:t>chứa</a:t>
            </a:r>
            <a:r>
              <a:rPr sz="2400" spc="-20" dirty="0">
                <a:latin typeface="Times New Roman"/>
                <a:cs typeface="Times New Roman"/>
              </a:rPr>
              <a:t> </a:t>
            </a:r>
            <a:r>
              <a:rPr sz="2400" dirty="0">
                <a:latin typeface="Times New Roman"/>
                <a:cs typeface="Times New Roman"/>
              </a:rPr>
              <a:t>các</a:t>
            </a:r>
            <a:r>
              <a:rPr sz="2400" spc="-5" dirty="0">
                <a:latin typeface="Times New Roman"/>
                <a:cs typeface="Times New Roman"/>
              </a:rPr>
              <a:t> </a:t>
            </a:r>
            <a:r>
              <a:rPr sz="2400" dirty="0">
                <a:latin typeface="Times New Roman"/>
                <a:cs typeface="Times New Roman"/>
              </a:rPr>
              <a:t>Servlet)</a:t>
            </a:r>
            <a:r>
              <a:rPr sz="2400" spc="-45" dirty="0">
                <a:latin typeface="Times New Roman"/>
                <a:cs typeface="Times New Roman"/>
              </a:rPr>
              <a:t> </a:t>
            </a:r>
            <a:r>
              <a:rPr sz="2400" dirty="0">
                <a:latin typeface="Times New Roman"/>
                <a:cs typeface="Times New Roman"/>
              </a:rPr>
              <a:t>tải</a:t>
            </a:r>
            <a:r>
              <a:rPr sz="2400" spc="-20" dirty="0">
                <a:latin typeface="Times New Roman"/>
                <a:cs typeface="Times New Roman"/>
              </a:rPr>
              <a:t> </a:t>
            </a:r>
            <a:r>
              <a:rPr sz="2400" dirty="0">
                <a:latin typeface="Times New Roman"/>
                <a:cs typeface="Times New Roman"/>
              </a:rPr>
              <a:t>các</a:t>
            </a:r>
            <a:r>
              <a:rPr sz="2400" spc="-5" dirty="0">
                <a:latin typeface="Times New Roman"/>
                <a:cs typeface="Times New Roman"/>
              </a:rPr>
              <a:t> </a:t>
            </a:r>
            <a:r>
              <a:rPr sz="2400" dirty="0">
                <a:latin typeface="Times New Roman"/>
                <a:cs typeface="Times New Roman"/>
              </a:rPr>
              <a:t>Servlet</a:t>
            </a:r>
            <a:r>
              <a:rPr sz="2400" spc="-40" dirty="0">
                <a:latin typeface="Times New Roman"/>
                <a:cs typeface="Times New Roman"/>
              </a:rPr>
              <a:t> </a:t>
            </a:r>
            <a:r>
              <a:rPr sz="2400" dirty="0">
                <a:latin typeface="Times New Roman"/>
                <a:cs typeface="Times New Roman"/>
              </a:rPr>
              <a:t>khi</a:t>
            </a:r>
            <a:r>
              <a:rPr sz="2400" spc="-15" dirty="0">
                <a:latin typeface="Times New Roman"/>
                <a:cs typeface="Times New Roman"/>
              </a:rPr>
              <a:t> </a:t>
            </a:r>
            <a:r>
              <a:rPr sz="2400" spc="-25" dirty="0">
                <a:latin typeface="Times New Roman"/>
                <a:cs typeface="Times New Roman"/>
              </a:rPr>
              <a:t>nó </a:t>
            </a:r>
            <a:r>
              <a:rPr sz="2400" dirty="0">
                <a:latin typeface="Times New Roman"/>
                <a:cs typeface="Times New Roman"/>
              </a:rPr>
              <a:t>khởi</a:t>
            </a:r>
            <a:r>
              <a:rPr sz="2400" spc="-55" dirty="0">
                <a:latin typeface="Times New Roman"/>
                <a:cs typeface="Times New Roman"/>
              </a:rPr>
              <a:t> </a:t>
            </a:r>
            <a:r>
              <a:rPr sz="2400" spc="-10" dirty="0">
                <a:latin typeface="Times New Roman"/>
                <a:cs typeface="Times New Roman"/>
              </a:rPr>
              <a:t>động.</a:t>
            </a:r>
            <a:endParaRPr sz="2400">
              <a:latin typeface="Times New Roman"/>
              <a:cs typeface="Times New Roman"/>
            </a:endParaRPr>
          </a:p>
          <a:p>
            <a:pPr marL="354965" indent="-342265" algn="just">
              <a:lnSpc>
                <a:spcPct val="100000"/>
              </a:lnSpc>
              <a:spcBef>
                <a:spcPts val="600"/>
              </a:spcBef>
              <a:buClr>
                <a:srgbClr val="FF5A33"/>
              </a:buClr>
              <a:buFont typeface="Wingdings"/>
              <a:buChar char=""/>
              <a:tabLst>
                <a:tab pos="354965" algn="l"/>
              </a:tabLst>
            </a:pPr>
            <a:r>
              <a:rPr sz="2400" b="1" dirty="0">
                <a:latin typeface="Times New Roman"/>
                <a:cs typeface="Times New Roman"/>
              </a:rPr>
              <a:t>Bước</a:t>
            </a:r>
            <a:r>
              <a:rPr sz="2400" b="1" spc="-20" dirty="0">
                <a:latin typeface="Times New Roman"/>
                <a:cs typeface="Times New Roman"/>
              </a:rPr>
              <a:t> </a:t>
            </a:r>
            <a:r>
              <a:rPr sz="2400" b="1" dirty="0">
                <a:latin typeface="Times New Roman"/>
                <a:cs typeface="Times New Roman"/>
              </a:rPr>
              <a:t>4</a:t>
            </a:r>
            <a:r>
              <a:rPr sz="2400" b="1" spc="-10" dirty="0">
                <a:latin typeface="Times New Roman"/>
                <a:cs typeface="Times New Roman"/>
              </a:rPr>
              <a:t> </a:t>
            </a:r>
            <a:r>
              <a:rPr sz="2400" dirty="0">
                <a:latin typeface="Times New Roman"/>
                <a:cs typeface="Times New Roman"/>
              </a:rPr>
              <a:t>được</a:t>
            </a:r>
            <a:r>
              <a:rPr sz="2400" spc="-5" dirty="0">
                <a:latin typeface="Times New Roman"/>
                <a:cs typeface="Times New Roman"/>
              </a:rPr>
              <a:t> </a:t>
            </a:r>
            <a:r>
              <a:rPr sz="2400" dirty="0">
                <a:latin typeface="Times New Roman"/>
                <a:cs typeface="Times New Roman"/>
              </a:rPr>
              <a:t>thực</a:t>
            </a:r>
            <a:r>
              <a:rPr sz="2400" spc="-20" dirty="0">
                <a:latin typeface="Times New Roman"/>
                <a:cs typeface="Times New Roman"/>
              </a:rPr>
              <a:t> </a:t>
            </a:r>
            <a:r>
              <a:rPr sz="2400" dirty="0">
                <a:latin typeface="Times New Roman"/>
                <a:cs typeface="Times New Roman"/>
              </a:rPr>
              <a:t>thi</a:t>
            </a:r>
            <a:r>
              <a:rPr sz="2400" spc="-5" dirty="0">
                <a:latin typeface="Times New Roman"/>
                <a:cs typeface="Times New Roman"/>
              </a:rPr>
              <a:t> </a:t>
            </a:r>
            <a:r>
              <a:rPr sz="2400" dirty="0">
                <a:latin typeface="Times New Roman"/>
                <a:cs typeface="Times New Roman"/>
              </a:rPr>
              <a:t>nhiều</a:t>
            </a:r>
            <a:r>
              <a:rPr sz="2400" spc="-30" dirty="0">
                <a:latin typeface="Times New Roman"/>
                <a:cs typeface="Times New Roman"/>
              </a:rPr>
              <a:t> </a:t>
            </a:r>
            <a:r>
              <a:rPr sz="2400" dirty="0">
                <a:latin typeface="Times New Roman"/>
                <a:cs typeface="Times New Roman"/>
              </a:rPr>
              <a:t>lần,</a:t>
            </a:r>
            <a:r>
              <a:rPr sz="2400" spc="-15" dirty="0">
                <a:latin typeface="Times New Roman"/>
                <a:cs typeface="Times New Roman"/>
              </a:rPr>
              <a:t> </a:t>
            </a:r>
            <a:r>
              <a:rPr sz="2400" dirty="0">
                <a:latin typeface="Times New Roman"/>
                <a:cs typeface="Times New Roman"/>
              </a:rPr>
              <a:t>mỗi</a:t>
            </a:r>
            <a:r>
              <a:rPr sz="2400" spc="5" dirty="0">
                <a:latin typeface="Times New Roman"/>
                <a:cs typeface="Times New Roman"/>
              </a:rPr>
              <a:t> </a:t>
            </a:r>
            <a:r>
              <a:rPr sz="2400" dirty="0">
                <a:latin typeface="Times New Roman"/>
                <a:cs typeface="Times New Roman"/>
              </a:rPr>
              <a:t>khi</a:t>
            </a:r>
            <a:r>
              <a:rPr sz="2400" spc="-20" dirty="0">
                <a:latin typeface="Times New Roman"/>
                <a:cs typeface="Times New Roman"/>
              </a:rPr>
              <a:t> </a:t>
            </a:r>
            <a:r>
              <a:rPr sz="2400" dirty="0">
                <a:latin typeface="Times New Roman"/>
                <a:cs typeface="Times New Roman"/>
              </a:rPr>
              <a:t>có</a:t>
            </a:r>
            <a:r>
              <a:rPr sz="2400" spc="-20" dirty="0">
                <a:latin typeface="Times New Roman"/>
                <a:cs typeface="Times New Roman"/>
              </a:rPr>
              <a:t> </a:t>
            </a:r>
            <a:r>
              <a:rPr sz="2400" dirty="0">
                <a:latin typeface="Times New Roman"/>
                <a:cs typeface="Times New Roman"/>
              </a:rPr>
              <a:t>đòi</a:t>
            </a:r>
            <a:r>
              <a:rPr sz="2400" spc="-10" dirty="0">
                <a:latin typeface="Times New Roman"/>
                <a:cs typeface="Times New Roman"/>
              </a:rPr>
              <a:t> </a:t>
            </a:r>
            <a:r>
              <a:rPr sz="2400" dirty="0">
                <a:latin typeface="Times New Roman"/>
                <a:cs typeface="Times New Roman"/>
              </a:rPr>
              <a:t>hỏi</a:t>
            </a:r>
            <a:r>
              <a:rPr sz="2400" spc="-15" dirty="0">
                <a:latin typeface="Times New Roman"/>
                <a:cs typeface="Times New Roman"/>
              </a:rPr>
              <a:t> </a:t>
            </a:r>
            <a:r>
              <a:rPr sz="2400" dirty="0">
                <a:latin typeface="Times New Roman"/>
                <a:cs typeface="Times New Roman"/>
              </a:rPr>
              <a:t>từ</a:t>
            </a:r>
            <a:r>
              <a:rPr sz="2400" spc="-20" dirty="0">
                <a:latin typeface="Times New Roman"/>
                <a:cs typeface="Times New Roman"/>
              </a:rPr>
              <a:t> </a:t>
            </a:r>
            <a:r>
              <a:rPr sz="2400" dirty="0">
                <a:latin typeface="Times New Roman"/>
                <a:cs typeface="Times New Roman"/>
              </a:rPr>
              <a:t>phía</a:t>
            </a:r>
            <a:r>
              <a:rPr sz="2400" spc="-15" dirty="0">
                <a:latin typeface="Times New Roman"/>
                <a:cs typeface="Times New Roman"/>
              </a:rPr>
              <a:t> </a:t>
            </a:r>
            <a:r>
              <a:rPr sz="2400" spc="-10" dirty="0">
                <a:latin typeface="Times New Roman"/>
                <a:cs typeface="Times New Roman"/>
              </a:rPr>
              <a:t>người</a:t>
            </a:r>
            <a:endParaRPr sz="2400">
              <a:latin typeface="Times New Roman"/>
              <a:cs typeface="Times New Roman"/>
            </a:endParaRPr>
          </a:p>
          <a:p>
            <a:pPr marL="355600" algn="just">
              <a:lnSpc>
                <a:spcPct val="100000"/>
              </a:lnSpc>
              <a:spcBef>
                <a:spcPts val="5"/>
              </a:spcBef>
            </a:pPr>
            <a:r>
              <a:rPr sz="2400" dirty="0">
                <a:latin typeface="Times New Roman"/>
                <a:cs typeface="Times New Roman"/>
              </a:rPr>
              <a:t>dùng</a:t>
            </a:r>
            <a:r>
              <a:rPr sz="2400" spc="-10" dirty="0">
                <a:latin typeface="Times New Roman"/>
                <a:cs typeface="Times New Roman"/>
              </a:rPr>
              <a:t> </a:t>
            </a:r>
            <a:r>
              <a:rPr sz="2400" dirty="0">
                <a:latin typeface="Times New Roman"/>
                <a:cs typeface="Times New Roman"/>
              </a:rPr>
              <a:t>tới</a:t>
            </a:r>
            <a:r>
              <a:rPr sz="2400" spc="-15" dirty="0">
                <a:latin typeface="Times New Roman"/>
                <a:cs typeface="Times New Roman"/>
              </a:rPr>
              <a:t> </a:t>
            </a:r>
            <a:r>
              <a:rPr sz="2400" spc="-10" dirty="0">
                <a:latin typeface="Times New Roman"/>
                <a:cs typeface="Times New Roman"/>
              </a:rPr>
              <a:t>Servlet.</a:t>
            </a:r>
            <a:endParaRPr sz="2400">
              <a:latin typeface="Times New Roman"/>
              <a:cs typeface="Times New Roman"/>
            </a:endParaRPr>
          </a:p>
          <a:p>
            <a:pPr marL="355600" marR="41910" indent="-342900" algn="just">
              <a:lnSpc>
                <a:spcPct val="100000"/>
              </a:lnSpc>
              <a:spcBef>
                <a:spcPts val="600"/>
              </a:spcBef>
              <a:buClr>
                <a:srgbClr val="FF5A33"/>
              </a:buClr>
              <a:buFont typeface="Wingdings"/>
              <a:buChar char=""/>
              <a:tabLst>
                <a:tab pos="355600" algn="l"/>
              </a:tabLst>
            </a:pPr>
            <a:r>
              <a:rPr sz="2400" b="1" dirty="0">
                <a:latin typeface="Times New Roman"/>
                <a:cs typeface="Times New Roman"/>
              </a:rPr>
              <a:t>Bước</a:t>
            </a:r>
            <a:r>
              <a:rPr sz="2400" b="1" spc="-25" dirty="0">
                <a:latin typeface="Times New Roman"/>
                <a:cs typeface="Times New Roman"/>
              </a:rPr>
              <a:t> </a:t>
            </a:r>
            <a:r>
              <a:rPr sz="2400" b="1" dirty="0">
                <a:latin typeface="Times New Roman"/>
                <a:cs typeface="Times New Roman"/>
              </a:rPr>
              <a:t>5</a:t>
            </a:r>
            <a:r>
              <a:rPr sz="2400" b="1" spc="-15" dirty="0">
                <a:latin typeface="Times New Roman"/>
                <a:cs typeface="Times New Roman"/>
              </a:rPr>
              <a:t> </a:t>
            </a:r>
            <a:r>
              <a:rPr sz="2400" dirty="0">
                <a:latin typeface="Times New Roman"/>
                <a:cs typeface="Times New Roman"/>
              </a:rPr>
              <a:t>được</a:t>
            </a:r>
            <a:r>
              <a:rPr sz="2400" spc="-10" dirty="0">
                <a:latin typeface="Times New Roman"/>
                <a:cs typeface="Times New Roman"/>
              </a:rPr>
              <a:t> </a:t>
            </a:r>
            <a:r>
              <a:rPr sz="2400" dirty="0">
                <a:latin typeface="Times New Roman"/>
                <a:cs typeface="Times New Roman"/>
              </a:rPr>
              <a:t>thực</a:t>
            </a:r>
            <a:r>
              <a:rPr sz="2400" spc="-20" dirty="0">
                <a:latin typeface="Times New Roman"/>
                <a:cs typeface="Times New Roman"/>
              </a:rPr>
              <a:t> </a:t>
            </a:r>
            <a:r>
              <a:rPr sz="2400" dirty="0">
                <a:latin typeface="Times New Roman"/>
                <a:cs typeface="Times New Roman"/>
              </a:rPr>
              <a:t>thi</a:t>
            </a:r>
            <a:r>
              <a:rPr sz="2400" spc="-10" dirty="0">
                <a:latin typeface="Times New Roman"/>
                <a:cs typeface="Times New Roman"/>
              </a:rPr>
              <a:t> </a:t>
            </a:r>
            <a:r>
              <a:rPr sz="2400" dirty="0">
                <a:latin typeface="Times New Roman"/>
                <a:cs typeface="Times New Roman"/>
              </a:rPr>
              <a:t>khi</a:t>
            </a:r>
            <a:r>
              <a:rPr sz="2400" spc="-20" dirty="0">
                <a:latin typeface="Times New Roman"/>
                <a:cs typeface="Times New Roman"/>
              </a:rPr>
              <a:t> </a:t>
            </a:r>
            <a:r>
              <a:rPr sz="2400" dirty="0">
                <a:latin typeface="Times New Roman"/>
                <a:cs typeface="Times New Roman"/>
              </a:rPr>
              <a:t>bộ</a:t>
            </a:r>
            <a:r>
              <a:rPr sz="2400" spc="-10" dirty="0">
                <a:latin typeface="Times New Roman"/>
                <a:cs typeface="Times New Roman"/>
              </a:rPr>
              <a:t> </a:t>
            </a:r>
            <a:r>
              <a:rPr sz="2400" dirty="0">
                <a:latin typeface="Times New Roman"/>
                <a:cs typeface="Times New Roman"/>
              </a:rPr>
              <a:t>chứa</a:t>
            </a:r>
            <a:r>
              <a:rPr sz="2400" spc="-25" dirty="0">
                <a:latin typeface="Times New Roman"/>
                <a:cs typeface="Times New Roman"/>
              </a:rPr>
              <a:t> </a:t>
            </a:r>
            <a:r>
              <a:rPr sz="2400" dirty="0">
                <a:latin typeface="Times New Roman"/>
                <a:cs typeface="Times New Roman"/>
              </a:rPr>
              <a:t>Servlet</a:t>
            </a:r>
            <a:r>
              <a:rPr sz="2400" spc="-25" dirty="0">
                <a:latin typeface="Times New Roman"/>
                <a:cs typeface="Times New Roman"/>
              </a:rPr>
              <a:t> </a:t>
            </a:r>
            <a:r>
              <a:rPr sz="2400" dirty="0">
                <a:latin typeface="Times New Roman"/>
                <a:cs typeface="Times New Roman"/>
              </a:rPr>
              <a:t>(Servlet</a:t>
            </a:r>
            <a:r>
              <a:rPr sz="2400" spc="-40" dirty="0">
                <a:latin typeface="Times New Roman"/>
                <a:cs typeface="Times New Roman"/>
              </a:rPr>
              <a:t> </a:t>
            </a:r>
            <a:r>
              <a:rPr sz="2400" dirty="0">
                <a:latin typeface="Times New Roman"/>
                <a:cs typeface="Times New Roman"/>
              </a:rPr>
              <a:t>Container)</a:t>
            </a:r>
            <a:r>
              <a:rPr sz="2400" spc="-45" dirty="0">
                <a:latin typeface="Times New Roman"/>
                <a:cs typeface="Times New Roman"/>
              </a:rPr>
              <a:t> </a:t>
            </a:r>
            <a:r>
              <a:rPr sz="2400" dirty="0">
                <a:latin typeface="Times New Roman"/>
                <a:cs typeface="Times New Roman"/>
              </a:rPr>
              <a:t>gỡ </a:t>
            </a:r>
            <a:r>
              <a:rPr sz="2400" spc="-25" dirty="0">
                <a:latin typeface="Times New Roman"/>
                <a:cs typeface="Times New Roman"/>
              </a:rPr>
              <a:t>bỏ </a:t>
            </a:r>
            <a:r>
              <a:rPr sz="2400" dirty="0">
                <a:latin typeface="Times New Roman"/>
                <a:cs typeface="Times New Roman"/>
              </a:rPr>
              <a:t>tải</a:t>
            </a:r>
            <a:r>
              <a:rPr sz="2400" spc="-20" dirty="0">
                <a:latin typeface="Times New Roman"/>
                <a:cs typeface="Times New Roman"/>
              </a:rPr>
              <a:t> </a:t>
            </a:r>
            <a:r>
              <a:rPr sz="2400" dirty="0">
                <a:latin typeface="Times New Roman"/>
                <a:cs typeface="Times New Roman"/>
              </a:rPr>
              <a:t>(unloaded)</a:t>
            </a:r>
            <a:r>
              <a:rPr sz="2400" spc="-25" dirty="0">
                <a:latin typeface="Times New Roman"/>
                <a:cs typeface="Times New Roman"/>
              </a:rPr>
              <a:t> </a:t>
            </a:r>
            <a:r>
              <a:rPr sz="2400" dirty="0">
                <a:latin typeface="Times New Roman"/>
                <a:cs typeface="Times New Roman"/>
              </a:rPr>
              <a:t>một</a:t>
            </a:r>
            <a:r>
              <a:rPr sz="2400" spc="-5" dirty="0">
                <a:latin typeface="Times New Roman"/>
                <a:cs typeface="Times New Roman"/>
              </a:rPr>
              <a:t> </a:t>
            </a:r>
            <a:r>
              <a:rPr sz="2400" spc="-10" dirty="0">
                <a:latin typeface="Times New Roman"/>
                <a:cs typeface="Times New Roman"/>
              </a:rPr>
              <a:t>Servlet.</a:t>
            </a:r>
            <a:endParaRPr sz="2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5388610" cy="452120"/>
          </a:xfrm>
          <a:prstGeom prst="rect">
            <a:avLst/>
          </a:prstGeom>
        </p:spPr>
        <p:txBody>
          <a:bodyPr vert="horz" wrap="square" lIns="0" tIns="12065" rIns="0" bIns="0" rtlCol="0">
            <a:spAutoFit/>
          </a:bodyPr>
          <a:lstStyle/>
          <a:p>
            <a:pPr marL="12700">
              <a:lnSpc>
                <a:spcPct val="100000"/>
              </a:lnSpc>
              <a:spcBef>
                <a:spcPts val="95"/>
              </a:spcBef>
              <a:tabLst>
                <a:tab pos="2827655" algn="l"/>
              </a:tabLst>
            </a:pPr>
            <a:r>
              <a:rPr b="0" spc="-25" dirty="0">
                <a:latin typeface="Impact"/>
                <a:cs typeface="Impact"/>
              </a:rPr>
              <a:t>01</a:t>
            </a:r>
            <a:r>
              <a:rPr b="0" dirty="0">
                <a:latin typeface="Impact"/>
                <a:cs typeface="Impact"/>
              </a:rPr>
              <a:t>	</a:t>
            </a:r>
            <a:r>
              <a:rPr sz="4200" baseline="1984" dirty="0"/>
              <a:t>Vòng</a:t>
            </a:r>
            <a:r>
              <a:rPr sz="4200" spc="-60" baseline="1984" dirty="0"/>
              <a:t> </a:t>
            </a:r>
            <a:r>
              <a:rPr sz="4200" baseline="1984" dirty="0"/>
              <a:t>đời</a:t>
            </a:r>
            <a:r>
              <a:rPr sz="4200" spc="-75" baseline="1984" dirty="0"/>
              <a:t> </a:t>
            </a:r>
            <a:r>
              <a:rPr sz="4200" spc="-15" baseline="1984" dirty="0"/>
              <a:t>Servlet</a:t>
            </a:r>
            <a:endParaRPr sz="4200" baseline="1984">
              <a:latin typeface="Impact"/>
              <a:cs typeface="Impact"/>
            </a:endParaRPr>
          </a:p>
        </p:txBody>
      </p:sp>
      <p:sp>
        <p:nvSpPr>
          <p:cNvPr id="7" name="object 7"/>
          <p:cNvSpPr txBox="1"/>
          <p:nvPr/>
        </p:nvSpPr>
        <p:spPr>
          <a:xfrm>
            <a:off x="1466469" y="1757552"/>
            <a:ext cx="5737860" cy="3790315"/>
          </a:xfrm>
          <a:prstGeom prst="rect">
            <a:avLst/>
          </a:prstGeom>
        </p:spPr>
        <p:txBody>
          <a:bodyPr vert="horz" wrap="square" lIns="0" tIns="12065" rIns="0" bIns="0" rtlCol="0">
            <a:spAutoFit/>
          </a:bodyPr>
          <a:lstStyle/>
          <a:p>
            <a:pPr marL="354965" indent="-342265">
              <a:lnSpc>
                <a:spcPct val="100000"/>
              </a:lnSpc>
              <a:spcBef>
                <a:spcPts val="95"/>
              </a:spcBef>
              <a:buClr>
                <a:srgbClr val="FF5A33"/>
              </a:buClr>
              <a:buFont typeface="Wingdings"/>
              <a:buChar char=""/>
              <a:tabLst>
                <a:tab pos="354965" algn="l"/>
              </a:tabLst>
            </a:pPr>
            <a:r>
              <a:rPr sz="2200" dirty="0">
                <a:latin typeface="Times New Roman"/>
                <a:cs typeface="Times New Roman"/>
              </a:rPr>
              <a:t>Khi</a:t>
            </a:r>
            <a:r>
              <a:rPr sz="2200" spc="-35" dirty="0">
                <a:latin typeface="Times New Roman"/>
                <a:cs typeface="Times New Roman"/>
              </a:rPr>
              <a:t> </a:t>
            </a:r>
            <a:r>
              <a:rPr sz="2200" dirty="0">
                <a:latin typeface="Times New Roman"/>
                <a:cs typeface="Times New Roman"/>
              </a:rPr>
              <a:t>người</a:t>
            </a:r>
            <a:r>
              <a:rPr sz="2200" spc="-45" dirty="0">
                <a:latin typeface="Times New Roman"/>
                <a:cs typeface="Times New Roman"/>
              </a:rPr>
              <a:t> </a:t>
            </a:r>
            <a:r>
              <a:rPr sz="2200" dirty="0">
                <a:latin typeface="Times New Roman"/>
                <a:cs typeface="Times New Roman"/>
              </a:rPr>
              <a:t>dùng</a:t>
            </a:r>
            <a:r>
              <a:rPr sz="2200" spc="-50" dirty="0">
                <a:latin typeface="Times New Roman"/>
                <a:cs typeface="Times New Roman"/>
              </a:rPr>
              <a:t> </a:t>
            </a:r>
            <a:r>
              <a:rPr sz="2200" dirty="0">
                <a:latin typeface="Times New Roman"/>
                <a:cs typeface="Times New Roman"/>
              </a:rPr>
              <a:t>gửi</a:t>
            </a:r>
            <a:r>
              <a:rPr sz="2200" spc="-30" dirty="0">
                <a:latin typeface="Times New Roman"/>
                <a:cs typeface="Times New Roman"/>
              </a:rPr>
              <a:t> </a:t>
            </a:r>
            <a:r>
              <a:rPr sz="2200" dirty="0">
                <a:latin typeface="Times New Roman"/>
                <a:cs typeface="Times New Roman"/>
              </a:rPr>
              <a:t>yêu</a:t>
            </a:r>
            <a:r>
              <a:rPr sz="2200" spc="-55" dirty="0">
                <a:latin typeface="Times New Roman"/>
                <a:cs typeface="Times New Roman"/>
              </a:rPr>
              <a:t> </a:t>
            </a:r>
            <a:r>
              <a:rPr sz="2200" dirty="0">
                <a:latin typeface="Times New Roman"/>
                <a:cs typeface="Times New Roman"/>
              </a:rPr>
              <a:t>cầu</a:t>
            </a:r>
            <a:r>
              <a:rPr sz="2200" spc="-40" dirty="0">
                <a:latin typeface="Times New Roman"/>
                <a:cs typeface="Times New Roman"/>
              </a:rPr>
              <a:t> </a:t>
            </a:r>
            <a:r>
              <a:rPr sz="2200" dirty="0">
                <a:latin typeface="Times New Roman"/>
                <a:cs typeface="Times New Roman"/>
              </a:rPr>
              <a:t>một</a:t>
            </a:r>
            <a:r>
              <a:rPr sz="2200" spc="-10" dirty="0">
                <a:latin typeface="Times New Roman"/>
                <a:cs typeface="Times New Roman"/>
              </a:rPr>
              <a:t> Servlet,</a:t>
            </a:r>
            <a:endParaRPr sz="2200">
              <a:latin typeface="Times New Roman"/>
              <a:cs typeface="Times New Roman"/>
            </a:endParaRPr>
          </a:p>
          <a:p>
            <a:pPr marL="355600" marR="5080">
              <a:lnSpc>
                <a:spcPct val="100000"/>
              </a:lnSpc>
            </a:pPr>
            <a:r>
              <a:rPr sz="2200" dirty="0">
                <a:latin typeface="Times New Roman"/>
                <a:cs typeface="Times New Roman"/>
              </a:rPr>
              <a:t>Servlet</a:t>
            </a:r>
            <a:r>
              <a:rPr sz="2200" spc="-15" dirty="0">
                <a:latin typeface="Times New Roman"/>
                <a:cs typeface="Times New Roman"/>
              </a:rPr>
              <a:t> </a:t>
            </a:r>
            <a:r>
              <a:rPr sz="2200" dirty="0">
                <a:latin typeface="Times New Roman"/>
                <a:cs typeface="Times New Roman"/>
              </a:rPr>
              <a:t>sẽ</a:t>
            </a:r>
            <a:r>
              <a:rPr sz="2200" spc="-35" dirty="0">
                <a:latin typeface="Times New Roman"/>
                <a:cs typeface="Times New Roman"/>
              </a:rPr>
              <a:t> </a:t>
            </a:r>
            <a:r>
              <a:rPr sz="2200" dirty="0">
                <a:latin typeface="Times New Roman"/>
                <a:cs typeface="Times New Roman"/>
              </a:rPr>
              <a:t>được</a:t>
            </a:r>
            <a:r>
              <a:rPr sz="2200" spc="-40" dirty="0">
                <a:latin typeface="Times New Roman"/>
                <a:cs typeface="Times New Roman"/>
              </a:rPr>
              <a:t> </a:t>
            </a:r>
            <a:r>
              <a:rPr sz="2200" dirty="0">
                <a:latin typeface="Times New Roman"/>
                <a:cs typeface="Times New Roman"/>
              </a:rPr>
              <a:t>tạo</a:t>
            </a:r>
            <a:r>
              <a:rPr sz="2200" spc="-30" dirty="0">
                <a:latin typeface="Times New Roman"/>
                <a:cs typeface="Times New Roman"/>
              </a:rPr>
              <a:t> </a:t>
            </a:r>
            <a:r>
              <a:rPr sz="2200" dirty="0">
                <a:latin typeface="Times New Roman"/>
                <a:cs typeface="Times New Roman"/>
              </a:rPr>
              <a:t>ra</a:t>
            </a:r>
            <a:r>
              <a:rPr sz="2200" spc="-30" dirty="0">
                <a:latin typeface="Times New Roman"/>
                <a:cs typeface="Times New Roman"/>
              </a:rPr>
              <a:t> </a:t>
            </a:r>
            <a:r>
              <a:rPr sz="2200" dirty="0">
                <a:latin typeface="Times New Roman"/>
                <a:cs typeface="Times New Roman"/>
              </a:rPr>
              <a:t>tại</a:t>
            </a:r>
            <a:r>
              <a:rPr sz="2200" spc="-10" dirty="0">
                <a:latin typeface="Times New Roman"/>
                <a:cs typeface="Times New Roman"/>
              </a:rPr>
              <a:t> </a:t>
            </a:r>
            <a:r>
              <a:rPr sz="2200" dirty="0">
                <a:latin typeface="Times New Roman"/>
                <a:cs typeface="Times New Roman"/>
              </a:rPr>
              <a:t>thời</a:t>
            </a:r>
            <a:r>
              <a:rPr sz="2200" spc="-35" dirty="0">
                <a:latin typeface="Times New Roman"/>
                <a:cs typeface="Times New Roman"/>
              </a:rPr>
              <a:t> </a:t>
            </a:r>
            <a:r>
              <a:rPr sz="2200" dirty="0">
                <a:latin typeface="Times New Roman"/>
                <a:cs typeface="Times New Roman"/>
              </a:rPr>
              <a:t>điểm</a:t>
            </a:r>
            <a:r>
              <a:rPr sz="2200" spc="-20" dirty="0">
                <a:latin typeface="Times New Roman"/>
                <a:cs typeface="Times New Roman"/>
              </a:rPr>
              <a:t> </a:t>
            </a:r>
            <a:r>
              <a:rPr sz="2200" dirty="0">
                <a:latin typeface="Times New Roman"/>
                <a:cs typeface="Times New Roman"/>
              </a:rPr>
              <a:t>có</a:t>
            </a:r>
            <a:r>
              <a:rPr sz="2200" spc="-30" dirty="0">
                <a:latin typeface="Times New Roman"/>
                <a:cs typeface="Times New Roman"/>
              </a:rPr>
              <a:t> </a:t>
            </a:r>
            <a:r>
              <a:rPr sz="2200" dirty="0">
                <a:latin typeface="Times New Roman"/>
                <a:cs typeface="Times New Roman"/>
              </a:rPr>
              <a:t>yêu</a:t>
            </a:r>
            <a:r>
              <a:rPr sz="2200" spc="-45" dirty="0">
                <a:latin typeface="Times New Roman"/>
                <a:cs typeface="Times New Roman"/>
              </a:rPr>
              <a:t> </a:t>
            </a:r>
            <a:r>
              <a:rPr sz="2200" spc="-25" dirty="0">
                <a:latin typeface="Times New Roman"/>
                <a:cs typeface="Times New Roman"/>
              </a:rPr>
              <a:t>cầu </a:t>
            </a:r>
            <a:r>
              <a:rPr sz="2200" dirty="0">
                <a:latin typeface="Times New Roman"/>
                <a:cs typeface="Times New Roman"/>
              </a:rPr>
              <a:t>lần</a:t>
            </a:r>
            <a:r>
              <a:rPr sz="2200" spc="-35" dirty="0">
                <a:latin typeface="Times New Roman"/>
                <a:cs typeface="Times New Roman"/>
              </a:rPr>
              <a:t> </a:t>
            </a:r>
            <a:r>
              <a:rPr sz="2200" dirty="0">
                <a:latin typeface="Times New Roman"/>
                <a:cs typeface="Times New Roman"/>
              </a:rPr>
              <a:t>đầu</a:t>
            </a:r>
            <a:r>
              <a:rPr sz="2200" spc="-35" dirty="0">
                <a:latin typeface="Times New Roman"/>
                <a:cs typeface="Times New Roman"/>
              </a:rPr>
              <a:t> </a:t>
            </a:r>
            <a:r>
              <a:rPr sz="2200" dirty="0">
                <a:latin typeface="Times New Roman"/>
                <a:cs typeface="Times New Roman"/>
              </a:rPr>
              <a:t>tiên</a:t>
            </a:r>
            <a:r>
              <a:rPr sz="2200" spc="-25" dirty="0">
                <a:latin typeface="Times New Roman"/>
                <a:cs typeface="Times New Roman"/>
              </a:rPr>
              <a:t> </a:t>
            </a:r>
            <a:r>
              <a:rPr sz="2200" dirty="0">
                <a:latin typeface="Times New Roman"/>
                <a:cs typeface="Times New Roman"/>
              </a:rPr>
              <a:t>tới,</a:t>
            </a:r>
            <a:r>
              <a:rPr sz="2200" spc="-25" dirty="0">
                <a:latin typeface="Times New Roman"/>
                <a:cs typeface="Times New Roman"/>
              </a:rPr>
              <a:t> </a:t>
            </a:r>
            <a:r>
              <a:rPr sz="2200" dirty="0">
                <a:latin typeface="Times New Roman"/>
                <a:cs typeface="Times New Roman"/>
              </a:rPr>
              <a:t>đồng</a:t>
            </a:r>
            <a:r>
              <a:rPr sz="2200" spc="-50" dirty="0">
                <a:latin typeface="Times New Roman"/>
                <a:cs typeface="Times New Roman"/>
              </a:rPr>
              <a:t> </a:t>
            </a:r>
            <a:r>
              <a:rPr sz="2200" dirty="0">
                <a:latin typeface="Times New Roman"/>
                <a:cs typeface="Times New Roman"/>
              </a:rPr>
              <a:t>thời</a:t>
            </a:r>
            <a:r>
              <a:rPr sz="2200" spc="-30" dirty="0">
                <a:latin typeface="Times New Roman"/>
                <a:cs typeface="Times New Roman"/>
              </a:rPr>
              <a:t> </a:t>
            </a:r>
            <a:r>
              <a:rPr sz="2200" dirty="0">
                <a:latin typeface="Times New Roman"/>
                <a:cs typeface="Times New Roman"/>
              </a:rPr>
              <a:t>sẽ</a:t>
            </a:r>
            <a:r>
              <a:rPr sz="2200" spc="-40" dirty="0">
                <a:latin typeface="Times New Roman"/>
                <a:cs typeface="Times New Roman"/>
              </a:rPr>
              <a:t> </a:t>
            </a:r>
            <a:r>
              <a:rPr sz="2200" dirty="0">
                <a:latin typeface="Times New Roman"/>
                <a:cs typeface="Times New Roman"/>
              </a:rPr>
              <a:t>gọi</a:t>
            </a:r>
            <a:r>
              <a:rPr sz="2200" spc="-40" dirty="0">
                <a:latin typeface="Times New Roman"/>
                <a:cs typeface="Times New Roman"/>
              </a:rPr>
              <a:t> </a:t>
            </a:r>
            <a:r>
              <a:rPr sz="2200" dirty="0">
                <a:latin typeface="Times New Roman"/>
                <a:cs typeface="Times New Roman"/>
              </a:rPr>
              <a:t>phương</a:t>
            </a:r>
            <a:r>
              <a:rPr sz="2200" spc="-45" dirty="0">
                <a:latin typeface="Times New Roman"/>
                <a:cs typeface="Times New Roman"/>
              </a:rPr>
              <a:t> </a:t>
            </a:r>
            <a:r>
              <a:rPr sz="2200" spc="-20" dirty="0">
                <a:latin typeface="Times New Roman"/>
                <a:cs typeface="Times New Roman"/>
              </a:rPr>
              <a:t>thức </a:t>
            </a:r>
            <a:r>
              <a:rPr sz="2200" b="1" dirty="0">
                <a:latin typeface="Times New Roman"/>
                <a:cs typeface="Times New Roman"/>
              </a:rPr>
              <a:t>init()</a:t>
            </a:r>
            <a:r>
              <a:rPr sz="2200" b="1" spc="-25" dirty="0">
                <a:latin typeface="Times New Roman"/>
                <a:cs typeface="Times New Roman"/>
              </a:rPr>
              <a:t> </a:t>
            </a:r>
            <a:r>
              <a:rPr sz="2200" dirty="0">
                <a:latin typeface="Times New Roman"/>
                <a:cs typeface="Times New Roman"/>
              </a:rPr>
              <a:t>của</a:t>
            </a:r>
            <a:r>
              <a:rPr sz="2200" spc="-40" dirty="0">
                <a:latin typeface="Times New Roman"/>
                <a:cs typeface="Times New Roman"/>
              </a:rPr>
              <a:t> </a:t>
            </a:r>
            <a:r>
              <a:rPr sz="2200" dirty="0">
                <a:latin typeface="Times New Roman"/>
                <a:cs typeface="Times New Roman"/>
              </a:rPr>
              <a:t>servlet</a:t>
            </a:r>
            <a:r>
              <a:rPr sz="2200" spc="-20" dirty="0">
                <a:latin typeface="Times New Roman"/>
                <a:cs typeface="Times New Roman"/>
              </a:rPr>
              <a:t> </a:t>
            </a:r>
            <a:r>
              <a:rPr sz="2200" dirty="0">
                <a:latin typeface="Times New Roman"/>
                <a:cs typeface="Times New Roman"/>
              </a:rPr>
              <a:t>để</a:t>
            </a:r>
            <a:r>
              <a:rPr sz="2200" spc="-40" dirty="0">
                <a:latin typeface="Times New Roman"/>
                <a:cs typeface="Times New Roman"/>
              </a:rPr>
              <a:t> </a:t>
            </a:r>
            <a:r>
              <a:rPr sz="2200" dirty="0">
                <a:latin typeface="Times New Roman"/>
                <a:cs typeface="Times New Roman"/>
              </a:rPr>
              <a:t>khởi</a:t>
            </a:r>
            <a:r>
              <a:rPr sz="2200" spc="-45" dirty="0">
                <a:latin typeface="Times New Roman"/>
                <a:cs typeface="Times New Roman"/>
              </a:rPr>
              <a:t> </a:t>
            </a:r>
            <a:r>
              <a:rPr sz="2200" dirty="0">
                <a:latin typeface="Times New Roman"/>
                <a:cs typeface="Times New Roman"/>
              </a:rPr>
              <a:t>tạo</a:t>
            </a:r>
            <a:r>
              <a:rPr sz="2200" spc="-40" dirty="0">
                <a:latin typeface="Times New Roman"/>
                <a:cs typeface="Times New Roman"/>
              </a:rPr>
              <a:t> </a:t>
            </a:r>
            <a:r>
              <a:rPr sz="2200" dirty="0">
                <a:latin typeface="Times New Roman"/>
                <a:cs typeface="Times New Roman"/>
              </a:rPr>
              <a:t>cho</a:t>
            </a:r>
            <a:r>
              <a:rPr sz="2200" spc="-30" dirty="0">
                <a:latin typeface="Times New Roman"/>
                <a:cs typeface="Times New Roman"/>
              </a:rPr>
              <a:t> </a:t>
            </a:r>
            <a:r>
              <a:rPr sz="2200" dirty="0">
                <a:latin typeface="Times New Roman"/>
                <a:cs typeface="Times New Roman"/>
              </a:rPr>
              <a:t>nó,</a:t>
            </a:r>
            <a:r>
              <a:rPr sz="2200" spc="-25" dirty="0">
                <a:latin typeface="Times New Roman"/>
                <a:cs typeface="Times New Roman"/>
              </a:rPr>
              <a:t> </a:t>
            </a:r>
            <a:r>
              <a:rPr sz="2200" b="1" dirty="0">
                <a:latin typeface="Times New Roman"/>
                <a:cs typeface="Times New Roman"/>
              </a:rPr>
              <a:t>init()</a:t>
            </a:r>
            <a:r>
              <a:rPr sz="2200" b="1" spc="-25" dirty="0">
                <a:latin typeface="Times New Roman"/>
                <a:cs typeface="Times New Roman"/>
              </a:rPr>
              <a:t> </a:t>
            </a:r>
            <a:r>
              <a:rPr sz="2200" spc="-20" dirty="0">
                <a:latin typeface="Times New Roman"/>
                <a:cs typeface="Times New Roman"/>
              </a:rPr>
              <a:t>được </a:t>
            </a:r>
            <a:r>
              <a:rPr sz="2200" dirty="0">
                <a:latin typeface="Times New Roman"/>
                <a:cs typeface="Times New Roman"/>
              </a:rPr>
              <a:t>gọi</a:t>
            </a:r>
            <a:r>
              <a:rPr sz="2200" spc="-35" dirty="0">
                <a:latin typeface="Times New Roman"/>
                <a:cs typeface="Times New Roman"/>
              </a:rPr>
              <a:t> </a:t>
            </a:r>
            <a:r>
              <a:rPr sz="2200" dirty="0">
                <a:latin typeface="Times New Roman"/>
                <a:cs typeface="Times New Roman"/>
              </a:rPr>
              <a:t>duy</a:t>
            </a:r>
            <a:r>
              <a:rPr sz="2200" spc="-35" dirty="0">
                <a:latin typeface="Times New Roman"/>
                <a:cs typeface="Times New Roman"/>
              </a:rPr>
              <a:t> </a:t>
            </a:r>
            <a:r>
              <a:rPr sz="2200" dirty="0">
                <a:latin typeface="Times New Roman"/>
                <a:cs typeface="Times New Roman"/>
              </a:rPr>
              <a:t>nhất</a:t>
            </a:r>
            <a:r>
              <a:rPr sz="2200" spc="-40" dirty="0">
                <a:latin typeface="Times New Roman"/>
                <a:cs typeface="Times New Roman"/>
              </a:rPr>
              <a:t> </a:t>
            </a:r>
            <a:r>
              <a:rPr sz="2200" dirty="0">
                <a:latin typeface="Times New Roman"/>
                <a:cs typeface="Times New Roman"/>
              </a:rPr>
              <a:t>1</a:t>
            </a:r>
            <a:r>
              <a:rPr sz="2200" spc="-15" dirty="0">
                <a:latin typeface="Times New Roman"/>
                <a:cs typeface="Times New Roman"/>
              </a:rPr>
              <a:t> </a:t>
            </a:r>
            <a:r>
              <a:rPr sz="2200" spc="-20" dirty="0">
                <a:latin typeface="Times New Roman"/>
                <a:cs typeface="Times New Roman"/>
              </a:rPr>
              <a:t>lần.</a:t>
            </a:r>
            <a:endParaRPr sz="2200">
              <a:latin typeface="Times New Roman"/>
              <a:cs typeface="Times New Roman"/>
            </a:endParaRPr>
          </a:p>
          <a:p>
            <a:pPr marL="355600" marR="20320" indent="-342900">
              <a:lnSpc>
                <a:spcPct val="100000"/>
              </a:lnSpc>
              <a:spcBef>
                <a:spcPts val="600"/>
              </a:spcBef>
              <a:buClr>
                <a:srgbClr val="FF5A33"/>
              </a:buClr>
              <a:buFont typeface="Wingdings"/>
              <a:buChar char=""/>
              <a:tabLst>
                <a:tab pos="355600" algn="l"/>
              </a:tabLst>
            </a:pPr>
            <a:r>
              <a:rPr sz="2200" dirty="0">
                <a:latin typeface="Times New Roman"/>
                <a:cs typeface="Times New Roman"/>
              </a:rPr>
              <a:t>Khi</a:t>
            </a:r>
            <a:r>
              <a:rPr sz="2200" spc="-35" dirty="0">
                <a:latin typeface="Times New Roman"/>
                <a:cs typeface="Times New Roman"/>
              </a:rPr>
              <a:t> </a:t>
            </a:r>
            <a:r>
              <a:rPr sz="2200" dirty="0">
                <a:latin typeface="Times New Roman"/>
                <a:cs typeface="Times New Roman"/>
              </a:rPr>
              <a:t>yêu</a:t>
            </a:r>
            <a:r>
              <a:rPr sz="2200" spc="-60" dirty="0">
                <a:latin typeface="Times New Roman"/>
                <a:cs typeface="Times New Roman"/>
              </a:rPr>
              <a:t> </a:t>
            </a:r>
            <a:r>
              <a:rPr sz="2200" dirty="0">
                <a:latin typeface="Times New Roman"/>
                <a:cs typeface="Times New Roman"/>
              </a:rPr>
              <a:t>cầu</a:t>
            </a:r>
            <a:r>
              <a:rPr sz="2200" spc="-40" dirty="0">
                <a:latin typeface="Times New Roman"/>
                <a:cs typeface="Times New Roman"/>
              </a:rPr>
              <a:t> </a:t>
            </a:r>
            <a:r>
              <a:rPr sz="2200" dirty="0">
                <a:latin typeface="Times New Roman"/>
                <a:cs typeface="Times New Roman"/>
              </a:rPr>
              <a:t>(request)</a:t>
            </a:r>
            <a:r>
              <a:rPr sz="2200" spc="-30" dirty="0">
                <a:latin typeface="Times New Roman"/>
                <a:cs typeface="Times New Roman"/>
              </a:rPr>
              <a:t> </a:t>
            </a:r>
            <a:r>
              <a:rPr sz="2200" dirty="0">
                <a:latin typeface="Times New Roman"/>
                <a:cs typeface="Times New Roman"/>
              </a:rPr>
              <a:t>của</a:t>
            </a:r>
            <a:r>
              <a:rPr sz="2200" spc="-40" dirty="0">
                <a:latin typeface="Times New Roman"/>
                <a:cs typeface="Times New Roman"/>
              </a:rPr>
              <a:t> </a:t>
            </a:r>
            <a:r>
              <a:rPr sz="2200" dirty="0">
                <a:latin typeface="Times New Roman"/>
                <a:cs typeface="Times New Roman"/>
              </a:rPr>
              <a:t>người</a:t>
            </a:r>
            <a:r>
              <a:rPr sz="2200" spc="-45" dirty="0">
                <a:latin typeface="Times New Roman"/>
                <a:cs typeface="Times New Roman"/>
              </a:rPr>
              <a:t> </a:t>
            </a:r>
            <a:r>
              <a:rPr sz="2200" dirty="0">
                <a:latin typeface="Times New Roman"/>
                <a:cs typeface="Times New Roman"/>
              </a:rPr>
              <a:t>dùng</a:t>
            </a:r>
            <a:r>
              <a:rPr sz="2200" spc="-45" dirty="0">
                <a:latin typeface="Times New Roman"/>
                <a:cs typeface="Times New Roman"/>
              </a:rPr>
              <a:t> </a:t>
            </a:r>
            <a:r>
              <a:rPr sz="2200" dirty="0">
                <a:latin typeface="Times New Roman"/>
                <a:cs typeface="Times New Roman"/>
              </a:rPr>
              <a:t>gửi</a:t>
            </a:r>
            <a:r>
              <a:rPr sz="2200" spc="-40" dirty="0">
                <a:latin typeface="Times New Roman"/>
                <a:cs typeface="Times New Roman"/>
              </a:rPr>
              <a:t> </a:t>
            </a:r>
            <a:r>
              <a:rPr sz="2200" spc="-25" dirty="0">
                <a:latin typeface="Times New Roman"/>
                <a:cs typeface="Times New Roman"/>
              </a:rPr>
              <a:t>tới </a:t>
            </a:r>
            <a:r>
              <a:rPr sz="2200" dirty="0">
                <a:latin typeface="Times New Roman"/>
                <a:cs typeface="Times New Roman"/>
              </a:rPr>
              <a:t>Servlet,</a:t>
            </a:r>
            <a:r>
              <a:rPr sz="2200" spc="-50" dirty="0">
                <a:latin typeface="Times New Roman"/>
                <a:cs typeface="Times New Roman"/>
              </a:rPr>
              <a:t> </a:t>
            </a:r>
            <a:r>
              <a:rPr sz="2200" dirty="0">
                <a:latin typeface="Times New Roman"/>
                <a:cs typeface="Times New Roman"/>
              </a:rPr>
              <a:t>Servlet</a:t>
            </a:r>
            <a:r>
              <a:rPr sz="2200" spc="-25" dirty="0">
                <a:latin typeface="Times New Roman"/>
                <a:cs typeface="Times New Roman"/>
              </a:rPr>
              <a:t> </a:t>
            </a:r>
            <a:r>
              <a:rPr sz="2200" dirty="0">
                <a:latin typeface="Times New Roman"/>
                <a:cs typeface="Times New Roman"/>
              </a:rPr>
              <a:t>sẽ</a:t>
            </a:r>
            <a:r>
              <a:rPr sz="2200" spc="-45" dirty="0">
                <a:latin typeface="Times New Roman"/>
                <a:cs typeface="Times New Roman"/>
              </a:rPr>
              <a:t> </a:t>
            </a:r>
            <a:r>
              <a:rPr sz="2200" dirty="0">
                <a:latin typeface="Times New Roman"/>
                <a:cs typeface="Times New Roman"/>
              </a:rPr>
              <a:t>gọi</a:t>
            </a:r>
            <a:r>
              <a:rPr sz="2200" spc="-50" dirty="0">
                <a:latin typeface="Times New Roman"/>
                <a:cs typeface="Times New Roman"/>
              </a:rPr>
              <a:t> </a:t>
            </a:r>
            <a:r>
              <a:rPr sz="2200" dirty="0">
                <a:latin typeface="Times New Roman"/>
                <a:cs typeface="Times New Roman"/>
              </a:rPr>
              <a:t>phương</a:t>
            </a:r>
            <a:r>
              <a:rPr sz="2200" spc="-45" dirty="0">
                <a:latin typeface="Times New Roman"/>
                <a:cs typeface="Times New Roman"/>
              </a:rPr>
              <a:t> </a:t>
            </a:r>
            <a:r>
              <a:rPr sz="2200" dirty="0">
                <a:latin typeface="Times New Roman"/>
                <a:cs typeface="Times New Roman"/>
              </a:rPr>
              <a:t>thức</a:t>
            </a:r>
            <a:r>
              <a:rPr sz="2200" spc="-40" dirty="0">
                <a:latin typeface="Times New Roman"/>
                <a:cs typeface="Times New Roman"/>
              </a:rPr>
              <a:t> </a:t>
            </a:r>
            <a:r>
              <a:rPr sz="2200" b="1" dirty="0">
                <a:latin typeface="Times New Roman"/>
                <a:cs typeface="Times New Roman"/>
              </a:rPr>
              <a:t>service()</a:t>
            </a:r>
            <a:r>
              <a:rPr sz="2200" b="1" spc="-15" dirty="0">
                <a:latin typeface="Times New Roman"/>
                <a:cs typeface="Times New Roman"/>
              </a:rPr>
              <a:t> </a:t>
            </a:r>
            <a:r>
              <a:rPr sz="2200" spc="-25" dirty="0">
                <a:latin typeface="Times New Roman"/>
                <a:cs typeface="Times New Roman"/>
              </a:rPr>
              <a:t>để </a:t>
            </a:r>
            <a:r>
              <a:rPr sz="2200" dirty="0">
                <a:latin typeface="Times New Roman"/>
                <a:cs typeface="Times New Roman"/>
              </a:rPr>
              <a:t>phục</a:t>
            </a:r>
            <a:r>
              <a:rPr sz="2200" spc="-55" dirty="0">
                <a:latin typeface="Times New Roman"/>
                <a:cs typeface="Times New Roman"/>
              </a:rPr>
              <a:t> </a:t>
            </a:r>
            <a:r>
              <a:rPr sz="2200" dirty="0">
                <a:latin typeface="Times New Roman"/>
                <a:cs typeface="Times New Roman"/>
              </a:rPr>
              <a:t>vụ</a:t>
            </a:r>
            <a:r>
              <a:rPr sz="2200" spc="-40" dirty="0">
                <a:latin typeface="Times New Roman"/>
                <a:cs typeface="Times New Roman"/>
              </a:rPr>
              <a:t> </a:t>
            </a:r>
            <a:r>
              <a:rPr sz="2200" dirty="0">
                <a:latin typeface="Times New Roman"/>
                <a:cs typeface="Times New Roman"/>
              </a:rPr>
              <a:t>yêu</a:t>
            </a:r>
            <a:r>
              <a:rPr sz="2200" spc="-45" dirty="0">
                <a:latin typeface="Times New Roman"/>
                <a:cs typeface="Times New Roman"/>
              </a:rPr>
              <a:t> </a:t>
            </a:r>
            <a:r>
              <a:rPr sz="2200" dirty="0">
                <a:latin typeface="Times New Roman"/>
                <a:cs typeface="Times New Roman"/>
              </a:rPr>
              <a:t>cầu</a:t>
            </a:r>
            <a:r>
              <a:rPr sz="2200" spc="-40" dirty="0">
                <a:latin typeface="Times New Roman"/>
                <a:cs typeface="Times New Roman"/>
              </a:rPr>
              <a:t> </a:t>
            </a:r>
            <a:r>
              <a:rPr sz="2200" dirty="0">
                <a:latin typeface="Times New Roman"/>
                <a:cs typeface="Times New Roman"/>
              </a:rPr>
              <a:t>của</a:t>
            </a:r>
            <a:r>
              <a:rPr sz="2200" spc="-40" dirty="0">
                <a:latin typeface="Times New Roman"/>
                <a:cs typeface="Times New Roman"/>
              </a:rPr>
              <a:t> </a:t>
            </a:r>
            <a:r>
              <a:rPr sz="2200" dirty="0">
                <a:latin typeface="Times New Roman"/>
                <a:cs typeface="Times New Roman"/>
              </a:rPr>
              <a:t>người</a:t>
            </a:r>
            <a:r>
              <a:rPr sz="2200" spc="-45" dirty="0">
                <a:latin typeface="Times New Roman"/>
                <a:cs typeface="Times New Roman"/>
              </a:rPr>
              <a:t> </a:t>
            </a:r>
            <a:r>
              <a:rPr sz="2200" dirty="0">
                <a:latin typeface="Times New Roman"/>
                <a:cs typeface="Times New Roman"/>
              </a:rPr>
              <a:t>dùng,</a:t>
            </a:r>
            <a:r>
              <a:rPr sz="2200" spc="-40" dirty="0">
                <a:latin typeface="Times New Roman"/>
                <a:cs typeface="Times New Roman"/>
              </a:rPr>
              <a:t> </a:t>
            </a:r>
            <a:r>
              <a:rPr sz="2200" b="1" dirty="0">
                <a:latin typeface="Times New Roman"/>
                <a:cs typeface="Times New Roman"/>
              </a:rPr>
              <a:t>service()</a:t>
            </a:r>
            <a:r>
              <a:rPr sz="2200" b="1" spc="-20" dirty="0">
                <a:latin typeface="Times New Roman"/>
                <a:cs typeface="Times New Roman"/>
              </a:rPr>
              <a:t> </a:t>
            </a:r>
            <a:r>
              <a:rPr sz="2200" spc="-25" dirty="0">
                <a:latin typeface="Times New Roman"/>
                <a:cs typeface="Times New Roman"/>
              </a:rPr>
              <a:t>sẽ </a:t>
            </a:r>
            <a:r>
              <a:rPr sz="2200" dirty="0">
                <a:latin typeface="Times New Roman"/>
                <a:cs typeface="Times New Roman"/>
              </a:rPr>
              <a:t>gọi</a:t>
            </a:r>
            <a:r>
              <a:rPr sz="2200" spc="-55" dirty="0">
                <a:latin typeface="Times New Roman"/>
                <a:cs typeface="Times New Roman"/>
              </a:rPr>
              <a:t> </a:t>
            </a:r>
            <a:r>
              <a:rPr sz="2200" dirty="0">
                <a:latin typeface="Times New Roman"/>
                <a:cs typeface="Times New Roman"/>
              </a:rPr>
              <a:t>một</a:t>
            </a:r>
            <a:r>
              <a:rPr sz="2200" spc="-25" dirty="0">
                <a:latin typeface="Times New Roman"/>
                <a:cs typeface="Times New Roman"/>
              </a:rPr>
              <a:t> </a:t>
            </a:r>
            <a:r>
              <a:rPr sz="2200" dirty="0">
                <a:latin typeface="Times New Roman"/>
                <a:cs typeface="Times New Roman"/>
              </a:rPr>
              <a:t>trong</a:t>
            </a:r>
            <a:r>
              <a:rPr sz="2200" spc="-35" dirty="0">
                <a:latin typeface="Times New Roman"/>
                <a:cs typeface="Times New Roman"/>
              </a:rPr>
              <a:t> </a:t>
            </a:r>
            <a:r>
              <a:rPr sz="2200" dirty="0">
                <a:latin typeface="Times New Roman"/>
                <a:cs typeface="Times New Roman"/>
              </a:rPr>
              <a:t>hai</a:t>
            </a:r>
            <a:r>
              <a:rPr sz="2200" spc="-50" dirty="0">
                <a:latin typeface="Times New Roman"/>
                <a:cs typeface="Times New Roman"/>
              </a:rPr>
              <a:t> </a:t>
            </a:r>
            <a:r>
              <a:rPr sz="2200" dirty="0">
                <a:latin typeface="Times New Roman"/>
                <a:cs typeface="Times New Roman"/>
              </a:rPr>
              <a:t>phương</a:t>
            </a:r>
            <a:r>
              <a:rPr sz="2200" spc="-60" dirty="0">
                <a:latin typeface="Times New Roman"/>
                <a:cs typeface="Times New Roman"/>
              </a:rPr>
              <a:t> </a:t>
            </a:r>
            <a:r>
              <a:rPr sz="2200" dirty="0">
                <a:latin typeface="Times New Roman"/>
                <a:cs typeface="Times New Roman"/>
              </a:rPr>
              <a:t>thức</a:t>
            </a:r>
            <a:r>
              <a:rPr sz="2200" spc="-20" dirty="0">
                <a:latin typeface="Times New Roman"/>
                <a:cs typeface="Times New Roman"/>
              </a:rPr>
              <a:t> </a:t>
            </a:r>
            <a:r>
              <a:rPr sz="2200" b="1" dirty="0">
                <a:latin typeface="Times New Roman"/>
                <a:cs typeface="Times New Roman"/>
              </a:rPr>
              <a:t>doGet()</a:t>
            </a:r>
            <a:r>
              <a:rPr sz="2200" b="1" spc="-15" dirty="0">
                <a:latin typeface="Times New Roman"/>
                <a:cs typeface="Times New Roman"/>
              </a:rPr>
              <a:t> </a:t>
            </a:r>
            <a:r>
              <a:rPr sz="2200" spc="-20" dirty="0">
                <a:latin typeface="Times New Roman"/>
                <a:cs typeface="Times New Roman"/>
              </a:rPr>
              <a:t>hoặc </a:t>
            </a:r>
            <a:r>
              <a:rPr sz="2200" b="1" dirty="0">
                <a:latin typeface="Times New Roman"/>
                <a:cs typeface="Times New Roman"/>
              </a:rPr>
              <a:t>doPost()</a:t>
            </a:r>
            <a:r>
              <a:rPr sz="2200" dirty="0">
                <a:latin typeface="Times New Roman"/>
                <a:cs typeface="Times New Roman"/>
              </a:rPr>
              <a:t>.</a:t>
            </a:r>
            <a:r>
              <a:rPr sz="2200" spc="-85" dirty="0">
                <a:latin typeface="Times New Roman"/>
                <a:cs typeface="Times New Roman"/>
              </a:rPr>
              <a:t> </a:t>
            </a:r>
            <a:r>
              <a:rPr sz="2200" dirty="0">
                <a:latin typeface="Times New Roman"/>
                <a:cs typeface="Times New Roman"/>
              </a:rPr>
              <a:t>Trong</a:t>
            </a:r>
            <a:r>
              <a:rPr sz="2200" spc="-45" dirty="0">
                <a:latin typeface="Times New Roman"/>
                <a:cs typeface="Times New Roman"/>
              </a:rPr>
              <a:t> </a:t>
            </a:r>
            <a:r>
              <a:rPr sz="2200" dirty="0">
                <a:latin typeface="Times New Roman"/>
                <a:cs typeface="Times New Roman"/>
              </a:rPr>
              <a:t>Servlet</a:t>
            </a:r>
            <a:r>
              <a:rPr sz="2200" spc="-55" dirty="0">
                <a:latin typeface="Times New Roman"/>
                <a:cs typeface="Times New Roman"/>
              </a:rPr>
              <a:t> </a:t>
            </a:r>
            <a:r>
              <a:rPr sz="2200" dirty="0">
                <a:latin typeface="Times New Roman"/>
                <a:cs typeface="Times New Roman"/>
              </a:rPr>
              <a:t>của</a:t>
            </a:r>
            <a:r>
              <a:rPr sz="2200" spc="-60" dirty="0">
                <a:latin typeface="Times New Roman"/>
                <a:cs typeface="Times New Roman"/>
              </a:rPr>
              <a:t> </a:t>
            </a:r>
            <a:r>
              <a:rPr sz="2200" dirty="0">
                <a:latin typeface="Times New Roman"/>
                <a:cs typeface="Times New Roman"/>
              </a:rPr>
              <a:t>bạn,</a:t>
            </a:r>
            <a:r>
              <a:rPr sz="2200" spc="-45" dirty="0">
                <a:latin typeface="Times New Roman"/>
                <a:cs typeface="Times New Roman"/>
              </a:rPr>
              <a:t> </a:t>
            </a:r>
            <a:r>
              <a:rPr sz="2200" dirty="0">
                <a:latin typeface="Times New Roman"/>
                <a:cs typeface="Times New Roman"/>
              </a:rPr>
              <a:t>bạn</a:t>
            </a:r>
            <a:r>
              <a:rPr sz="2200" spc="-55" dirty="0">
                <a:latin typeface="Times New Roman"/>
                <a:cs typeface="Times New Roman"/>
              </a:rPr>
              <a:t> </a:t>
            </a:r>
            <a:r>
              <a:rPr sz="2200" dirty="0">
                <a:latin typeface="Times New Roman"/>
                <a:cs typeface="Times New Roman"/>
              </a:rPr>
              <a:t>cần</a:t>
            </a:r>
            <a:r>
              <a:rPr sz="2200" spc="-55" dirty="0">
                <a:latin typeface="Times New Roman"/>
                <a:cs typeface="Times New Roman"/>
              </a:rPr>
              <a:t> </a:t>
            </a:r>
            <a:r>
              <a:rPr sz="2200" dirty="0">
                <a:latin typeface="Times New Roman"/>
                <a:cs typeface="Times New Roman"/>
              </a:rPr>
              <a:t>ghi</a:t>
            </a:r>
            <a:r>
              <a:rPr sz="2200" spc="-55" dirty="0">
                <a:latin typeface="Times New Roman"/>
                <a:cs typeface="Times New Roman"/>
              </a:rPr>
              <a:t> </a:t>
            </a:r>
            <a:r>
              <a:rPr sz="2200" spc="-25" dirty="0">
                <a:latin typeface="Times New Roman"/>
                <a:cs typeface="Times New Roman"/>
              </a:rPr>
              <a:t>đè </a:t>
            </a:r>
            <a:r>
              <a:rPr sz="2200" dirty="0">
                <a:latin typeface="Times New Roman"/>
                <a:cs typeface="Times New Roman"/>
              </a:rPr>
              <a:t>và</a:t>
            </a:r>
            <a:r>
              <a:rPr sz="2200" spc="-30" dirty="0">
                <a:latin typeface="Times New Roman"/>
                <a:cs typeface="Times New Roman"/>
              </a:rPr>
              <a:t> </a:t>
            </a:r>
            <a:r>
              <a:rPr sz="2200" dirty="0">
                <a:latin typeface="Times New Roman"/>
                <a:cs typeface="Times New Roman"/>
              </a:rPr>
              <a:t>xử</a:t>
            </a:r>
            <a:r>
              <a:rPr sz="2200" spc="-25" dirty="0">
                <a:latin typeface="Times New Roman"/>
                <a:cs typeface="Times New Roman"/>
              </a:rPr>
              <a:t> </a:t>
            </a:r>
            <a:r>
              <a:rPr sz="2200" dirty="0">
                <a:latin typeface="Times New Roman"/>
                <a:cs typeface="Times New Roman"/>
              </a:rPr>
              <a:t>lý</a:t>
            </a:r>
            <a:r>
              <a:rPr sz="2200" spc="-10" dirty="0">
                <a:latin typeface="Times New Roman"/>
                <a:cs typeface="Times New Roman"/>
              </a:rPr>
              <a:t> </a:t>
            </a:r>
            <a:r>
              <a:rPr sz="2200" dirty="0">
                <a:latin typeface="Times New Roman"/>
                <a:cs typeface="Times New Roman"/>
              </a:rPr>
              <a:t>tại</a:t>
            </a:r>
            <a:r>
              <a:rPr sz="2200" spc="-15" dirty="0">
                <a:latin typeface="Times New Roman"/>
                <a:cs typeface="Times New Roman"/>
              </a:rPr>
              <a:t> </a:t>
            </a:r>
            <a:r>
              <a:rPr sz="2200" dirty="0">
                <a:latin typeface="Times New Roman"/>
                <a:cs typeface="Times New Roman"/>
              </a:rPr>
              <a:t>các</a:t>
            </a:r>
            <a:r>
              <a:rPr sz="2200" spc="-5" dirty="0">
                <a:latin typeface="Times New Roman"/>
                <a:cs typeface="Times New Roman"/>
              </a:rPr>
              <a:t> </a:t>
            </a:r>
            <a:r>
              <a:rPr sz="2200" dirty="0">
                <a:latin typeface="Times New Roman"/>
                <a:cs typeface="Times New Roman"/>
              </a:rPr>
              <a:t>phương</a:t>
            </a:r>
            <a:r>
              <a:rPr sz="2200" spc="-35" dirty="0">
                <a:latin typeface="Times New Roman"/>
                <a:cs typeface="Times New Roman"/>
              </a:rPr>
              <a:t> </a:t>
            </a:r>
            <a:r>
              <a:rPr sz="2200" dirty="0">
                <a:latin typeface="Times New Roman"/>
                <a:cs typeface="Times New Roman"/>
              </a:rPr>
              <a:t>thức</a:t>
            </a:r>
            <a:r>
              <a:rPr sz="2200" spc="-15" dirty="0">
                <a:latin typeface="Times New Roman"/>
                <a:cs typeface="Times New Roman"/>
              </a:rPr>
              <a:t> </a:t>
            </a:r>
            <a:r>
              <a:rPr sz="2200" spc="-25" dirty="0">
                <a:latin typeface="Times New Roman"/>
                <a:cs typeface="Times New Roman"/>
              </a:rPr>
              <a:t>này</a:t>
            </a:r>
            <a:endParaRPr sz="2200">
              <a:latin typeface="Times New Roman"/>
              <a:cs typeface="Times New Roman"/>
            </a:endParaRPr>
          </a:p>
        </p:txBody>
      </p:sp>
      <p:pic>
        <p:nvPicPr>
          <p:cNvPr id="8" name="object 8"/>
          <p:cNvPicPr/>
          <p:nvPr/>
        </p:nvPicPr>
        <p:blipFill>
          <a:blip r:embed="rId5" cstate="print"/>
          <a:stretch>
            <a:fillRect/>
          </a:stretch>
        </p:blipFill>
        <p:spPr>
          <a:xfrm>
            <a:off x="7162800" y="2170176"/>
            <a:ext cx="4556759" cy="32887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6617334" cy="452120"/>
          </a:xfrm>
          <a:prstGeom prst="rect">
            <a:avLst/>
          </a:prstGeom>
        </p:spPr>
        <p:txBody>
          <a:bodyPr vert="horz" wrap="square" lIns="0" tIns="12065" rIns="0" bIns="0" rtlCol="0">
            <a:spAutoFit/>
          </a:bodyPr>
          <a:lstStyle/>
          <a:p>
            <a:pPr marL="12700">
              <a:lnSpc>
                <a:spcPct val="100000"/>
              </a:lnSpc>
              <a:spcBef>
                <a:spcPts val="95"/>
              </a:spcBef>
              <a:tabLst>
                <a:tab pos="1597660" algn="l"/>
              </a:tabLst>
            </a:pPr>
            <a:r>
              <a:rPr b="0" spc="-25" dirty="0">
                <a:latin typeface="Impact"/>
                <a:cs typeface="Impact"/>
              </a:rPr>
              <a:t>01</a:t>
            </a:r>
            <a:r>
              <a:rPr b="0" dirty="0">
                <a:latin typeface="Impact"/>
                <a:cs typeface="Impact"/>
              </a:rPr>
              <a:t>	</a:t>
            </a:r>
            <a:r>
              <a:rPr sz="4200" baseline="1984" dirty="0"/>
              <a:t>Vòng</a:t>
            </a:r>
            <a:r>
              <a:rPr sz="4200" spc="-60" baseline="1984" dirty="0"/>
              <a:t> </a:t>
            </a:r>
            <a:r>
              <a:rPr sz="4200" baseline="1984" dirty="0"/>
              <a:t>đời</a:t>
            </a:r>
            <a:r>
              <a:rPr sz="4200" spc="-82" baseline="1984" dirty="0"/>
              <a:t> </a:t>
            </a:r>
            <a:r>
              <a:rPr sz="4200" spc="-30" baseline="1984" dirty="0"/>
              <a:t>Servlet(Web</a:t>
            </a:r>
            <a:r>
              <a:rPr sz="4200" spc="-89" baseline="1984" dirty="0"/>
              <a:t> </a:t>
            </a:r>
            <a:r>
              <a:rPr sz="4200" spc="-15" baseline="1984" dirty="0"/>
              <a:t>container)</a:t>
            </a:r>
            <a:endParaRPr sz="4200" baseline="1984" dirty="0">
              <a:latin typeface="Impact"/>
              <a:cs typeface="Impact"/>
            </a:endParaRPr>
          </a:p>
        </p:txBody>
      </p:sp>
      <p:grpSp>
        <p:nvGrpSpPr>
          <p:cNvPr id="7" name="object 7"/>
          <p:cNvGrpSpPr/>
          <p:nvPr/>
        </p:nvGrpSpPr>
        <p:grpSpPr>
          <a:xfrm>
            <a:off x="1660397" y="4643120"/>
            <a:ext cx="4018915" cy="2214880"/>
            <a:chOff x="1542288" y="3445764"/>
            <a:chExt cx="4018915" cy="2214880"/>
          </a:xfrm>
        </p:grpSpPr>
        <p:pic>
          <p:nvPicPr>
            <p:cNvPr id="8" name="object 8"/>
            <p:cNvPicPr/>
            <p:nvPr/>
          </p:nvPicPr>
          <p:blipFill>
            <a:blip r:embed="rId5" cstate="print"/>
            <a:stretch>
              <a:fillRect/>
            </a:stretch>
          </p:blipFill>
          <p:spPr>
            <a:xfrm>
              <a:off x="1542288" y="3852672"/>
              <a:ext cx="4018788" cy="1807464"/>
            </a:xfrm>
            <a:prstGeom prst="rect">
              <a:avLst/>
            </a:prstGeom>
          </p:spPr>
        </p:pic>
        <p:sp>
          <p:nvSpPr>
            <p:cNvPr id="9" name="object 9"/>
            <p:cNvSpPr/>
            <p:nvPr/>
          </p:nvSpPr>
          <p:spPr>
            <a:xfrm>
              <a:off x="3579876" y="3448812"/>
              <a:ext cx="745490" cy="403860"/>
            </a:xfrm>
            <a:custGeom>
              <a:avLst/>
              <a:gdLst/>
              <a:ahLst/>
              <a:cxnLst/>
              <a:rect l="l" t="t" r="r" b="b"/>
              <a:pathLst>
                <a:path w="745489" h="403860">
                  <a:moveTo>
                    <a:pt x="0" y="201930"/>
                  </a:moveTo>
                  <a:lnTo>
                    <a:pt x="149098" y="0"/>
                  </a:lnTo>
                  <a:lnTo>
                    <a:pt x="596138" y="0"/>
                  </a:lnTo>
                  <a:lnTo>
                    <a:pt x="745236" y="201930"/>
                  </a:lnTo>
                  <a:lnTo>
                    <a:pt x="596138" y="403860"/>
                  </a:lnTo>
                  <a:lnTo>
                    <a:pt x="149098" y="403860"/>
                  </a:lnTo>
                  <a:lnTo>
                    <a:pt x="0" y="201930"/>
                  </a:lnTo>
                  <a:close/>
                </a:path>
              </a:pathLst>
            </a:custGeom>
            <a:ln w="6096">
              <a:solidFill>
                <a:srgbClr val="DA172C"/>
              </a:solidFill>
            </a:ln>
          </p:spPr>
          <p:txBody>
            <a:bodyPr wrap="square" lIns="0" tIns="0" rIns="0" bIns="0" rtlCol="0"/>
            <a:lstStyle/>
            <a:p>
              <a:endParaRPr/>
            </a:p>
          </p:txBody>
        </p:sp>
      </p:grpSp>
      <p:grpSp>
        <p:nvGrpSpPr>
          <p:cNvPr id="10" name="object 10"/>
          <p:cNvGrpSpPr/>
          <p:nvPr/>
        </p:nvGrpSpPr>
        <p:grpSpPr>
          <a:xfrm>
            <a:off x="6248400" y="4612132"/>
            <a:ext cx="3888104" cy="2214880"/>
            <a:chOff x="6152388" y="3445764"/>
            <a:chExt cx="3888104" cy="2214880"/>
          </a:xfrm>
        </p:grpSpPr>
        <p:pic>
          <p:nvPicPr>
            <p:cNvPr id="11" name="object 11"/>
            <p:cNvPicPr/>
            <p:nvPr/>
          </p:nvPicPr>
          <p:blipFill>
            <a:blip r:embed="rId6" cstate="print"/>
            <a:stretch>
              <a:fillRect/>
            </a:stretch>
          </p:blipFill>
          <p:spPr>
            <a:xfrm>
              <a:off x="6152388" y="3852672"/>
              <a:ext cx="3887723" cy="1807464"/>
            </a:xfrm>
            <a:prstGeom prst="rect">
              <a:avLst/>
            </a:prstGeom>
          </p:spPr>
        </p:pic>
        <p:sp>
          <p:nvSpPr>
            <p:cNvPr id="12" name="object 12"/>
            <p:cNvSpPr/>
            <p:nvPr/>
          </p:nvSpPr>
          <p:spPr>
            <a:xfrm>
              <a:off x="8391144" y="3448812"/>
              <a:ext cx="745490" cy="403860"/>
            </a:xfrm>
            <a:custGeom>
              <a:avLst/>
              <a:gdLst/>
              <a:ahLst/>
              <a:cxnLst/>
              <a:rect l="l" t="t" r="r" b="b"/>
              <a:pathLst>
                <a:path w="745490" h="403860">
                  <a:moveTo>
                    <a:pt x="0" y="201930"/>
                  </a:moveTo>
                  <a:lnTo>
                    <a:pt x="149098" y="0"/>
                  </a:lnTo>
                  <a:lnTo>
                    <a:pt x="596137" y="0"/>
                  </a:lnTo>
                  <a:lnTo>
                    <a:pt x="745235" y="201930"/>
                  </a:lnTo>
                  <a:lnTo>
                    <a:pt x="596137" y="403860"/>
                  </a:lnTo>
                  <a:lnTo>
                    <a:pt x="149098" y="403860"/>
                  </a:lnTo>
                  <a:lnTo>
                    <a:pt x="0" y="201930"/>
                  </a:lnTo>
                  <a:close/>
                </a:path>
              </a:pathLst>
            </a:custGeom>
            <a:ln w="6096">
              <a:solidFill>
                <a:srgbClr val="DA172C"/>
              </a:solidFill>
            </a:ln>
          </p:spPr>
          <p:txBody>
            <a:bodyPr wrap="square" lIns="0" tIns="0" rIns="0" bIns="0" rtlCol="0"/>
            <a:lstStyle/>
            <a:p>
              <a:endParaRPr/>
            </a:p>
          </p:txBody>
        </p:sp>
      </p:grpSp>
      <p:sp>
        <p:nvSpPr>
          <p:cNvPr id="13" name="object 13"/>
          <p:cNvSpPr txBox="1"/>
          <p:nvPr/>
        </p:nvSpPr>
        <p:spPr>
          <a:xfrm>
            <a:off x="1599881" y="1595424"/>
            <a:ext cx="8724900" cy="3469540"/>
          </a:xfrm>
          <a:prstGeom prst="rect">
            <a:avLst/>
          </a:prstGeom>
        </p:spPr>
        <p:txBody>
          <a:bodyPr vert="horz" wrap="square" lIns="0" tIns="80645" rIns="0" bIns="0" rtlCol="0">
            <a:spAutoFit/>
          </a:bodyPr>
          <a:lstStyle/>
          <a:p>
            <a:pPr marL="354965" indent="-342265">
              <a:lnSpc>
                <a:spcPct val="100000"/>
              </a:lnSpc>
              <a:spcBef>
                <a:spcPts val="635"/>
              </a:spcBef>
              <a:buClr>
                <a:srgbClr val="FF5A33"/>
              </a:buClr>
              <a:buFont typeface="Wingdings"/>
              <a:buChar char=""/>
              <a:tabLst>
                <a:tab pos="354965" algn="l"/>
              </a:tabLst>
            </a:pPr>
            <a:r>
              <a:rPr lang="vi-VN" sz="2200" b="1" spc="-20" dirty="0" smtClean="0">
                <a:latin typeface="Times New Roman"/>
                <a:cs typeface="Times New Roman"/>
              </a:rPr>
              <a:t>Web Container</a:t>
            </a:r>
            <a:r>
              <a:rPr lang="en-US" sz="2200" b="1" spc="-20" dirty="0" smtClean="0">
                <a:latin typeface="Times New Roman"/>
                <a:cs typeface="Times New Roman"/>
              </a:rPr>
              <a:t> </a:t>
            </a:r>
            <a:r>
              <a:rPr lang="vi-VN" sz="2200" b="1" spc="-20" dirty="0" smtClean="0">
                <a:latin typeface="Times New Roman"/>
                <a:cs typeface="Times New Roman"/>
              </a:rPr>
              <a:t>Web Container </a:t>
            </a:r>
            <a:r>
              <a:rPr lang="vi-VN" sz="2200" spc="-20" dirty="0" smtClean="0">
                <a:latin typeface="Times New Roman"/>
                <a:cs typeface="Times New Roman"/>
              </a:rPr>
              <a:t>(như Apache Tomcat, Jetty, hoặc GlassFish) là môi trường chạy cho các Servlet. Nó</a:t>
            </a:r>
            <a:r>
              <a:rPr lang="en-US" sz="2200" spc="-20" dirty="0" smtClean="0">
                <a:latin typeface="Times New Roman"/>
                <a:cs typeface="Times New Roman"/>
              </a:rPr>
              <a:t> </a:t>
            </a:r>
            <a:r>
              <a:rPr lang="en-US" sz="2200" spc="-20" dirty="0">
                <a:latin typeface="Times New Roman"/>
                <a:cs typeface="Times New Roman"/>
              </a:rPr>
              <a:t>q</a:t>
            </a:r>
            <a:r>
              <a:rPr lang="vi-VN" sz="2200" spc="-20" dirty="0" smtClean="0">
                <a:latin typeface="Times New Roman"/>
                <a:cs typeface="Times New Roman"/>
              </a:rPr>
              <a:t>uản lý vòng đời của Servlet.</a:t>
            </a:r>
            <a:r>
              <a:rPr lang="en-US" sz="2200" spc="-20" dirty="0" smtClean="0">
                <a:latin typeface="Times New Roman"/>
                <a:cs typeface="Times New Roman"/>
              </a:rPr>
              <a:t> </a:t>
            </a:r>
            <a:r>
              <a:rPr lang="vi-VN" sz="2200" spc="-20" dirty="0" smtClean="0">
                <a:latin typeface="Times New Roman"/>
                <a:cs typeface="Times New Roman"/>
              </a:rPr>
              <a:t>Xử lý các yêu cầu từ client và chuyển tiếp chúng đến Servlet thích hợp.Đảm bảo tính bảo mật, hiệu suất và khả năng mở rộng của ứng dụng web.</a:t>
            </a:r>
            <a:endParaRPr lang="en-US" sz="2200" spc="-20" dirty="0" smtClean="0">
              <a:latin typeface="Times New Roman"/>
              <a:cs typeface="Times New Roman"/>
            </a:endParaRPr>
          </a:p>
          <a:p>
            <a:pPr marL="354965" indent="-342265">
              <a:lnSpc>
                <a:spcPct val="100000"/>
              </a:lnSpc>
              <a:spcBef>
                <a:spcPts val="635"/>
              </a:spcBef>
              <a:buClr>
                <a:srgbClr val="FF5A33"/>
              </a:buClr>
              <a:buFont typeface="Wingdings"/>
              <a:buChar char=""/>
              <a:tabLst>
                <a:tab pos="354965" algn="l"/>
              </a:tabLst>
            </a:pPr>
            <a:r>
              <a:rPr sz="2400" dirty="0" err="1" smtClean="0">
                <a:latin typeface="Times New Roman"/>
                <a:cs typeface="Times New Roman"/>
              </a:rPr>
              <a:t>Khi</a:t>
            </a:r>
            <a:r>
              <a:rPr sz="2400" spc="-5" dirty="0" smtClean="0">
                <a:latin typeface="Times New Roman"/>
                <a:cs typeface="Times New Roman"/>
              </a:rPr>
              <a:t> </a:t>
            </a:r>
            <a:r>
              <a:rPr sz="2400" dirty="0">
                <a:latin typeface="Times New Roman"/>
                <a:cs typeface="Times New Roman"/>
              </a:rPr>
              <a:t>người dùng</a:t>
            </a:r>
            <a:r>
              <a:rPr sz="2400" spc="-5" dirty="0">
                <a:latin typeface="Times New Roman"/>
                <a:cs typeface="Times New Roman"/>
              </a:rPr>
              <a:t> </a:t>
            </a:r>
            <a:r>
              <a:rPr sz="2400" dirty="0">
                <a:latin typeface="Times New Roman"/>
                <a:cs typeface="Times New Roman"/>
              </a:rPr>
              <a:t>request</a:t>
            </a:r>
            <a:r>
              <a:rPr sz="2400" spc="-20" dirty="0">
                <a:latin typeface="Times New Roman"/>
                <a:cs typeface="Times New Roman"/>
              </a:rPr>
              <a:t> </a:t>
            </a:r>
            <a:r>
              <a:rPr sz="2400" dirty="0">
                <a:latin typeface="Times New Roman"/>
                <a:cs typeface="Times New Roman"/>
              </a:rPr>
              <a:t>lên</a:t>
            </a:r>
            <a:r>
              <a:rPr sz="2400" spc="-15" dirty="0">
                <a:latin typeface="Times New Roman"/>
                <a:cs typeface="Times New Roman"/>
              </a:rPr>
              <a:t> </a:t>
            </a:r>
            <a:r>
              <a:rPr sz="2400" dirty="0">
                <a:latin typeface="Times New Roman"/>
                <a:cs typeface="Times New Roman"/>
              </a:rPr>
              <a:t>servlet,</a:t>
            </a:r>
            <a:r>
              <a:rPr sz="2400" spc="-35" dirty="0">
                <a:latin typeface="Times New Roman"/>
                <a:cs typeface="Times New Roman"/>
              </a:rPr>
              <a:t> </a:t>
            </a:r>
            <a:r>
              <a:rPr sz="2400" dirty="0">
                <a:latin typeface="Times New Roman"/>
                <a:cs typeface="Times New Roman"/>
              </a:rPr>
              <a:t>container</a:t>
            </a:r>
            <a:r>
              <a:rPr sz="2400" spc="-30" dirty="0">
                <a:latin typeface="Times New Roman"/>
                <a:cs typeface="Times New Roman"/>
              </a:rPr>
              <a:t> </a:t>
            </a:r>
            <a:r>
              <a:rPr sz="2400" dirty="0">
                <a:latin typeface="Times New Roman"/>
                <a:cs typeface="Times New Roman"/>
              </a:rPr>
              <a:t>sẽ</a:t>
            </a:r>
            <a:r>
              <a:rPr sz="2400" spc="-20" dirty="0">
                <a:latin typeface="Times New Roman"/>
                <a:cs typeface="Times New Roman"/>
              </a:rPr>
              <a:t> </a:t>
            </a:r>
            <a:r>
              <a:rPr sz="2400" dirty="0">
                <a:latin typeface="Times New Roman"/>
                <a:cs typeface="Times New Roman"/>
              </a:rPr>
              <a:t>tìm</a:t>
            </a:r>
            <a:r>
              <a:rPr sz="2400" spc="-25" dirty="0">
                <a:latin typeface="Times New Roman"/>
                <a:cs typeface="Times New Roman"/>
              </a:rPr>
              <a:t> </a:t>
            </a:r>
            <a:r>
              <a:rPr sz="2400" dirty="0">
                <a:latin typeface="Times New Roman"/>
                <a:cs typeface="Times New Roman"/>
              </a:rPr>
              <a:t>kiếm</a:t>
            </a:r>
            <a:r>
              <a:rPr sz="2400" spc="-25" dirty="0">
                <a:latin typeface="Times New Roman"/>
                <a:cs typeface="Times New Roman"/>
              </a:rPr>
              <a:t> </a:t>
            </a:r>
            <a:r>
              <a:rPr sz="2400" dirty="0">
                <a:latin typeface="Times New Roman"/>
                <a:cs typeface="Times New Roman"/>
              </a:rPr>
              <a:t>servlet</a:t>
            </a:r>
            <a:r>
              <a:rPr sz="2400" spc="-35" dirty="0">
                <a:latin typeface="Times New Roman"/>
                <a:cs typeface="Times New Roman"/>
              </a:rPr>
              <a:t> </a:t>
            </a:r>
            <a:r>
              <a:rPr sz="2400" spc="-25" dirty="0">
                <a:latin typeface="Times New Roman"/>
                <a:cs typeface="Times New Roman"/>
              </a:rPr>
              <a:t>(sử </a:t>
            </a:r>
            <a:r>
              <a:rPr sz="2400" dirty="0">
                <a:latin typeface="Times New Roman"/>
                <a:cs typeface="Times New Roman"/>
              </a:rPr>
              <a:t>dụng</a:t>
            </a:r>
            <a:r>
              <a:rPr sz="2400" spc="-10" dirty="0">
                <a:latin typeface="Times New Roman"/>
                <a:cs typeface="Times New Roman"/>
              </a:rPr>
              <a:t> </a:t>
            </a:r>
            <a:r>
              <a:rPr sz="2400" b="1" dirty="0">
                <a:latin typeface="Times New Roman"/>
                <a:cs typeface="Times New Roman"/>
              </a:rPr>
              <a:t>deployment</a:t>
            </a:r>
            <a:r>
              <a:rPr sz="2400" b="1" spc="-10" dirty="0">
                <a:latin typeface="Times New Roman"/>
                <a:cs typeface="Times New Roman"/>
              </a:rPr>
              <a:t> </a:t>
            </a:r>
            <a:r>
              <a:rPr sz="2400" b="1" dirty="0">
                <a:latin typeface="Times New Roman"/>
                <a:cs typeface="Times New Roman"/>
              </a:rPr>
              <a:t>descriptor</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và</a:t>
            </a:r>
            <a:r>
              <a:rPr sz="2400" spc="-20" dirty="0">
                <a:latin typeface="Times New Roman"/>
                <a:cs typeface="Times New Roman"/>
              </a:rPr>
              <a:t> </a:t>
            </a:r>
            <a:r>
              <a:rPr sz="2400" dirty="0">
                <a:latin typeface="Times New Roman"/>
                <a:cs typeface="Times New Roman"/>
              </a:rPr>
              <a:t>tạo</a:t>
            </a:r>
            <a:r>
              <a:rPr sz="2400" spc="-25" dirty="0">
                <a:latin typeface="Times New Roman"/>
                <a:cs typeface="Times New Roman"/>
              </a:rPr>
              <a:t> </a:t>
            </a:r>
            <a:r>
              <a:rPr sz="2400" dirty="0">
                <a:latin typeface="Times New Roman"/>
                <a:cs typeface="Times New Roman"/>
              </a:rPr>
              <a:t>2</a:t>
            </a:r>
            <a:r>
              <a:rPr sz="2400" spc="-10" dirty="0">
                <a:latin typeface="Times New Roman"/>
                <a:cs typeface="Times New Roman"/>
              </a:rPr>
              <a:t> </a:t>
            </a:r>
            <a:r>
              <a:rPr sz="2400" dirty="0">
                <a:latin typeface="Times New Roman"/>
                <a:cs typeface="Times New Roman"/>
              </a:rPr>
              <a:t>object</a:t>
            </a:r>
            <a:r>
              <a:rPr sz="2400" spc="-135" dirty="0">
                <a:latin typeface="Times New Roman"/>
                <a:cs typeface="Times New Roman"/>
              </a:rPr>
              <a:t> </a:t>
            </a:r>
            <a:r>
              <a:rPr sz="2000" b="1" dirty="0">
                <a:latin typeface="Times New Roman"/>
                <a:cs typeface="Times New Roman"/>
              </a:rPr>
              <a:t>HttpServletRequest</a:t>
            </a:r>
            <a:r>
              <a:rPr sz="2000" b="1" spc="10" dirty="0">
                <a:latin typeface="Times New Roman"/>
                <a:cs typeface="Times New Roman"/>
              </a:rPr>
              <a:t> </a:t>
            </a:r>
            <a:r>
              <a:rPr sz="2000" spc="-25" dirty="0">
                <a:latin typeface="Arial"/>
                <a:cs typeface="Arial"/>
              </a:rPr>
              <a:t>và </a:t>
            </a:r>
            <a:r>
              <a:rPr sz="2000" b="1" spc="-10" dirty="0">
                <a:latin typeface="Times New Roman"/>
                <a:cs typeface="Times New Roman"/>
              </a:rPr>
              <a:t>HttpServletResponse</a:t>
            </a:r>
            <a:endParaRPr sz="2000" dirty="0">
              <a:latin typeface="Times New Roman"/>
              <a:cs typeface="Times New Roman"/>
            </a:endParaRPr>
          </a:p>
          <a:p>
            <a:pPr marL="2423160">
              <a:lnSpc>
                <a:spcPct val="100000"/>
              </a:lnSpc>
              <a:spcBef>
                <a:spcPts val="2280"/>
              </a:spcBef>
              <a:tabLst>
                <a:tab pos="7235190" algn="l"/>
              </a:tabLst>
            </a:pPr>
            <a:r>
              <a:rPr lang="en-US" sz="1800" dirty="0" smtClean="0">
                <a:solidFill>
                  <a:srgbClr val="FF0000"/>
                </a:solidFill>
                <a:latin typeface="Arial"/>
                <a:cs typeface="Arial"/>
              </a:rPr>
              <a:t>1</a:t>
            </a:r>
            <a:r>
              <a:rPr sz="1800" dirty="0">
                <a:solidFill>
                  <a:srgbClr val="FF0000"/>
                </a:solidFill>
                <a:latin typeface="Arial"/>
                <a:cs typeface="Arial"/>
              </a:rPr>
              <a:t>	</a:t>
            </a:r>
            <a:r>
              <a:rPr lang="en-US" sz="1800" dirty="0" smtClean="0">
                <a:solidFill>
                  <a:srgbClr val="FF0000"/>
                </a:solidFill>
                <a:latin typeface="Arial"/>
                <a:cs typeface="Arial"/>
              </a:rPr>
              <a:t>2</a:t>
            </a:r>
            <a:endParaRPr sz="18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228600"/>
            <a:ext cx="10058400" cy="1781810"/>
            <a:chOff x="304800" y="228600"/>
            <a:chExt cx="10058400" cy="1781810"/>
          </a:xfrm>
        </p:grpSpPr>
        <p:pic>
          <p:nvPicPr>
            <p:cNvPr id="3" name="object 3"/>
            <p:cNvPicPr/>
            <p:nvPr/>
          </p:nvPicPr>
          <p:blipFill>
            <a:blip r:embed="rId2" cstate="print"/>
            <a:stretch>
              <a:fillRect/>
            </a:stretch>
          </p:blipFill>
          <p:spPr>
            <a:xfrm>
              <a:off x="1284732" y="902208"/>
              <a:ext cx="1289304" cy="926591"/>
            </a:xfrm>
            <a:prstGeom prst="rect">
              <a:avLst/>
            </a:prstGeom>
          </p:spPr>
        </p:pic>
        <p:pic>
          <p:nvPicPr>
            <p:cNvPr id="4" name="object 4"/>
            <p:cNvPicPr/>
            <p:nvPr/>
          </p:nvPicPr>
          <p:blipFill>
            <a:blip r:embed="rId3" cstate="print"/>
            <a:stretch>
              <a:fillRect/>
            </a:stretch>
          </p:blipFill>
          <p:spPr>
            <a:xfrm>
              <a:off x="1335024" y="827531"/>
              <a:ext cx="1188720" cy="1182624"/>
            </a:xfrm>
            <a:prstGeom prst="rect">
              <a:avLst/>
            </a:prstGeom>
          </p:spPr>
        </p:pic>
        <p:pic>
          <p:nvPicPr>
            <p:cNvPr id="5" name="object 5"/>
            <p:cNvPicPr/>
            <p:nvPr/>
          </p:nvPicPr>
          <p:blipFill>
            <a:blip r:embed="rId4" cstate="print"/>
            <a:stretch>
              <a:fillRect/>
            </a:stretch>
          </p:blipFill>
          <p:spPr>
            <a:xfrm>
              <a:off x="1440180" y="1058163"/>
              <a:ext cx="853439" cy="490220"/>
            </a:xfrm>
            <a:prstGeom prst="rect">
              <a:avLst/>
            </a:prstGeom>
          </p:spPr>
        </p:pic>
      </p:grpSp>
      <p:sp>
        <p:nvSpPr>
          <p:cNvPr id="6" name="object 6"/>
          <p:cNvSpPr txBox="1">
            <a:spLocks noGrp="1"/>
          </p:cNvSpPr>
          <p:nvPr>
            <p:ph type="title"/>
          </p:nvPr>
        </p:nvSpPr>
        <p:spPr>
          <a:xfrm>
            <a:off x="1690877" y="1075385"/>
            <a:ext cx="6617334" cy="452120"/>
          </a:xfrm>
          <a:prstGeom prst="rect">
            <a:avLst/>
          </a:prstGeom>
        </p:spPr>
        <p:txBody>
          <a:bodyPr vert="horz" wrap="square" lIns="0" tIns="12065" rIns="0" bIns="0" rtlCol="0">
            <a:spAutoFit/>
          </a:bodyPr>
          <a:lstStyle/>
          <a:p>
            <a:pPr marL="12700">
              <a:lnSpc>
                <a:spcPct val="100000"/>
              </a:lnSpc>
              <a:spcBef>
                <a:spcPts val="95"/>
              </a:spcBef>
              <a:tabLst>
                <a:tab pos="1597660" algn="l"/>
              </a:tabLst>
            </a:pPr>
            <a:r>
              <a:rPr b="0" spc="-25" dirty="0">
                <a:latin typeface="Impact"/>
                <a:cs typeface="Impact"/>
              </a:rPr>
              <a:t>01</a:t>
            </a:r>
            <a:r>
              <a:rPr b="0" dirty="0">
                <a:latin typeface="Impact"/>
                <a:cs typeface="Impact"/>
              </a:rPr>
              <a:t>	</a:t>
            </a:r>
            <a:r>
              <a:rPr sz="4200" baseline="1984" dirty="0"/>
              <a:t>Vòng</a:t>
            </a:r>
            <a:r>
              <a:rPr sz="4200" spc="-60" baseline="1984" dirty="0"/>
              <a:t> </a:t>
            </a:r>
            <a:r>
              <a:rPr sz="4200" baseline="1984" dirty="0"/>
              <a:t>đời</a:t>
            </a:r>
            <a:r>
              <a:rPr sz="4200" spc="-82" baseline="1984" dirty="0"/>
              <a:t> </a:t>
            </a:r>
            <a:r>
              <a:rPr sz="4200" spc="-30" baseline="1984" dirty="0"/>
              <a:t>Servlet(Web</a:t>
            </a:r>
            <a:r>
              <a:rPr sz="4200" spc="-89" baseline="1984" dirty="0"/>
              <a:t> </a:t>
            </a:r>
            <a:r>
              <a:rPr sz="4200" spc="-15" baseline="1984" dirty="0"/>
              <a:t>container)</a:t>
            </a:r>
            <a:endParaRPr sz="4200" baseline="1984">
              <a:latin typeface="Impact"/>
              <a:cs typeface="Impact"/>
            </a:endParaRPr>
          </a:p>
        </p:txBody>
      </p:sp>
      <p:sp>
        <p:nvSpPr>
          <p:cNvPr id="7" name="object 7"/>
          <p:cNvSpPr txBox="1"/>
          <p:nvPr/>
        </p:nvSpPr>
        <p:spPr>
          <a:xfrm>
            <a:off x="1466469" y="1757552"/>
            <a:ext cx="8794750" cy="1503045"/>
          </a:xfrm>
          <a:prstGeom prst="rect">
            <a:avLst/>
          </a:prstGeom>
        </p:spPr>
        <p:txBody>
          <a:bodyPr vert="horz" wrap="square" lIns="0" tIns="12065" rIns="0" bIns="0" rtlCol="0">
            <a:spAutoFit/>
          </a:bodyPr>
          <a:lstStyle/>
          <a:p>
            <a:pPr marL="354965" indent="-342265">
              <a:lnSpc>
                <a:spcPct val="100000"/>
              </a:lnSpc>
              <a:spcBef>
                <a:spcPts val="95"/>
              </a:spcBef>
              <a:buClr>
                <a:srgbClr val="FF5A33"/>
              </a:buClr>
              <a:buFont typeface="Wingdings"/>
              <a:buChar char=""/>
              <a:tabLst>
                <a:tab pos="354965" algn="l"/>
              </a:tabLst>
            </a:pPr>
            <a:r>
              <a:rPr sz="2200" dirty="0">
                <a:latin typeface="Times New Roman"/>
                <a:cs typeface="Times New Roman"/>
              </a:rPr>
              <a:t>Sau</a:t>
            </a:r>
            <a:r>
              <a:rPr sz="2200" spc="-35" dirty="0">
                <a:latin typeface="Times New Roman"/>
                <a:cs typeface="Times New Roman"/>
              </a:rPr>
              <a:t> </a:t>
            </a:r>
            <a:r>
              <a:rPr sz="2200" dirty="0">
                <a:latin typeface="Times New Roman"/>
                <a:cs typeface="Times New Roman"/>
              </a:rPr>
              <a:t>đó</a:t>
            </a:r>
            <a:r>
              <a:rPr sz="2200" spc="-40" dirty="0">
                <a:latin typeface="Times New Roman"/>
                <a:cs typeface="Times New Roman"/>
              </a:rPr>
              <a:t> </a:t>
            </a:r>
            <a:r>
              <a:rPr sz="2200" dirty="0">
                <a:latin typeface="Times New Roman"/>
                <a:cs typeface="Times New Roman"/>
              </a:rPr>
              <a:t>container</a:t>
            </a:r>
            <a:r>
              <a:rPr sz="2200" spc="-25" dirty="0">
                <a:latin typeface="Times New Roman"/>
                <a:cs typeface="Times New Roman"/>
              </a:rPr>
              <a:t> </a:t>
            </a:r>
            <a:r>
              <a:rPr sz="2200" dirty="0">
                <a:latin typeface="Times New Roman"/>
                <a:cs typeface="Times New Roman"/>
              </a:rPr>
              <a:t>gọi</a:t>
            </a:r>
            <a:r>
              <a:rPr sz="2200" spc="-45" dirty="0">
                <a:latin typeface="Times New Roman"/>
                <a:cs typeface="Times New Roman"/>
              </a:rPr>
              <a:t> </a:t>
            </a:r>
            <a:r>
              <a:rPr sz="2200" dirty="0">
                <a:latin typeface="Times New Roman"/>
                <a:cs typeface="Times New Roman"/>
              </a:rPr>
              <a:t>hàm</a:t>
            </a:r>
            <a:r>
              <a:rPr sz="2200" spc="-25" dirty="0">
                <a:latin typeface="Times New Roman"/>
                <a:cs typeface="Times New Roman"/>
              </a:rPr>
              <a:t> </a:t>
            </a:r>
            <a:r>
              <a:rPr sz="2200" b="1" dirty="0">
                <a:latin typeface="Times New Roman"/>
                <a:cs typeface="Times New Roman"/>
              </a:rPr>
              <a:t>service()</a:t>
            </a:r>
            <a:r>
              <a:rPr sz="2200" b="1" spc="-25" dirty="0">
                <a:latin typeface="Times New Roman"/>
                <a:cs typeface="Times New Roman"/>
              </a:rPr>
              <a:t> </a:t>
            </a:r>
            <a:r>
              <a:rPr sz="2200" dirty="0">
                <a:latin typeface="Times New Roman"/>
                <a:cs typeface="Times New Roman"/>
              </a:rPr>
              <a:t>của</a:t>
            </a:r>
            <a:r>
              <a:rPr sz="2200" spc="-35" dirty="0">
                <a:latin typeface="Times New Roman"/>
                <a:cs typeface="Times New Roman"/>
              </a:rPr>
              <a:t> </a:t>
            </a:r>
            <a:r>
              <a:rPr sz="2200" dirty="0">
                <a:latin typeface="Times New Roman"/>
                <a:cs typeface="Times New Roman"/>
              </a:rPr>
              <a:t>servlet</a:t>
            </a:r>
            <a:r>
              <a:rPr sz="2200" spc="-35" dirty="0">
                <a:latin typeface="Times New Roman"/>
                <a:cs typeface="Times New Roman"/>
              </a:rPr>
              <a:t> </a:t>
            </a:r>
            <a:r>
              <a:rPr sz="2200" dirty="0">
                <a:latin typeface="Times New Roman"/>
                <a:cs typeface="Times New Roman"/>
              </a:rPr>
              <a:t>là</a:t>
            </a:r>
            <a:r>
              <a:rPr sz="2200" spc="-30" dirty="0">
                <a:latin typeface="Times New Roman"/>
                <a:cs typeface="Times New Roman"/>
              </a:rPr>
              <a:t> </a:t>
            </a:r>
            <a:r>
              <a:rPr sz="2200" dirty="0">
                <a:latin typeface="Times New Roman"/>
                <a:cs typeface="Times New Roman"/>
              </a:rPr>
              <a:t>truyền</a:t>
            </a:r>
            <a:r>
              <a:rPr sz="2200" spc="-50" dirty="0">
                <a:latin typeface="Times New Roman"/>
                <a:cs typeface="Times New Roman"/>
              </a:rPr>
              <a:t> </a:t>
            </a:r>
            <a:r>
              <a:rPr sz="2200" dirty="0">
                <a:latin typeface="Times New Roman"/>
                <a:cs typeface="Times New Roman"/>
              </a:rPr>
              <a:t>tham</a:t>
            </a:r>
            <a:r>
              <a:rPr sz="2200" spc="-25" dirty="0">
                <a:latin typeface="Times New Roman"/>
                <a:cs typeface="Times New Roman"/>
              </a:rPr>
              <a:t> </a:t>
            </a:r>
            <a:r>
              <a:rPr sz="2200" dirty="0">
                <a:latin typeface="Times New Roman"/>
                <a:cs typeface="Times New Roman"/>
              </a:rPr>
              <a:t>số</a:t>
            </a:r>
            <a:r>
              <a:rPr sz="2200" spc="-40" dirty="0">
                <a:latin typeface="Times New Roman"/>
                <a:cs typeface="Times New Roman"/>
              </a:rPr>
              <a:t> </a:t>
            </a:r>
            <a:r>
              <a:rPr sz="2200" dirty="0">
                <a:latin typeface="Times New Roman"/>
                <a:cs typeface="Times New Roman"/>
              </a:rPr>
              <a:t>đầu</a:t>
            </a:r>
            <a:r>
              <a:rPr sz="2200" spc="-40" dirty="0">
                <a:latin typeface="Times New Roman"/>
                <a:cs typeface="Times New Roman"/>
              </a:rPr>
              <a:t> </a:t>
            </a:r>
            <a:r>
              <a:rPr sz="2200" dirty="0">
                <a:latin typeface="Times New Roman"/>
                <a:cs typeface="Times New Roman"/>
              </a:rPr>
              <a:t>vào</a:t>
            </a:r>
            <a:r>
              <a:rPr sz="2200" spc="-25" dirty="0">
                <a:latin typeface="Times New Roman"/>
                <a:cs typeface="Times New Roman"/>
              </a:rPr>
              <a:t> là</a:t>
            </a:r>
            <a:endParaRPr sz="2200">
              <a:latin typeface="Times New Roman"/>
              <a:cs typeface="Times New Roman"/>
            </a:endParaRPr>
          </a:p>
          <a:p>
            <a:pPr marL="355600">
              <a:lnSpc>
                <a:spcPct val="100000"/>
              </a:lnSpc>
            </a:pPr>
            <a:r>
              <a:rPr sz="2200" dirty="0">
                <a:latin typeface="Times New Roman"/>
                <a:cs typeface="Times New Roman"/>
              </a:rPr>
              <a:t>request</a:t>
            </a:r>
            <a:r>
              <a:rPr sz="2200" spc="-70" dirty="0">
                <a:latin typeface="Times New Roman"/>
                <a:cs typeface="Times New Roman"/>
              </a:rPr>
              <a:t> </a:t>
            </a:r>
            <a:r>
              <a:rPr sz="2200" spc="-10" dirty="0">
                <a:latin typeface="Times New Roman"/>
                <a:cs typeface="Times New Roman"/>
              </a:rPr>
              <a:t>response</a:t>
            </a:r>
            <a:endParaRPr sz="2200">
              <a:latin typeface="Times New Roman"/>
              <a:cs typeface="Times New Roman"/>
            </a:endParaRPr>
          </a:p>
          <a:p>
            <a:pPr marL="354965" indent="-342265">
              <a:lnSpc>
                <a:spcPct val="100000"/>
              </a:lnSpc>
              <a:spcBef>
                <a:spcPts val="595"/>
              </a:spcBef>
              <a:buClr>
                <a:srgbClr val="FF5A33"/>
              </a:buClr>
              <a:buFont typeface="Wingdings"/>
              <a:buChar char=""/>
              <a:tabLst>
                <a:tab pos="354965" algn="l"/>
              </a:tabLst>
            </a:pPr>
            <a:r>
              <a:rPr sz="2400" dirty="0">
                <a:latin typeface="Times New Roman"/>
                <a:cs typeface="Times New Roman"/>
              </a:rPr>
              <a:t>Phương</a:t>
            </a:r>
            <a:r>
              <a:rPr sz="2400" spc="-10" dirty="0">
                <a:latin typeface="Times New Roman"/>
                <a:cs typeface="Times New Roman"/>
              </a:rPr>
              <a:t> </a:t>
            </a:r>
            <a:r>
              <a:rPr sz="2400" dirty="0">
                <a:latin typeface="Times New Roman"/>
                <a:cs typeface="Times New Roman"/>
              </a:rPr>
              <a:t>thức</a:t>
            </a:r>
            <a:r>
              <a:rPr sz="2400" spc="-30" dirty="0">
                <a:latin typeface="Times New Roman"/>
                <a:cs typeface="Times New Roman"/>
              </a:rPr>
              <a:t> </a:t>
            </a:r>
            <a:r>
              <a:rPr sz="2400" b="1" dirty="0">
                <a:latin typeface="Times New Roman"/>
                <a:cs typeface="Times New Roman"/>
              </a:rPr>
              <a:t>service()</a:t>
            </a:r>
            <a:r>
              <a:rPr sz="2400" b="1" spc="-40" dirty="0">
                <a:latin typeface="Times New Roman"/>
                <a:cs typeface="Times New Roman"/>
              </a:rPr>
              <a:t> </a:t>
            </a:r>
            <a:r>
              <a:rPr sz="2400" dirty="0">
                <a:latin typeface="Times New Roman"/>
                <a:cs typeface="Times New Roman"/>
              </a:rPr>
              <a:t>sẽ</a:t>
            </a:r>
            <a:r>
              <a:rPr sz="2400" spc="-20" dirty="0">
                <a:latin typeface="Times New Roman"/>
                <a:cs typeface="Times New Roman"/>
              </a:rPr>
              <a:t> </a:t>
            </a:r>
            <a:r>
              <a:rPr sz="2400" dirty="0">
                <a:latin typeface="Times New Roman"/>
                <a:cs typeface="Times New Roman"/>
              </a:rPr>
              <a:t>quyết</a:t>
            </a:r>
            <a:r>
              <a:rPr sz="2400" spc="-35" dirty="0">
                <a:latin typeface="Times New Roman"/>
                <a:cs typeface="Times New Roman"/>
              </a:rPr>
              <a:t> </a:t>
            </a:r>
            <a:r>
              <a:rPr sz="2400" dirty="0">
                <a:latin typeface="Times New Roman"/>
                <a:cs typeface="Times New Roman"/>
              </a:rPr>
              <a:t>định</a:t>
            </a:r>
            <a:r>
              <a:rPr sz="2400" spc="-15" dirty="0">
                <a:latin typeface="Times New Roman"/>
                <a:cs typeface="Times New Roman"/>
              </a:rPr>
              <a:t> </a:t>
            </a:r>
            <a:r>
              <a:rPr sz="2400" dirty="0">
                <a:latin typeface="Times New Roman"/>
                <a:cs typeface="Times New Roman"/>
              </a:rPr>
              <a:t>gọi</a:t>
            </a:r>
            <a:r>
              <a:rPr sz="2400" spc="-25" dirty="0">
                <a:latin typeface="Times New Roman"/>
                <a:cs typeface="Times New Roman"/>
              </a:rPr>
              <a:t> </a:t>
            </a:r>
            <a:r>
              <a:rPr sz="2400" dirty="0">
                <a:latin typeface="Times New Roman"/>
                <a:cs typeface="Times New Roman"/>
              </a:rPr>
              <a:t>đến</a:t>
            </a:r>
            <a:r>
              <a:rPr sz="2400" spc="-30" dirty="0">
                <a:latin typeface="Times New Roman"/>
                <a:cs typeface="Times New Roman"/>
              </a:rPr>
              <a:t> </a:t>
            </a:r>
            <a:r>
              <a:rPr sz="2400" dirty="0">
                <a:latin typeface="Times New Roman"/>
                <a:cs typeface="Times New Roman"/>
              </a:rPr>
              <a:t>phương</a:t>
            </a:r>
            <a:r>
              <a:rPr sz="2400" spc="-5" dirty="0">
                <a:latin typeface="Times New Roman"/>
                <a:cs typeface="Times New Roman"/>
              </a:rPr>
              <a:t> </a:t>
            </a:r>
            <a:r>
              <a:rPr sz="2400" dirty="0">
                <a:latin typeface="Times New Roman"/>
                <a:cs typeface="Times New Roman"/>
              </a:rPr>
              <a:t>thức</a:t>
            </a:r>
            <a:r>
              <a:rPr sz="2400" spc="-30" dirty="0">
                <a:latin typeface="Times New Roman"/>
                <a:cs typeface="Times New Roman"/>
              </a:rPr>
              <a:t> </a:t>
            </a:r>
            <a:r>
              <a:rPr sz="2400" b="1" spc="-10" dirty="0">
                <a:latin typeface="Times New Roman"/>
                <a:cs typeface="Times New Roman"/>
              </a:rPr>
              <a:t>doGet()</a:t>
            </a:r>
            <a:endParaRPr sz="2400">
              <a:latin typeface="Times New Roman"/>
              <a:cs typeface="Times New Roman"/>
            </a:endParaRPr>
          </a:p>
          <a:p>
            <a:pPr marL="355600">
              <a:lnSpc>
                <a:spcPct val="100000"/>
              </a:lnSpc>
            </a:pPr>
            <a:r>
              <a:rPr sz="2400" dirty="0">
                <a:latin typeface="Times New Roman"/>
                <a:cs typeface="Times New Roman"/>
              </a:rPr>
              <a:t>và </a:t>
            </a:r>
            <a:r>
              <a:rPr sz="2400" b="1" spc="-10" dirty="0">
                <a:latin typeface="Times New Roman"/>
                <a:cs typeface="Times New Roman"/>
              </a:rPr>
              <a:t>doPost()</a:t>
            </a:r>
            <a:endParaRPr sz="2400">
              <a:latin typeface="Times New Roman"/>
              <a:cs typeface="Times New Roman"/>
            </a:endParaRPr>
          </a:p>
        </p:txBody>
      </p:sp>
      <p:grpSp>
        <p:nvGrpSpPr>
          <p:cNvPr id="8" name="object 8"/>
          <p:cNvGrpSpPr/>
          <p:nvPr/>
        </p:nvGrpSpPr>
        <p:grpSpPr>
          <a:xfrm>
            <a:off x="1798320" y="3691128"/>
            <a:ext cx="3705225" cy="1961514"/>
            <a:chOff x="1798320" y="3691128"/>
            <a:chExt cx="3705225" cy="1961514"/>
          </a:xfrm>
        </p:grpSpPr>
        <p:pic>
          <p:nvPicPr>
            <p:cNvPr id="9" name="object 9"/>
            <p:cNvPicPr/>
            <p:nvPr/>
          </p:nvPicPr>
          <p:blipFill>
            <a:blip r:embed="rId5" cstate="print"/>
            <a:stretch>
              <a:fillRect/>
            </a:stretch>
          </p:blipFill>
          <p:spPr>
            <a:xfrm>
              <a:off x="1798320" y="4098036"/>
              <a:ext cx="3704844" cy="1554480"/>
            </a:xfrm>
            <a:prstGeom prst="rect">
              <a:avLst/>
            </a:prstGeom>
          </p:spPr>
        </p:pic>
        <p:sp>
          <p:nvSpPr>
            <p:cNvPr id="10" name="object 10"/>
            <p:cNvSpPr/>
            <p:nvPr/>
          </p:nvSpPr>
          <p:spPr>
            <a:xfrm>
              <a:off x="3709416" y="3694176"/>
              <a:ext cx="745490" cy="403860"/>
            </a:xfrm>
            <a:custGeom>
              <a:avLst/>
              <a:gdLst/>
              <a:ahLst/>
              <a:cxnLst/>
              <a:rect l="l" t="t" r="r" b="b"/>
              <a:pathLst>
                <a:path w="745489" h="403860">
                  <a:moveTo>
                    <a:pt x="0" y="201930"/>
                  </a:moveTo>
                  <a:lnTo>
                    <a:pt x="149098" y="0"/>
                  </a:lnTo>
                  <a:lnTo>
                    <a:pt x="596138" y="0"/>
                  </a:lnTo>
                  <a:lnTo>
                    <a:pt x="745236" y="201930"/>
                  </a:lnTo>
                  <a:lnTo>
                    <a:pt x="596138" y="403860"/>
                  </a:lnTo>
                  <a:lnTo>
                    <a:pt x="149098" y="403860"/>
                  </a:lnTo>
                  <a:lnTo>
                    <a:pt x="0" y="201930"/>
                  </a:lnTo>
                  <a:close/>
                </a:path>
              </a:pathLst>
            </a:custGeom>
            <a:ln w="6096">
              <a:solidFill>
                <a:srgbClr val="DA172C"/>
              </a:solidFill>
            </a:ln>
          </p:spPr>
          <p:txBody>
            <a:bodyPr wrap="square" lIns="0" tIns="0" rIns="0" bIns="0" rtlCol="0"/>
            <a:lstStyle/>
            <a:p>
              <a:endParaRPr/>
            </a:p>
          </p:txBody>
        </p:sp>
      </p:grpSp>
      <p:sp>
        <p:nvSpPr>
          <p:cNvPr id="11" name="object 11"/>
          <p:cNvSpPr txBox="1"/>
          <p:nvPr/>
        </p:nvSpPr>
        <p:spPr>
          <a:xfrm>
            <a:off x="4006722" y="3740911"/>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0000"/>
                </a:solidFill>
                <a:latin typeface="Arial"/>
                <a:cs typeface="Arial"/>
              </a:rPr>
              <a:t>3</a:t>
            </a:r>
            <a:endParaRPr sz="1800">
              <a:latin typeface="Arial"/>
              <a:cs typeface="Arial"/>
            </a:endParaRPr>
          </a:p>
        </p:txBody>
      </p:sp>
      <p:grpSp>
        <p:nvGrpSpPr>
          <p:cNvPr id="12" name="object 12"/>
          <p:cNvGrpSpPr/>
          <p:nvPr/>
        </p:nvGrpSpPr>
        <p:grpSpPr>
          <a:xfrm>
            <a:off x="6239255" y="3691128"/>
            <a:ext cx="3855720" cy="1961514"/>
            <a:chOff x="6239255" y="3691128"/>
            <a:chExt cx="3855720" cy="1961514"/>
          </a:xfrm>
        </p:grpSpPr>
        <p:pic>
          <p:nvPicPr>
            <p:cNvPr id="13" name="object 13"/>
            <p:cNvPicPr/>
            <p:nvPr/>
          </p:nvPicPr>
          <p:blipFill>
            <a:blip r:embed="rId6" cstate="print"/>
            <a:stretch>
              <a:fillRect/>
            </a:stretch>
          </p:blipFill>
          <p:spPr>
            <a:xfrm>
              <a:off x="6239255" y="4098036"/>
              <a:ext cx="3855720" cy="1554480"/>
            </a:xfrm>
            <a:prstGeom prst="rect">
              <a:avLst/>
            </a:prstGeom>
          </p:spPr>
        </p:pic>
        <p:sp>
          <p:nvSpPr>
            <p:cNvPr id="14" name="object 14"/>
            <p:cNvSpPr/>
            <p:nvPr/>
          </p:nvSpPr>
          <p:spPr>
            <a:xfrm>
              <a:off x="8342376" y="3694176"/>
              <a:ext cx="745490" cy="403860"/>
            </a:xfrm>
            <a:custGeom>
              <a:avLst/>
              <a:gdLst/>
              <a:ahLst/>
              <a:cxnLst/>
              <a:rect l="l" t="t" r="r" b="b"/>
              <a:pathLst>
                <a:path w="745490" h="403860">
                  <a:moveTo>
                    <a:pt x="0" y="201930"/>
                  </a:moveTo>
                  <a:lnTo>
                    <a:pt x="149098" y="0"/>
                  </a:lnTo>
                  <a:lnTo>
                    <a:pt x="596138" y="0"/>
                  </a:lnTo>
                  <a:lnTo>
                    <a:pt x="745235" y="201930"/>
                  </a:lnTo>
                  <a:lnTo>
                    <a:pt x="596138" y="403860"/>
                  </a:lnTo>
                  <a:lnTo>
                    <a:pt x="149098" y="403860"/>
                  </a:lnTo>
                  <a:lnTo>
                    <a:pt x="0" y="201930"/>
                  </a:lnTo>
                  <a:close/>
                </a:path>
              </a:pathLst>
            </a:custGeom>
            <a:ln w="6096">
              <a:solidFill>
                <a:srgbClr val="DA172C"/>
              </a:solidFill>
            </a:ln>
          </p:spPr>
          <p:txBody>
            <a:bodyPr wrap="square" lIns="0" tIns="0" rIns="0" bIns="0" rtlCol="0"/>
            <a:lstStyle/>
            <a:p>
              <a:endParaRPr/>
            </a:p>
          </p:txBody>
        </p:sp>
      </p:grpSp>
      <p:sp>
        <p:nvSpPr>
          <p:cNvPr id="15" name="object 15"/>
          <p:cNvSpPr txBox="1"/>
          <p:nvPr/>
        </p:nvSpPr>
        <p:spPr>
          <a:xfrm>
            <a:off x="8639682" y="3740911"/>
            <a:ext cx="1530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0000"/>
                </a:solidFill>
                <a:latin typeface="Arial"/>
                <a:cs typeface="Arial"/>
              </a:rPr>
              <a:t>4</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1514</Words>
  <Application>Microsoft Office PowerPoint</Application>
  <PresentationFormat>Widescreen</PresentationFormat>
  <Paragraphs>148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Impact</vt:lpstr>
      <vt:lpstr>Liberation Sans Narrow</vt:lpstr>
      <vt:lpstr>Times New Roman</vt:lpstr>
      <vt:lpstr>Wingdings</vt:lpstr>
      <vt:lpstr>Office Theme</vt:lpstr>
      <vt:lpstr>Java Backend Phùng Thế Quang, Nguyễn Đắc Kiên</vt:lpstr>
      <vt:lpstr>PowerPoint Presentation</vt:lpstr>
      <vt:lpstr>01 Kiến trúc Servlet</vt:lpstr>
      <vt:lpstr>01 Kiến trúc Servlet</vt:lpstr>
      <vt:lpstr>Vòng đời Servlet</vt:lpstr>
      <vt:lpstr>01 Vòng đời Servlet</vt:lpstr>
      <vt:lpstr>01 Vòng đời Servlet</vt:lpstr>
      <vt:lpstr>01 Vòng đời Servlet(Web container)</vt:lpstr>
      <vt:lpstr>01 Vòng đời Servlet(Web container)</vt:lpstr>
      <vt:lpstr>01 Vòng đời Servlet(Web container)</vt:lpstr>
      <vt:lpstr>02 HttpServlet</vt:lpstr>
      <vt:lpstr>02 HttpServlet</vt:lpstr>
      <vt:lpstr>Tạo servlet bằng IDE</vt:lpstr>
      <vt:lpstr>Tạo servlet bằng IDE</vt:lpstr>
      <vt:lpstr>Tạo servlet bằng IDE</vt:lpstr>
      <vt:lpstr>Tạo servlet bằng IDE</vt:lpstr>
      <vt:lpstr>Tạo servlet bằng IDE</vt:lpstr>
      <vt:lpstr>04 Servlet Request and Response</vt:lpstr>
      <vt:lpstr>04       Chức năng của HttpServletRequest</vt:lpstr>
      <vt:lpstr>04       Chức năng của HttpServletRequest</vt:lpstr>
      <vt:lpstr>04 Servlet Request and Response</vt:lpstr>
      <vt:lpstr>04 HttpServletResponse</vt:lpstr>
      <vt:lpstr>04      Chức năng của HttpServletResponse</vt:lpstr>
      <vt:lpstr>03      Chức năng của HttpServletResponse</vt:lpstr>
      <vt:lpstr>03 HttpServletResponse</vt:lpstr>
      <vt:lpstr>04 RequestDispatcher</vt:lpstr>
      <vt:lpstr>04 RequestDispatcher</vt:lpstr>
      <vt:lpstr>04 RequestDispatcher</vt:lpstr>
      <vt:lpstr>04 RequestDispatcher</vt:lpstr>
      <vt:lpstr>04 ServletContext</vt:lpstr>
      <vt:lpstr>ServletContext</vt:lpstr>
      <vt:lpstr>04 ServletContext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cp:lastModifiedBy>7390</cp:lastModifiedBy>
  <cp:revision>8</cp:revision>
  <dcterms:created xsi:type="dcterms:W3CDTF">2025-01-05T14:59:43Z</dcterms:created>
  <dcterms:modified xsi:type="dcterms:W3CDTF">2025-01-05T16:20:39Z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2024-08-22T00:00:00Z</vt:filetime>
  </property>
  <property fmtid="{D5CDD505-2E9C-101B-9397-08002B2CF9AE}" pid="3" name="Creator">
    <vt:lpwstr>Microsoft® PowerPoint® 2013</vt:lpwstr>
  </property>
  <property fmtid="{D5CDD505-2E9C-101B-9397-08002B2CF9AE}" pid="4" name="LastSaved">
    <vt:filetime>2025-01-05T00:00:00Z</vt:filetime>
  </property>
  <property fmtid="{D5CDD505-2E9C-101B-9397-08002B2CF9AE}" pid="5" name="Producer">
    <vt:lpwstr>3-Heights(TM) PDF Security Shell 4.8.25.2 (http://www.pdf-tools.com)</vt:lpwstr>
  </property>
</Properties>
</file>